
<file path=[Content_Types].xml><?xml version="1.0" encoding="utf-8"?>
<Types xmlns="http://schemas.openxmlformats.org/package/2006/content-types">
  <Default Extension="xml" ContentType="application/xml"/>
  <Default Extension="jpeg" ContentType="image/jpeg"/>
  <Default Extension="JPG" ContentType="image/.jpg"/>
  <Default Extension="png" ContentType="image/png"/>
  <Default Extension="wdp" ContentType="image/vnd.ms-photo"/>
  <Default Extension="rels" ContentType="application/vnd.openxmlformats-package.relationships+xml"/>
  <Override PartName="/customXml/itemProps380.xml" ContentType="application/vnd.openxmlformats-officedocument.customXmlProperties+xml"/>
  <Override PartName="/customXml/itemProps381.xml" ContentType="application/vnd.openxmlformats-officedocument.customXmlProperties+xml"/>
  <Override PartName="/customXml/itemProps382.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3.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1" r:id="rId3"/>
    <p:sldMasterId id="2147483674" r:id="rId4"/>
  </p:sldMasterIdLst>
  <p:notesMasterIdLst>
    <p:notesMasterId r:id="rId6"/>
  </p:notesMasterIdLst>
  <p:handoutMasterIdLst>
    <p:handoutMasterId r:id="rId41"/>
  </p:handoutMasterIdLst>
  <p:sldIdLst>
    <p:sldId id="383" r:id="rId5"/>
    <p:sldId id="260" r:id="rId7"/>
    <p:sldId id="261" r:id="rId8"/>
    <p:sldId id="580" r:id="rId9"/>
    <p:sldId id="582" r:id="rId10"/>
    <p:sldId id="581" r:id="rId11"/>
    <p:sldId id="583" r:id="rId12"/>
    <p:sldId id="584" r:id="rId13"/>
    <p:sldId id="548" r:id="rId14"/>
    <p:sldId id="585" r:id="rId15"/>
    <p:sldId id="588" r:id="rId16"/>
    <p:sldId id="586" r:id="rId17"/>
    <p:sldId id="589" r:id="rId18"/>
    <p:sldId id="595" r:id="rId19"/>
    <p:sldId id="594" r:id="rId20"/>
    <p:sldId id="596" r:id="rId21"/>
    <p:sldId id="593" r:id="rId22"/>
    <p:sldId id="597" r:id="rId23"/>
    <p:sldId id="598" r:id="rId24"/>
    <p:sldId id="549" r:id="rId25"/>
    <p:sldId id="599" r:id="rId26"/>
    <p:sldId id="601" r:id="rId27"/>
    <p:sldId id="600" r:id="rId28"/>
    <p:sldId id="602" r:id="rId29"/>
    <p:sldId id="603" r:id="rId30"/>
    <p:sldId id="608" r:id="rId31"/>
    <p:sldId id="606" r:id="rId32"/>
    <p:sldId id="605" r:id="rId33"/>
    <p:sldId id="609" r:id="rId34"/>
    <p:sldId id="610" r:id="rId35"/>
    <p:sldId id="612" r:id="rId36"/>
    <p:sldId id="613" r:id="rId37"/>
    <p:sldId id="615" r:id="rId38"/>
    <p:sldId id="614" r:id="rId39"/>
    <p:sldId id="302" r:id="rId40"/>
  </p:sldIdLst>
  <p:sldSz cx="12192000" cy="6858000"/>
  <p:notesSz cx="6858000" cy="9144000"/>
  <p:embeddedFontLst>
    <p:embeddedFont>
      <p:font typeface="Calibri" panose="020F0502020204030204"/>
      <p:regular r:id="rId46"/>
      <p:bold r:id="rId47"/>
      <p:italic r:id="rId48"/>
      <p:boldItalic r:id="rId49"/>
    </p:embeddedFont>
    <p:embeddedFont>
      <p:font typeface="MyFont" panose="02010609030101010101" charset="-122"/>
      <p:regular r:id="rId50"/>
    </p:embeddedFont>
    <p:embeddedFont>
      <p:font typeface="Fira Sans Condensed Medium" panose="020B0603050000020004" pitchFamily="34" charset="0"/>
      <p:regular r:id="rId51"/>
      <p:italic r:id="rId52"/>
    </p:embeddedFont>
  </p:embeddedFontLst>
  <p:custDataLst>
    <p:tags r:id="rId5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93" userDrawn="1">
          <p15:clr>
            <a:srgbClr val="A4A3A4"/>
          </p15:clr>
        </p15:guide>
        <p15:guide id="2" pos="379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ingsoft" initials="k" lastIdx="1" clrIdx="0"/>
  <p:cmAuthor id="2" name="作者" initials="A" lastIdx="0" clrIdx="1"/>
  <p:cmAuthor id="3" name="wfhuang" initials="w" lastIdx="3" clrIdx="2"/>
  <p:cmAuthor id="4" name="yhxu" initials="y" lastIdx="1"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36FDE"/>
    <a:srgbClr val="688DE5"/>
    <a:srgbClr val="61A1FC"/>
    <a:srgbClr val="002060"/>
    <a:srgbClr val="B7D0F4"/>
    <a:srgbClr val="4472C4"/>
    <a:srgbClr val="F7FAFE"/>
    <a:srgbClr val="90B6EE"/>
    <a:srgbClr val="8190D0"/>
    <a:srgbClr val="022E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396" autoAdjust="0"/>
    <p:restoredTop sz="95976" autoAdjust="0"/>
  </p:normalViewPr>
  <p:slideViewPr>
    <p:cSldViewPr snapToGrid="0" showGuides="1">
      <p:cViewPr varScale="1">
        <p:scale>
          <a:sx n="109" d="100"/>
          <a:sy n="109" d="100"/>
        </p:scale>
        <p:origin x="666" y="78"/>
      </p:cViewPr>
      <p:guideLst>
        <p:guide orient="horz" pos="2093"/>
        <p:guide pos="3792"/>
      </p:guideLst>
    </p:cSldViewPr>
  </p:slideViewPr>
  <p:notesTextViewPr>
    <p:cViewPr>
      <p:scale>
        <a:sx n="3" d="2"/>
        <a:sy n="3" d="2"/>
      </p:scale>
      <p:origin x="0" y="0"/>
    </p:cViewPr>
  </p:notesTextViewPr>
  <p:sorterViewPr>
    <p:cViewPr>
      <p:scale>
        <a:sx n="100" d="100"/>
        <a:sy n="100" d="100"/>
      </p:scale>
      <p:origin x="0" y="0"/>
    </p:cViewPr>
  </p:sorter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6" Type="http://schemas.openxmlformats.org/officeDocument/2006/relationships/tags" Target="tags/tag383.xml"/><Relationship Id="rId55" Type="http://schemas.openxmlformats.org/officeDocument/2006/relationships/customXml" Target="../customXml/item3.xml"/><Relationship Id="rId54" Type="http://schemas.openxmlformats.org/officeDocument/2006/relationships/customXml" Target="../customXml/item2.xml"/><Relationship Id="rId53" Type="http://schemas.openxmlformats.org/officeDocument/2006/relationships/customXml" Target="../customXml/item1.xml"/><Relationship Id="rId52" Type="http://schemas.openxmlformats.org/officeDocument/2006/relationships/font" Target="fonts/font7.fntdata"/><Relationship Id="rId51" Type="http://schemas.openxmlformats.org/officeDocument/2006/relationships/font" Target="fonts/font6.fntdata"/><Relationship Id="rId50" Type="http://schemas.openxmlformats.org/officeDocument/2006/relationships/font" Target="fonts/font5.fntdata"/><Relationship Id="rId5" Type="http://schemas.openxmlformats.org/officeDocument/2006/relationships/slide" Target="slides/slide1.xml"/><Relationship Id="rId49" Type="http://schemas.openxmlformats.org/officeDocument/2006/relationships/font" Target="fonts/font4.fntdata"/><Relationship Id="rId48" Type="http://schemas.openxmlformats.org/officeDocument/2006/relationships/font" Target="fonts/font3.fntdata"/><Relationship Id="rId47" Type="http://schemas.openxmlformats.org/officeDocument/2006/relationships/font" Target="fonts/font2.fntdata"/><Relationship Id="rId46" Type="http://schemas.openxmlformats.org/officeDocument/2006/relationships/font" Target="fonts/font1.fntdata"/><Relationship Id="rId45" Type="http://schemas.openxmlformats.org/officeDocument/2006/relationships/commentAuthors" Target="commentAuthors.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handoutMaster" Target="handoutMasters/handoutMaster1.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dirty="0">
              <a:ea typeface="Noto Sans S Chinese Regular" panose="020B0500000000000000"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ea typeface="Noto Sans S Chinese Regular" panose="020B0500000000000000" pitchFamily="34" charset="-122"/>
              </a:rPr>
            </a:fld>
            <a:endParaRPr lang="zh-CN" altLang="en-US" dirty="0">
              <a:ea typeface="Noto Sans S Chinese Regular" panose="020B0500000000000000"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dirty="0">
              <a:ea typeface="Noto Sans S Chinese Regular" panose="020B0500000000000000"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ea typeface="Noto Sans S Chinese Regular" panose="020B0500000000000000" pitchFamily="34" charset="-122"/>
              </a:rPr>
            </a:fld>
            <a:endParaRPr lang="zh-CN" altLang="en-US" dirty="0">
              <a:ea typeface="Noto Sans S Chinese Regular" panose="020B0500000000000000"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ea typeface="Noto Sans S Chinese Regular" panose="020B05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ea typeface="Noto Sans S Chinese Regular" panose="020B0500000000000000" pitchFamily="34" charset="-122"/>
              </a:defRPr>
            </a:lvl1pPr>
          </a:lstStyle>
          <a:p>
            <a:fld id="{D2A48B96-639E-45A3-A0BA-2464DFDB1FAA}"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ea typeface="Noto Sans S Chinese Regular" panose="020B05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ea typeface="Noto Sans S Chinese Regular" panose="020B0500000000000000" pitchFamily="34" charset="-122"/>
              </a:defRPr>
            </a:lvl1pPr>
          </a:lstStyle>
          <a:p>
            <a:fld id="{A6837353-30EB-4A48-80EB-173D804AEFBD}"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Noto Sans S Chinese Regular" panose="020B0500000000000000" pitchFamily="34" charset="-122"/>
        <a:cs typeface="+mn-cs"/>
      </a:defRPr>
    </a:lvl1pPr>
    <a:lvl2pPr marL="457200" algn="l" defTabSz="914400" rtl="0" eaLnBrk="1" latinLnBrk="0" hangingPunct="1">
      <a:defRPr sz="1200" kern="1200">
        <a:solidFill>
          <a:schemeClr val="tx1"/>
        </a:solidFill>
        <a:latin typeface="+mn-lt"/>
        <a:ea typeface="Noto Sans S Chinese Regular" panose="020B0500000000000000" pitchFamily="34" charset="-122"/>
        <a:cs typeface="+mn-cs"/>
      </a:defRPr>
    </a:lvl2pPr>
    <a:lvl3pPr marL="914400" algn="l" defTabSz="914400" rtl="0" eaLnBrk="1" latinLnBrk="0" hangingPunct="1">
      <a:defRPr sz="1200" kern="1200">
        <a:solidFill>
          <a:schemeClr val="tx1"/>
        </a:solidFill>
        <a:latin typeface="+mn-lt"/>
        <a:ea typeface="Noto Sans S Chinese Regular" panose="020B0500000000000000" pitchFamily="34" charset="-122"/>
        <a:cs typeface="+mn-cs"/>
      </a:defRPr>
    </a:lvl3pPr>
    <a:lvl4pPr marL="1371600" algn="l" defTabSz="914400" rtl="0" eaLnBrk="1" latinLnBrk="0" hangingPunct="1">
      <a:defRPr sz="1200" kern="1200">
        <a:solidFill>
          <a:schemeClr val="tx1"/>
        </a:solidFill>
        <a:latin typeface="+mn-lt"/>
        <a:ea typeface="Noto Sans S Chinese Regular" panose="020B0500000000000000" pitchFamily="34" charset="-122"/>
        <a:cs typeface="+mn-cs"/>
      </a:defRPr>
    </a:lvl4pPr>
    <a:lvl5pPr marL="1828800" algn="l" defTabSz="914400" rtl="0" eaLnBrk="1" latinLnBrk="0" hangingPunct="1">
      <a:defRPr sz="1200" kern="1200">
        <a:solidFill>
          <a:schemeClr val="tx1"/>
        </a:solidFill>
        <a:latin typeface="+mn-lt"/>
        <a:ea typeface="Noto Sans S Chinese Regular" panose="020B05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cs typeface="+mn-cs"/>
              </a:rPr>
            </a:fld>
            <a:endParaRPr kumimoji="0" lang="zh-CN" altLang="en-US" sz="1200" b="0" i="0" u="none" strike="noStrike" kern="1200" cap="none" spc="0" normalizeH="0" baseline="0" noProof="0" dirty="0">
              <a:ln>
                <a:noFill/>
              </a:ln>
              <a:solidFill>
                <a:prstClr val="black"/>
              </a:solidFill>
              <a:effectLst/>
              <a:uLnTx/>
              <a:uFillTx/>
              <a:latin typeface="Calibri" panose="020F0502020204030204"/>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cs typeface="+mn-cs"/>
              </a:rPr>
            </a:fld>
            <a:endParaRPr kumimoji="0" lang="zh-CN" altLang="en-US" sz="1200" b="0" i="0" u="none" strike="noStrike" kern="1200" cap="none" spc="0" normalizeH="0" baseline="0" noProof="0" dirty="0">
              <a:ln>
                <a:noFill/>
              </a:ln>
              <a:solidFill>
                <a:prstClr val="black"/>
              </a:solidFill>
              <a:effectLst/>
              <a:uLnTx/>
              <a:uFillTx/>
              <a:latin typeface="Calibri" panose="020F0502020204030204"/>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cs typeface="+mn-cs"/>
              </a:rPr>
            </a:fld>
            <a:endParaRPr kumimoji="0" lang="zh-CN" altLang="en-US" sz="1200" b="0" i="0" u="none" strike="noStrike" kern="1200" cap="none" spc="0" normalizeH="0" baseline="0" noProof="0" dirty="0">
              <a:ln>
                <a:noFill/>
              </a:ln>
              <a:solidFill>
                <a:prstClr val="black"/>
              </a:solidFill>
              <a:effectLst/>
              <a:uLnTx/>
              <a:uFillTx/>
              <a:latin typeface="Calibri" panose="020F0502020204030204"/>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cs typeface="+mn-cs"/>
              </a:rPr>
            </a:fld>
            <a:endParaRPr kumimoji="0" lang="zh-CN" altLang="en-US" sz="1200" b="0" i="0" u="none" strike="noStrike" kern="1200" cap="none" spc="0" normalizeH="0" baseline="0" noProof="0" dirty="0">
              <a:ln>
                <a:noFill/>
              </a:ln>
              <a:solidFill>
                <a:prstClr val="black"/>
              </a:solidFill>
              <a:effectLst/>
              <a:uLnTx/>
              <a:uFillTx/>
              <a:latin typeface="Calibri" panose="020F0502020204030204"/>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cs typeface="+mn-cs"/>
              </a:rPr>
            </a:fld>
            <a:endParaRPr kumimoji="0" lang="zh-CN" altLang="en-US" sz="1200" b="0" i="0" u="none" strike="noStrike" kern="1200" cap="none" spc="0" normalizeH="0" baseline="0" noProof="0" dirty="0">
              <a:ln>
                <a:noFill/>
              </a:ln>
              <a:solidFill>
                <a:prstClr val="black"/>
              </a:solidFill>
              <a:effectLst/>
              <a:uLnTx/>
              <a:uFillTx/>
              <a:latin typeface="Calibri" panose="020F0502020204030204"/>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cs typeface="+mn-cs"/>
              </a:rPr>
            </a:fld>
            <a:endParaRPr kumimoji="0" lang="zh-CN" altLang="en-US" sz="1200" b="0" i="0" u="none" strike="noStrike" kern="1200" cap="none" spc="0" normalizeH="0" baseline="0" noProof="0" dirty="0">
              <a:ln>
                <a:noFill/>
              </a:ln>
              <a:solidFill>
                <a:prstClr val="black"/>
              </a:solidFill>
              <a:effectLst/>
              <a:uLnTx/>
              <a:uFillTx/>
              <a:latin typeface="Calibri" panose="020F0502020204030204"/>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cs typeface="+mn-cs"/>
              </a:rPr>
            </a:fld>
            <a:endParaRPr kumimoji="0" lang="zh-CN" altLang="en-US" sz="1200" b="0" i="0" u="none" strike="noStrike" kern="1200" cap="none" spc="0" normalizeH="0" baseline="0" noProof="0" dirty="0">
              <a:ln>
                <a:noFill/>
              </a:ln>
              <a:solidFill>
                <a:prstClr val="black"/>
              </a:solidFill>
              <a:effectLst/>
              <a:uLnTx/>
              <a:uFillTx/>
              <a:latin typeface="Calibri" panose="020F0502020204030204"/>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cs typeface="+mn-cs"/>
              </a:rPr>
            </a:fld>
            <a:endParaRPr kumimoji="0" lang="zh-CN" altLang="en-US" sz="1200" b="0" i="0" u="none" strike="noStrike" kern="1200" cap="none" spc="0" normalizeH="0" baseline="0" noProof="0" dirty="0">
              <a:ln>
                <a:noFill/>
              </a:ln>
              <a:solidFill>
                <a:prstClr val="black"/>
              </a:solidFill>
              <a:effectLst/>
              <a:uLnTx/>
              <a:uFillTx/>
              <a:latin typeface="Calibri" panose="020F0502020204030204"/>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cs typeface="+mn-cs"/>
              </a:rPr>
            </a:fld>
            <a:endParaRPr kumimoji="0" lang="zh-CN" altLang="en-US" sz="1200" b="0" i="0" u="none" strike="noStrike" kern="1200" cap="none" spc="0" normalizeH="0" baseline="0" noProof="0" dirty="0">
              <a:ln>
                <a:noFill/>
              </a:ln>
              <a:solidFill>
                <a:prstClr val="black"/>
              </a:solidFill>
              <a:effectLst/>
              <a:uLnTx/>
              <a:uFillTx/>
              <a:latin typeface="Calibri" panose="020F0502020204030204"/>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cs typeface="+mn-cs"/>
              </a:rPr>
            </a:fld>
            <a:endParaRPr kumimoji="0" lang="zh-CN" altLang="en-US" sz="1200" b="0" i="0" u="none" strike="noStrike" kern="1200" cap="none" spc="0" normalizeH="0" baseline="0" noProof="0" dirty="0">
              <a:ln>
                <a:noFill/>
              </a:ln>
              <a:solidFill>
                <a:prstClr val="black"/>
              </a:solidFill>
              <a:effectLst/>
              <a:uLnTx/>
              <a:uFillTx/>
              <a:latin typeface="Calibri" panose="020F0502020204030204"/>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cs typeface="+mn-cs"/>
              </a:rPr>
            </a:fld>
            <a:endParaRPr kumimoji="0" lang="zh-CN" altLang="en-US" sz="1200" b="0" i="0" u="none" strike="noStrike" kern="1200" cap="none" spc="0" normalizeH="0" baseline="0" noProof="0" dirty="0">
              <a:ln>
                <a:noFill/>
              </a:ln>
              <a:solidFill>
                <a:prstClr val="black"/>
              </a:solidFill>
              <a:effectLst/>
              <a:uLnTx/>
              <a:uFillTx/>
              <a:latin typeface="Calibri" panose="020F0502020204030204"/>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cs typeface="+mn-cs"/>
              </a:rPr>
            </a:fld>
            <a:endParaRPr kumimoji="0" lang="zh-CN" altLang="en-US" sz="1200" b="0" i="0" u="none" strike="noStrike" kern="1200" cap="none" spc="0" normalizeH="0" baseline="0" noProof="0" dirty="0">
              <a:ln>
                <a:noFill/>
              </a:ln>
              <a:solidFill>
                <a:prstClr val="black"/>
              </a:solidFill>
              <a:effectLst/>
              <a:uLnTx/>
              <a:uFillTx/>
              <a:latin typeface="Calibri" panose="020F0502020204030204"/>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cs typeface="+mn-cs"/>
              </a:rPr>
            </a:fld>
            <a:endParaRPr kumimoji="0" lang="zh-CN" altLang="en-US" sz="1200" b="0" i="0" u="none" strike="noStrike" kern="1200" cap="none" spc="0" normalizeH="0" baseline="0" noProof="0" dirty="0">
              <a:ln>
                <a:noFill/>
              </a:ln>
              <a:solidFill>
                <a:prstClr val="black"/>
              </a:solidFill>
              <a:effectLst/>
              <a:uLnTx/>
              <a:uFillTx/>
              <a:latin typeface="Calibri" panose="020F0502020204030204"/>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cs typeface="+mn-cs"/>
              </a:rPr>
            </a:fld>
            <a:endParaRPr kumimoji="0" lang="zh-CN" altLang="en-US" sz="1200" b="0" i="0" u="none" strike="noStrike" kern="1200" cap="none" spc="0" normalizeH="0" baseline="0" noProof="0" dirty="0">
              <a:ln>
                <a:noFill/>
              </a:ln>
              <a:solidFill>
                <a:prstClr val="black"/>
              </a:solidFill>
              <a:effectLst/>
              <a:uLnTx/>
              <a:uFillTx/>
              <a:latin typeface="Calibri" panose="020F0502020204030204"/>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cs typeface="+mn-cs"/>
              </a:rPr>
            </a:fld>
            <a:endParaRPr kumimoji="0" lang="zh-CN" altLang="en-US" sz="1200" b="0" i="0" u="none" strike="noStrike" kern="1200" cap="none" spc="0" normalizeH="0" baseline="0" noProof="0" dirty="0">
              <a:ln>
                <a:noFill/>
              </a:ln>
              <a:solidFill>
                <a:prstClr val="black"/>
              </a:solidFill>
              <a:effectLst/>
              <a:uLnTx/>
              <a:uFillTx/>
              <a:latin typeface="Calibri" panose="020F0502020204030204"/>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cs typeface="+mn-cs"/>
              </a:rPr>
            </a:fld>
            <a:endParaRPr kumimoji="0" lang="zh-CN" altLang="en-US" sz="1200" b="0" i="0" u="none" strike="noStrike" kern="1200" cap="none" spc="0" normalizeH="0" baseline="0" noProof="0" dirty="0">
              <a:ln>
                <a:noFill/>
              </a:ln>
              <a:solidFill>
                <a:prstClr val="black"/>
              </a:solidFill>
              <a:effectLst/>
              <a:uLnTx/>
              <a:uFillTx/>
              <a:latin typeface="Calibri" panose="020F0502020204030204"/>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cs typeface="+mn-cs"/>
              </a:rPr>
            </a:fld>
            <a:endParaRPr kumimoji="0" lang="zh-CN" altLang="en-US" sz="1200" b="0" i="0" u="none" strike="noStrike" kern="1200" cap="none" spc="0" normalizeH="0" baseline="0" noProof="0" dirty="0">
              <a:ln>
                <a:noFill/>
              </a:ln>
              <a:solidFill>
                <a:prstClr val="black"/>
              </a:solidFill>
              <a:effectLst/>
              <a:uLnTx/>
              <a:uFillTx/>
              <a:latin typeface="Calibri" panose="020F0502020204030204"/>
              <a:cs typeface="+mn-cs"/>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cs typeface="+mn-cs"/>
              </a:rPr>
            </a:fld>
            <a:endParaRPr kumimoji="0" lang="zh-CN" altLang="en-US" sz="1200" b="0" i="0" u="none" strike="noStrike" kern="1200" cap="none" spc="0" normalizeH="0" baseline="0" noProof="0" dirty="0">
              <a:ln>
                <a:noFill/>
              </a:ln>
              <a:solidFill>
                <a:prstClr val="black"/>
              </a:solidFill>
              <a:effectLst/>
              <a:uLnTx/>
              <a:uFillTx/>
              <a:latin typeface="Calibri" panose="020F0502020204030204"/>
              <a:cs typeface="+mn-cs"/>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Redash </a:t>
            </a:r>
            <a:r>
              <a:rPr lang="zh-CN" altLang="en-US" dirty="0"/>
              <a:t>连接 </a:t>
            </a:r>
            <a:r>
              <a:rPr lang="en-US" altLang="zh-CN" dirty="0"/>
              <a:t>DolphinDB </a:t>
            </a:r>
            <a:r>
              <a:rPr lang="zh-CN" altLang="en-US" dirty="0"/>
              <a:t>数据源：</a:t>
            </a:r>
            <a:r>
              <a:rPr lang="en-US" altLang="zh-CN" dirty="0"/>
              <a:t>https://docs.dolphindb.cn/zh/tutorials/data_interface_for_redash.html</a:t>
            </a:r>
            <a:endParaRPr lang="en-US" altLang="zh-CN" dirty="0"/>
          </a:p>
          <a:p>
            <a:r>
              <a:rPr lang="en-US" altLang="zh-CN" dirty="0"/>
              <a:t>GP</a:t>
            </a:r>
            <a:r>
              <a:rPr lang="zh-CN" altLang="en-US" dirty="0"/>
              <a:t>：</a:t>
            </a:r>
            <a:r>
              <a:rPr lang="en-US" altLang="zh-CN" dirty="0"/>
              <a:t>https://docs.dolphindb.cn/zh/plugins/gp/gp.html</a:t>
            </a:r>
            <a:endParaRPr lang="en-US" altLang="zh-CN" dirty="0"/>
          </a:p>
          <a:p>
            <a:r>
              <a:rPr lang="en-US" altLang="zh-CN" dirty="0"/>
              <a:t>Altair </a:t>
            </a:r>
            <a:r>
              <a:rPr lang="zh-CN" altLang="en-US" dirty="0"/>
              <a:t>连接 </a:t>
            </a:r>
            <a:r>
              <a:rPr lang="en-US" altLang="zh-CN" dirty="0"/>
              <a:t>DolphinDB </a:t>
            </a:r>
            <a:r>
              <a:rPr lang="zh-CN" altLang="en-US" dirty="0"/>
              <a:t>数据源：</a:t>
            </a:r>
            <a:r>
              <a:rPr lang="en-US" altLang="zh-CN" dirty="0"/>
              <a:t>https://docs.dolphindb.cn/zh/stream/str_altair.html</a:t>
            </a:r>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cs typeface="+mn-cs"/>
              </a:rPr>
            </a:fld>
            <a:endParaRPr kumimoji="0" lang="zh-CN" altLang="en-US" sz="1200" b="0" i="0" u="none" strike="noStrike" kern="1200" cap="none" spc="0" normalizeH="0" baseline="0" noProof="0" dirty="0">
              <a:ln>
                <a:noFill/>
              </a:ln>
              <a:solidFill>
                <a:prstClr val="black"/>
              </a:solidFill>
              <a:effectLst/>
              <a:uLnTx/>
              <a:uFillTx/>
              <a:latin typeface="Calibri" panose="020F0502020204030204"/>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cs typeface="+mn-cs"/>
              </a:rPr>
            </a:fld>
            <a:endParaRPr kumimoji="0" lang="zh-CN" altLang="en-US" sz="1200" b="0" i="0" u="none" strike="noStrike" kern="1200" cap="none" spc="0" normalizeH="0" baseline="0" noProof="0" dirty="0">
              <a:ln>
                <a:noFill/>
              </a:ln>
              <a:solidFill>
                <a:prstClr val="black"/>
              </a:solidFill>
              <a:effectLst/>
              <a:uLnTx/>
              <a:uFillTx/>
              <a:latin typeface="Calibri" panose="020F0502020204030204"/>
              <a:cs typeface="+mn-cs"/>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cs typeface="+mn-cs"/>
              </a:rPr>
            </a:fld>
            <a:endParaRPr kumimoji="0" lang="zh-CN" altLang="en-US" sz="1200" b="0" i="0" u="none" strike="noStrike" kern="1200" cap="none" spc="0" normalizeH="0" baseline="0" noProof="0" dirty="0">
              <a:ln>
                <a:noFill/>
              </a:ln>
              <a:solidFill>
                <a:prstClr val="black"/>
              </a:solidFill>
              <a:effectLst/>
              <a:uLnTx/>
              <a:uFillTx/>
              <a:latin typeface="Calibri" panose="020F0502020204030204"/>
              <a:cs typeface="+mn-cs"/>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cs typeface="+mn-cs"/>
              </a:rPr>
            </a:fld>
            <a:endParaRPr kumimoji="0" lang="zh-CN" altLang="en-US" sz="1200" b="0" i="0" u="none" strike="noStrike" kern="1200" cap="none" spc="0" normalizeH="0" baseline="0" noProof="0" dirty="0">
              <a:ln>
                <a:noFill/>
              </a:ln>
              <a:solidFill>
                <a:prstClr val="black"/>
              </a:solidFill>
              <a:effectLst/>
              <a:uLnTx/>
              <a:uFillTx/>
              <a:latin typeface="Calibri" panose="020F0502020204030204"/>
              <a:cs typeface="+mn-cs"/>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cs typeface="+mn-cs"/>
              </a:rPr>
            </a:fld>
            <a:endParaRPr kumimoji="0" lang="zh-CN" altLang="en-US" sz="1200" b="0" i="0" u="none" strike="noStrike" kern="1200" cap="none" spc="0" normalizeH="0" baseline="0" noProof="0" dirty="0">
              <a:ln>
                <a:noFill/>
              </a:ln>
              <a:solidFill>
                <a:prstClr val="black"/>
              </a:solidFill>
              <a:effectLst/>
              <a:uLnTx/>
              <a:uFillTx/>
              <a:latin typeface="Calibri" panose="020F0502020204030204"/>
              <a:cs typeface="+mn-cs"/>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cs typeface="+mn-cs"/>
              </a:rPr>
            </a:fld>
            <a:endParaRPr kumimoji="0" lang="zh-CN" altLang="en-US" sz="1200" b="0" i="0" u="none" strike="noStrike" kern="1200" cap="none" spc="0" normalizeH="0" baseline="0" noProof="0" dirty="0">
              <a:ln>
                <a:noFill/>
              </a:ln>
              <a:solidFill>
                <a:prstClr val="black"/>
              </a:solidFill>
              <a:effectLst/>
              <a:uLnTx/>
              <a:uFillTx/>
              <a:latin typeface="Calibri" panose="020F0502020204030204"/>
              <a:cs typeface="+mn-cs"/>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cs typeface="+mn-cs"/>
              </a:rPr>
            </a:fld>
            <a:endParaRPr kumimoji="0" lang="zh-CN" altLang="en-US" sz="1200" b="0" i="0" u="none" strike="noStrike" kern="1200" cap="none" spc="0" normalizeH="0" baseline="0" noProof="0" dirty="0">
              <a:ln>
                <a:noFill/>
              </a:ln>
              <a:solidFill>
                <a:prstClr val="black"/>
              </a:solidFill>
              <a:effectLst/>
              <a:uLnTx/>
              <a:uFillTx/>
              <a:latin typeface="Calibri" panose="020F0502020204030204"/>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cs typeface="+mn-cs"/>
              </a:rPr>
            </a:fld>
            <a:endParaRPr kumimoji="0" lang="zh-CN" altLang="en-US" sz="1200" b="0" i="0" u="none" strike="noStrike" kern="1200" cap="none" spc="0" normalizeH="0" baseline="0" noProof="0" dirty="0">
              <a:ln>
                <a:noFill/>
              </a:ln>
              <a:solidFill>
                <a:prstClr val="black"/>
              </a:solidFill>
              <a:effectLst/>
              <a:uLnTx/>
              <a:uFillTx/>
              <a:latin typeface="Calibri" panose="020F0502020204030204"/>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cs typeface="+mn-cs"/>
              </a:rPr>
            </a:fld>
            <a:endParaRPr kumimoji="0" lang="zh-CN" altLang="en-US" sz="1200" b="0" i="0" u="none" strike="noStrike" kern="1200" cap="none" spc="0" normalizeH="0" baseline="0" noProof="0" dirty="0">
              <a:ln>
                <a:noFill/>
              </a:ln>
              <a:solidFill>
                <a:prstClr val="black"/>
              </a:solidFill>
              <a:effectLst/>
              <a:uLnTx/>
              <a:uFillTx/>
              <a:latin typeface="Calibri" panose="020F0502020204030204"/>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cs typeface="+mn-cs"/>
              </a:rPr>
            </a:fld>
            <a:endParaRPr kumimoji="0" lang="zh-CN" altLang="en-US" sz="1200" b="0" i="0" u="none" strike="noStrike" kern="1200" cap="none" spc="0" normalizeH="0" baseline="0" noProof="0" dirty="0">
              <a:ln>
                <a:noFill/>
              </a:ln>
              <a:solidFill>
                <a:prstClr val="black"/>
              </a:solidFill>
              <a:effectLst/>
              <a:uLnTx/>
              <a:uFillTx/>
              <a:latin typeface="Calibri" panose="020F0502020204030204"/>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cs typeface="+mn-cs"/>
              </a:rPr>
            </a:fld>
            <a:endParaRPr kumimoji="0" lang="zh-CN" altLang="en-US" sz="1200" b="0" i="0" u="none" strike="noStrike" kern="1200" cap="none" spc="0" normalizeH="0" baseline="0" noProof="0" dirty="0">
              <a:ln>
                <a:noFill/>
              </a:ln>
              <a:solidFill>
                <a:prstClr val="black"/>
              </a:solidFill>
              <a:effectLst/>
              <a:uLnTx/>
              <a:uFillTx/>
              <a:latin typeface="Calibri" panose="020F0502020204030204"/>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tags" Target="../tags/tag83.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91.xml"/><Relationship Id="rId8" Type="http://schemas.openxmlformats.org/officeDocument/2006/relationships/tags" Target="../tags/tag90.xml"/><Relationship Id="rId7" Type="http://schemas.openxmlformats.org/officeDocument/2006/relationships/tags" Target="../tags/tag89.xml"/><Relationship Id="rId6" Type="http://schemas.openxmlformats.org/officeDocument/2006/relationships/tags" Target="../tags/tag88.xml"/><Relationship Id="rId5" Type="http://schemas.openxmlformats.org/officeDocument/2006/relationships/tags" Target="../tags/tag87.xml"/><Relationship Id="rId4" Type="http://schemas.openxmlformats.org/officeDocument/2006/relationships/tags" Target="../tags/tag86.xml"/><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tags" Target="../tags/tag96.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7" Type="http://schemas.openxmlformats.org/officeDocument/2006/relationships/tags" Target="../tags/tag104.xml"/><Relationship Id="rId6" Type="http://schemas.openxmlformats.org/officeDocument/2006/relationships/tags" Target="../tags/tag103.xml"/><Relationship Id="rId5" Type="http://schemas.openxmlformats.org/officeDocument/2006/relationships/tags" Target="../tags/tag102.xml"/><Relationship Id="rId4" Type="http://schemas.openxmlformats.org/officeDocument/2006/relationships/tags" Target="../tags/tag101.xml"/><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109.xml"/><Relationship Id="rId5" Type="http://schemas.openxmlformats.org/officeDocument/2006/relationships/tags" Target="../tags/tag108.xml"/><Relationship Id="rId4" Type="http://schemas.openxmlformats.org/officeDocument/2006/relationships/tags" Target="../tags/tag107.xml"/><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5" Type="http://schemas.openxmlformats.org/officeDocument/2006/relationships/tags" Target="../tags/tag113.xml"/><Relationship Id="rId4" Type="http://schemas.openxmlformats.org/officeDocument/2006/relationships/tags" Target="../tags/tag112.xml"/><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6" Type="http://schemas.openxmlformats.org/officeDocument/2006/relationships/tags" Target="../tags/tag118.xml"/><Relationship Id="rId5" Type="http://schemas.openxmlformats.org/officeDocument/2006/relationships/tags" Target="../tags/tag117.xml"/><Relationship Id="rId4" Type="http://schemas.openxmlformats.org/officeDocument/2006/relationships/tags" Target="../tags/tag116.xml"/><Relationship Id="rId3" Type="http://schemas.openxmlformats.org/officeDocument/2006/relationships/tags" Target="../tags/tag115.xml"/><Relationship Id="rId2" Type="http://schemas.openxmlformats.org/officeDocument/2006/relationships/tags" Target="../tags/tag114.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6" Type="http://schemas.openxmlformats.org/officeDocument/2006/relationships/tags" Target="../tags/tag129.xml"/><Relationship Id="rId5" Type="http://schemas.openxmlformats.org/officeDocument/2006/relationships/tags" Target="../tags/tag128.xml"/><Relationship Id="rId4" Type="http://schemas.openxmlformats.org/officeDocument/2006/relationships/tags" Target="../tags/tag127.xml"/><Relationship Id="rId3" Type="http://schemas.openxmlformats.org/officeDocument/2006/relationships/tags" Target="../tags/tag126.xml"/><Relationship Id="rId2" Type="http://schemas.openxmlformats.org/officeDocument/2006/relationships/tags" Target="../tags/tag125.xml"/><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6" Type="http://schemas.openxmlformats.org/officeDocument/2006/relationships/tags" Target="../tags/tag134.xml"/><Relationship Id="rId5" Type="http://schemas.openxmlformats.org/officeDocument/2006/relationships/tags" Target="../tags/tag133.xml"/><Relationship Id="rId4" Type="http://schemas.openxmlformats.org/officeDocument/2006/relationships/tags" Target="../tags/tag132.xml"/><Relationship Id="rId3" Type="http://schemas.openxmlformats.org/officeDocument/2006/relationships/tags" Target="../tags/tag131.xml"/><Relationship Id="rId2" Type="http://schemas.openxmlformats.org/officeDocument/2006/relationships/tags" Target="../tags/tag130.xml"/><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6" Type="http://schemas.openxmlformats.org/officeDocument/2006/relationships/tags" Target="../tags/tag139.xml"/><Relationship Id="rId5" Type="http://schemas.openxmlformats.org/officeDocument/2006/relationships/tags" Target="../tags/tag138.xml"/><Relationship Id="rId4" Type="http://schemas.openxmlformats.org/officeDocument/2006/relationships/tags" Target="../tags/tag137.xml"/><Relationship Id="rId3" Type="http://schemas.openxmlformats.org/officeDocument/2006/relationships/tags" Target="../tags/tag136.xml"/><Relationship Id="rId2" Type="http://schemas.openxmlformats.org/officeDocument/2006/relationships/tags" Target="../tags/tag135.xml"/><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7" Type="http://schemas.openxmlformats.org/officeDocument/2006/relationships/tags" Target="../tags/tag145.xml"/><Relationship Id="rId6" Type="http://schemas.openxmlformats.org/officeDocument/2006/relationships/tags" Target="../tags/tag144.xml"/><Relationship Id="rId5" Type="http://schemas.openxmlformats.org/officeDocument/2006/relationships/tags" Target="../tags/tag143.xml"/><Relationship Id="rId4" Type="http://schemas.openxmlformats.org/officeDocument/2006/relationships/tags" Target="../tags/tag142.xml"/><Relationship Id="rId3" Type="http://schemas.openxmlformats.org/officeDocument/2006/relationships/tags" Target="../tags/tag141.xml"/><Relationship Id="rId2" Type="http://schemas.openxmlformats.org/officeDocument/2006/relationships/tags" Target="../tags/tag140.xml"/><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53.xml"/><Relationship Id="rId8" Type="http://schemas.openxmlformats.org/officeDocument/2006/relationships/tags" Target="../tags/tag152.xml"/><Relationship Id="rId7" Type="http://schemas.openxmlformats.org/officeDocument/2006/relationships/tags" Target="../tags/tag151.xml"/><Relationship Id="rId6" Type="http://schemas.openxmlformats.org/officeDocument/2006/relationships/tags" Target="../tags/tag150.xml"/><Relationship Id="rId5" Type="http://schemas.openxmlformats.org/officeDocument/2006/relationships/tags" Target="../tags/tag149.xml"/><Relationship Id="rId4" Type="http://schemas.openxmlformats.org/officeDocument/2006/relationships/tags" Target="../tags/tag148.xml"/><Relationship Id="rId3" Type="http://schemas.openxmlformats.org/officeDocument/2006/relationships/tags" Target="../tags/tag147.xml"/><Relationship Id="rId2" Type="http://schemas.openxmlformats.org/officeDocument/2006/relationships/tags" Target="../tags/tag146.xml"/><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5" Type="http://schemas.openxmlformats.org/officeDocument/2006/relationships/tags" Target="../tags/tag157.xml"/><Relationship Id="rId4" Type="http://schemas.openxmlformats.org/officeDocument/2006/relationships/tags" Target="../tags/tag156.xml"/><Relationship Id="rId3" Type="http://schemas.openxmlformats.org/officeDocument/2006/relationships/tags" Target="../tags/tag155.xml"/><Relationship Id="rId2" Type="http://schemas.openxmlformats.org/officeDocument/2006/relationships/tags" Target="../tags/tag154.xml"/><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4" Type="http://schemas.openxmlformats.org/officeDocument/2006/relationships/tags" Target="../tags/tag160.xml"/><Relationship Id="rId3" Type="http://schemas.openxmlformats.org/officeDocument/2006/relationships/tags" Target="../tags/tag159.xml"/><Relationship Id="rId2" Type="http://schemas.openxmlformats.org/officeDocument/2006/relationships/tags" Target="../tags/tag158.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7" Type="http://schemas.openxmlformats.org/officeDocument/2006/relationships/tags" Target="../tags/tag166.xml"/><Relationship Id="rId6" Type="http://schemas.openxmlformats.org/officeDocument/2006/relationships/tags" Target="../tags/tag165.xml"/><Relationship Id="rId5" Type="http://schemas.openxmlformats.org/officeDocument/2006/relationships/tags" Target="../tags/tag164.xml"/><Relationship Id="rId4" Type="http://schemas.openxmlformats.org/officeDocument/2006/relationships/tags" Target="../tags/tag163.xml"/><Relationship Id="rId3" Type="http://schemas.openxmlformats.org/officeDocument/2006/relationships/tags" Target="../tags/tag162.xml"/><Relationship Id="rId2" Type="http://schemas.openxmlformats.org/officeDocument/2006/relationships/tags" Target="../tags/tag161.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6" Type="http://schemas.openxmlformats.org/officeDocument/2006/relationships/tags" Target="../tags/tag171.xml"/><Relationship Id="rId5" Type="http://schemas.openxmlformats.org/officeDocument/2006/relationships/tags" Target="../tags/tag170.xml"/><Relationship Id="rId4" Type="http://schemas.openxmlformats.org/officeDocument/2006/relationships/tags" Target="../tags/tag169.xml"/><Relationship Id="rId3" Type="http://schemas.openxmlformats.org/officeDocument/2006/relationships/tags" Target="../tags/tag168.xml"/><Relationship Id="rId2" Type="http://schemas.openxmlformats.org/officeDocument/2006/relationships/tags" Target="../tags/tag167.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5" Type="http://schemas.openxmlformats.org/officeDocument/2006/relationships/tags" Target="../tags/tag175.xml"/><Relationship Id="rId4" Type="http://schemas.openxmlformats.org/officeDocument/2006/relationships/tags" Target="../tags/tag174.xml"/><Relationship Id="rId3" Type="http://schemas.openxmlformats.org/officeDocument/2006/relationships/tags" Target="../tags/tag173.xml"/><Relationship Id="rId2" Type="http://schemas.openxmlformats.org/officeDocument/2006/relationships/tags" Target="../tags/tag172.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6" Type="http://schemas.openxmlformats.org/officeDocument/2006/relationships/tags" Target="../tags/tag180.xml"/><Relationship Id="rId5" Type="http://schemas.openxmlformats.org/officeDocument/2006/relationships/tags" Target="../tags/tag179.xml"/><Relationship Id="rId4" Type="http://schemas.openxmlformats.org/officeDocument/2006/relationships/tags" Target="../tags/tag178.xml"/><Relationship Id="rId3" Type="http://schemas.openxmlformats.org/officeDocument/2006/relationships/tags" Target="../tags/tag177.xml"/><Relationship Id="rId2" Type="http://schemas.openxmlformats.org/officeDocument/2006/relationships/tags" Target="../tags/tag176.xml"/><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tags" Target="../tags/tag62.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9" Type="http://schemas.openxmlformats.org/officeDocument/2006/relationships/theme" Target="../theme/theme2.xml"/><Relationship Id="rId18" Type="http://schemas.openxmlformats.org/officeDocument/2006/relationships/tags" Target="../tags/tag124.xml"/><Relationship Id="rId17" Type="http://schemas.openxmlformats.org/officeDocument/2006/relationships/tags" Target="../tags/tag123.xml"/><Relationship Id="rId16" Type="http://schemas.openxmlformats.org/officeDocument/2006/relationships/tags" Target="../tags/tag122.xml"/><Relationship Id="rId15" Type="http://schemas.openxmlformats.org/officeDocument/2006/relationships/tags" Target="../tags/tag121.xml"/><Relationship Id="rId14" Type="http://schemas.openxmlformats.org/officeDocument/2006/relationships/tags" Target="../tags/tag120.xml"/><Relationship Id="rId13" Type="http://schemas.openxmlformats.org/officeDocument/2006/relationships/tags" Target="../tags/tag119.xml"/><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3.xml"/><Relationship Id="rId8" Type="http://schemas.openxmlformats.org/officeDocument/2006/relationships/slideLayout" Target="../slideLayouts/slideLayout32.xml"/><Relationship Id="rId7" Type="http://schemas.openxmlformats.org/officeDocument/2006/relationships/slideLayout" Target="../slideLayouts/slideLayout31.xml"/><Relationship Id="rId6" Type="http://schemas.openxmlformats.org/officeDocument/2006/relationships/slideLayout" Target="../slideLayouts/slideLayout30.xml"/><Relationship Id="rId5" Type="http://schemas.openxmlformats.org/officeDocument/2006/relationships/slideLayout" Target="../slideLayouts/slideLayout29.xml"/><Relationship Id="rId4" Type="http://schemas.openxmlformats.org/officeDocument/2006/relationships/slideLayout" Target="../slideLayouts/slideLayout28.xml"/><Relationship Id="rId3" Type="http://schemas.openxmlformats.org/officeDocument/2006/relationships/slideLayout" Target="../slideLayouts/slideLayout27.xml"/><Relationship Id="rId2" Type="http://schemas.openxmlformats.org/officeDocument/2006/relationships/slideLayout" Target="../slideLayouts/slideLayout26.xml"/><Relationship Id="rId19" Type="http://schemas.openxmlformats.org/officeDocument/2006/relationships/theme" Target="../theme/theme3.xml"/><Relationship Id="rId18" Type="http://schemas.openxmlformats.org/officeDocument/2006/relationships/tags" Target="../tags/tag186.xml"/><Relationship Id="rId17" Type="http://schemas.openxmlformats.org/officeDocument/2006/relationships/tags" Target="../tags/tag185.xml"/><Relationship Id="rId16" Type="http://schemas.openxmlformats.org/officeDocument/2006/relationships/tags" Target="../tags/tag184.xml"/><Relationship Id="rId15" Type="http://schemas.openxmlformats.org/officeDocument/2006/relationships/tags" Target="../tags/tag183.xml"/><Relationship Id="rId14" Type="http://schemas.openxmlformats.org/officeDocument/2006/relationships/tags" Target="../tags/tag182.xml"/><Relationship Id="rId13" Type="http://schemas.openxmlformats.org/officeDocument/2006/relationships/tags" Target="../tags/tag181.xml"/><Relationship Id="rId12" Type="http://schemas.openxmlformats.org/officeDocument/2006/relationships/slideLayout" Target="../slideLayouts/slideLayout36.xml"/><Relationship Id="rId11" Type="http://schemas.openxmlformats.org/officeDocument/2006/relationships/slideLayout" Target="../slideLayouts/slideLayout35.xml"/><Relationship Id="rId10" Type="http://schemas.openxmlformats.org/officeDocument/2006/relationships/slideLayout" Target="../slideLayouts/slideLayout34.xml"/><Relationship Id="rId1"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ea typeface="阿里巴巴普惠体 3.0 55 Regular"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ea typeface="阿里巴巴普惠体 3.0 55 Regular" panose="00020600040101010101" charset="-122"/>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ea typeface="阿里巴巴普惠体 3.0 55 Regular" panose="00020600040101010101" charset="-122"/>
              </a:defRPr>
            </a:lvl1pPr>
          </a:lstStyle>
          <a:p>
            <a:fld id="{49AE70B2-8BF9-45C0-BB95-33D1B9D3A854}" type="slidenum">
              <a:rPr lang="zh-CN" altLang="en-US" smtClean="0"/>
            </a:fld>
            <a:endParaRPr lang="zh-CN" altLang="en-US" dirty="0"/>
          </a:p>
        </p:txBody>
      </p:sp>
    </p:spTree>
    <p:custDataLst>
      <p:tags r:id="rId18"/>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阿里巴巴普惠体 3.0 55 Regular"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阿里巴巴普惠体 3.0 55 Regular" panose="00020600040101010101"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阿里巴巴普惠体 3.0 55 Regular" panose="00020600040101010101"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阿里巴巴普惠体 3.0 55 Regular" panose="00020600040101010101"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阿里巴巴普惠体 3.0 55 Regular" panose="00020600040101010101"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阿里巴巴普惠体 3.0 55 Regular"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ea typeface="阿里巴巴普惠体 3.0 55 Regular"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ea typeface="阿里巴巴普惠体 3.0 55 Regular" panose="00020600040101010101" charset="-122"/>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ea typeface="阿里巴巴普惠体 3.0 55 Regular" panose="00020600040101010101" charset="-122"/>
              </a:defRPr>
            </a:lvl1pPr>
          </a:lstStyle>
          <a:p>
            <a:fld id="{49AE70B2-8BF9-45C0-BB95-33D1B9D3A854}" type="slidenum">
              <a:rPr lang="zh-CN" altLang="en-US" smtClean="0"/>
            </a:fld>
            <a:endParaRPr lang="zh-CN" altLang="en-US" dirty="0"/>
          </a:p>
        </p:txBody>
      </p:sp>
    </p:spTree>
    <p:custDataLst>
      <p:tags r:id="rId18"/>
    </p:custData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阿里巴巴普惠体 3.0 55 Regular"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阿里巴巴普惠体 3.0 55 Regular" panose="00020600040101010101"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阿里巴巴普惠体 3.0 55 Regular" panose="00020600040101010101"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阿里巴巴普惠体 3.0 55 Regular" panose="00020600040101010101"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阿里巴巴普惠体 3.0 55 Regular" panose="00020600040101010101"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阿里巴巴普惠体 3.0 55 Regular"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ea typeface="阿里巴巴普惠体 3.0 55 Regular"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ea typeface="阿里巴巴普惠体 3.0 55 Regular" panose="00020600040101010101" charset="-122"/>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ea typeface="阿里巴巴普惠体 3.0 55 Regular" panose="00020600040101010101" charset="-122"/>
              </a:defRPr>
            </a:lvl1pPr>
          </a:lstStyle>
          <a:p>
            <a:fld id="{49AE70B2-8BF9-45C0-BB95-33D1B9D3A854}" type="slidenum">
              <a:rPr lang="zh-CN" altLang="en-US" smtClean="0"/>
            </a:fld>
            <a:endParaRPr lang="zh-CN" altLang="en-US" dirty="0"/>
          </a:p>
        </p:txBody>
      </p:sp>
    </p:spTree>
    <p:custDataLst>
      <p:tags r:id="rId18"/>
    </p:custData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阿里巴巴普惠体 3.0 55 Regular"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阿里巴巴普惠体 3.0 55 Regular" panose="00020600040101010101"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阿里巴巴普惠体 3.0 55 Regular" panose="00020600040101010101"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阿里巴巴普惠体 3.0 55 Regular" panose="00020600040101010101"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阿里巴巴普惠体 3.0 55 Regular" panose="00020600040101010101"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阿里巴巴普惠体 3.0 55 Regular"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194.xml"/><Relationship Id="rId8" Type="http://schemas.openxmlformats.org/officeDocument/2006/relationships/tags" Target="../tags/tag193.xml"/><Relationship Id="rId7" Type="http://schemas.openxmlformats.org/officeDocument/2006/relationships/tags" Target="../tags/tag192.xml"/><Relationship Id="rId6" Type="http://schemas.openxmlformats.org/officeDocument/2006/relationships/tags" Target="../tags/tag191.xml"/><Relationship Id="rId5" Type="http://schemas.openxmlformats.org/officeDocument/2006/relationships/tags" Target="../tags/tag190.xml"/><Relationship Id="rId4" Type="http://schemas.openxmlformats.org/officeDocument/2006/relationships/tags" Target="../tags/tag189.xml"/><Relationship Id="rId3" Type="http://schemas.openxmlformats.org/officeDocument/2006/relationships/tags" Target="../tags/tag188.xml"/><Relationship Id="rId20" Type="http://schemas.openxmlformats.org/officeDocument/2006/relationships/notesSlide" Target="../notesSlides/notesSlide1.xml"/><Relationship Id="rId2" Type="http://schemas.openxmlformats.org/officeDocument/2006/relationships/image" Target="../media/image1.jpeg"/><Relationship Id="rId19" Type="http://schemas.openxmlformats.org/officeDocument/2006/relationships/slideLayout" Target="../slideLayouts/slideLayout25.xml"/><Relationship Id="rId18" Type="http://schemas.openxmlformats.org/officeDocument/2006/relationships/tags" Target="../tags/tag202.xml"/><Relationship Id="rId17" Type="http://schemas.openxmlformats.org/officeDocument/2006/relationships/tags" Target="../tags/tag201.xml"/><Relationship Id="rId16" Type="http://schemas.openxmlformats.org/officeDocument/2006/relationships/image" Target="../media/image2.png"/><Relationship Id="rId15" Type="http://schemas.openxmlformats.org/officeDocument/2006/relationships/tags" Target="../tags/tag200.xml"/><Relationship Id="rId14" Type="http://schemas.openxmlformats.org/officeDocument/2006/relationships/tags" Target="../tags/tag199.xml"/><Relationship Id="rId13" Type="http://schemas.openxmlformats.org/officeDocument/2006/relationships/tags" Target="../tags/tag198.xml"/><Relationship Id="rId12" Type="http://schemas.openxmlformats.org/officeDocument/2006/relationships/tags" Target="../tags/tag197.xml"/><Relationship Id="rId11" Type="http://schemas.openxmlformats.org/officeDocument/2006/relationships/tags" Target="../tags/tag196.xml"/><Relationship Id="rId10" Type="http://schemas.openxmlformats.org/officeDocument/2006/relationships/tags" Target="../tags/tag195.xml"/><Relationship Id="rId1" Type="http://schemas.openxmlformats.org/officeDocument/2006/relationships/tags" Target="../tags/tag187.xml"/></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1.xml"/><Relationship Id="rId4" Type="http://schemas.openxmlformats.org/officeDocument/2006/relationships/tags" Target="../tags/tag280.xml"/><Relationship Id="rId3" Type="http://schemas.openxmlformats.org/officeDocument/2006/relationships/image" Target="../media/image11.png"/><Relationship Id="rId2" Type="http://schemas.openxmlformats.org/officeDocument/2006/relationships/image" Target="../media/image5.png"/><Relationship Id="rId1" Type="http://schemas.openxmlformats.org/officeDocument/2006/relationships/tags" Target="../tags/tag279.xml"/></Relationships>
</file>

<file path=ppt/slides/_rels/slide11.xml.rels><?xml version="1.0" encoding="UTF-8" standalone="yes"?>
<Relationships xmlns="http://schemas.openxmlformats.org/package/2006/relationships"><Relationship Id="rId9" Type="http://schemas.openxmlformats.org/officeDocument/2006/relationships/notesSlide" Target="../notesSlides/notesSlide11.xml"/><Relationship Id="rId8" Type="http://schemas.openxmlformats.org/officeDocument/2006/relationships/slideLayout" Target="../slideLayouts/slideLayout1.xml"/><Relationship Id="rId7" Type="http://schemas.openxmlformats.org/officeDocument/2006/relationships/tags" Target="../tags/tag28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tags" Target="../tags/tag281.xml"/></Relationships>
</file>

<file path=ppt/slides/_rels/slide12.xml.rels><?xml version="1.0" encoding="UTF-8" standalone="yes"?>
<Relationships xmlns="http://schemas.openxmlformats.org/package/2006/relationships"><Relationship Id="rId7" Type="http://schemas.openxmlformats.org/officeDocument/2006/relationships/notesSlide" Target="../notesSlides/notesSlide12.xml"/><Relationship Id="rId6" Type="http://schemas.openxmlformats.org/officeDocument/2006/relationships/slideLayout" Target="../slideLayouts/slideLayout1.xml"/><Relationship Id="rId5" Type="http://schemas.openxmlformats.org/officeDocument/2006/relationships/tags" Target="../tags/tag284.xml"/><Relationship Id="rId4" Type="http://schemas.openxmlformats.org/officeDocument/2006/relationships/image" Target="../media/image5.png"/><Relationship Id="rId3" Type="http://schemas.openxmlformats.org/officeDocument/2006/relationships/tags" Target="../tags/tag283.xml"/><Relationship Id="rId2" Type="http://schemas.openxmlformats.org/officeDocument/2006/relationships/image" Target="../media/image17.png"/><Relationship Id="rId1" Type="http://schemas.openxmlformats.org/officeDocument/2006/relationships/image" Target="../media/image16.png"/></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1.xml"/><Relationship Id="rId4" Type="http://schemas.openxmlformats.org/officeDocument/2006/relationships/tags" Target="../tags/tag286.xml"/><Relationship Id="rId3" Type="http://schemas.openxmlformats.org/officeDocument/2006/relationships/image" Target="../media/image5.png"/><Relationship Id="rId2" Type="http://schemas.openxmlformats.org/officeDocument/2006/relationships/tags" Target="../tags/tag285.xml"/><Relationship Id="rId1" Type="http://schemas.openxmlformats.org/officeDocument/2006/relationships/image" Target="../media/image18.png"/></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14.xml"/><Relationship Id="rId7" Type="http://schemas.openxmlformats.org/officeDocument/2006/relationships/slideLayout" Target="../slideLayouts/slideLayout1.xml"/><Relationship Id="rId6" Type="http://schemas.openxmlformats.org/officeDocument/2006/relationships/tags" Target="../tags/tag289.xml"/><Relationship Id="rId5" Type="http://schemas.openxmlformats.org/officeDocument/2006/relationships/image" Target="../media/image20.png"/><Relationship Id="rId4" Type="http://schemas.openxmlformats.org/officeDocument/2006/relationships/tags" Target="../tags/tag288.xml"/><Relationship Id="rId3" Type="http://schemas.openxmlformats.org/officeDocument/2006/relationships/image" Target="../media/image19.png"/><Relationship Id="rId2" Type="http://schemas.openxmlformats.org/officeDocument/2006/relationships/image" Target="../media/image5.png"/><Relationship Id="rId1" Type="http://schemas.openxmlformats.org/officeDocument/2006/relationships/tags" Target="../tags/tag287.xml"/></Relationships>
</file>

<file path=ppt/slides/_rels/slide15.xml.rels><?xml version="1.0" encoding="UTF-8" standalone="yes"?>
<Relationships xmlns="http://schemas.openxmlformats.org/package/2006/relationships"><Relationship Id="rId8" Type="http://schemas.openxmlformats.org/officeDocument/2006/relationships/notesSlide" Target="../notesSlides/notesSlide15.xml"/><Relationship Id="rId7" Type="http://schemas.openxmlformats.org/officeDocument/2006/relationships/slideLayout" Target="../slideLayouts/slideLayout1.xml"/><Relationship Id="rId6" Type="http://schemas.openxmlformats.org/officeDocument/2006/relationships/tags" Target="../tags/tag291.xml"/><Relationship Id="rId5" Type="http://schemas.openxmlformats.org/officeDocument/2006/relationships/image" Target="../media/image23.png"/><Relationship Id="rId4" Type="http://schemas.openxmlformats.org/officeDocument/2006/relationships/image" Target="../media/image22.png"/><Relationship Id="rId3" Type="http://schemas.openxmlformats.org/officeDocument/2006/relationships/image" Target="../media/image21.png"/><Relationship Id="rId2" Type="http://schemas.openxmlformats.org/officeDocument/2006/relationships/image" Target="../media/image5.png"/><Relationship Id="rId1" Type="http://schemas.openxmlformats.org/officeDocument/2006/relationships/tags" Target="../tags/tag290.xml"/></Relationships>
</file>

<file path=ppt/slides/_rels/slide16.xml.rels><?xml version="1.0" encoding="UTF-8" standalone="yes"?>
<Relationships xmlns="http://schemas.openxmlformats.org/package/2006/relationships"><Relationship Id="rId7" Type="http://schemas.openxmlformats.org/officeDocument/2006/relationships/notesSlide" Target="../notesSlides/notesSlide16.xml"/><Relationship Id="rId6" Type="http://schemas.openxmlformats.org/officeDocument/2006/relationships/slideLayout" Target="../slideLayouts/slideLayout1.xml"/><Relationship Id="rId5" Type="http://schemas.openxmlformats.org/officeDocument/2006/relationships/tags" Target="../tags/tag294.xml"/><Relationship Id="rId4" Type="http://schemas.openxmlformats.org/officeDocument/2006/relationships/image" Target="../media/image24.png"/><Relationship Id="rId3" Type="http://schemas.openxmlformats.org/officeDocument/2006/relationships/tags" Target="../tags/tag293.xml"/><Relationship Id="rId2" Type="http://schemas.openxmlformats.org/officeDocument/2006/relationships/image" Target="../media/image5.png"/><Relationship Id="rId1" Type="http://schemas.openxmlformats.org/officeDocument/2006/relationships/tags" Target="../tags/tag292.xml"/></Relationships>
</file>

<file path=ppt/slides/_rels/slide17.xml.rels><?xml version="1.0" encoding="UTF-8" standalone="yes"?>
<Relationships xmlns="http://schemas.openxmlformats.org/package/2006/relationships"><Relationship Id="rId7" Type="http://schemas.openxmlformats.org/officeDocument/2006/relationships/notesSlide" Target="../notesSlides/notesSlide17.xml"/><Relationship Id="rId6" Type="http://schemas.openxmlformats.org/officeDocument/2006/relationships/slideLayout" Target="../slideLayouts/slideLayout1.xml"/><Relationship Id="rId5" Type="http://schemas.openxmlformats.org/officeDocument/2006/relationships/tags" Target="../tags/tag296.xml"/><Relationship Id="rId4" Type="http://schemas.openxmlformats.org/officeDocument/2006/relationships/image" Target="../media/image26.png"/><Relationship Id="rId3" Type="http://schemas.openxmlformats.org/officeDocument/2006/relationships/image" Target="../media/image25.png"/><Relationship Id="rId2" Type="http://schemas.openxmlformats.org/officeDocument/2006/relationships/image" Target="../media/image5.png"/><Relationship Id="rId1" Type="http://schemas.openxmlformats.org/officeDocument/2006/relationships/tags" Target="../tags/tag295.xml"/></Relationships>
</file>

<file path=ppt/slides/_rels/slide18.xml.rels><?xml version="1.0" encoding="UTF-8" standalone="yes"?>
<Relationships xmlns="http://schemas.openxmlformats.org/package/2006/relationships"><Relationship Id="rId7" Type="http://schemas.openxmlformats.org/officeDocument/2006/relationships/notesSlide" Target="../notesSlides/notesSlide18.xml"/><Relationship Id="rId6" Type="http://schemas.openxmlformats.org/officeDocument/2006/relationships/slideLayout" Target="../slideLayouts/slideLayout1.xml"/><Relationship Id="rId5" Type="http://schemas.openxmlformats.org/officeDocument/2006/relationships/tags" Target="../tags/tag299.xml"/><Relationship Id="rId4" Type="http://schemas.openxmlformats.org/officeDocument/2006/relationships/image" Target="../media/image27.png"/><Relationship Id="rId3" Type="http://schemas.openxmlformats.org/officeDocument/2006/relationships/tags" Target="../tags/tag298.xml"/><Relationship Id="rId2" Type="http://schemas.openxmlformats.org/officeDocument/2006/relationships/image" Target="../media/image5.png"/><Relationship Id="rId1" Type="http://schemas.openxmlformats.org/officeDocument/2006/relationships/tags" Target="../tags/tag297.xml"/></Relationships>
</file>

<file path=ppt/slides/_rels/slide19.xml.rels><?xml version="1.0" encoding="UTF-8" standalone="yes"?>
<Relationships xmlns="http://schemas.openxmlformats.org/package/2006/relationships"><Relationship Id="rId7" Type="http://schemas.openxmlformats.org/officeDocument/2006/relationships/notesSlide" Target="../notesSlides/notesSlide19.xml"/><Relationship Id="rId6" Type="http://schemas.openxmlformats.org/officeDocument/2006/relationships/slideLayout" Target="../slideLayouts/slideLayout1.xml"/><Relationship Id="rId5" Type="http://schemas.openxmlformats.org/officeDocument/2006/relationships/tags" Target="../tags/tag301.xml"/><Relationship Id="rId4" Type="http://schemas.openxmlformats.org/officeDocument/2006/relationships/image" Target="../media/image29.png"/><Relationship Id="rId3" Type="http://schemas.openxmlformats.org/officeDocument/2006/relationships/image" Target="../media/image28.png"/><Relationship Id="rId2" Type="http://schemas.openxmlformats.org/officeDocument/2006/relationships/image" Target="../media/image5.png"/><Relationship Id="rId1" Type="http://schemas.openxmlformats.org/officeDocument/2006/relationships/tags" Target="../tags/tag300.xml"/></Relationships>
</file>

<file path=ppt/slides/_rels/slide2.xml.rels><?xml version="1.0" encoding="UTF-8" standalone="yes"?>
<Relationships xmlns="http://schemas.openxmlformats.org/package/2006/relationships"><Relationship Id="rId9" Type="http://schemas.openxmlformats.org/officeDocument/2006/relationships/tags" Target="../tags/tag210.xml"/><Relationship Id="rId8" Type="http://schemas.openxmlformats.org/officeDocument/2006/relationships/tags" Target="../tags/tag209.xml"/><Relationship Id="rId7" Type="http://schemas.openxmlformats.org/officeDocument/2006/relationships/tags" Target="../tags/tag208.xml"/><Relationship Id="rId6" Type="http://schemas.openxmlformats.org/officeDocument/2006/relationships/tags" Target="../tags/tag207.xml"/><Relationship Id="rId5" Type="http://schemas.openxmlformats.org/officeDocument/2006/relationships/tags" Target="../tags/tag206.xml"/><Relationship Id="rId4" Type="http://schemas.openxmlformats.org/officeDocument/2006/relationships/tags" Target="../tags/tag205.xml"/><Relationship Id="rId36" Type="http://schemas.openxmlformats.org/officeDocument/2006/relationships/notesSlide" Target="../notesSlides/notesSlide2.xml"/><Relationship Id="rId35" Type="http://schemas.openxmlformats.org/officeDocument/2006/relationships/slideLayout" Target="../slideLayouts/slideLayout1.xml"/><Relationship Id="rId34" Type="http://schemas.openxmlformats.org/officeDocument/2006/relationships/tags" Target="../tags/tag234.xml"/><Relationship Id="rId33" Type="http://schemas.openxmlformats.org/officeDocument/2006/relationships/image" Target="../media/image2.png"/><Relationship Id="rId32" Type="http://schemas.openxmlformats.org/officeDocument/2006/relationships/tags" Target="../tags/tag233.xml"/><Relationship Id="rId31" Type="http://schemas.openxmlformats.org/officeDocument/2006/relationships/tags" Target="../tags/tag232.xml"/><Relationship Id="rId30" Type="http://schemas.openxmlformats.org/officeDocument/2006/relationships/tags" Target="../tags/tag231.xml"/><Relationship Id="rId3" Type="http://schemas.openxmlformats.org/officeDocument/2006/relationships/tags" Target="../tags/tag204.xml"/><Relationship Id="rId29" Type="http://schemas.openxmlformats.org/officeDocument/2006/relationships/tags" Target="../tags/tag230.xml"/><Relationship Id="rId28" Type="http://schemas.openxmlformats.org/officeDocument/2006/relationships/tags" Target="../tags/tag229.xml"/><Relationship Id="rId27" Type="http://schemas.openxmlformats.org/officeDocument/2006/relationships/tags" Target="../tags/tag228.xml"/><Relationship Id="rId26" Type="http://schemas.openxmlformats.org/officeDocument/2006/relationships/tags" Target="../tags/tag227.xml"/><Relationship Id="rId25" Type="http://schemas.openxmlformats.org/officeDocument/2006/relationships/tags" Target="../tags/tag226.xml"/><Relationship Id="rId24" Type="http://schemas.openxmlformats.org/officeDocument/2006/relationships/tags" Target="../tags/tag225.xml"/><Relationship Id="rId23" Type="http://schemas.openxmlformats.org/officeDocument/2006/relationships/tags" Target="../tags/tag224.xml"/><Relationship Id="rId22" Type="http://schemas.openxmlformats.org/officeDocument/2006/relationships/tags" Target="../tags/tag223.xml"/><Relationship Id="rId21" Type="http://schemas.openxmlformats.org/officeDocument/2006/relationships/tags" Target="../tags/tag222.xml"/><Relationship Id="rId20" Type="http://schemas.openxmlformats.org/officeDocument/2006/relationships/tags" Target="../tags/tag221.xml"/><Relationship Id="rId2" Type="http://schemas.openxmlformats.org/officeDocument/2006/relationships/image" Target="../media/image3.jpeg"/><Relationship Id="rId19" Type="http://schemas.openxmlformats.org/officeDocument/2006/relationships/tags" Target="../tags/tag220.xml"/><Relationship Id="rId18" Type="http://schemas.openxmlformats.org/officeDocument/2006/relationships/tags" Target="../tags/tag219.xml"/><Relationship Id="rId17" Type="http://schemas.openxmlformats.org/officeDocument/2006/relationships/tags" Target="../tags/tag218.xml"/><Relationship Id="rId16" Type="http://schemas.openxmlformats.org/officeDocument/2006/relationships/tags" Target="../tags/tag217.xml"/><Relationship Id="rId15" Type="http://schemas.openxmlformats.org/officeDocument/2006/relationships/tags" Target="../tags/tag216.xml"/><Relationship Id="rId14" Type="http://schemas.openxmlformats.org/officeDocument/2006/relationships/tags" Target="../tags/tag215.xml"/><Relationship Id="rId13" Type="http://schemas.openxmlformats.org/officeDocument/2006/relationships/tags" Target="../tags/tag214.xml"/><Relationship Id="rId12" Type="http://schemas.openxmlformats.org/officeDocument/2006/relationships/tags" Target="../tags/tag213.xml"/><Relationship Id="rId11" Type="http://schemas.openxmlformats.org/officeDocument/2006/relationships/tags" Target="../tags/tag212.xml"/><Relationship Id="rId10" Type="http://schemas.openxmlformats.org/officeDocument/2006/relationships/tags" Target="../tags/tag211.xml"/><Relationship Id="rId1" Type="http://schemas.openxmlformats.org/officeDocument/2006/relationships/tags" Target="../tags/tag203.xml"/></Relationships>
</file>

<file path=ppt/slides/_rels/slide20.xml.rels><?xml version="1.0" encoding="UTF-8" standalone="yes"?>
<Relationships xmlns="http://schemas.openxmlformats.org/package/2006/relationships"><Relationship Id="rId9" Type="http://schemas.openxmlformats.org/officeDocument/2006/relationships/tags" Target="../tags/tag309.xml"/><Relationship Id="rId8" Type="http://schemas.openxmlformats.org/officeDocument/2006/relationships/tags" Target="../tags/tag308.xml"/><Relationship Id="rId7" Type="http://schemas.openxmlformats.org/officeDocument/2006/relationships/tags" Target="../tags/tag307.xml"/><Relationship Id="rId6" Type="http://schemas.openxmlformats.org/officeDocument/2006/relationships/tags" Target="../tags/tag306.xml"/><Relationship Id="rId5" Type="http://schemas.openxmlformats.org/officeDocument/2006/relationships/tags" Target="../tags/tag305.xml"/><Relationship Id="rId4" Type="http://schemas.openxmlformats.org/officeDocument/2006/relationships/tags" Target="../tags/tag304.xml"/><Relationship Id="rId3" Type="http://schemas.openxmlformats.org/officeDocument/2006/relationships/tags" Target="../tags/tag303.xml"/><Relationship Id="rId2" Type="http://schemas.openxmlformats.org/officeDocument/2006/relationships/image" Target="../media/image3.jpeg"/><Relationship Id="rId18" Type="http://schemas.openxmlformats.org/officeDocument/2006/relationships/notesSlide" Target="../notesSlides/notesSlide20.xml"/><Relationship Id="rId17" Type="http://schemas.openxmlformats.org/officeDocument/2006/relationships/slideLayout" Target="../slideLayouts/slideLayout1.xml"/><Relationship Id="rId16" Type="http://schemas.openxmlformats.org/officeDocument/2006/relationships/tags" Target="../tags/tag315.xml"/><Relationship Id="rId15" Type="http://schemas.openxmlformats.org/officeDocument/2006/relationships/image" Target="../media/image2.png"/><Relationship Id="rId14" Type="http://schemas.openxmlformats.org/officeDocument/2006/relationships/tags" Target="../tags/tag314.xml"/><Relationship Id="rId13" Type="http://schemas.openxmlformats.org/officeDocument/2006/relationships/tags" Target="../tags/tag313.xml"/><Relationship Id="rId12" Type="http://schemas.openxmlformats.org/officeDocument/2006/relationships/tags" Target="../tags/tag312.xml"/><Relationship Id="rId11" Type="http://schemas.openxmlformats.org/officeDocument/2006/relationships/tags" Target="../tags/tag311.xml"/><Relationship Id="rId10" Type="http://schemas.openxmlformats.org/officeDocument/2006/relationships/tags" Target="../tags/tag310.xml"/><Relationship Id="rId1" Type="http://schemas.openxmlformats.org/officeDocument/2006/relationships/tags" Target="../tags/tag302.xml"/></Relationships>
</file>

<file path=ppt/slides/_rels/slide21.xml.rels><?xml version="1.0" encoding="UTF-8" standalone="yes"?>
<Relationships xmlns="http://schemas.openxmlformats.org/package/2006/relationships"><Relationship Id="rId9" Type="http://schemas.openxmlformats.org/officeDocument/2006/relationships/image" Target="../media/image36.png"/><Relationship Id="rId8" Type="http://schemas.openxmlformats.org/officeDocument/2006/relationships/image" Target="../media/image35.png"/><Relationship Id="rId7" Type="http://schemas.openxmlformats.org/officeDocument/2006/relationships/image" Target="../media/image34.png"/><Relationship Id="rId6" Type="http://schemas.openxmlformats.org/officeDocument/2006/relationships/image" Target="../media/image33.png"/><Relationship Id="rId5" Type="http://schemas.microsoft.com/office/2007/relationships/hdphoto" Target="../media/image32.wdp"/><Relationship Id="rId4" Type="http://schemas.openxmlformats.org/officeDocument/2006/relationships/image" Target="../media/image31.png"/><Relationship Id="rId3" Type="http://schemas.openxmlformats.org/officeDocument/2006/relationships/image" Target="../media/image5.png"/><Relationship Id="rId2" Type="http://schemas.openxmlformats.org/officeDocument/2006/relationships/tags" Target="../tags/tag316.xml"/><Relationship Id="rId12" Type="http://schemas.openxmlformats.org/officeDocument/2006/relationships/notesSlide" Target="../notesSlides/notesSlide21.xml"/><Relationship Id="rId11" Type="http://schemas.openxmlformats.org/officeDocument/2006/relationships/slideLayout" Target="../slideLayouts/slideLayout1.xml"/><Relationship Id="rId10" Type="http://schemas.openxmlformats.org/officeDocument/2006/relationships/tags" Target="../tags/tag317.xml"/><Relationship Id="rId1" Type="http://schemas.openxmlformats.org/officeDocument/2006/relationships/image" Target="../media/image30.png"/></Relationships>
</file>

<file path=ppt/slides/_rels/slide22.xml.rels><?xml version="1.0" encoding="UTF-8" standalone="yes"?>
<Relationships xmlns="http://schemas.openxmlformats.org/package/2006/relationships"><Relationship Id="rId7" Type="http://schemas.openxmlformats.org/officeDocument/2006/relationships/notesSlide" Target="../notesSlides/notesSlide22.xml"/><Relationship Id="rId6" Type="http://schemas.openxmlformats.org/officeDocument/2006/relationships/slideLayout" Target="../slideLayouts/slideLayout1.xml"/><Relationship Id="rId5" Type="http://schemas.openxmlformats.org/officeDocument/2006/relationships/tags" Target="../tags/tag319.xml"/><Relationship Id="rId4" Type="http://schemas.openxmlformats.org/officeDocument/2006/relationships/image" Target="../media/image37.png"/><Relationship Id="rId3" Type="http://schemas.openxmlformats.org/officeDocument/2006/relationships/hyperlink" Target="https://docs.dolphindb.cn/zh/tools/grafana_overview.html" TargetMode="External"/><Relationship Id="rId2" Type="http://schemas.openxmlformats.org/officeDocument/2006/relationships/image" Target="../media/image5.png"/><Relationship Id="rId1" Type="http://schemas.openxmlformats.org/officeDocument/2006/relationships/tags" Target="../tags/tag318.xml"/></Relationships>
</file>

<file path=ppt/slides/_rels/slide23.xml.rels><?xml version="1.0" encoding="UTF-8" standalone="yes"?>
<Relationships xmlns="http://schemas.openxmlformats.org/package/2006/relationships"><Relationship Id="rId7" Type="http://schemas.openxmlformats.org/officeDocument/2006/relationships/notesSlide" Target="../notesSlides/notesSlide23.xml"/><Relationship Id="rId6" Type="http://schemas.openxmlformats.org/officeDocument/2006/relationships/slideLayout" Target="../slideLayouts/slideLayout1.xml"/><Relationship Id="rId5" Type="http://schemas.openxmlformats.org/officeDocument/2006/relationships/tags" Target="../tags/tag322.xml"/><Relationship Id="rId4" Type="http://schemas.openxmlformats.org/officeDocument/2006/relationships/tags" Target="../tags/tag321.xml"/><Relationship Id="rId3" Type="http://schemas.openxmlformats.org/officeDocument/2006/relationships/image" Target="../media/image38.png"/><Relationship Id="rId2" Type="http://schemas.openxmlformats.org/officeDocument/2006/relationships/image" Target="../media/image5.png"/><Relationship Id="rId1" Type="http://schemas.openxmlformats.org/officeDocument/2006/relationships/tags" Target="../tags/tag320.xml"/></Relationships>
</file>

<file path=ppt/slides/_rels/slide24.xml.rels><?xml version="1.0" encoding="UTF-8" standalone="yes"?>
<Relationships xmlns="http://schemas.openxmlformats.org/package/2006/relationships"><Relationship Id="rId8" Type="http://schemas.openxmlformats.org/officeDocument/2006/relationships/notesSlide" Target="../notesSlides/notesSlide24.xml"/><Relationship Id="rId7" Type="http://schemas.openxmlformats.org/officeDocument/2006/relationships/slideLayout" Target="../slideLayouts/slideLayout1.xml"/><Relationship Id="rId6" Type="http://schemas.openxmlformats.org/officeDocument/2006/relationships/tags" Target="../tags/tag324.xml"/><Relationship Id="rId5" Type="http://schemas.openxmlformats.org/officeDocument/2006/relationships/image" Target="../media/image41.png"/><Relationship Id="rId4" Type="http://schemas.openxmlformats.org/officeDocument/2006/relationships/image" Target="../media/image40.png"/><Relationship Id="rId3" Type="http://schemas.openxmlformats.org/officeDocument/2006/relationships/image" Target="../media/image39.png"/><Relationship Id="rId2" Type="http://schemas.openxmlformats.org/officeDocument/2006/relationships/image" Target="../media/image5.png"/><Relationship Id="rId1" Type="http://schemas.openxmlformats.org/officeDocument/2006/relationships/tags" Target="../tags/tag323.xml"/></Relationships>
</file>

<file path=ppt/slides/_rels/slide25.xml.rels><?xml version="1.0" encoding="UTF-8" standalone="yes"?>
<Relationships xmlns="http://schemas.openxmlformats.org/package/2006/relationships"><Relationship Id="rId8" Type="http://schemas.openxmlformats.org/officeDocument/2006/relationships/notesSlide" Target="../notesSlides/notesSlide25.xml"/><Relationship Id="rId7" Type="http://schemas.openxmlformats.org/officeDocument/2006/relationships/slideLayout" Target="../slideLayouts/slideLayout1.xml"/><Relationship Id="rId6" Type="http://schemas.openxmlformats.org/officeDocument/2006/relationships/tags" Target="../tags/tag328.xml"/><Relationship Id="rId5" Type="http://schemas.openxmlformats.org/officeDocument/2006/relationships/image" Target="../media/image42.png"/><Relationship Id="rId4" Type="http://schemas.openxmlformats.org/officeDocument/2006/relationships/tags" Target="../tags/tag327.xml"/><Relationship Id="rId3" Type="http://schemas.openxmlformats.org/officeDocument/2006/relationships/tags" Target="../tags/tag326.xml"/><Relationship Id="rId2" Type="http://schemas.openxmlformats.org/officeDocument/2006/relationships/image" Target="../media/image5.png"/><Relationship Id="rId1" Type="http://schemas.openxmlformats.org/officeDocument/2006/relationships/tags" Target="../tags/tag325.xml"/></Relationships>
</file>

<file path=ppt/slides/_rels/slide26.xml.rels><?xml version="1.0" encoding="UTF-8" standalone="yes"?>
<Relationships xmlns="http://schemas.openxmlformats.org/package/2006/relationships"><Relationship Id="rId6" Type="http://schemas.openxmlformats.org/officeDocument/2006/relationships/notesSlide" Target="../notesSlides/notesSlide26.xml"/><Relationship Id="rId5" Type="http://schemas.openxmlformats.org/officeDocument/2006/relationships/slideLayout" Target="../slideLayouts/slideLayout1.xml"/><Relationship Id="rId4" Type="http://schemas.openxmlformats.org/officeDocument/2006/relationships/tags" Target="../tags/tag331.xml"/><Relationship Id="rId3" Type="http://schemas.openxmlformats.org/officeDocument/2006/relationships/tags" Target="../tags/tag330.xml"/><Relationship Id="rId2" Type="http://schemas.openxmlformats.org/officeDocument/2006/relationships/image" Target="../media/image5.png"/><Relationship Id="rId1" Type="http://schemas.openxmlformats.org/officeDocument/2006/relationships/tags" Target="../tags/tag329.xml"/></Relationships>
</file>

<file path=ppt/slides/_rels/slide27.xml.rels><?xml version="1.0" encoding="UTF-8" standalone="yes"?>
<Relationships xmlns="http://schemas.openxmlformats.org/package/2006/relationships"><Relationship Id="rId8" Type="http://schemas.openxmlformats.org/officeDocument/2006/relationships/notesSlide" Target="../notesSlides/notesSlide27.xml"/><Relationship Id="rId7" Type="http://schemas.openxmlformats.org/officeDocument/2006/relationships/slideLayout" Target="../slideLayouts/slideLayout1.xml"/><Relationship Id="rId6" Type="http://schemas.openxmlformats.org/officeDocument/2006/relationships/tags" Target="../tags/tag334.xml"/><Relationship Id="rId5" Type="http://schemas.openxmlformats.org/officeDocument/2006/relationships/tags" Target="../tags/tag333.xml"/><Relationship Id="rId4" Type="http://schemas.openxmlformats.org/officeDocument/2006/relationships/image" Target="../media/image44.png"/><Relationship Id="rId3" Type="http://schemas.openxmlformats.org/officeDocument/2006/relationships/image" Target="../media/image43.png"/><Relationship Id="rId2" Type="http://schemas.openxmlformats.org/officeDocument/2006/relationships/image" Target="../media/image5.png"/><Relationship Id="rId1" Type="http://schemas.openxmlformats.org/officeDocument/2006/relationships/tags" Target="../tags/tag332.xml"/></Relationships>
</file>

<file path=ppt/slides/_rels/slide28.xml.rels><?xml version="1.0" encoding="UTF-8" standalone="yes"?>
<Relationships xmlns="http://schemas.openxmlformats.org/package/2006/relationships"><Relationship Id="rId7" Type="http://schemas.openxmlformats.org/officeDocument/2006/relationships/notesSlide" Target="../notesSlides/notesSlide28.xml"/><Relationship Id="rId6" Type="http://schemas.openxmlformats.org/officeDocument/2006/relationships/slideLayout" Target="../slideLayouts/slideLayout1.xml"/><Relationship Id="rId5" Type="http://schemas.openxmlformats.org/officeDocument/2006/relationships/tags" Target="../tags/tag336.xml"/><Relationship Id="rId4" Type="http://schemas.openxmlformats.org/officeDocument/2006/relationships/image" Target="../media/image46.png"/><Relationship Id="rId3" Type="http://schemas.openxmlformats.org/officeDocument/2006/relationships/image" Target="../media/image45.png"/><Relationship Id="rId2" Type="http://schemas.openxmlformats.org/officeDocument/2006/relationships/image" Target="../media/image5.png"/><Relationship Id="rId1" Type="http://schemas.openxmlformats.org/officeDocument/2006/relationships/tags" Target="../tags/tag335.xml"/></Relationships>
</file>

<file path=ppt/slides/_rels/slide29.xml.rels><?xml version="1.0" encoding="UTF-8" standalone="yes"?>
<Relationships xmlns="http://schemas.openxmlformats.org/package/2006/relationships"><Relationship Id="rId6" Type="http://schemas.openxmlformats.org/officeDocument/2006/relationships/notesSlide" Target="../notesSlides/notesSlide29.xml"/><Relationship Id="rId5" Type="http://schemas.openxmlformats.org/officeDocument/2006/relationships/slideLayout" Target="../slideLayouts/slideLayout1.xml"/><Relationship Id="rId4" Type="http://schemas.openxmlformats.org/officeDocument/2006/relationships/tags" Target="../tags/tag338.xml"/><Relationship Id="rId3" Type="http://schemas.openxmlformats.org/officeDocument/2006/relationships/image" Target="../media/image47.png"/><Relationship Id="rId2" Type="http://schemas.openxmlformats.org/officeDocument/2006/relationships/image" Target="../media/image5.png"/><Relationship Id="rId1" Type="http://schemas.openxmlformats.org/officeDocument/2006/relationships/tags" Target="../tags/tag337.xml"/></Relationships>
</file>

<file path=ppt/slides/_rels/slide3.xml.rels><?xml version="1.0" encoding="UTF-8" standalone="yes"?>
<Relationships xmlns="http://schemas.openxmlformats.org/package/2006/relationships"><Relationship Id="rId9" Type="http://schemas.openxmlformats.org/officeDocument/2006/relationships/tags" Target="../tags/tag242.xml"/><Relationship Id="rId8" Type="http://schemas.openxmlformats.org/officeDocument/2006/relationships/tags" Target="../tags/tag241.xml"/><Relationship Id="rId7" Type="http://schemas.openxmlformats.org/officeDocument/2006/relationships/tags" Target="../tags/tag240.xml"/><Relationship Id="rId6" Type="http://schemas.openxmlformats.org/officeDocument/2006/relationships/tags" Target="../tags/tag239.xml"/><Relationship Id="rId5" Type="http://schemas.openxmlformats.org/officeDocument/2006/relationships/tags" Target="../tags/tag238.xml"/><Relationship Id="rId4" Type="http://schemas.openxmlformats.org/officeDocument/2006/relationships/tags" Target="../tags/tag237.xml"/><Relationship Id="rId3" Type="http://schemas.openxmlformats.org/officeDocument/2006/relationships/tags" Target="../tags/tag236.xml"/><Relationship Id="rId2" Type="http://schemas.openxmlformats.org/officeDocument/2006/relationships/image" Target="../media/image3.jpeg"/><Relationship Id="rId18" Type="http://schemas.openxmlformats.org/officeDocument/2006/relationships/notesSlide" Target="../notesSlides/notesSlide3.xml"/><Relationship Id="rId17" Type="http://schemas.openxmlformats.org/officeDocument/2006/relationships/slideLayout" Target="../slideLayouts/slideLayout1.xml"/><Relationship Id="rId16" Type="http://schemas.openxmlformats.org/officeDocument/2006/relationships/tags" Target="../tags/tag248.xml"/><Relationship Id="rId15" Type="http://schemas.openxmlformats.org/officeDocument/2006/relationships/image" Target="../media/image2.png"/><Relationship Id="rId14" Type="http://schemas.openxmlformats.org/officeDocument/2006/relationships/tags" Target="../tags/tag247.xml"/><Relationship Id="rId13" Type="http://schemas.openxmlformats.org/officeDocument/2006/relationships/tags" Target="../tags/tag246.xml"/><Relationship Id="rId12" Type="http://schemas.openxmlformats.org/officeDocument/2006/relationships/tags" Target="../tags/tag245.xml"/><Relationship Id="rId11" Type="http://schemas.openxmlformats.org/officeDocument/2006/relationships/tags" Target="../tags/tag244.xml"/><Relationship Id="rId10" Type="http://schemas.openxmlformats.org/officeDocument/2006/relationships/tags" Target="../tags/tag243.xml"/><Relationship Id="rId1" Type="http://schemas.openxmlformats.org/officeDocument/2006/relationships/tags" Target="../tags/tag235.xml"/></Relationships>
</file>

<file path=ppt/slides/_rels/slide30.xml.rels><?xml version="1.0" encoding="UTF-8" standalone="yes"?>
<Relationships xmlns="http://schemas.openxmlformats.org/package/2006/relationships"><Relationship Id="rId9" Type="http://schemas.openxmlformats.org/officeDocument/2006/relationships/notesSlide" Target="../notesSlides/notesSlide30.xml"/><Relationship Id="rId8" Type="http://schemas.openxmlformats.org/officeDocument/2006/relationships/slideLayout" Target="../slideLayouts/slideLayout1.xml"/><Relationship Id="rId7" Type="http://schemas.openxmlformats.org/officeDocument/2006/relationships/tags" Target="../tags/tag344.xml"/><Relationship Id="rId6" Type="http://schemas.openxmlformats.org/officeDocument/2006/relationships/tags" Target="../tags/tag343.xml"/><Relationship Id="rId5" Type="http://schemas.openxmlformats.org/officeDocument/2006/relationships/tags" Target="../tags/tag342.xml"/><Relationship Id="rId4" Type="http://schemas.openxmlformats.org/officeDocument/2006/relationships/tags" Target="../tags/tag341.xml"/><Relationship Id="rId3" Type="http://schemas.openxmlformats.org/officeDocument/2006/relationships/tags" Target="../tags/tag340.xml"/><Relationship Id="rId2" Type="http://schemas.openxmlformats.org/officeDocument/2006/relationships/image" Target="../media/image5.png"/><Relationship Id="rId1" Type="http://schemas.openxmlformats.org/officeDocument/2006/relationships/tags" Target="../tags/tag339.xml"/></Relationships>
</file>

<file path=ppt/slides/_rels/slide31.xml.rels><?xml version="1.0" encoding="UTF-8" standalone="yes"?>
<Relationships xmlns="http://schemas.openxmlformats.org/package/2006/relationships"><Relationship Id="rId9" Type="http://schemas.openxmlformats.org/officeDocument/2006/relationships/notesSlide" Target="../notesSlides/notesSlide31.xml"/><Relationship Id="rId8" Type="http://schemas.openxmlformats.org/officeDocument/2006/relationships/slideLayout" Target="../slideLayouts/slideLayout1.xml"/><Relationship Id="rId7" Type="http://schemas.openxmlformats.org/officeDocument/2006/relationships/tags" Target="../tags/tag349.xml"/><Relationship Id="rId6" Type="http://schemas.openxmlformats.org/officeDocument/2006/relationships/tags" Target="../tags/tag348.xml"/><Relationship Id="rId5" Type="http://schemas.openxmlformats.org/officeDocument/2006/relationships/image" Target="../media/image48.png"/><Relationship Id="rId4" Type="http://schemas.openxmlformats.org/officeDocument/2006/relationships/tags" Target="../tags/tag347.xml"/><Relationship Id="rId3" Type="http://schemas.openxmlformats.org/officeDocument/2006/relationships/tags" Target="../tags/tag346.xml"/><Relationship Id="rId2" Type="http://schemas.openxmlformats.org/officeDocument/2006/relationships/image" Target="../media/image5.png"/><Relationship Id="rId1" Type="http://schemas.openxmlformats.org/officeDocument/2006/relationships/tags" Target="../tags/tag345.xml"/></Relationships>
</file>

<file path=ppt/slides/_rels/slide32.xml.rels><?xml version="1.0" encoding="UTF-8" standalone="yes"?>
<Relationships xmlns="http://schemas.openxmlformats.org/package/2006/relationships"><Relationship Id="rId7" Type="http://schemas.openxmlformats.org/officeDocument/2006/relationships/notesSlide" Target="../notesSlides/notesSlide32.xml"/><Relationship Id="rId6" Type="http://schemas.openxmlformats.org/officeDocument/2006/relationships/slideLayout" Target="../slideLayouts/slideLayout1.xml"/><Relationship Id="rId5" Type="http://schemas.openxmlformats.org/officeDocument/2006/relationships/tags" Target="../tags/tag352.xml"/><Relationship Id="rId4" Type="http://schemas.openxmlformats.org/officeDocument/2006/relationships/image" Target="../media/image49.png"/><Relationship Id="rId3" Type="http://schemas.openxmlformats.org/officeDocument/2006/relationships/tags" Target="../tags/tag351.xml"/><Relationship Id="rId2" Type="http://schemas.openxmlformats.org/officeDocument/2006/relationships/image" Target="../media/image5.png"/><Relationship Id="rId1" Type="http://schemas.openxmlformats.org/officeDocument/2006/relationships/tags" Target="../tags/tag350.xml"/></Relationships>
</file>

<file path=ppt/slides/_rels/slide33.xml.rels><?xml version="1.0" encoding="UTF-8" standalone="yes"?>
<Relationships xmlns="http://schemas.openxmlformats.org/package/2006/relationships"><Relationship Id="rId7" Type="http://schemas.openxmlformats.org/officeDocument/2006/relationships/notesSlide" Target="../notesSlides/notesSlide33.xml"/><Relationship Id="rId6" Type="http://schemas.openxmlformats.org/officeDocument/2006/relationships/slideLayout" Target="../slideLayouts/slideLayout1.xml"/><Relationship Id="rId5" Type="http://schemas.openxmlformats.org/officeDocument/2006/relationships/tags" Target="../tags/tag356.xml"/><Relationship Id="rId4" Type="http://schemas.openxmlformats.org/officeDocument/2006/relationships/tags" Target="../tags/tag355.xml"/><Relationship Id="rId3" Type="http://schemas.openxmlformats.org/officeDocument/2006/relationships/tags" Target="../tags/tag354.xml"/><Relationship Id="rId2" Type="http://schemas.openxmlformats.org/officeDocument/2006/relationships/image" Target="../media/image5.png"/><Relationship Id="rId1" Type="http://schemas.openxmlformats.org/officeDocument/2006/relationships/tags" Target="../tags/tag353.xml"/></Relationships>
</file>

<file path=ppt/slides/_rels/slide34.xml.rels><?xml version="1.0" encoding="UTF-8" standalone="yes"?>
<Relationships xmlns="http://schemas.openxmlformats.org/package/2006/relationships"><Relationship Id="rId7" Type="http://schemas.openxmlformats.org/officeDocument/2006/relationships/notesSlide" Target="../notesSlides/notesSlide34.xml"/><Relationship Id="rId6" Type="http://schemas.openxmlformats.org/officeDocument/2006/relationships/slideLayout" Target="../slideLayouts/slideLayout1.xml"/><Relationship Id="rId5" Type="http://schemas.openxmlformats.org/officeDocument/2006/relationships/tags" Target="../tags/tag359.xml"/><Relationship Id="rId4" Type="http://schemas.openxmlformats.org/officeDocument/2006/relationships/image" Target="../media/image50.png"/><Relationship Id="rId3" Type="http://schemas.openxmlformats.org/officeDocument/2006/relationships/tags" Target="../tags/tag358.xml"/><Relationship Id="rId2" Type="http://schemas.openxmlformats.org/officeDocument/2006/relationships/image" Target="../media/image5.png"/><Relationship Id="rId1" Type="http://schemas.openxmlformats.org/officeDocument/2006/relationships/tags" Target="../tags/tag357.xml"/></Relationships>
</file>

<file path=ppt/slides/_rels/slide35.xml.rels><?xml version="1.0" encoding="UTF-8" standalone="yes"?>
<Relationships xmlns="http://schemas.openxmlformats.org/package/2006/relationships"><Relationship Id="rId9" Type="http://schemas.openxmlformats.org/officeDocument/2006/relationships/tags" Target="../tags/tag367.xml"/><Relationship Id="rId8" Type="http://schemas.openxmlformats.org/officeDocument/2006/relationships/tags" Target="../tags/tag366.xml"/><Relationship Id="rId7" Type="http://schemas.openxmlformats.org/officeDocument/2006/relationships/tags" Target="../tags/tag365.xml"/><Relationship Id="rId6" Type="http://schemas.openxmlformats.org/officeDocument/2006/relationships/tags" Target="../tags/tag364.xml"/><Relationship Id="rId5" Type="http://schemas.openxmlformats.org/officeDocument/2006/relationships/tags" Target="../tags/tag363.xml"/><Relationship Id="rId4" Type="http://schemas.openxmlformats.org/officeDocument/2006/relationships/tags" Target="../tags/tag362.xml"/><Relationship Id="rId3" Type="http://schemas.openxmlformats.org/officeDocument/2006/relationships/tags" Target="../tags/tag361.xml"/><Relationship Id="rId24" Type="http://schemas.openxmlformats.org/officeDocument/2006/relationships/notesSlide" Target="../notesSlides/notesSlide35.xml"/><Relationship Id="rId23" Type="http://schemas.openxmlformats.org/officeDocument/2006/relationships/slideLayout" Target="../slideLayouts/slideLayout1.xml"/><Relationship Id="rId22" Type="http://schemas.openxmlformats.org/officeDocument/2006/relationships/tags" Target="../tags/tag379.xml"/><Relationship Id="rId21" Type="http://schemas.openxmlformats.org/officeDocument/2006/relationships/tags" Target="../tags/tag378.xml"/><Relationship Id="rId20" Type="http://schemas.openxmlformats.org/officeDocument/2006/relationships/image" Target="../media/image2.png"/><Relationship Id="rId2" Type="http://schemas.openxmlformats.org/officeDocument/2006/relationships/image" Target="../media/image1.jpeg"/><Relationship Id="rId19" Type="http://schemas.openxmlformats.org/officeDocument/2006/relationships/tags" Target="../tags/tag377.xml"/><Relationship Id="rId18" Type="http://schemas.openxmlformats.org/officeDocument/2006/relationships/tags" Target="../tags/tag376.xml"/><Relationship Id="rId17" Type="http://schemas.openxmlformats.org/officeDocument/2006/relationships/tags" Target="../tags/tag375.xml"/><Relationship Id="rId16" Type="http://schemas.openxmlformats.org/officeDocument/2006/relationships/tags" Target="../tags/tag374.xml"/><Relationship Id="rId15" Type="http://schemas.openxmlformats.org/officeDocument/2006/relationships/tags" Target="../tags/tag373.xml"/><Relationship Id="rId14" Type="http://schemas.openxmlformats.org/officeDocument/2006/relationships/tags" Target="../tags/tag372.xml"/><Relationship Id="rId13" Type="http://schemas.openxmlformats.org/officeDocument/2006/relationships/tags" Target="../tags/tag371.xml"/><Relationship Id="rId12" Type="http://schemas.openxmlformats.org/officeDocument/2006/relationships/tags" Target="../tags/tag370.xml"/><Relationship Id="rId11" Type="http://schemas.openxmlformats.org/officeDocument/2006/relationships/tags" Target="../tags/tag369.xml"/><Relationship Id="rId10" Type="http://schemas.openxmlformats.org/officeDocument/2006/relationships/tags" Target="../tags/tag368.xml"/><Relationship Id="rId1" Type="http://schemas.openxmlformats.org/officeDocument/2006/relationships/tags" Target="../tags/tag360.xml"/></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1.xml"/><Relationship Id="rId4" Type="http://schemas.openxmlformats.org/officeDocument/2006/relationships/tags" Target="../tags/tag250.xml"/><Relationship Id="rId3" Type="http://schemas.openxmlformats.org/officeDocument/2006/relationships/image" Target="../media/image5.png"/><Relationship Id="rId2" Type="http://schemas.openxmlformats.org/officeDocument/2006/relationships/tags" Target="../tags/tag249.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1.xml"/><Relationship Id="rId4" Type="http://schemas.openxmlformats.org/officeDocument/2006/relationships/tags" Target="../tags/tag252.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tags" Target="../tags/tag251.xml"/></Relationships>
</file>

<file path=ppt/slides/_rels/slide6.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1.xml"/><Relationship Id="rId5" Type="http://schemas.openxmlformats.org/officeDocument/2006/relationships/tags" Target="../tags/tag256.xml"/><Relationship Id="rId4" Type="http://schemas.openxmlformats.org/officeDocument/2006/relationships/tags" Target="../tags/tag255.xml"/><Relationship Id="rId3" Type="http://schemas.openxmlformats.org/officeDocument/2006/relationships/tags" Target="../tags/tag254.xml"/><Relationship Id="rId2" Type="http://schemas.openxmlformats.org/officeDocument/2006/relationships/image" Target="../media/image5.png"/><Relationship Id="rId1" Type="http://schemas.openxmlformats.org/officeDocument/2006/relationships/tags" Target="../tags/tag253.xml"/></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260.xml"/><Relationship Id="rId7" Type="http://schemas.openxmlformats.org/officeDocument/2006/relationships/image" Target="../media/image9.png"/><Relationship Id="rId6" Type="http://schemas.openxmlformats.org/officeDocument/2006/relationships/tags" Target="../tags/tag259.xml"/><Relationship Id="rId5" Type="http://schemas.openxmlformats.org/officeDocument/2006/relationships/tags" Target="../tags/tag258.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5.png"/><Relationship Id="rId10" Type="http://schemas.openxmlformats.org/officeDocument/2006/relationships/notesSlide" Target="../notesSlides/notesSlide7.xml"/><Relationship Id="rId1" Type="http://schemas.openxmlformats.org/officeDocument/2006/relationships/tags" Target="../tags/tag257.xml"/></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8.xml"/><Relationship Id="rId7" Type="http://schemas.openxmlformats.org/officeDocument/2006/relationships/slideLayout" Target="../slideLayouts/slideLayout1.xml"/><Relationship Id="rId6" Type="http://schemas.openxmlformats.org/officeDocument/2006/relationships/tags" Target="../tags/tag264.xml"/><Relationship Id="rId5" Type="http://schemas.openxmlformats.org/officeDocument/2006/relationships/tags" Target="../tags/tag263.xml"/><Relationship Id="rId4" Type="http://schemas.openxmlformats.org/officeDocument/2006/relationships/image" Target="../media/image10.png"/><Relationship Id="rId3" Type="http://schemas.openxmlformats.org/officeDocument/2006/relationships/tags" Target="../tags/tag262.xml"/><Relationship Id="rId2" Type="http://schemas.openxmlformats.org/officeDocument/2006/relationships/image" Target="../media/image5.png"/><Relationship Id="rId1" Type="http://schemas.openxmlformats.org/officeDocument/2006/relationships/tags" Target="../tags/tag261.xml"/></Relationships>
</file>

<file path=ppt/slides/_rels/slide9.xml.rels><?xml version="1.0" encoding="UTF-8" standalone="yes"?>
<Relationships xmlns="http://schemas.openxmlformats.org/package/2006/relationships"><Relationship Id="rId9" Type="http://schemas.openxmlformats.org/officeDocument/2006/relationships/tags" Target="../tags/tag272.xml"/><Relationship Id="rId8" Type="http://schemas.openxmlformats.org/officeDocument/2006/relationships/tags" Target="../tags/tag271.xml"/><Relationship Id="rId7" Type="http://schemas.openxmlformats.org/officeDocument/2006/relationships/tags" Target="../tags/tag270.xml"/><Relationship Id="rId6" Type="http://schemas.openxmlformats.org/officeDocument/2006/relationships/tags" Target="../tags/tag269.xml"/><Relationship Id="rId5" Type="http://schemas.openxmlformats.org/officeDocument/2006/relationships/tags" Target="../tags/tag268.xml"/><Relationship Id="rId4" Type="http://schemas.openxmlformats.org/officeDocument/2006/relationships/tags" Target="../tags/tag267.xml"/><Relationship Id="rId3" Type="http://schemas.openxmlformats.org/officeDocument/2006/relationships/tags" Target="../tags/tag266.xml"/><Relationship Id="rId2" Type="http://schemas.openxmlformats.org/officeDocument/2006/relationships/image" Target="../media/image3.jpeg"/><Relationship Id="rId18" Type="http://schemas.openxmlformats.org/officeDocument/2006/relationships/notesSlide" Target="../notesSlides/notesSlide9.xml"/><Relationship Id="rId17" Type="http://schemas.openxmlformats.org/officeDocument/2006/relationships/slideLayout" Target="../slideLayouts/slideLayout1.xml"/><Relationship Id="rId16" Type="http://schemas.openxmlformats.org/officeDocument/2006/relationships/tags" Target="../tags/tag278.xml"/><Relationship Id="rId15" Type="http://schemas.openxmlformats.org/officeDocument/2006/relationships/image" Target="../media/image2.png"/><Relationship Id="rId14" Type="http://schemas.openxmlformats.org/officeDocument/2006/relationships/tags" Target="../tags/tag277.xml"/><Relationship Id="rId13" Type="http://schemas.openxmlformats.org/officeDocument/2006/relationships/tags" Target="../tags/tag276.xml"/><Relationship Id="rId12" Type="http://schemas.openxmlformats.org/officeDocument/2006/relationships/tags" Target="../tags/tag275.xml"/><Relationship Id="rId11" Type="http://schemas.openxmlformats.org/officeDocument/2006/relationships/tags" Target="../tags/tag274.xml"/><Relationship Id="rId10" Type="http://schemas.openxmlformats.org/officeDocument/2006/relationships/tags" Target="../tags/tag273.xml"/><Relationship Id="rId1" Type="http://schemas.openxmlformats.org/officeDocument/2006/relationships/tags" Target="../tags/tag26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22EA6"/>
        </a:solidFill>
        <a:effectLst/>
      </p:bgPr>
    </p:bg>
    <p:spTree>
      <p:nvGrpSpPr>
        <p:cNvPr id="1" name=""/>
        <p:cNvGrpSpPr/>
        <p:nvPr/>
      </p:nvGrpSpPr>
      <p:grpSpPr>
        <a:xfrm>
          <a:off x="0" y="0"/>
          <a:ext cx="0" cy="0"/>
          <a:chOff x="0" y="0"/>
          <a:chExt cx="0" cy="0"/>
        </a:xfrm>
      </p:grpSpPr>
      <p:pic>
        <p:nvPicPr>
          <p:cNvPr id="2" name="图片 1" descr="VCG211260803510"/>
          <p:cNvPicPr>
            <a:picLocks noChangeAspect="1"/>
          </p:cNvPicPr>
          <p:nvPr>
            <p:custDataLst>
              <p:tags r:id="rId1"/>
            </p:custDataLst>
          </p:nvPr>
        </p:nvPicPr>
        <p:blipFill>
          <a:blip r:embed="rId2" cstate="screen">
            <a:alphaModFix amt="20000"/>
            <a:grayscl/>
            <a:lum bright="24000"/>
          </a:blip>
          <a:srcRect/>
          <a:stretch>
            <a:fillRect/>
          </a:stretch>
        </p:blipFill>
        <p:spPr>
          <a:xfrm>
            <a:off x="0" y="0"/>
            <a:ext cx="12192000" cy="6858000"/>
          </a:xfrm>
          <a:prstGeom prst="rect">
            <a:avLst/>
          </a:prstGeom>
        </p:spPr>
      </p:pic>
      <p:sp>
        <p:nvSpPr>
          <p:cNvPr id="3" name="矩形 2"/>
          <p:cNvSpPr/>
          <p:nvPr>
            <p:custDataLst>
              <p:tags r:id="rId3"/>
            </p:custDataLst>
          </p:nvPr>
        </p:nvSpPr>
        <p:spPr>
          <a:xfrm>
            <a:off x="-635" y="340526"/>
            <a:ext cx="12192635" cy="6858000"/>
          </a:xfrm>
          <a:prstGeom prst="rect">
            <a:avLst/>
          </a:prstGeom>
          <a:solidFill>
            <a:srgbClr val="022EA6">
              <a:alpha val="29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阿里巴巴普惠体 3.0 55 Regular" panose="00020600040101010101" charset="-122"/>
              <a:ea typeface="阿里巴巴普惠体 3.0 55 Regular" panose="00020600040101010101" charset="-122"/>
              <a:cs typeface="+mn-cs"/>
            </a:endParaRPr>
          </a:p>
        </p:txBody>
      </p:sp>
      <p:sp>
        <p:nvSpPr>
          <p:cNvPr id="34" name="椭圆 33"/>
          <p:cNvSpPr/>
          <p:nvPr>
            <p:custDataLst>
              <p:tags r:id="rId4"/>
            </p:custDataLst>
          </p:nvPr>
        </p:nvSpPr>
        <p:spPr>
          <a:xfrm rot="6960000">
            <a:off x="657860" y="1828800"/>
            <a:ext cx="1305560" cy="1305560"/>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阿里巴巴普惠体 3.0 55 Regular" panose="00020600040101010101" charset="-122"/>
              <a:ea typeface="阿里巴巴普惠体 3.0 55 Regular" panose="00020600040101010101" charset="-122"/>
              <a:cs typeface="+mn-cs"/>
            </a:endParaRPr>
          </a:p>
        </p:txBody>
      </p:sp>
      <p:sp>
        <p:nvSpPr>
          <p:cNvPr id="28" name="文本框 27"/>
          <p:cNvSpPr txBox="1"/>
          <p:nvPr>
            <p:custDataLst>
              <p:tags r:id="rId5"/>
            </p:custDataLst>
          </p:nvPr>
        </p:nvSpPr>
        <p:spPr>
          <a:xfrm>
            <a:off x="989329" y="2132329"/>
            <a:ext cx="10533231" cy="1506855"/>
          </a:xfrm>
          <a:prstGeom prst="rect">
            <a:avLst/>
          </a:prstGeom>
          <a:noFill/>
        </p:spPr>
        <p:txBody>
          <a:bodyPr wrap="square" rtlCol="0" anchor="ctr" anchorCtr="0">
            <a:spAutoFit/>
          </a:bodyPr>
          <a:lstStyle/>
          <a:p>
            <a:pPr marL="0" marR="0" lvl="0" indent="0" algn="l" defTabSz="914400" rtl="0" eaLnBrk="1" fontAlgn="ctr" latinLnBrk="0" hangingPunct="1">
              <a:lnSpc>
                <a:spcPct val="100000"/>
              </a:lnSpc>
              <a:spcBef>
                <a:spcPts val="0"/>
              </a:spcBef>
              <a:spcAft>
                <a:spcPts val="0"/>
              </a:spcAft>
              <a:buClrTx/>
              <a:buSzTx/>
              <a:buFontTx/>
              <a:buNone/>
              <a:defRPr/>
            </a:pPr>
            <a:r>
              <a:rPr kumimoji="0" lang="en-US" altLang="zh-CN" sz="6000" b="0" i="0" u="none" strike="noStrike" kern="1200" cap="none" spc="400" normalizeH="0" baseline="0" noProof="0" dirty="0">
                <a:ln>
                  <a:noFill/>
                </a:ln>
                <a:solidFill>
                  <a:prstClr val="white"/>
                </a:solidFill>
                <a:effectLst/>
                <a:uLnTx/>
                <a:uFillTx/>
                <a:latin typeface="阿里巴巴普惠体 3.0 55 Regular" panose="00020600040101010101" charset="-122"/>
                <a:ea typeface="阿里巴巴普惠体 3.0 55 Regular" panose="00020600040101010101" charset="-122"/>
                <a:cs typeface="思源黑体 Medium" panose="020B0600000000000000" charset="-122"/>
                <a:sym typeface="+mn-ea"/>
              </a:rPr>
              <a:t>DolphinDB</a:t>
            </a:r>
            <a:endParaRPr kumimoji="0" lang="en-US" altLang="zh-CN" sz="6000" b="0" i="0" u="none" strike="noStrike" kern="1200" cap="none" spc="400" normalizeH="0" baseline="0" noProof="0" dirty="0">
              <a:ln>
                <a:noFill/>
              </a:ln>
              <a:solidFill>
                <a:prstClr val="white"/>
              </a:solidFill>
              <a:effectLst/>
              <a:uLnTx/>
              <a:uFillTx/>
              <a:latin typeface="阿里巴巴普惠体 3.0 55 Regular" panose="00020600040101010101" charset="-122"/>
              <a:ea typeface="阿里巴巴普惠体 3.0 55 Regular" panose="00020600040101010101" charset="-122"/>
              <a:cs typeface="思源黑体 Medium" panose="020B0600000000000000" charset="-122"/>
              <a:sym typeface="+mn-ea"/>
            </a:endParaRPr>
          </a:p>
          <a:p>
            <a:pPr marL="0" marR="0" lvl="0" indent="0" algn="l" defTabSz="914400" rtl="0" eaLnBrk="1" fontAlgn="ctr" latinLnBrk="0" hangingPunct="1">
              <a:lnSpc>
                <a:spcPct val="100000"/>
              </a:lnSpc>
              <a:spcBef>
                <a:spcPts val="0"/>
              </a:spcBef>
              <a:spcAft>
                <a:spcPts val="0"/>
              </a:spcAft>
              <a:buClrTx/>
              <a:buSzTx/>
              <a:buFontTx/>
              <a:buNone/>
              <a:defRPr/>
            </a:pPr>
            <a:r>
              <a:rPr kumimoji="0" lang="en-US" altLang="zh-CN" sz="3200" b="0" i="0" u="none" strike="noStrike" kern="1200" cap="none" spc="400" normalizeH="0" baseline="0" noProof="0" dirty="0">
                <a:ln>
                  <a:noFill/>
                </a:ln>
                <a:solidFill>
                  <a:prstClr val="white"/>
                </a:solidFill>
                <a:effectLst/>
                <a:uLnTx/>
                <a:uFillTx/>
                <a:latin typeface="阿里巴巴普惠体 3.0 55 Regular" panose="00020600040101010101" charset="-122"/>
                <a:ea typeface="阿里巴巴普惠体 3.0 55 Regular" panose="00020600040101010101" charset="-122"/>
                <a:cs typeface="思源黑体 Medium" panose="020B0600000000000000" charset="-122"/>
                <a:sym typeface="+mn-ea"/>
              </a:rPr>
              <a:t>ch8-</a:t>
            </a:r>
            <a:r>
              <a:rPr kumimoji="0" lang="zh-CN" altLang="en-US" sz="3200" b="0" i="0" u="none" strike="noStrike" kern="1200" cap="none" spc="400" normalizeH="0" baseline="0" noProof="0" dirty="0">
                <a:ln>
                  <a:noFill/>
                </a:ln>
                <a:solidFill>
                  <a:prstClr val="white"/>
                </a:solidFill>
                <a:effectLst/>
                <a:uLnTx/>
                <a:uFillTx/>
                <a:latin typeface="阿里巴巴普惠体 3.0 55 Regular" panose="00020600040101010101" charset="-122"/>
                <a:ea typeface="阿里巴巴普惠体 3.0 55 Regular" panose="00020600040101010101" charset="-122"/>
                <a:cs typeface="思源黑体 Medium" panose="020B0600000000000000" charset="-122"/>
                <a:sym typeface="+mn-ea"/>
              </a:rPr>
              <a:t>数据可视化</a:t>
            </a:r>
            <a:endParaRPr kumimoji="0" lang="zh-CN" altLang="en-US" sz="3200" b="0" i="0" u="none" strike="noStrike" kern="1200" cap="none" spc="400" normalizeH="0" baseline="0" noProof="0" dirty="0">
              <a:ln>
                <a:noFill/>
              </a:ln>
              <a:solidFill>
                <a:prstClr val="white"/>
              </a:solidFill>
              <a:effectLst/>
              <a:uLnTx/>
              <a:uFillTx/>
              <a:latin typeface="阿里巴巴普惠体 3.0 55 Regular" panose="00020600040101010101" charset="-122"/>
              <a:ea typeface="阿里巴巴普惠体 3.0 55 Regular" panose="00020600040101010101" charset="-122"/>
              <a:cs typeface="思源黑体 Medium" panose="020B0600000000000000" charset="-122"/>
              <a:sym typeface="+mn-ea"/>
            </a:endParaRPr>
          </a:p>
        </p:txBody>
      </p:sp>
      <p:grpSp>
        <p:nvGrpSpPr>
          <p:cNvPr id="24" name="组合 23"/>
          <p:cNvGrpSpPr/>
          <p:nvPr/>
        </p:nvGrpSpPr>
        <p:grpSpPr>
          <a:xfrm>
            <a:off x="11428427" y="340526"/>
            <a:ext cx="388923" cy="346007"/>
            <a:chOff x="3933635" y="-1495234"/>
            <a:chExt cx="842211" cy="749278"/>
          </a:xfrm>
          <a:solidFill>
            <a:schemeClr val="bg1">
              <a:alpha val="86000"/>
            </a:schemeClr>
          </a:solidFill>
        </p:grpSpPr>
        <p:grpSp>
          <p:nvGrpSpPr>
            <p:cNvPr id="81" name="组合 80"/>
            <p:cNvGrpSpPr/>
            <p:nvPr/>
          </p:nvGrpSpPr>
          <p:grpSpPr>
            <a:xfrm>
              <a:off x="3933635" y="-1495234"/>
              <a:ext cx="203846" cy="749278"/>
              <a:chOff x="3933635" y="-1487213"/>
              <a:chExt cx="203846" cy="749278"/>
            </a:xfrm>
            <a:grpFill/>
          </p:grpSpPr>
          <p:sp>
            <p:nvSpPr>
              <p:cNvPr id="82" name="椭圆 81"/>
              <p:cNvSpPr/>
              <p:nvPr>
                <p:custDataLst>
                  <p:tags r:id="rId6"/>
                </p:custDataLst>
              </p:nvPr>
            </p:nvSpPr>
            <p:spPr>
              <a:xfrm>
                <a:off x="3933635" y="-1487213"/>
                <a:ext cx="203846" cy="203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阿里巴巴普惠体 3.0 55 Regular" panose="00020600040101010101" charset="-122"/>
                  <a:ea typeface="阿里巴巴普惠体 3.0 55 Regular" panose="00020600040101010101" charset="-122"/>
                  <a:cs typeface="+mn-cs"/>
                </a:endParaRPr>
              </a:p>
            </p:txBody>
          </p:sp>
          <p:sp>
            <p:nvSpPr>
              <p:cNvPr id="89" name="椭圆 88"/>
              <p:cNvSpPr/>
              <p:nvPr>
                <p:custDataLst>
                  <p:tags r:id="rId7"/>
                </p:custDataLst>
              </p:nvPr>
            </p:nvSpPr>
            <p:spPr>
              <a:xfrm>
                <a:off x="3933635" y="-1214497"/>
                <a:ext cx="203846" cy="203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阿里巴巴普惠体 3.0 55 Regular" panose="00020600040101010101" charset="-122"/>
                  <a:ea typeface="阿里巴巴普惠体 3.0 55 Regular" panose="00020600040101010101" charset="-122"/>
                  <a:cs typeface="+mn-cs"/>
                </a:endParaRPr>
              </a:p>
            </p:txBody>
          </p:sp>
          <p:sp>
            <p:nvSpPr>
              <p:cNvPr id="90" name="椭圆 89"/>
              <p:cNvSpPr/>
              <p:nvPr>
                <p:custDataLst>
                  <p:tags r:id="rId8"/>
                </p:custDataLst>
              </p:nvPr>
            </p:nvSpPr>
            <p:spPr>
              <a:xfrm>
                <a:off x="3933635" y="-941781"/>
                <a:ext cx="203846" cy="203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阿里巴巴普惠体 3.0 55 Regular" panose="00020600040101010101" charset="-122"/>
                  <a:ea typeface="阿里巴巴普惠体 3.0 55 Regular" panose="00020600040101010101" charset="-122"/>
                  <a:cs typeface="+mn-cs"/>
                </a:endParaRPr>
              </a:p>
            </p:txBody>
          </p:sp>
        </p:grpSp>
        <p:grpSp>
          <p:nvGrpSpPr>
            <p:cNvPr id="91" name="组合 90"/>
            <p:cNvGrpSpPr/>
            <p:nvPr/>
          </p:nvGrpSpPr>
          <p:grpSpPr>
            <a:xfrm>
              <a:off x="4252817" y="-1495234"/>
              <a:ext cx="203846" cy="749278"/>
              <a:chOff x="4254477" y="-1495234"/>
              <a:chExt cx="203846" cy="749278"/>
            </a:xfrm>
            <a:grpFill/>
          </p:grpSpPr>
          <p:sp>
            <p:nvSpPr>
              <p:cNvPr id="92" name="椭圆 91"/>
              <p:cNvSpPr/>
              <p:nvPr>
                <p:custDataLst>
                  <p:tags r:id="rId9"/>
                </p:custDataLst>
              </p:nvPr>
            </p:nvSpPr>
            <p:spPr>
              <a:xfrm>
                <a:off x="4254477" y="-1495234"/>
                <a:ext cx="203846" cy="203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阿里巴巴普惠体 3.0 55 Regular" panose="00020600040101010101" charset="-122"/>
                  <a:ea typeface="阿里巴巴普惠体 3.0 55 Regular" panose="00020600040101010101" charset="-122"/>
                  <a:cs typeface="+mn-cs"/>
                </a:endParaRPr>
              </a:p>
            </p:txBody>
          </p:sp>
          <p:sp>
            <p:nvSpPr>
              <p:cNvPr id="93" name="椭圆 92"/>
              <p:cNvSpPr/>
              <p:nvPr>
                <p:custDataLst>
                  <p:tags r:id="rId10"/>
                </p:custDataLst>
              </p:nvPr>
            </p:nvSpPr>
            <p:spPr>
              <a:xfrm>
                <a:off x="4254477" y="-1222518"/>
                <a:ext cx="203846" cy="203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阿里巴巴普惠体 3.0 55 Regular" panose="00020600040101010101" charset="-122"/>
                  <a:ea typeface="阿里巴巴普惠体 3.0 55 Regular" panose="00020600040101010101" charset="-122"/>
                  <a:cs typeface="+mn-cs"/>
                </a:endParaRPr>
              </a:p>
            </p:txBody>
          </p:sp>
          <p:sp>
            <p:nvSpPr>
              <p:cNvPr id="94" name="椭圆 93"/>
              <p:cNvSpPr/>
              <p:nvPr>
                <p:custDataLst>
                  <p:tags r:id="rId11"/>
                </p:custDataLst>
              </p:nvPr>
            </p:nvSpPr>
            <p:spPr>
              <a:xfrm>
                <a:off x="4254477" y="-949802"/>
                <a:ext cx="203846" cy="203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阿里巴巴普惠体 3.0 55 Regular" panose="00020600040101010101" charset="-122"/>
                  <a:ea typeface="阿里巴巴普惠体 3.0 55 Regular" panose="00020600040101010101" charset="-122"/>
                  <a:cs typeface="+mn-cs"/>
                </a:endParaRPr>
              </a:p>
            </p:txBody>
          </p:sp>
        </p:grpSp>
        <p:grpSp>
          <p:nvGrpSpPr>
            <p:cNvPr id="104" name="组合 103"/>
            <p:cNvGrpSpPr/>
            <p:nvPr/>
          </p:nvGrpSpPr>
          <p:grpSpPr>
            <a:xfrm>
              <a:off x="4572000" y="-1495234"/>
              <a:ext cx="203846" cy="749278"/>
              <a:chOff x="4572000" y="-1503255"/>
              <a:chExt cx="203846" cy="749278"/>
            </a:xfrm>
            <a:grpFill/>
          </p:grpSpPr>
          <p:sp>
            <p:nvSpPr>
              <p:cNvPr id="105" name="椭圆 104"/>
              <p:cNvSpPr/>
              <p:nvPr>
                <p:custDataLst>
                  <p:tags r:id="rId12"/>
                </p:custDataLst>
              </p:nvPr>
            </p:nvSpPr>
            <p:spPr>
              <a:xfrm>
                <a:off x="4572000" y="-1503255"/>
                <a:ext cx="203846" cy="203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阿里巴巴普惠体 3.0 55 Regular" panose="00020600040101010101" charset="-122"/>
                  <a:ea typeface="阿里巴巴普惠体 3.0 55 Regular" panose="00020600040101010101" charset="-122"/>
                  <a:cs typeface="+mn-cs"/>
                </a:endParaRPr>
              </a:p>
            </p:txBody>
          </p:sp>
          <p:sp>
            <p:nvSpPr>
              <p:cNvPr id="106" name="椭圆 105"/>
              <p:cNvSpPr/>
              <p:nvPr>
                <p:custDataLst>
                  <p:tags r:id="rId13"/>
                </p:custDataLst>
              </p:nvPr>
            </p:nvSpPr>
            <p:spPr>
              <a:xfrm>
                <a:off x="4572000" y="-1230539"/>
                <a:ext cx="203846" cy="203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阿里巴巴普惠体 3.0 55 Regular" panose="00020600040101010101" charset="-122"/>
                  <a:ea typeface="阿里巴巴普惠体 3.0 55 Regular" panose="00020600040101010101" charset="-122"/>
                  <a:cs typeface="+mn-cs"/>
                </a:endParaRPr>
              </a:p>
            </p:txBody>
          </p:sp>
          <p:sp>
            <p:nvSpPr>
              <p:cNvPr id="107" name="椭圆 106"/>
              <p:cNvSpPr/>
              <p:nvPr>
                <p:custDataLst>
                  <p:tags r:id="rId14"/>
                </p:custDataLst>
              </p:nvPr>
            </p:nvSpPr>
            <p:spPr>
              <a:xfrm>
                <a:off x="4572000" y="-957823"/>
                <a:ext cx="203846" cy="203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阿里巴巴普惠体 3.0 55 Regular" panose="00020600040101010101" charset="-122"/>
                  <a:ea typeface="阿里巴巴普惠体 3.0 55 Regular" panose="00020600040101010101" charset="-122"/>
                  <a:cs typeface="+mn-cs"/>
                </a:endParaRPr>
              </a:p>
            </p:txBody>
          </p:sp>
        </p:grpSp>
      </p:grpSp>
      <p:cxnSp>
        <p:nvCxnSpPr>
          <p:cNvPr id="4" name="直接连接符 3"/>
          <p:cNvCxnSpPr/>
          <p:nvPr>
            <p:custDataLst>
              <p:tags r:id="rId15"/>
            </p:custDataLst>
          </p:nvPr>
        </p:nvCxnSpPr>
        <p:spPr>
          <a:xfrm>
            <a:off x="11218545" y="6332220"/>
            <a:ext cx="598805" cy="0"/>
          </a:xfrm>
          <a:prstGeom prst="line">
            <a:avLst/>
          </a:prstGeom>
          <a:ln w="60325">
            <a:solidFill>
              <a:schemeClr val="bg1">
                <a:alpha val="86000"/>
              </a:schemeClr>
            </a:solidFill>
          </a:ln>
        </p:spPr>
        <p:style>
          <a:lnRef idx="1">
            <a:schemeClr val="accent1"/>
          </a:lnRef>
          <a:fillRef idx="0">
            <a:schemeClr val="accent1"/>
          </a:fillRef>
          <a:effectRef idx="0">
            <a:schemeClr val="accent1"/>
          </a:effectRef>
          <a:fontRef idx="minor">
            <a:schemeClr val="tx1"/>
          </a:fontRef>
        </p:style>
      </p:cxnSp>
      <p:pic>
        <p:nvPicPr>
          <p:cNvPr id="5" name="图片 4" descr="公司logo"/>
          <p:cNvPicPr>
            <a:picLocks noChangeAspect="1"/>
          </p:cNvPicPr>
          <p:nvPr/>
        </p:nvPicPr>
        <p:blipFill>
          <a:blip r:embed="rId16" cstate="screen"/>
          <a:stretch>
            <a:fillRect/>
          </a:stretch>
        </p:blipFill>
        <p:spPr>
          <a:xfrm>
            <a:off x="582930" y="356235"/>
            <a:ext cx="1620520" cy="889000"/>
          </a:xfrm>
          <a:prstGeom prst="rect">
            <a:avLst/>
          </a:prstGeom>
        </p:spPr>
      </p:pic>
      <p:cxnSp>
        <p:nvCxnSpPr>
          <p:cNvPr id="13" name="直接连接符 12"/>
          <p:cNvCxnSpPr/>
          <p:nvPr>
            <p:custDataLst>
              <p:tags r:id="rId17"/>
            </p:custDataLst>
          </p:nvPr>
        </p:nvCxnSpPr>
        <p:spPr>
          <a:xfrm>
            <a:off x="11611610" y="2054372"/>
            <a:ext cx="0" cy="2954215"/>
          </a:xfrm>
          <a:prstGeom prst="line">
            <a:avLst/>
          </a:prstGeom>
          <a:ln w="158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custDataLst>
      <p:tags r:id="rId18"/>
    </p:custData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127000" y="-160020"/>
            <a:ext cx="762635" cy="770255"/>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阿里巴巴普惠体 3.0 55 Regular" panose="00020600040101010101" charset="-122"/>
              <a:ea typeface="阿里巴巴普惠体 3.0 55 Regular" panose="00020600040101010101" charset="-122"/>
              <a:cs typeface="+mn-cs"/>
            </a:endParaRPr>
          </a:p>
        </p:txBody>
      </p:sp>
      <p:sp>
        <p:nvSpPr>
          <p:cNvPr id="9" name="文本框 8"/>
          <p:cNvSpPr txBox="1"/>
          <p:nvPr/>
        </p:nvSpPr>
        <p:spPr>
          <a:xfrm>
            <a:off x="996314" y="104140"/>
            <a:ext cx="8421509"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rPr>
              <a:t>Dashboard</a:t>
            </a:r>
            <a:endParaRPr kumimoji="0" lang="en-US" altLang="zh-CN"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endParaRPr>
          </a:p>
        </p:txBody>
      </p:sp>
      <p:pic>
        <p:nvPicPr>
          <p:cNvPr id="2" name="图片 1" descr="/Users/chenjiayuan/Desktop/公司logo2.png公司logo2"/>
          <p:cNvPicPr>
            <a:picLocks noChangeAspect="1"/>
          </p:cNvPicPr>
          <p:nvPr>
            <p:custDataLst>
              <p:tags r:id="rId1"/>
            </p:custDataLst>
          </p:nvPr>
        </p:nvPicPr>
        <p:blipFill>
          <a:blip r:embed="rId2" cstate="screen"/>
          <a:srcRect/>
          <a:stretch>
            <a:fillRect/>
          </a:stretch>
        </p:blipFill>
        <p:spPr>
          <a:xfrm>
            <a:off x="10701655" y="288925"/>
            <a:ext cx="1056005" cy="275590"/>
          </a:xfrm>
          <a:prstGeom prst="rect">
            <a:avLst/>
          </a:prstGeom>
        </p:spPr>
      </p:pic>
      <p:sp>
        <p:nvSpPr>
          <p:cNvPr id="8" name="文本框 7"/>
          <p:cNvSpPr txBox="1"/>
          <p:nvPr/>
        </p:nvSpPr>
        <p:spPr>
          <a:xfrm>
            <a:off x="889635" y="1020445"/>
            <a:ext cx="9939020" cy="4817110"/>
          </a:xfrm>
          <a:prstGeom prst="rect">
            <a:avLst/>
          </a:prstGeom>
          <a:noFill/>
        </p:spPr>
        <p:txBody>
          <a:bodyPr wrap="square" rtlCol="0">
            <a:noAutofit/>
          </a:bodyPr>
          <a:lstStyle/>
          <a:p>
            <a:r>
              <a:rPr lang="en-US" altLang="zh-CN" dirty="0">
                <a:latin typeface="阿里巴巴普惠体 3.0 55 Regular" panose="00020600040101010101" charset="-122"/>
                <a:ea typeface="阿里巴巴普惠体 3.0 55 Regular" panose="00020600040101010101" charset="-122"/>
              </a:rPr>
              <a:t>Dashboard </a:t>
            </a:r>
            <a:r>
              <a:rPr lang="zh-CN" altLang="en-US" dirty="0">
                <a:latin typeface="阿里巴巴普惠体 3.0 55 Regular" panose="00020600040101010101" charset="-122"/>
                <a:ea typeface="阿里巴巴普惠体 3.0 55 Regular" panose="00020600040101010101" charset="-122"/>
              </a:rPr>
              <a:t>是一种用于汇总、监控和展示数据和关键性能指标（</a:t>
            </a:r>
            <a:r>
              <a:rPr lang="en-US" altLang="zh-CN" dirty="0">
                <a:latin typeface="阿里巴巴普惠体 3.0 55 Regular" panose="00020600040101010101" charset="-122"/>
                <a:ea typeface="阿里巴巴普惠体 3.0 55 Regular" panose="00020600040101010101" charset="-122"/>
              </a:rPr>
              <a:t>KPI</a:t>
            </a:r>
            <a:r>
              <a:rPr lang="zh-CN" altLang="en-US" dirty="0">
                <a:latin typeface="阿里巴巴普惠体 3.0 55 Regular" panose="00020600040101010101" charset="-122"/>
                <a:ea typeface="阿里巴巴普惠体 3.0 55 Regular" panose="00020600040101010101" charset="-122"/>
              </a:rPr>
              <a:t>）的数据可视化分析工具，通常以图表、表格、富文本等可视化元素呈现信息，旨在帮助用户快速理解数据的状态、趋势和关联关系。</a:t>
            </a:r>
            <a:endParaRPr lang="en-US" altLang="zh-CN" dirty="0">
              <a:latin typeface="阿里巴巴普惠体 3.0 55 Regular" panose="00020600040101010101" charset="-122"/>
              <a:ea typeface="阿里巴巴普惠体 3.0 55 Regular" panose="00020600040101010101" charset="-122"/>
            </a:endParaRPr>
          </a:p>
          <a:p>
            <a:endParaRPr lang="en-US" altLang="zh-CN" dirty="0">
              <a:latin typeface="阿里巴巴普惠体 3.0 55 Regular" panose="00020600040101010101" charset="-122"/>
              <a:ea typeface="阿里巴巴普惠体 3.0 55 Regular" panose="00020600040101010101" charset="-122"/>
            </a:endParaRPr>
          </a:p>
          <a:p>
            <a:r>
              <a:rPr lang="zh-CN" altLang="en-US" dirty="0">
                <a:latin typeface="阿里巴巴普惠体 3.0 55 Regular" panose="00020600040101010101" charset="-122"/>
                <a:ea typeface="阿里巴巴普惠体 3.0 55 Regular" panose="00020600040101010101" charset="-122"/>
              </a:rPr>
              <a:t>为帮助用户更好地理解与运用数据， </a:t>
            </a:r>
            <a:r>
              <a:rPr lang="en-US" altLang="zh-CN" dirty="0">
                <a:latin typeface="阿里巴巴普惠体 3.0 55 Regular" panose="00020600040101010101" charset="-122"/>
                <a:ea typeface="阿里巴巴普惠体 3.0 55 Regular" panose="00020600040101010101" charset="-122"/>
              </a:rPr>
              <a:t>DolphinDB </a:t>
            </a:r>
            <a:r>
              <a:rPr lang="zh-CN" altLang="en-US" dirty="0">
                <a:latin typeface="阿里巴巴普惠体 3.0 55 Regular" panose="00020600040101010101" charset="-122"/>
                <a:ea typeface="阿里巴巴普惠体 3.0 55 Regular" panose="00020600040101010101" charset="-122"/>
              </a:rPr>
              <a:t>设计了一套以自研数据库作为数据来源（包括数据库查询与流数据表推送）的 </a:t>
            </a:r>
            <a:r>
              <a:rPr lang="en-US" altLang="zh-CN" dirty="0">
                <a:latin typeface="阿里巴巴普惠体 3.0 55 Regular" panose="00020600040101010101" charset="-122"/>
                <a:ea typeface="阿里巴巴普惠体 3.0 55 Regular" panose="00020600040101010101" charset="-122"/>
              </a:rPr>
              <a:t>Dashboard</a:t>
            </a:r>
            <a:r>
              <a:rPr lang="zh-CN" altLang="en-US" dirty="0">
                <a:latin typeface="阿里巴巴普惠体 3.0 55 Regular" panose="00020600040101010101" charset="-122"/>
                <a:ea typeface="阿里巴巴普惠体 3.0 55 Regular" panose="00020600040101010101" charset="-122"/>
              </a:rPr>
              <a:t>。</a:t>
            </a:r>
            <a:endParaRPr lang="en-US" altLang="zh-CN" dirty="0">
              <a:latin typeface="阿里巴巴普惠体 3.0 55 Regular" panose="00020600040101010101" charset="-122"/>
              <a:ea typeface="阿里巴巴普惠体 3.0 55 Regular" panose="00020600040101010101" charset="-122"/>
            </a:endParaRPr>
          </a:p>
          <a:p>
            <a:endParaRPr lang="en-US" altLang="zh-CN" dirty="0">
              <a:latin typeface="阿里巴巴普惠体 3.0 55 Regular" panose="00020600040101010101" charset="-122"/>
              <a:ea typeface="阿里巴巴普惠体 3.0 55 Regular" panose="00020600040101010101" charset="-122"/>
            </a:endParaRPr>
          </a:p>
          <a:p>
            <a:r>
              <a:rPr lang="zh-CN" altLang="en-US" dirty="0">
                <a:latin typeface="阿里巴巴普惠体 3.0 55 Regular" panose="00020600040101010101" charset="-122"/>
                <a:ea typeface="阿里巴巴普惠体 3.0 55 Regular" panose="00020600040101010101" charset="-122"/>
              </a:rPr>
              <a:t>与内置的 </a:t>
            </a:r>
            <a:r>
              <a:rPr lang="en-US" altLang="zh-CN" dirty="0">
                <a:latin typeface="阿里巴巴普惠体 3.0 55 Regular" panose="00020600040101010101" charset="-122"/>
                <a:ea typeface="阿里巴巴普惠体 3.0 55 Regular" panose="00020600040101010101" charset="-122"/>
              </a:rPr>
              <a:t>plot </a:t>
            </a:r>
            <a:r>
              <a:rPr lang="zh-CN" altLang="en-US" dirty="0">
                <a:latin typeface="阿里巴巴普惠体 3.0 55 Regular" panose="00020600040101010101" charset="-122"/>
                <a:ea typeface="阿里巴巴普惠体 3.0 55 Regular" panose="00020600040101010101" charset="-122"/>
              </a:rPr>
              <a:t>函数相比，</a:t>
            </a:r>
            <a:r>
              <a:rPr lang="en-US" altLang="zh-CN" dirty="0">
                <a:latin typeface="阿里巴巴普惠体 3.0 55 Regular" panose="00020600040101010101" charset="-122"/>
                <a:ea typeface="阿里巴巴普惠体 3.0 55 Regular" panose="00020600040101010101" charset="-122"/>
              </a:rPr>
              <a:t>Dashboard </a:t>
            </a:r>
            <a:r>
              <a:rPr lang="zh-CN" altLang="en-US" dirty="0">
                <a:latin typeface="阿里巴巴普惠体 3.0 55 Regular" panose="00020600040101010101" charset="-122"/>
                <a:ea typeface="阿里巴巴普惠体 3.0 55 Regular" panose="00020600040101010101" charset="-122"/>
              </a:rPr>
              <a:t>具备更全面的优势，如支持：</a:t>
            </a:r>
            <a:endParaRPr lang="zh-CN" altLang="en-US" dirty="0">
              <a:latin typeface="阿里巴巴普惠体 3.0 55 Regular" panose="00020600040101010101" charset="-122"/>
              <a:ea typeface="阿里巴巴普惠体 3.0 55 Regular" panose="00020600040101010101" charset="-122"/>
            </a:endParaRPr>
          </a:p>
          <a:p>
            <a:endParaRPr lang="en-US" altLang="zh-CN" dirty="0">
              <a:latin typeface="阿里巴巴普惠体 3.0 55 Regular" panose="00020600040101010101" charset="-122"/>
              <a:ea typeface="阿里巴巴普惠体 3.0 55 Regular" panose="00020600040101010101" charset="-122"/>
            </a:endParaRPr>
          </a:p>
          <a:p>
            <a:endParaRPr lang="en-US" altLang="zh-CN" dirty="0">
              <a:latin typeface="阿里巴巴普惠体 3.0 55 Regular" panose="00020600040101010101" charset="-122"/>
              <a:ea typeface="阿里巴巴普惠体 3.0 55 Regular" panose="00020600040101010101" charset="-122"/>
            </a:endParaRPr>
          </a:p>
          <a:p>
            <a:pPr marL="285750" indent="-285750" fontAlgn="auto">
              <a:lnSpc>
                <a:spcPct val="150000"/>
              </a:lnSpc>
              <a:buFont typeface="Arial" panose="020B0604020202020204" pitchFamily="34" charset="0"/>
              <a:buChar char="•"/>
            </a:pPr>
            <a:r>
              <a:rPr lang="zh-CN" altLang="en-US" dirty="0">
                <a:latin typeface="阿里巴巴普惠体 3.0 55 Regular" panose="00020600040101010101" charset="-122"/>
                <a:ea typeface="阿里巴巴普惠体 3.0 55 Regular" panose="00020600040101010101" charset="-122"/>
              </a:rPr>
              <a:t>可视化</a:t>
            </a:r>
            <a:endParaRPr lang="en-US" altLang="zh-CN" dirty="0">
              <a:latin typeface="阿里巴巴普惠体 3.0 55 Regular" panose="00020600040101010101" charset="-122"/>
              <a:ea typeface="阿里巴巴普惠体 3.0 55 Regular" panose="00020600040101010101" charset="-122"/>
            </a:endParaRPr>
          </a:p>
          <a:p>
            <a:pPr marL="285750" indent="-285750" fontAlgn="auto">
              <a:lnSpc>
                <a:spcPct val="150000"/>
              </a:lnSpc>
              <a:buFont typeface="Arial" panose="020B0604020202020204" pitchFamily="34" charset="0"/>
              <a:buChar char="•"/>
            </a:pPr>
            <a:r>
              <a:rPr lang="zh-CN" altLang="en-US" dirty="0">
                <a:latin typeface="阿里巴巴普惠体 3.0 55 Regular" panose="00020600040101010101" charset="-122"/>
                <a:ea typeface="阿里巴巴普惠体 3.0 55 Regular" panose="00020600040101010101" charset="-122"/>
              </a:rPr>
              <a:t>实时更新</a:t>
            </a:r>
            <a:endParaRPr lang="en-US" altLang="zh-CN" dirty="0">
              <a:latin typeface="阿里巴巴普惠体 3.0 55 Regular" panose="00020600040101010101" charset="-122"/>
              <a:ea typeface="阿里巴巴普惠体 3.0 55 Regular" panose="00020600040101010101" charset="-122"/>
            </a:endParaRPr>
          </a:p>
          <a:p>
            <a:pPr marL="285750" indent="-285750" fontAlgn="auto">
              <a:lnSpc>
                <a:spcPct val="150000"/>
              </a:lnSpc>
              <a:buFont typeface="Arial" panose="020B0604020202020204" pitchFamily="34" charset="0"/>
              <a:buChar char="•"/>
            </a:pPr>
            <a:r>
              <a:rPr lang="zh-CN" altLang="en-US" dirty="0">
                <a:latin typeface="阿里巴巴普惠体 3.0 55 Regular" panose="00020600040101010101" charset="-122"/>
                <a:ea typeface="阿里巴巴普惠体 3.0 55 Regular" panose="00020600040101010101" charset="-122"/>
              </a:rPr>
              <a:t>交互性</a:t>
            </a:r>
            <a:endParaRPr lang="en-US" altLang="zh-CN" dirty="0">
              <a:latin typeface="阿里巴巴普惠体 3.0 55 Regular" panose="00020600040101010101" charset="-122"/>
              <a:ea typeface="阿里巴巴普惠体 3.0 55 Regular" panose="00020600040101010101" charset="-122"/>
            </a:endParaRPr>
          </a:p>
          <a:p>
            <a:pPr marL="285750" indent="-285750" fontAlgn="auto">
              <a:lnSpc>
                <a:spcPct val="150000"/>
              </a:lnSpc>
              <a:buFont typeface="Arial" panose="020B0604020202020204" pitchFamily="34" charset="0"/>
              <a:buChar char="•"/>
            </a:pPr>
            <a:r>
              <a:rPr lang="zh-CN" altLang="en-US" dirty="0">
                <a:latin typeface="阿里巴巴普惠体 3.0 55 Regular" panose="00020600040101010101" charset="-122"/>
                <a:ea typeface="阿里巴巴普惠体 3.0 55 Regular" panose="00020600040101010101" charset="-122"/>
              </a:rPr>
              <a:t>综合决策支持</a:t>
            </a:r>
            <a:endParaRPr lang="zh-CN" altLang="en-US" dirty="0">
              <a:latin typeface="阿里巴巴普惠体 3.0 55 Regular" panose="00020600040101010101" charset="-122"/>
              <a:ea typeface="阿里巴巴普惠体 3.0 55 Regular" panose="00020600040101010101" charset="-122"/>
            </a:endParaRPr>
          </a:p>
        </p:txBody>
      </p:sp>
      <p:pic>
        <p:nvPicPr>
          <p:cNvPr id="5" name="图片 4"/>
          <p:cNvPicPr>
            <a:picLocks noChangeAspect="1"/>
          </p:cNvPicPr>
          <p:nvPr/>
        </p:nvPicPr>
        <p:blipFill>
          <a:blip r:embed="rId3"/>
          <a:stretch>
            <a:fillRect/>
          </a:stretch>
        </p:blipFill>
        <p:spPr>
          <a:xfrm>
            <a:off x="4103370" y="3713188"/>
            <a:ext cx="7239000" cy="2209800"/>
          </a:xfrm>
          <a:prstGeom prst="rect">
            <a:avLst/>
          </a:prstGeom>
        </p:spPr>
      </p:pic>
      <p:sp>
        <p:nvSpPr>
          <p:cNvPr id="3" name="椭圆 2"/>
          <p:cNvSpPr/>
          <p:nvPr/>
        </p:nvSpPr>
        <p:spPr>
          <a:xfrm>
            <a:off x="127000" y="610235"/>
            <a:ext cx="253365" cy="255905"/>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spTree>
    <p:custDataLst>
      <p:tags r:id="rId4"/>
    </p:custData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127000" y="-160020"/>
            <a:ext cx="762635" cy="770255"/>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阿里巴巴普惠体 3.0 55 Regular" panose="00020600040101010101" charset="-122"/>
              <a:ea typeface="阿里巴巴普惠体 3.0 55 Regular" panose="00020600040101010101" charset="-122"/>
              <a:cs typeface="+mn-cs"/>
            </a:endParaRPr>
          </a:p>
        </p:txBody>
      </p:sp>
      <p:sp>
        <p:nvSpPr>
          <p:cNvPr id="9" name="文本框 8"/>
          <p:cNvSpPr txBox="1"/>
          <p:nvPr/>
        </p:nvSpPr>
        <p:spPr>
          <a:xfrm>
            <a:off x="996314" y="104140"/>
            <a:ext cx="8421509"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rPr>
              <a:t>支持的图表类型</a:t>
            </a:r>
            <a:endParaRPr kumimoji="0" lang="en-US" altLang="zh-CN"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endParaRPr>
          </a:p>
        </p:txBody>
      </p:sp>
      <p:pic>
        <p:nvPicPr>
          <p:cNvPr id="2" name="图片 1" descr="/Users/chenjiayuan/Desktop/公司logo2.png公司logo2"/>
          <p:cNvPicPr>
            <a:picLocks noChangeAspect="1"/>
          </p:cNvPicPr>
          <p:nvPr>
            <p:custDataLst>
              <p:tags r:id="rId1"/>
            </p:custDataLst>
          </p:nvPr>
        </p:nvPicPr>
        <p:blipFill>
          <a:blip r:embed="rId2" cstate="screen"/>
          <a:srcRect/>
          <a:stretch>
            <a:fillRect/>
          </a:stretch>
        </p:blipFill>
        <p:spPr>
          <a:xfrm>
            <a:off x="10701655" y="288925"/>
            <a:ext cx="1056005" cy="275590"/>
          </a:xfrm>
          <a:prstGeom prst="rect">
            <a:avLst/>
          </a:prstGeom>
        </p:spPr>
      </p:pic>
      <p:sp>
        <p:nvSpPr>
          <p:cNvPr id="4" name="文本框 3"/>
          <p:cNvSpPr txBox="1"/>
          <p:nvPr/>
        </p:nvSpPr>
        <p:spPr>
          <a:xfrm>
            <a:off x="751205" y="933450"/>
            <a:ext cx="10689590" cy="706755"/>
          </a:xfrm>
          <a:prstGeom prst="rect">
            <a:avLst/>
          </a:prstGeom>
          <a:noFill/>
        </p:spPr>
        <p:txBody>
          <a:bodyPr wrap="square">
            <a:spAutoFit/>
          </a:bodyPr>
          <a:lstStyle/>
          <a:p>
            <a:r>
              <a:rPr lang="en-US" altLang="zh-CN" sz="2000" dirty="0">
                <a:latin typeface="阿里巴巴普惠体 3.0 55 Regular" panose="00020600040101010101" charset="-122"/>
                <a:ea typeface="阿里巴巴普惠体 3.0 55 Regular" panose="00020600040101010101" charset="-122"/>
              </a:rPr>
              <a:t>Dashboard </a:t>
            </a:r>
            <a:r>
              <a:rPr lang="zh-CN" altLang="en-US" sz="2000" dirty="0">
                <a:latin typeface="阿里巴巴普惠体 3.0 55 Regular" panose="00020600040101010101" charset="-122"/>
                <a:ea typeface="阿里巴巴普惠体 3.0 55 Regular" panose="00020600040101010101" charset="-122"/>
              </a:rPr>
              <a:t>提供了柱状图、折线图、饼图、表格、</a:t>
            </a:r>
            <a:r>
              <a:rPr lang="en-US" altLang="zh-CN" sz="2000" dirty="0">
                <a:latin typeface="阿里巴巴普惠体 3.0 55 Regular" panose="00020600040101010101" charset="-122"/>
                <a:ea typeface="阿里巴巴普惠体 3.0 55 Regular" panose="00020600040101010101" charset="-122"/>
              </a:rPr>
              <a:t>K</a:t>
            </a:r>
            <a:r>
              <a:rPr lang="zh-CN" altLang="en-US" sz="2000" dirty="0">
                <a:latin typeface="阿里巴巴普惠体 3.0 55 Regular" panose="00020600040101010101" charset="-122"/>
                <a:ea typeface="阿里巴巴普惠体 3.0 55 Regular" panose="00020600040101010101" charset="-122"/>
              </a:rPr>
              <a:t>线、混合图、订单图、富文本、描述表、编辑器、仪表盘、雷达图、变量、散点图、多源图、热力图、组态图等 </a:t>
            </a:r>
            <a:r>
              <a:rPr lang="en-US" altLang="zh-CN" sz="2000" dirty="0">
                <a:latin typeface="阿里巴巴普惠体 3.0 55 Regular" panose="00020600040101010101" charset="-122"/>
                <a:ea typeface="阿里巴巴普惠体 3.0 55 Regular" panose="00020600040101010101" charset="-122"/>
              </a:rPr>
              <a:t>17 </a:t>
            </a:r>
            <a:r>
              <a:rPr lang="zh-CN" altLang="en-US" sz="2000" dirty="0">
                <a:latin typeface="阿里巴巴普惠体 3.0 55 Regular" panose="00020600040101010101" charset="-122"/>
                <a:ea typeface="阿里巴巴普惠体 3.0 55 Regular" panose="00020600040101010101" charset="-122"/>
              </a:rPr>
              <a:t>个图表供用户选择。</a:t>
            </a:r>
            <a:endParaRPr lang="zh-CN" altLang="en-US" sz="2000" dirty="0">
              <a:latin typeface="阿里巴巴普惠体 3.0 55 Regular" panose="00020600040101010101" charset="-122"/>
              <a:ea typeface="阿里巴巴普惠体 3.0 55 Regular" panose="00020600040101010101" charset="-122"/>
            </a:endParaRPr>
          </a:p>
        </p:txBody>
      </p:sp>
      <p:pic>
        <p:nvPicPr>
          <p:cNvPr id="5" name="图片 4"/>
          <p:cNvPicPr>
            <a:picLocks noChangeAspect="1"/>
          </p:cNvPicPr>
          <p:nvPr/>
        </p:nvPicPr>
        <p:blipFill>
          <a:blip r:embed="rId3"/>
          <a:stretch>
            <a:fillRect/>
          </a:stretch>
        </p:blipFill>
        <p:spPr>
          <a:xfrm>
            <a:off x="1005205" y="1963420"/>
            <a:ext cx="4367530" cy="1879600"/>
          </a:xfrm>
          <a:prstGeom prst="rect">
            <a:avLst/>
          </a:prstGeom>
        </p:spPr>
      </p:pic>
      <p:sp>
        <p:nvSpPr>
          <p:cNvPr id="7" name="文本框 6"/>
          <p:cNvSpPr txBox="1"/>
          <p:nvPr/>
        </p:nvSpPr>
        <p:spPr>
          <a:xfrm>
            <a:off x="996315" y="6275070"/>
            <a:ext cx="892810" cy="288290"/>
          </a:xfrm>
          <a:prstGeom prst="rect">
            <a:avLst/>
          </a:prstGeom>
          <a:noFill/>
        </p:spPr>
        <p:txBody>
          <a:bodyPr wrap="square">
            <a:noAutofit/>
          </a:bodyPr>
          <a:lstStyle/>
          <a:p>
            <a:r>
              <a:rPr lang="zh-CN" altLang="en-US" dirty="0"/>
              <a:t>订单图</a:t>
            </a:r>
            <a:endParaRPr lang="zh-CN" altLang="en-US" dirty="0"/>
          </a:p>
        </p:txBody>
      </p:sp>
      <p:sp>
        <p:nvSpPr>
          <p:cNvPr id="8" name="文本框 7"/>
          <p:cNvSpPr txBox="1"/>
          <p:nvPr/>
        </p:nvSpPr>
        <p:spPr>
          <a:xfrm>
            <a:off x="996315" y="3870960"/>
            <a:ext cx="993775" cy="351155"/>
          </a:xfrm>
          <a:prstGeom prst="rect">
            <a:avLst/>
          </a:prstGeom>
          <a:noFill/>
        </p:spPr>
        <p:txBody>
          <a:bodyPr wrap="square">
            <a:noAutofit/>
          </a:bodyPr>
          <a:lstStyle/>
          <a:p>
            <a:pPr algn="l"/>
            <a:r>
              <a:rPr lang="en-US" altLang="zh-CN" dirty="0"/>
              <a:t>K </a:t>
            </a:r>
            <a:r>
              <a:rPr lang="zh-CN" altLang="en-US" dirty="0"/>
              <a:t>线图</a:t>
            </a:r>
            <a:endParaRPr lang="zh-CN" altLang="en-US" dirty="0"/>
          </a:p>
        </p:txBody>
      </p:sp>
      <p:pic>
        <p:nvPicPr>
          <p:cNvPr id="3" name="图片 2"/>
          <p:cNvPicPr>
            <a:picLocks noChangeAspect="1"/>
          </p:cNvPicPr>
          <p:nvPr/>
        </p:nvPicPr>
        <p:blipFill>
          <a:blip r:embed="rId4"/>
          <a:stretch>
            <a:fillRect/>
          </a:stretch>
        </p:blipFill>
        <p:spPr>
          <a:xfrm>
            <a:off x="5473700" y="4420235"/>
            <a:ext cx="5914390" cy="1813560"/>
          </a:xfrm>
          <a:prstGeom prst="rect">
            <a:avLst/>
          </a:prstGeom>
        </p:spPr>
      </p:pic>
      <p:sp>
        <p:nvSpPr>
          <p:cNvPr id="11" name="文本框 10"/>
          <p:cNvSpPr txBox="1"/>
          <p:nvPr/>
        </p:nvSpPr>
        <p:spPr>
          <a:xfrm>
            <a:off x="5473407" y="6275943"/>
            <a:ext cx="978144" cy="369332"/>
          </a:xfrm>
          <a:prstGeom prst="rect">
            <a:avLst/>
          </a:prstGeom>
          <a:noFill/>
        </p:spPr>
        <p:txBody>
          <a:bodyPr wrap="square">
            <a:spAutoFit/>
          </a:bodyPr>
          <a:lstStyle/>
          <a:p>
            <a:r>
              <a:rPr lang="zh-CN" altLang="en-US" dirty="0"/>
              <a:t>折线图</a:t>
            </a:r>
            <a:endParaRPr lang="zh-CN" altLang="en-US" dirty="0"/>
          </a:p>
        </p:txBody>
      </p:sp>
      <p:pic>
        <p:nvPicPr>
          <p:cNvPr id="12" name="图片 11"/>
          <p:cNvPicPr>
            <a:picLocks noChangeAspect="1"/>
          </p:cNvPicPr>
          <p:nvPr/>
        </p:nvPicPr>
        <p:blipFill>
          <a:blip r:embed="rId5"/>
          <a:stretch>
            <a:fillRect/>
          </a:stretch>
        </p:blipFill>
        <p:spPr>
          <a:xfrm>
            <a:off x="5581650" y="1963420"/>
            <a:ext cx="4975225" cy="1879600"/>
          </a:xfrm>
          <a:prstGeom prst="rect">
            <a:avLst/>
          </a:prstGeom>
        </p:spPr>
      </p:pic>
      <p:sp>
        <p:nvSpPr>
          <p:cNvPr id="13" name="文本框 12"/>
          <p:cNvSpPr txBox="1"/>
          <p:nvPr/>
        </p:nvSpPr>
        <p:spPr>
          <a:xfrm>
            <a:off x="5581650" y="3870960"/>
            <a:ext cx="923925" cy="351155"/>
          </a:xfrm>
          <a:prstGeom prst="rect">
            <a:avLst/>
          </a:prstGeom>
          <a:noFill/>
        </p:spPr>
        <p:txBody>
          <a:bodyPr wrap="square">
            <a:noAutofit/>
          </a:bodyPr>
          <a:lstStyle/>
          <a:p>
            <a:pPr algn="l"/>
            <a:r>
              <a:rPr lang="zh-CN" altLang="en-US" dirty="0"/>
              <a:t>混合图</a:t>
            </a:r>
            <a:endParaRPr lang="zh-CN" altLang="en-US" dirty="0"/>
          </a:p>
        </p:txBody>
      </p:sp>
      <p:pic>
        <p:nvPicPr>
          <p:cNvPr id="14" name="图片 13"/>
          <p:cNvPicPr>
            <a:picLocks noChangeAspect="1"/>
          </p:cNvPicPr>
          <p:nvPr/>
        </p:nvPicPr>
        <p:blipFill>
          <a:blip r:embed="rId6"/>
          <a:stretch>
            <a:fillRect/>
          </a:stretch>
        </p:blipFill>
        <p:spPr>
          <a:xfrm>
            <a:off x="1005205" y="4418965"/>
            <a:ext cx="4243705" cy="1814830"/>
          </a:xfrm>
          <a:prstGeom prst="rect">
            <a:avLst/>
          </a:prstGeom>
        </p:spPr>
      </p:pic>
      <p:sp>
        <p:nvSpPr>
          <p:cNvPr id="6" name="椭圆 5"/>
          <p:cNvSpPr/>
          <p:nvPr/>
        </p:nvSpPr>
        <p:spPr>
          <a:xfrm>
            <a:off x="127000" y="610235"/>
            <a:ext cx="253365" cy="255905"/>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spTree>
    <p:custDataLst>
      <p:tags r:id="rId7"/>
    </p:custData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127000" y="-160020"/>
            <a:ext cx="762635" cy="770255"/>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阿里巴巴普惠体 3.0 55 Regular" panose="00020600040101010101" charset="-122"/>
              <a:ea typeface="阿里巴巴普惠体 3.0 55 Regular" panose="00020600040101010101" charset="-122"/>
              <a:cs typeface="+mn-cs"/>
            </a:endParaRPr>
          </a:p>
        </p:txBody>
      </p:sp>
      <p:sp>
        <p:nvSpPr>
          <p:cNvPr id="9" name="文本框 8"/>
          <p:cNvSpPr txBox="1"/>
          <p:nvPr/>
        </p:nvSpPr>
        <p:spPr>
          <a:xfrm>
            <a:off x="996314" y="104140"/>
            <a:ext cx="8421509"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b="1" dirty="0">
                <a:solidFill>
                  <a:srgbClr val="022EA6"/>
                </a:solidFill>
                <a:latin typeface="阿里巴巴普惠体 3.0 55 Regular" panose="00020600040101010101" charset="-122"/>
                <a:ea typeface="阿里巴巴普惠体 3.0 55 Regular" panose="00020600040101010101" charset="-122"/>
              </a:rPr>
              <a:t>界面概览</a:t>
            </a:r>
            <a:endParaRPr kumimoji="0" lang="en-US" altLang="zh-CN"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endParaRPr>
          </a:p>
        </p:txBody>
      </p:sp>
      <p:sp>
        <p:nvSpPr>
          <p:cNvPr id="8" name="文本框 7"/>
          <p:cNvSpPr txBox="1"/>
          <p:nvPr/>
        </p:nvSpPr>
        <p:spPr>
          <a:xfrm>
            <a:off x="740410" y="859790"/>
            <a:ext cx="5021580" cy="3872865"/>
          </a:xfrm>
          <a:prstGeom prst="rect">
            <a:avLst/>
          </a:prstGeom>
          <a:noFill/>
        </p:spPr>
        <p:txBody>
          <a:bodyPr wrap="square" rtlCol="0">
            <a:noAutofit/>
          </a:bodyPr>
          <a:lstStyle/>
          <a:p>
            <a:pPr fontAlgn="auto">
              <a:lnSpc>
                <a:spcPct val="150000"/>
              </a:lnSpc>
            </a:pPr>
            <a:r>
              <a:rPr lang="zh-CN" altLang="en-US" b="1" dirty="0">
                <a:latin typeface="阿里巴巴普惠体 3.0 55 Regular" panose="00020600040101010101" charset="-122"/>
                <a:ea typeface="阿里巴巴普惠体 3.0 55 Regular" panose="00020600040101010101" charset="-122"/>
              </a:rPr>
              <a:t>操作界面：</a:t>
            </a:r>
            <a:endParaRPr lang="en-US" altLang="zh-CN" sz="1600" dirty="0">
              <a:latin typeface="阿里巴巴普惠体 3.0 55 Regular" panose="00020600040101010101" charset="-122"/>
              <a:ea typeface="阿里巴巴普惠体 3.0 55 Regular" panose="00020600040101010101" charset="-122"/>
            </a:endParaRPr>
          </a:p>
          <a:p>
            <a:pPr marL="285750" indent="-285750" fontAlgn="auto">
              <a:lnSpc>
                <a:spcPct val="150000"/>
              </a:lnSpc>
              <a:buFont typeface="Arial" panose="020B0604020202020204" pitchFamily="34" charset="0"/>
              <a:buChar char="•"/>
            </a:pPr>
            <a:r>
              <a:rPr lang="zh-CN" altLang="en-US" sz="1600" b="1" dirty="0">
                <a:latin typeface="阿里巴巴普惠体 3.0 55 Regular" panose="00020600040101010101" charset="-122"/>
                <a:ea typeface="阿里巴巴普惠体 3.0 55 Regular" panose="00020600040101010101" charset="-122"/>
              </a:rPr>
              <a:t>操作区域</a:t>
            </a:r>
            <a:r>
              <a:rPr lang="zh-CN" altLang="en-US" sz="1600" dirty="0">
                <a:latin typeface="阿里巴巴普惠体 3.0 55 Regular" panose="00020600040101010101" charset="-122"/>
                <a:ea typeface="阿里巴巴普惠体 3.0 55 Regular" panose="00020600040101010101" charset="-122"/>
              </a:rPr>
              <a:t>：提供 </a:t>
            </a:r>
            <a:r>
              <a:rPr lang="en-US" altLang="zh-CN" sz="1600" dirty="0">
                <a:latin typeface="阿里巴巴普惠体 3.0 55 Regular" panose="00020600040101010101" charset="-122"/>
                <a:ea typeface="阿里巴巴普惠体 3.0 55 Regular" panose="00020600040101010101" charset="-122"/>
              </a:rPr>
              <a:t>Dashboard </a:t>
            </a:r>
            <a:r>
              <a:rPr lang="zh-CN" altLang="en-US" sz="1600" dirty="0">
                <a:latin typeface="阿里巴巴普惠体 3.0 55 Regular" panose="00020600040101010101" charset="-122"/>
                <a:ea typeface="阿里巴巴普惠体 3.0 55 Regular" panose="00020600040101010101" charset="-122"/>
              </a:rPr>
              <a:t>切换、新建、删除、保存、导入导出、修改名称等功能。此外，还提供了变量与数据源创建入口。</a:t>
            </a:r>
            <a:endParaRPr lang="zh-CN" altLang="en-US" sz="1600" dirty="0">
              <a:latin typeface="阿里巴巴普惠体 3.0 55 Regular" panose="00020600040101010101" charset="-122"/>
              <a:ea typeface="阿里巴巴普惠体 3.0 55 Regular" panose="00020600040101010101" charset="-122"/>
            </a:endParaRPr>
          </a:p>
          <a:p>
            <a:pPr marL="285750" indent="-285750" fontAlgn="auto">
              <a:lnSpc>
                <a:spcPct val="150000"/>
              </a:lnSpc>
              <a:buFont typeface="Arial" panose="020B0604020202020204" pitchFamily="34" charset="0"/>
              <a:buChar char="•"/>
            </a:pPr>
            <a:r>
              <a:rPr lang="zh-CN" altLang="en-US" sz="1600" b="1" dirty="0">
                <a:latin typeface="阿里巴巴普惠体 3.0 55 Regular" panose="00020600040101010101" charset="-122"/>
                <a:ea typeface="阿里巴巴普惠体 3.0 55 Regular" panose="00020600040101010101" charset="-122"/>
              </a:rPr>
              <a:t>图表菜单：</a:t>
            </a:r>
            <a:r>
              <a:rPr lang="zh-CN" altLang="en-US" sz="1600" dirty="0">
                <a:latin typeface="阿里巴巴普惠体 3.0 55 Regular" panose="00020600040101010101" charset="-122"/>
                <a:ea typeface="阿里巴巴普惠体 3.0 55 Regular" panose="00020600040101010101" charset="-122"/>
              </a:rPr>
              <a:t>展示可选用的所有图表。需要使用某类图表时，将其拖曳至搭建区域即可。</a:t>
            </a:r>
            <a:endParaRPr lang="zh-CN" altLang="en-US" sz="1600" dirty="0">
              <a:latin typeface="阿里巴巴普惠体 3.0 55 Regular" panose="00020600040101010101" charset="-122"/>
              <a:ea typeface="阿里巴巴普惠体 3.0 55 Regular" panose="00020600040101010101" charset="-122"/>
            </a:endParaRPr>
          </a:p>
          <a:p>
            <a:pPr marL="285750" indent="-285750" fontAlgn="auto">
              <a:lnSpc>
                <a:spcPct val="150000"/>
              </a:lnSpc>
              <a:buFont typeface="Arial" panose="020B0604020202020204" pitchFamily="34" charset="0"/>
              <a:buChar char="•"/>
            </a:pPr>
            <a:r>
              <a:rPr lang="zh-CN" altLang="en-US" sz="1600" b="1" dirty="0">
                <a:latin typeface="阿里巴巴普惠体 3.0 55 Regular" panose="00020600040101010101" charset="-122"/>
                <a:ea typeface="阿里巴巴普惠体 3.0 55 Regular" panose="00020600040101010101" charset="-122"/>
              </a:rPr>
              <a:t>搭建区域：</a:t>
            </a:r>
            <a:r>
              <a:rPr lang="zh-CN" altLang="en-US" sz="1600" dirty="0">
                <a:latin typeface="阿里巴巴普惠体 3.0 55 Regular" panose="00020600040101010101" charset="-122"/>
                <a:ea typeface="阿里巴巴普惠体 3.0 55 Regular" panose="00020600040101010101" charset="-122"/>
              </a:rPr>
              <a:t>用于编排图表的区域。在此区域可以更改图表大小和排列。</a:t>
            </a:r>
            <a:endParaRPr lang="zh-CN" altLang="en-US" sz="1600" dirty="0">
              <a:latin typeface="阿里巴巴普惠体 3.0 55 Regular" panose="00020600040101010101" charset="-122"/>
              <a:ea typeface="阿里巴巴普惠体 3.0 55 Regular" panose="00020600040101010101" charset="-122"/>
            </a:endParaRPr>
          </a:p>
          <a:p>
            <a:pPr marL="285750" indent="-285750" fontAlgn="auto">
              <a:lnSpc>
                <a:spcPct val="150000"/>
              </a:lnSpc>
              <a:buFont typeface="Arial" panose="020B0604020202020204" pitchFamily="34" charset="0"/>
              <a:buChar char="•"/>
            </a:pPr>
            <a:r>
              <a:rPr lang="zh-CN" altLang="en-US" sz="1600" b="1" dirty="0">
                <a:latin typeface="阿里巴巴普惠体 3.0 55 Regular" panose="00020600040101010101" charset="-122"/>
                <a:ea typeface="阿里巴巴普惠体 3.0 55 Regular" panose="00020600040101010101" charset="-122"/>
              </a:rPr>
              <a:t>配置区域：</a:t>
            </a:r>
            <a:r>
              <a:rPr lang="zh-CN" altLang="en-US" sz="1600" dirty="0">
                <a:latin typeface="阿里巴巴普惠体 3.0 55 Regular" panose="00020600040101010101" charset="-122"/>
                <a:ea typeface="阿里巴巴普惠体 3.0 55 Regular" panose="00020600040101010101" charset="-122"/>
              </a:rPr>
              <a:t>当某项图表被选中时，可在此区域中查看该图表的配置表单，并配置图表的可视化属性。</a:t>
            </a:r>
            <a:endParaRPr lang="en-US" altLang="zh-CN" sz="1600" dirty="0">
              <a:latin typeface="阿里巴巴普惠体 3.0 55 Regular" panose="00020600040101010101" charset="-122"/>
              <a:ea typeface="阿里巴巴普惠体 3.0 55 Regular" panose="00020600040101010101" charset="-122"/>
            </a:endParaRPr>
          </a:p>
          <a:p>
            <a:pPr marL="285750" indent="-285750" fontAlgn="auto">
              <a:lnSpc>
                <a:spcPct val="150000"/>
              </a:lnSpc>
              <a:buFont typeface="Arial" panose="020B0604020202020204" pitchFamily="34" charset="0"/>
              <a:buChar char="•"/>
            </a:pPr>
            <a:endParaRPr lang="en-US" altLang="zh-CN" sz="1600" dirty="0">
              <a:latin typeface="阿里巴巴普惠体 3.0 55 Regular" panose="00020600040101010101" charset="-122"/>
              <a:ea typeface="阿里巴巴普惠体 3.0 55 Regular" panose="00020600040101010101" charset="-122"/>
            </a:endParaRPr>
          </a:p>
          <a:p>
            <a:pPr fontAlgn="auto">
              <a:lnSpc>
                <a:spcPct val="150000"/>
              </a:lnSpc>
            </a:pPr>
            <a:endParaRPr lang="en-US" altLang="zh-CN" sz="1600" dirty="0">
              <a:latin typeface="阿里巴巴普惠体 3.0 55 Regular" panose="00020600040101010101" charset="-122"/>
              <a:ea typeface="阿里巴巴普惠体 3.0 55 Regular" panose="00020600040101010101" charset="-122"/>
            </a:endParaRPr>
          </a:p>
          <a:p>
            <a:pPr fontAlgn="auto">
              <a:lnSpc>
                <a:spcPct val="150000"/>
              </a:lnSpc>
            </a:pPr>
            <a:endParaRPr lang="en-US" altLang="zh-CN" sz="1600" dirty="0">
              <a:latin typeface="阿里巴巴普惠体 3.0 55 Regular" panose="00020600040101010101" charset="-122"/>
              <a:ea typeface="阿里巴巴普惠体 3.0 55 Regular" panose="00020600040101010101" charset="-122"/>
            </a:endParaRPr>
          </a:p>
        </p:txBody>
      </p:sp>
      <p:pic>
        <p:nvPicPr>
          <p:cNvPr id="3" name="图片 2"/>
          <p:cNvPicPr>
            <a:picLocks noChangeAspect="1"/>
          </p:cNvPicPr>
          <p:nvPr/>
        </p:nvPicPr>
        <p:blipFill>
          <a:blip r:embed="rId1"/>
          <a:stretch>
            <a:fillRect/>
          </a:stretch>
        </p:blipFill>
        <p:spPr>
          <a:xfrm>
            <a:off x="6090482" y="3738650"/>
            <a:ext cx="4919553" cy="2575123"/>
          </a:xfrm>
          <a:prstGeom prst="rect">
            <a:avLst/>
          </a:prstGeom>
        </p:spPr>
      </p:pic>
      <p:pic>
        <p:nvPicPr>
          <p:cNvPr id="4" name="图片 3"/>
          <p:cNvPicPr>
            <a:picLocks noChangeAspect="1"/>
          </p:cNvPicPr>
          <p:nvPr/>
        </p:nvPicPr>
        <p:blipFill>
          <a:blip r:embed="rId2"/>
          <a:stretch>
            <a:fillRect/>
          </a:stretch>
        </p:blipFill>
        <p:spPr>
          <a:xfrm>
            <a:off x="6096000" y="666513"/>
            <a:ext cx="4925071" cy="2427898"/>
          </a:xfrm>
          <a:prstGeom prst="rect">
            <a:avLst/>
          </a:prstGeom>
        </p:spPr>
      </p:pic>
      <p:sp>
        <p:nvSpPr>
          <p:cNvPr id="6" name="文本框 5"/>
          <p:cNvSpPr txBox="1"/>
          <p:nvPr/>
        </p:nvSpPr>
        <p:spPr>
          <a:xfrm>
            <a:off x="3538952" y="4896820"/>
            <a:ext cx="2156314" cy="1614805"/>
          </a:xfrm>
          <a:prstGeom prst="rect">
            <a:avLst/>
          </a:prstGeom>
          <a:noFill/>
        </p:spPr>
        <p:txBody>
          <a:bodyPr wrap="square">
            <a:spAutoFit/>
          </a:bodyPr>
          <a:lstStyle/>
          <a:p>
            <a:pPr marL="0" marR="0" lvl="0" indent="0" algn="l" defTabSz="914400" rtl="0" fontAlgn="auto">
              <a:lnSpc>
                <a:spcPct val="150000"/>
              </a:lnSpc>
              <a:spcBef>
                <a:spcPts val="0"/>
              </a:spcBef>
              <a:spcAft>
                <a:spcPts val="0"/>
              </a:spcAft>
              <a:buClrTx/>
              <a:buSzTx/>
              <a:buFontTx/>
              <a:buNone/>
              <a:defRPr/>
            </a:pPr>
            <a:r>
              <a:rPr kumimoji="0" lang="zh-CN" altLang="en-US" b="1"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rPr>
              <a:t>变量：</a:t>
            </a:r>
            <a:endParaRPr kumimoji="0" lang="en-US" altLang="zh-CN" sz="16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endParaRPr>
          </a:p>
          <a:p>
            <a:pPr marL="285750" marR="0" lvl="0" indent="-285750" algn="l" defTabSz="914400" rtl="0" fontAlgn="auto">
              <a:lnSpc>
                <a:spcPct val="150000"/>
              </a:lnSpc>
              <a:spcBef>
                <a:spcPts val="0"/>
              </a:spcBef>
              <a:spcAft>
                <a:spcPts val="0"/>
              </a:spcAft>
              <a:buClrTx/>
              <a:buSzTx/>
              <a:buFont typeface="Arial" panose="020B0604020202020204" pitchFamily="34" charset="0"/>
              <a:buChar char="•"/>
              <a:defRPr/>
            </a:pPr>
            <a:r>
              <a:rPr kumimoji="0" lang="zh-CN" altLang="en-US" sz="16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rPr>
              <a:t>时间范围变量</a:t>
            </a:r>
            <a:endParaRPr kumimoji="0" lang="zh-CN" altLang="en-US" sz="16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endParaRPr>
          </a:p>
          <a:p>
            <a:pPr marL="285750" marR="0" lvl="0" indent="-285750" algn="l" defTabSz="914400" rtl="0" fontAlgn="auto">
              <a:lnSpc>
                <a:spcPct val="150000"/>
              </a:lnSpc>
              <a:spcBef>
                <a:spcPts val="0"/>
              </a:spcBef>
              <a:spcAft>
                <a:spcPts val="0"/>
              </a:spcAft>
              <a:buClrTx/>
              <a:buSzTx/>
              <a:buFont typeface="Arial" panose="020B0604020202020204" pitchFamily="34" charset="0"/>
              <a:buChar char="•"/>
              <a:defRPr/>
            </a:pPr>
            <a:r>
              <a:rPr kumimoji="0" lang="zh-CN" altLang="en-US" sz="16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rPr>
              <a:t>枚举变量</a:t>
            </a:r>
            <a:endParaRPr kumimoji="0" lang="en-US" altLang="zh-CN" sz="16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endParaRPr>
          </a:p>
          <a:p>
            <a:pPr marL="285750" marR="0" lvl="0" indent="-285750" algn="l" defTabSz="914400" rtl="0" fontAlgn="auto">
              <a:lnSpc>
                <a:spcPct val="150000"/>
              </a:lnSpc>
              <a:spcBef>
                <a:spcPts val="0"/>
              </a:spcBef>
              <a:spcAft>
                <a:spcPts val="0"/>
              </a:spcAft>
              <a:buClrTx/>
              <a:buSzTx/>
              <a:buFont typeface="Arial" panose="020B0604020202020204" pitchFamily="34" charset="0"/>
              <a:buChar char="•"/>
              <a:defRPr/>
            </a:pPr>
            <a:r>
              <a:rPr kumimoji="0" lang="zh-CN" altLang="en-US" sz="16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rPr>
              <a:t>文本变量</a:t>
            </a:r>
            <a:endParaRPr lang="zh-CN" altLang="en-US" dirty="0"/>
          </a:p>
        </p:txBody>
      </p:sp>
      <p:sp>
        <p:nvSpPr>
          <p:cNvPr id="11" name="文本框 10"/>
          <p:cNvSpPr txBox="1"/>
          <p:nvPr/>
        </p:nvSpPr>
        <p:spPr>
          <a:xfrm>
            <a:off x="7469888" y="3143387"/>
            <a:ext cx="2177293" cy="369332"/>
          </a:xfrm>
          <a:prstGeom prst="rect">
            <a:avLst/>
          </a:prstGeom>
          <a:noFill/>
        </p:spPr>
        <p:txBody>
          <a:bodyPr wrap="square">
            <a:spAutoFit/>
          </a:bodyPr>
          <a:lstStyle/>
          <a:p>
            <a:r>
              <a:rPr lang="en-US" altLang="zh-CN" dirty="0"/>
              <a:t> </a:t>
            </a:r>
            <a:r>
              <a:rPr lang="en-US" altLang="zh-CN" sz="1600" dirty="0"/>
              <a:t>Dashboard </a:t>
            </a:r>
            <a:r>
              <a:rPr lang="zh-CN" altLang="en-US" sz="1600" dirty="0"/>
              <a:t>管理界面</a:t>
            </a:r>
            <a:endParaRPr lang="zh-CN" altLang="en-US" dirty="0"/>
          </a:p>
        </p:txBody>
      </p:sp>
      <p:sp>
        <p:nvSpPr>
          <p:cNvPr id="13" name="文本框 12"/>
          <p:cNvSpPr txBox="1"/>
          <p:nvPr/>
        </p:nvSpPr>
        <p:spPr>
          <a:xfrm>
            <a:off x="7469888" y="6361884"/>
            <a:ext cx="2177293" cy="369332"/>
          </a:xfrm>
          <a:prstGeom prst="rect">
            <a:avLst/>
          </a:prstGeom>
          <a:noFill/>
        </p:spPr>
        <p:txBody>
          <a:bodyPr wrap="square">
            <a:spAutoFit/>
          </a:bodyPr>
          <a:lstStyle/>
          <a:p>
            <a:r>
              <a:rPr lang="en-US" altLang="zh-CN" dirty="0"/>
              <a:t> </a:t>
            </a:r>
            <a:r>
              <a:rPr lang="en-US" altLang="zh-CN" sz="1600" dirty="0"/>
              <a:t>Dashboard </a:t>
            </a:r>
            <a:r>
              <a:rPr lang="zh-CN" altLang="en-US" sz="1600" dirty="0"/>
              <a:t>编辑界面</a:t>
            </a:r>
            <a:endParaRPr lang="zh-CN" altLang="en-US" dirty="0"/>
          </a:p>
        </p:txBody>
      </p:sp>
      <p:grpSp>
        <p:nvGrpSpPr>
          <p:cNvPr id="14" name="组合 13"/>
          <p:cNvGrpSpPr/>
          <p:nvPr/>
        </p:nvGrpSpPr>
        <p:grpSpPr>
          <a:xfrm>
            <a:off x="355526" y="954423"/>
            <a:ext cx="302260" cy="306070"/>
            <a:chOff x="763" y="6708"/>
            <a:chExt cx="476" cy="482"/>
          </a:xfrm>
        </p:grpSpPr>
        <p:sp>
          <p:nvSpPr>
            <p:cNvPr id="15" name="椭圆 14"/>
            <p:cNvSpPr/>
            <p:nvPr/>
          </p:nvSpPr>
          <p:spPr>
            <a:xfrm>
              <a:off x="763" y="6708"/>
              <a:ext cx="477" cy="483"/>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3.0 55 Regular" panose="00020600040101010101" charset="-122"/>
                <a:ea typeface="阿里巴巴普惠体 3.0 55 Regular" panose="00020600040101010101" charset="-122"/>
              </a:endParaRPr>
            </a:p>
          </p:txBody>
        </p:sp>
        <p:sp>
          <p:nvSpPr>
            <p:cNvPr id="16" name="Shape"/>
            <p:cNvSpPr/>
            <p:nvPr/>
          </p:nvSpPr>
          <p:spPr>
            <a:xfrm>
              <a:off x="877" y="6866"/>
              <a:ext cx="242" cy="242"/>
            </a:xfrm>
            <a:custGeom>
              <a:avLst/>
              <a:gdLst/>
              <a:ahLst/>
              <a:cxnLst>
                <a:cxn ang="0">
                  <a:pos x="wd2" y="hd2"/>
                </a:cxn>
                <a:cxn ang="5400000">
                  <a:pos x="wd2" y="hd2"/>
                </a:cxn>
                <a:cxn ang="10800000">
                  <a:pos x="wd2" y="hd2"/>
                </a:cxn>
                <a:cxn ang="16200000">
                  <a:pos x="wd2" y="hd2"/>
                </a:cxn>
              </a:cxnLst>
              <a:rect l="0" t="0" r="r" b="b"/>
              <a:pathLst>
                <a:path w="21600" h="21600" extrusionOk="0">
                  <a:moveTo>
                    <a:pt x="12598" y="1785"/>
                  </a:moveTo>
                  <a:cubicBezTo>
                    <a:pt x="12368" y="1785"/>
                    <a:pt x="11884" y="1989"/>
                    <a:pt x="11731" y="2168"/>
                  </a:cubicBezTo>
                  <a:lnTo>
                    <a:pt x="1785" y="11705"/>
                  </a:lnTo>
                  <a:lnTo>
                    <a:pt x="9895" y="19815"/>
                  </a:lnTo>
                  <a:lnTo>
                    <a:pt x="19432" y="9869"/>
                  </a:lnTo>
                  <a:cubicBezTo>
                    <a:pt x="19611" y="9716"/>
                    <a:pt x="19815" y="9232"/>
                    <a:pt x="19815" y="9002"/>
                  </a:cubicBezTo>
                  <a:lnTo>
                    <a:pt x="19815" y="1785"/>
                  </a:lnTo>
                  <a:lnTo>
                    <a:pt x="12598" y="1785"/>
                  </a:lnTo>
                  <a:close/>
                  <a:moveTo>
                    <a:pt x="9895" y="21600"/>
                  </a:moveTo>
                  <a:cubicBezTo>
                    <a:pt x="9410" y="21600"/>
                    <a:pt x="8977" y="21370"/>
                    <a:pt x="8645" y="21064"/>
                  </a:cubicBezTo>
                  <a:lnTo>
                    <a:pt x="561" y="12955"/>
                  </a:lnTo>
                  <a:cubicBezTo>
                    <a:pt x="179" y="12623"/>
                    <a:pt x="0" y="12190"/>
                    <a:pt x="0" y="11705"/>
                  </a:cubicBezTo>
                  <a:cubicBezTo>
                    <a:pt x="0" y="11221"/>
                    <a:pt x="179" y="10736"/>
                    <a:pt x="561" y="10430"/>
                  </a:cubicBezTo>
                  <a:lnTo>
                    <a:pt x="10430" y="867"/>
                  </a:lnTo>
                  <a:cubicBezTo>
                    <a:pt x="10966" y="383"/>
                    <a:pt x="11884" y="0"/>
                    <a:pt x="12598" y="0"/>
                  </a:cubicBezTo>
                  <a:lnTo>
                    <a:pt x="19815" y="0"/>
                  </a:lnTo>
                  <a:cubicBezTo>
                    <a:pt x="20784" y="0"/>
                    <a:pt x="21600" y="816"/>
                    <a:pt x="21600" y="1785"/>
                  </a:cubicBezTo>
                  <a:lnTo>
                    <a:pt x="21600" y="9002"/>
                  </a:lnTo>
                  <a:cubicBezTo>
                    <a:pt x="21600" y="9716"/>
                    <a:pt x="21217" y="10634"/>
                    <a:pt x="20682" y="11170"/>
                  </a:cubicBezTo>
                  <a:lnTo>
                    <a:pt x="11195" y="21064"/>
                  </a:lnTo>
                  <a:cubicBezTo>
                    <a:pt x="10864" y="21370"/>
                    <a:pt x="10379" y="21600"/>
                    <a:pt x="9895" y="21600"/>
                  </a:cubicBezTo>
                  <a:close/>
                </a:path>
              </a:pathLst>
            </a:custGeom>
            <a:solidFill>
              <a:schemeClr val="bg2"/>
            </a:solidFill>
            <a:ln w="12700">
              <a:miter lim="400000"/>
            </a:ln>
          </p:spPr>
          <p:txBody>
            <a:bodyPr lIns="22860" rIns="22860" anchor="ctr"/>
            <a:lstStyle/>
            <a:p>
              <a:pPr defTabSz="228600">
                <a:lnSpc>
                  <a:spcPct val="93000"/>
                </a:lnSpc>
                <a:defRPr sz="1800">
                  <a:solidFill>
                    <a:srgbClr val="000000"/>
                  </a:solidFill>
                </a:defRPr>
              </a:pPr>
              <a:endParaRPr sz="900" dirty="0">
                <a:latin typeface="阿里巴巴普惠体 3.0 55 Regular" panose="00020600040101010101" charset="-122"/>
                <a:ea typeface="阿里巴巴普惠体 3.0 55 Regular" panose="00020600040101010101" charset="-122"/>
              </a:endParaRPr>
            </a:p>
          </p:txBody>
        </p:sp>
      </p:grpSp>
      <p:grpSp>
        <p:nvGrpSpPr>
          <p:cNvPr id="17" name="组合 16"/>
          <p:cNvGrpSpPr/>
          <p:nvPr/>
        </p:nvGrpSpPr>
        <p:grpSpPr>
          <a:xfrm>
            <a:off x="353621" y="5001595"/>
            <a:ext cx="302260" cy="306070"/>
            <a:chOff x="763" y="6708"/>
            <a:chExt cx="476" cy="482"/>
          </a:xfrm>
        </p:grpSpPr>
        <p:sp>
          <p:nvSpPr>
            <p:cNvPr id="18" name="椭圆 17"/>
            <p:cNvSpPr/>
            <p:nvPr/>
          </p:nvSpPr>
          <p:spPr>
            <a:xfrm>
              <a:off x="763" y="6708"/>
              <a:ext cx="477" cy="483"/>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3.0 55 Regular" panose="00020600040101010101" charset="-122"/>
                <a:ea typeface="阿里巴巴普惠体 3.0 55 Regular" panose="00020600040101010101" charset="-122"/>
              </a:endParaRPr>
            </a:p>
          </p:txBody>
        </p:sp>
        <p:sp>
          <p:nvSpPr>
            <p:cNvPr id="19" name="Shape"/>
            <p:cNvSpPr/>
            <p:nvPr/>
          </p:nvSpPr>
          <p:spPr>
            <a:xfrm>
              <a:off x="877" y="6866"/>
              <a:ext cx="242" cy="242"/>
            </a:xfrm>
            <a:custGeom>
              <a:avLst/>
              <a:gdLst/>
              <a:ahLst/>
              <a:cxnLst>
                <a:cxn ang="0">
                  <a:pos x="wd2" y="hd2"/>
                </a:cxn>
                <a:cxn ang="5400000">
                  <a:pos x="wd2" y="hd2"/>
                </a:cxn>
                <a:cxn ang="10800000">
                  <a:pos x="wd2" y="hd2"/>
                </a:cxn>
                <a:cxn ang="16200000">
                  <a:pos x="wd2" y="hd2"/>
                </a:cxn>
              </a:cxnLst>
              <a:rect l="0" t="0" r="r" b="b"/>
              <a:pathLst>
                <a:path w="21600" h="21600" extrusionOk="0">
                  <a:moveTo>
                    <a:pt x="12598" y="1785"/>
                  </a:moveTo>
                  <a:cubicBezTo>
                    <a:pt x="12368" y="1785"/>
                    <a:pt x="11884" y="1989"/>
                    <a:pt x="11731" y="2168"/>
                  </a:cubicBezTo>
                  <a:lnTo>
                    <a:pt x="1785" y="11705"/>
                  </a:lnTo>
                  <a:lnTo>
                    <a:pt x="9895" y="19815"/>
                  </a:lnTo>
                  <a:lnTo>
                    <a:pt x="19432" y="9869"/>
                  </a:lnTo>
                  <a:cubicBezTo>
                    <a:pt x="19611" y="9716"/>
                    <a:pt x="19815" y="9232"/>
                    <a:pt x="19815" y="9002"/>
                  </a:cubicBezTo>
                  <a:lnTo>
                    <a:pt x="19815" y="1785"/>
                  </a:lnTo>
                  <a:lnTo>
                    <a:pt x="12598" y="1785"/>
                  </a:lnTo>
                  <a:close/>
                  <a:moveTo>
                    <a:pt x="9895" y="21600"/>
                  </a:moveTo>
                  <a:cubicBezTo>
                    <a:pt x="9410" y="21600"/>
                    <a:pt x="8977" y="21370"/>
                    <a:pt x="8645" y="21064"/>
                  </a:cubicBezTo>
                  <a:lnTo>
                    <a:pt x="561" y="12955"/>
                  </a:lnTo>
                  <a:cubicBezTo>
                    <a:pt x="179" y="12623"/>
                    <a:pt x="0" y="12190"/>
                    <a:pt x="0" y="11705"/>
                  </a:cubicBezTo>
                  <a:cubicBezTo>
                    <a:pt x="0" y="11221"/>
                    <a:pt x="179" y="10736"/>
                    <a:pt x="561" y="10430"/>
                  </a:cubicBezTo>
                  <a:lnTo>
                    <a:pt x="10430" y="867"/>
                  </a:lnTo>
                  <a:cubicBezTo>
                    <a:pt x="10966" y="383"/>
                    <a:pt x="11884" y="0"/>
                    <a:pt x="12598" y="0"/>
                  </a:cubicBezTo>
                  <a:lnTo>
                    <a:pt x="19815" y="0"/>
                  </a:lnTo>
                  <a:cubicBezTo>
                    <a:pt x="20784" y="0"/>
                    <a:pt x="21600" y="816"/>
                    <a:pt x="21600" y="1785"/>
                  </a:cubicBezTo>
                  <a:lnTo>
                    <a:pt x="21600" y="9002"/>
                  </a:lnTo>
                  <a:cubicBezTo>
                    <a:pt x="21600" y="9716"/>
                    <a:pt x="21217" y="10634"/>
                    <a:pt x="20682" y="11170"/>
                  </a:cubicBezTo>
                  <a:lnTo>
                    <a:pt x="11195" y="21064"/>
                  </a:lnTo>
                  <a:cubicBezTo>
                    <a:pt x="10864" y="21370"/>
                    <a:pt x="10379" y="21600"/>
                    <a:pt x="9895" y="21600"/>
                  </a:cubicBezTo>
                  <a:close/>
                </a:path>
              </a:pathLst>
            </a:custGeom>
            <a:solidFill>
              <a:schemeClr val="bg2"/>
            </a:solidFill>
            <a:ln w="12700">
              <a:miter lim="400000"/>
            </a:ln>
          </p:spPr>
          <p:txBody>
            <a:bodyPr lIns="22860" rIns="22860" anchor="ctr"/>
            <a:lstStyle/>
            <a:p>
              <a:pPr defTabSz="228600">
                <a:lnSpc>
                  <a:spcPct val="93000"/>
                </a:lnSpc>
                <a:defRPr sz="1800">
                  <a:solidFill>
                    <a:srgbClr val="000000"/>
                  </a:solidFill>
                </a:defRPr>
              </a:pPr>
              <a:endParaRPr sz="900" dirty="0">
                <a:latin typeface="阿里巴巴普惠体 3.0 55 Regular" panose="00020600040101010101" charset="-122"/>
                <a:ea typeface="阿里巴巴普惠体 3.0 55 Regular" panose="00020600040101010101" charset="-122"/>
              </a:endParaRPr>
            </a:p>
          </p:txBody>
        </p:sp>
      </p:grpSp>
      <p:grpSp>
        <p:nvGrpSpPr>
          <p:cNvPr id="20" name="组合 19"/>
          <p:cNvGrpSpPr/>
          <p:nvPr/>
        </p:nvGrpSpPr>
        <p:grpSpPr>
          <a:xfrm>
            <a:off x="3089372" y="5000960"/>
            <a:ext cx="302260" cy="306070"/>
            <a:chOff x="763" y="6708"/>
            <a:chExt cx="476" cy="482"/>
          </a:xfrm>
        </p:grpSpPr>
        <p:sp>
          <p:nvSpPr>
            <p:cNvPr id="21" name="椭圆 20"/>
            <p:cNvSpPr/>
            <p:nvPr/>
          </p:nvSpPr>
          <p:spPr>
            <a:xfrm>
              <a:off x="763" y="6708"/>
              <a:ext cx="477" cy="483"/>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3.0 55 Regular" panose="00020600040101010101" charset="-122"/>
                <a:ea typeface="阿里巴巴普惠体 3.0 55 Regular" panose="00020600040101010101" charset="-122"/>
              </a:endParaRPr>
            </a:p>
          </p:txBody>
        </p:sp>
        <p:sp>
          <p:nvSpPr>
            <p:cNvPr id="22" name="Shape"/>
            <p:cNvSpPr/>
            <p:nvPr/>
          </p:nvSpPr>
          <p:spPr>
            <a:xfrm>
              <a:off x="877" y="6866"/>
              <a:ext cx="242" cy="242"/>
            </a:xfrm>
            <a:custGeom>
              <a:avLst/>
              <a:gdLst/>
              <a:ahLst/>
              <a:cxnLst>
                <a:cxn ang="0">
                  <a:pos x="wd2" y="hd2"/>
                </a:cxn>
                <a:cxn ang="5400000">
                  <a:pos x="wd2" y="hd2"/>
                </a:cxn>
                <a:cxn ang="10800000">
                  <a:pos x="wd2" y="hd2"/>
                </a:cxn>
                <a:cxn ang="16200000">
                  <a:pos x="wd2" y="hd2"/>
                </a:cxn>
              </a:cxnLst>
              <a:rect l="0" t="0" r="r" b="b"/>
              <a:pathLst>
                <a:path w="21600" h="21600" extrusionOk="0">
                  <a:moveTo>
                    <a:pt x="12598" y="1785"/>
                  </a:moveTo>
                  <a:cubicBezTo>
                    <a:pt x="12368" y="1785"/>
                    <a:pt x="11884" y="1989"/>
                    <a:pt x="11731" y="2168"/>
                  </a:cubicBezTo>
                  <a:lnTo>
                    <a:pt x="1785" y="11705"/>
                  </a:lnTo>
                  <a:lnTo>
                    <a:pt x="9895" y="19815"/>
                  </a:lnTo>
                  <a:lnTo>
                    <a:pt x="19432" y="9869"/>
                  </a:lnTo>
                  <a:cubicBezTo>
                    <a:pt x="19611" y="9716"/>
                    <a:pt x="19815" y="9232"/>
                    <a:pt x="19815" y="9002"/>
                  </a:cubicBezTo>
                  <a:lnTo>
                    <a:pt x="19815" y="1785"/>
                  </a:lnTo>
                  <a:lnTo>
                    <a:pt x="12598" y="1785"/>
                  </a:lnTo>
                  <a:close/>
                  <a:moveTo>
                    <a:pt x="9895" y="21600"/>
                  </a:moveTo>
                  <a:cubicBezTo>
                    <a:pt x="9410" y="21600"/>
                    <a:pt x="8977" y="21370"/>
                    <a:pt x="8645" y="21064"/>
                  </a:cubicBezTo>
                  <a:lnTo>
                    <a:pt x="561" y="12955"/>
                  </a:lnTo>
                  <a:cubicBezTo>
                    <a:pt x="179" y="12623"/>
                    <a:pt x="0" y="12190"/>
                    <a:pt x="0" y="11705"/>
                  </a:cubicBezTo>
                  <a:cubicBezTo>
                    <a:pt x="0" y="11221"/>
                    <a:pt x="179" y="10736"/>
                    <a:pt x="561" y="10430"/>
                  </a:cubicBezTo>
                  <a:lnTo>
                    <a:pt x="10430" y="867"/>
                  </a:lnTo>
                  <a:cubicBezTo>
                    <a:pt x="10966" y="383"/>
                    <a:pt x="11884" y="0"/>
                    <a:pt x="12598" y="0"/>
                  </a:cubicBezTo>
                  <a:lnTo>
                    <a:pt x="19815" y="0"/>
                  </a:lnTo>
                  <a:cubicBezTo>
                    <a:pt x="20784" y="0"/>
                    <a:pt x="21600" y="816"/>
                    <a:pt x="21600" y="1785"/>
                  </a:cubicBezTo>
                  <a:lnTo>
                    <a:pt x="21600" y="9002"/>
                  </a:lnTo>
                  <a:cubicBezTo>
                    <a:pt x="21600" y="9716"/>
                    <a:pt x="21217" y="10634"/>
                    <a:pt x="20682" y="11170"/>
                  </a:cubicBezTo>
                  <a:lnTo>
                    <a:pt x="11195" y="21064"/>
                  </a:lnTo>
                  <a:cubicBezTo>
                    <a:pt x="10864" y="21370"/>
                    <a:pt x="10379" y="21600"/>
                    <a:pt x="9895" y="21600"/>
                  </a:cubicBezTo>
                  <a:close/>
                </a:path>
              </a:pathLst>
            </a:custGeom>
            <a:solidFill>
              <a:schemeClr val="bg2"/>
            </a:solidFill>
            <a:ln w="12700">
              <a:miter lim="400000"/>
            </a:ln>
          </p:spPr>
          <p:txBody>
            <a:bodyPr lIns="22860" rIns="22860" anchor="ctr"/>
            <a:lstStyle/>
            <a:p>
              <a:pPr defTabSz="228600">
                <a:lnSpc>
                  <a:spcPct val="93000"/>
                </a:lnSpc>
                <a:defRPr sz="1800">
                  <a:solidFill>
                    <a:srgbClr val="000000"/>
                  </a:solidFill>
                </a:defRPr>
              </a:pPr>
              <a:endParaRPr sz="900" dirty="0">
                <a:latin typeface="阿里巴巴普惠体 3.0 55 Regular" panose="00020600040101010101" charset="-122"/>
                <a:ea typeface="阿里巴巴普惠体 3.0 55 Regular" panose="00020600040101010101" charset="-122"/>
              </a:endParaRPr>
            </a:p>
          </p:txBody>
        </p:sp>
      </p:grpSp>
      <p:sp>
        <p:nvSpPr>
          <p:cNvPr id="5" name="文本框 4"/>
          <p:cNvSpPr txBox="1"/>
          <p:nvPr/>
        </p:nvSpPr>
        <p:spPr>
          <a:xfrm>
            <a:off x="784860" y="4897120"/>
            <a:ext cx="1957705" cy="1245235"/>
          </a:xfrm>
          <a:prstGeom prst="rect">
            <a:avLst/>
          </a:prstGeom>
          <a:noFill/>
        </p:spPr>
        <p:txBody>
          <a:bodyPr wrap="square" rtlCol="0" anchor="t">
            <a:spAutoFit/>
          </a:bodyPr>
          <a:lstStyle/>
          <a:p>
            <a:pPr fontAlgn="auto">
              <a:lnSpc>
                <a:spcPct val="150000"/>
              </a:lnSpc>
            </a:pPr>
            <a:r>
              <a:rPr lang="zh-CN" altLang="en-US" b="1" dirty="0">
                <a:latin typeface="阿里巴巴普惠体 3.0 55 Regular" panose="00020600040101010101" charset="-122"/>
                <a:ea typeface="阿里巴巴普惠体 3.0 55 Regular" panose="00020600040101010101" charset="-122"/>
                <a:sym typeface="+mn-ea"/>
              </a:rPr>
              <a:t>数据源：</a:t>
            </a:r>
            <a:endParaRPr lang="en-US" altLang="zh-CN" sz="1600" dirty="0">
              <a:latin typeface="阿里巴巴普惠体 3.0 55 Regular" panose="00020600040101010101" charset="-122"/>
              <a:ea typeface="阿里巴巴普惠体 3.0 55 Regular" panose="00020600040101010101" charset="-122"/>
            </a:endParaRPr>
          </a:p>
          <a:p>
            <a:pPr marL="285750" indent="-285750" fontAlgn="auto">
              <a:lnSpc>
                <a:spcPct val="150000"/>
              </a:lnSpc>
              <a:buFont typeface="Arial" panose="020B0604020202020204" pitchFamily="34" charset="0"/>
              <a:buChar char="•"/>
            </a:pPr>
            <a:r>
              <a:rPr lang="zh-CN" altLang="en-US" sz="1600" dirty="0">
                <a:latin typeface="阿里巴巴普惠体 3.0 55 Regular" panose="00020600040101010101" charset="-122"/>
                <a:ea typeface="阿里巴巴普惠体 3.0 55 Regular" panose="00020600040101010101" charset="-122"/>
                <a:sym typeface="+mn-ea"/>
              </a:rPr>
              <a:t>数据库查询</a:t>
            </a:r>
            <a:endParaRPr lang="en-US" altLang="zh-CN" sz="1600" dirty="0">
              <a:latin typeface="阿里巴巴普惠体 3.0 55 Regular" panose="00020600040101010101" charset="-122"/>
              <a:ea typeface="阿里巴巴普惠体 3.0 55 Regular" panose="00020600040101010101" charset="-122"/>
            </a:endParaRPr>
          </a:p>
          <a:p>
            <a:pPr marL="285750" indent="-285750" fontAlgn="auto">
              <a:lnSpc>
                <a:spcPct val="150000"/>
              </a:lnSpc>
              <a:buFont typeface="Arial" panose="020B0604020202020204" pitchFamily="34" charset="0"/>
              <a:buChar char="•"/>
            </a:pPr>
            <a:r>
              <a:rPr lang="zh-CN" altLang="en-US" sz="1600" dirty="0">
                <a:latin typeface="阿里巴巴普惠体 3.0 55 Regular" panose="00020600040101010101" charset="-122"/>
                <a:ea typeface="阿里巴巴普惠体 3.0 55 Regular" panose="00020600040101010101" charset="-122"/>
                <a:sym typeface="+mn-ea"/>
              </a:rPr>
              <a:t>流数据源</a:t>
            </a:r>
            <a:endParaRPr lang="zh-CN" altLang="en-US" sz="1600" dirty="0">
              <a:latin typeface="阿里巴巴普惠体 3.0 55 Regular" panose="00020600040101010101" charset="-122"/>
              <a:ea typeface="阿里巴巴普惠体 3.0 55 Regular" panose="00020600040101010101" charset="-122"/>
              <a:sym typeface="+mn-ea"/>
            </a:endParaRPr>
          </a:p>
        </p:txBody>
      </p:sp>
      <p:pic>
        <p:nvPicPr>
          <p:cNvPr id="7" name="图片 6" descr="/Users/chenjiayuan/Desktop/公司logo2.png公司logo2"/>
          <p:cNvPicPr>
            <a:picLocks noChangeAspect="1"/>
          </p:cNvPicPr>
          <p:nvPr>
            <p:custDataLst>
              <p:tags r:id="rId3"/>
            </p:custDataLst>
          </p:nvPr>
        </p:nvPicPr>
        <p:blipFill>
          <a:blip r:embed="rId4" cstate="screen"/>
          <a:srcRect/>
          <a:stretch>
            <a:fillRect/>
          </a:stretch>
        </p:blipFill>
        <p:spPr>
          <a:xfrm>
            <a:off x="10701655" y="288925"/>
            <a:ext cx="1056005" cy="275590"/>
          </a:xfrm>
          <a:prstGeom prst="rect">
            <a:avLst/>
          </a:prstGeom>
        </p:spPr>
      </p:pic>
      <p:sp>
        <p:nvSpPr>
          <p:cNvPr id="2" name="椭圆 1"/>
          <p:cNvSpPr/>
          <p:nvPr/>
        </p:nvSpPr>
        <p:spPr>
          <a:xfrm>
            <a:off x="127000" y="610235"/>
            <a:ext cx="253365" cy="255905"/>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spTree>
    <p:custDataLst>
      <p:tags r:id="rId5"/>
    </p:custData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127000" y="-160020"/>
            <a:ext cx="762635" cy="770255"/>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阿里巴巴普惠体 3.0 55 Regular" panose="00020600040101010101" charset="-122"/>
              <a:ea typeface="阿里巴巴普惠体 3.0 55 Regular" panose="00020600040101010101" charset="-122"/>
              <a:cs typeface="+mn-cs"/>
            </a:endParaRPr>
          </a:p>
        </p:txBody>
      </p:sp>
      <p:sp>
        <p:nvSpPr>
          <p:cNvPr id="9" name="文本框 8"/>
          <p:cNvSpPr txBox="1"/>
          <p:nvPr/>
        </p:nvSpPr>
        <p:spPr>
          <a:xfrm>
            <a:off x="996314" y="104140"/>
            <a:ext cx="8421509"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rPr>
              <a:t>实践应用</a:t>
            </a:r>
            <a:endParaRPr kumimoji="0" lang="en-US" altLang="zh-CN"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endParaRPr>
          </a:p>
        </p:txBody>
      </p:sp>
      <p:sp>
        <p:nvSpPr>
          <p:cNvPr id="8" name="文本框 7"/>
          <p:cNvSpPr txBox="1"/>
          <p:nvPr/>
        </p:nvSpPr>
        <p:spPr>
          <a:xfrm>
            <a:off x="923925" y="1638300"/>
            <a:ext cx="5606415" cy="1962785"/>
          </a:xfrm>
          <a:prstGeom prst="rect">
            <a:avLst/>
          </a:prstGeom>
          <a:noFill/>
        </p:spPr>
        <p:txBody>
          <a:bodyPr wrap="square">
            <a:noAutofit/>
          </a:bodyPr>
          <a:lstStyle/>
          <a:p>
            <a:pPr>
              <a:lnSpc>
                <a:spcPct val="150000"/>
              </a:lnSpc>
            </a:pPr>
            <a:r>
              <a:rPr lang="zh-CN" altLang="en-US" sz="1600" dirty="0">
                <a:latin typeface="阿里巴巴普惠体 3.0 55 Regular" panose="00020600040101010101" charset="-122"/>
                <a:ea typeface="阿里巴巴普惠体 3.0 55 Regular" panose="00020600040101010101" charset="-122"/>
              </a:rPr>
              <a:t>当涉及到综合风险监控时，考虑以不同的维度对组合、账户和受责人进行风险指标分析，通过分析这些维度的风险指标，投资者可以更全面地了解组合、账户和受责人的风险状况，监控不同维度的风险，并采取相应的风险管理措施，适时进行调整和优化投资组合的配置和策略。</a:t>
            </a:r>
            <a:endParaRPr lang="en-US" altLang="zh-CN" sz="1600" dirty="0">
              <a:latin typeface="阿里巴巴普惠体 3.0 55 Regular" panose="00020600040101010101" charset="-122"/>
              <a:ea typeface="阿里巴巴普惠体 3.0 55 Regular" panose="00020600040101010101" charset="-122"/>
            </a:endParaRPr>
          </a:p>
          <a:p>
            <a:pPr>
              <a:lnSpc>
                <a:spcPct val="150000"/>
              </a:lnSpc>
            </a:pPr>
            <a:endParaRPr lang="en-US" altLang="zh-CN" sz="1600" dirty="0">
              <a:latin typeface="阿里巴巴普惠体 3.0 55 Regular" panose="00020600040101010101" charset="-122"/>
              <a:ea typeface="阿里巴巴普惠体 3.0 55 Regular" panose="00020600040101010101" charset="-122"/>
            </a:endParaRPr>
          </a:p>
          <a:p>
            <a:pPr>
              <a:lnSpc>
                <a:spcPct val="150000"/>
              </a:lnSpc>
            </a:pPr>
            <a:endParaRPr lang="zh-CN" altLang="en-US" sz="1600" dirty="0">
              <a:latin typeface="阿里巴巴普惠体 3.0 55 Regular" panose="00020600040101010101" charset="-122"/>
              <a:ea typeface="阿里巴巴普惠体 3.0 55 Regular" panose="00020600040101010101" charset="-122"/>
            </a:endParaRPr>
          </a:p>
        </p:txBody>
      </p:sp>
      <p:pic>
        <p:nvPicPr>
          <p:cNvPr id="14" name="图片 13"/>
          <p:cNvPicPr>
            <a:picLocks noChangeAspect="1"/>
          </p:cNvPicPr>
          <p:nvPr/>
        </p:nvPicPr>
        <p:blipFill>
          <a:blip r:embed="rId1"/>
          <a:stretch>
            <a:fillRect/>
          </a:stretch>
        </p:blipFill>
        <p:spPr>
          <a:xfrm>
            <a:off x="7378319" y="875055"/>
            <a:ext cx="4058482" cy="4894529"/>
          </a:xfrm>
          <a:prstGeom prst="rect">
            <a:avLst/>
          </a:prstGeom>
        </p:spPr>
      </p:pic>
      <p:grpSp>
        <p:nvGrpSpPr>
          <p:cNvPr id="3" name="组合 2"/>
          <p:cNvGrpSpPr/>
          <p:nvPr/>
        </p:nvGrpSpPr>
        <p:grpSpPr>
          <a:xfrm>
            <a:off x="923851" y="1108093"/>
            <a:ext cx="302260" cy="306070"/>
            <a:chOff x="763" y="6708"/>
            <a:chExt cx="476" cy="482"/>
          </a:xfrm>
        </p:grpSpPr>
        <p:sp>
          <p:nvSpPr>
            <p:cNvPr id="15" name="椭圆 14"/>
            <p:cNvSpPr/>
            <p:nvPr/>
          </p:nvSpPr>
          <p:spPr>
            <a:xfrm>
              <a:off x="763" y="6708"/>
              <a:ext cx="477" cy="483"/>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3.0 55 Regular" panose="00020600040101010101" charset="-122"/>
                <a:ea typeface="阿里巴巴普惠体 3.0 55 Regular" panose="00020600040101010101" charset="-122"/>
              </a:endParaRPr>
            </a:p>
          </p:txBody>
        </p:sp>
        <p:sp>
          <p:nvSpPr>
            <p:cNvPr id="16" name="Shape"/>
            <p:cNvSpPr/>
            <p:nvPr/>
          </p:nvSpPr>
          <p:spPr>
            <a:xfrm>
              <a:off x="877" y="6866"/>
              <a:ext cx="242" cy="242"/>
            </a:xfrm>
            <a:custGeom>
              <a:avLst/>
              <a:gdLst/>
              <a:ahLst/>
              <a:cxnLst>
                <a:cxn ang="0">
                  <a:pos x="wd2" y="hd2"/>
                </a:cxn>
                <a:cxn ang="5400000">
                  <a:pos x="wd2" y="hd2"/>
                </a:cxn>
                <a:cxn ang="10800000">
                  <a:pos x="wd2" y="hd2"/>
                </a:cxn>
                <a:cxn ang="16200000">
                  <a:pos x="wd2" y="hd2"/>
                </a:cxn>
              </a:cxnLst>
              <a:rect l="0" t="0" r="r" b="b"/>
              <a:pathLst>
                <a:path w="21600" h="21600" extrusionOk="0">
                  <a:moveTo>
                    <a:pt x="12598" y="1785"/>
                  </a:moveTo>
                  <a:cubicBezTo>
                    <a:pt x="12368" y="1785"/>
                    <a:pt x="11884" y="1989"/>
                    <a:pt x="11731" y="2168"/>
                  </a:cubicBezTo>
                  <a:lnTo>
                    <a:pt x="1785" y="11705"/>
                  </a:lnTo>
                  <a:lnTo>
                    <a:pt x="9895" y="19815"/>
                  </a:lnTo>
                  <a:lnTo>
                    <a:pt x="19432" y="9869"/>
                  </a:lnTo>
                  <a:cubicBezTo>
                    <a:pt x="19611" y="9716"/>
                    <a:pt x="19815" y="9232"/>
                    <a:pt x="19815" y="9002"/>
                  </a:cubicBezTo>
                  <a:lnTo>
                    <a:pt x="19815" y="1785"/>
                  </a:lnTo>
                  <a:lnTo>
                    <a:pt x="12598" y="1785"/>
                  </a:lnTo>
                  <a:close/>
                  <a:moveTo>
                    <a:pt x="9895" y="21600"/>
                  </a:moveTo>
                  <a:cubicBezTo>
                    <a:pt x="9410" y="21600"/>
                    <a:pt x="8977" y="21370"/>
                    <a:pt x="8645" y="21064"/>
                  </a:cubicBezTo>
                  <a:lnTo>
                    <a:pt x="561" y="12955"/>
                  </a:lnTo>
                  <a:cubicBezTo>
                    <a:pt x="179" y="12623"/>
                    <a:pt x="0" y="12190"/>
                    <a:pt x="0" y="11705"/>
                  </a:cubicBezTo>
                  <a:cubicBezTo>
                    <a:pt x="0" y="11221"/>
                    <a:pt x="179" y="10736"/>
                    <a:pt x="561" y="10430"/>
                  </a:cubicBezTo>
                  <a:lnTo>
                    <a:pt x="10430" y="867"/>
                  </a:lnTo>
                  <a:cubicBezTo>
                    <a:pt x="10966" y="383"/>
                    <a:pt x="11884" y="0"/>
                    <a:pt x="12598" y="0"/>
                  </a:cubicBezTo>
                  <a:lnTo>
                    <a:pt x="19815" y="0"/>
                  </a:lnTo>
                  <a:cubicBezTo>
                    <a:pt x="20784" y="0"/>
                    <a:pt x="21600" y="816"/>
                    <a:pt x="21600" y="1785"/>
                  </a:cubicBezTo>
                  <a:lnTo>
                    <a:pt x="21600" y="9002"/>
                  </a:lnTo>
                  <a:cubicBezTo>
                    <a:pt x="21600" y="9716"/>
                    <a:pt x="21217" y="10634"/>
                    <a:pt x="20682" y="11170"/>
                  </a:cubicBezTo>
                  <a:lnTo>
                    <a:pt x="11195" y="21064"/>
                  </a:lnTo>
                  <a:cubicBezTo>
                    <a:pt x="10864" y="21370"/>
                    <a:pt x="10379" y="21600"/>
                    <a:pt x="9895" y="21600"/>
                  </a:cubicBezTo>
                  <a:close/>
                </a:path>
              </a:pathLst>
            </a:custGeom>
            <a:solidFill>
              <a:schemeClr val="bg2"/>
            </a:solidFill>
            <a:ln w="12700">
              <a:miter lim="400000"/>
            </a:ln>
          </p:spPr>
          <p:txBody>
            <a:bodyPr lIns="22860" rIns="22860" anchor="ctr"/>
            <a:lstStyle/>
            <a:p>
              <a:pPr defTabSz="228600">
                <a:lnSpc>
                  <a:spcPct val="93000"/>
                </a:lnSpc>
                <a:defRPr sz="1800">
                  <a:solidFill>
                    <a:srgbClr val="000000"/>
                  </a:solidFill>
                </a:defRPr>
              </a:pPr>
              <a:endParaRPr sz="900" dirty="0">
                <a:latin typeface="阿里巴巴普惠体 3.0 55 Regular" panose="00020600040101010101" charset="-122"/>
                <a:ea typeface="阿里巴巴普惠体 3.0 55 Regular" panose="00020600040101010101" charset="-122"/>
              </a:endParaRPr>
            </a:p>
          </p:txBody>
        </p:sp>
      </p:grpSp>
      <p:sp>
        <p:nvSpPr>
          <p:cNvPr id="4" name="文本框 3"/>
          <p:cNvSpPr txBox="1"/>
          <p:nvPr/>
        </p:nvSpPr>
        <p:spPr>
          <a:xfrm>
            <a:off x="933450" y="3921125"/>
            <a:ext cx="6096000" cy="1706880"/>
          </a:xfrm>
          <a:prstGeom prst="rect">
            <a:avLst/>
          </a:prstGeom>
          <a:noFill/>
        </p:spPr>
        <p:txBody>
          <a:bodyPr wrap="square" rtlCol="0" anchor="t">
            <a:spAutoFit/>
          </a:bodyPr>
          <a:lstStyle/>
          <a:p>
            <a:pPr fontAlgn="auto">
              <a:lnSpc>
                <a:spcPct val="150000"/>
              </a:lnSpc>
            </a:pPr>
            <a:r>
              <a:rPr lang="zh-CN" altLang="en-US" sz="1600" dirty="0">
                <a:latin typeface="阿里巴巴普惠体 3.0 55 Regular" panose="00020600040101010101" charset="-122"/>
                <a:ea typeface="阿里巴巴普惠体 3.0 55 Regular" panose="00020600040101010101" charset="-122"/>
                <a:sym typeface="+mn-ea"/>
              </a:rPr>
              <a:t>基于上述背景，将在 </a:t>
            </a:r>
            <a:r>
              <a:rPr lang="en-US" altLang="zh-CN" sz="1600" dirty="0">
                <a:latin typeface="阿里巴巴普惠体 3.0 55 Regular" panose="00020600040101010101" charset="-122"/>
                <a:ea typeface="阿里巴巴普惠体 3.0 55 Regular" panose="00020600040101010101" charset="-122"/>
                <a:sym typeface="+mn-ea"/>
              </a:rPr>
              <a:t>Dashboard </a:t>
            </a:r>
            <a:r>
              <a:rPr lang="zh-CN" altLang="en-US" sz="1600" dirty="0">
                <a:latin typeface="阿里巴巴普惠体 3.0 55 Regular" panose="00020600040101010101" charset="-122"/>
                <a:ea typeface="阿里巴巴普惠体 3.0 55 Regular" panose="00020600040101010101" charset="-122"/>
                <a:sym typeface="+mn-ea"/>
              </a:rPr>
              <a:t>搭建三类图表支持以下三种场景：</a:t>
            </a:r>
            <a:endParaRPr lang="en-US" altLang="zh-CN" sz="1600" dirty="0">
              <a:latin typeface="阿里巴巴普惠体 3.0 55 Regular" panose="00020600040101010101" charset="-122"/>
              <a:ea typeface="阿里巴巴普惠体 3.0 55 Regular" panose="00020600040101010101" charset="-122"/>
            </a:endParaRPr>
          </a:p>
          <a:p>
            <a:pPr marL="285750" indent="-285750" fontAlgn="auto">
              <a:lnSpc>
                <a:spcPct val="150000"/>
              </a:lnSpc>
              <a:buFont typeface="Arial" panose="020B0604020202020204" pitchFamily="34" charset="0"/>
              <a:buChar char="•"/>
            </a:pPr>
            <a:endParaRPr lang="zh-CN" altLang="en-US" sz="600" dirty="0">
              <a:latin typeface="阿里巴巴普惠体 3.0 55 Regular" panose="00020600040101010101" charset="-122"/>
              <a:ea typeface="阿里巴巴普惠体 3.0 55 Regular" panose="00020600040101010101" charset="-122"/>
              <a:sym typeface="+mn-ea"/>
            </a:endParaRPr>
          </a:p>
          <a:p>
            <a:pPr marL="285750" indent="-285750" fontAlgn="auto">
              <a:lnSpc>
                <a:spcPct val="150000"/>
              </a:lnSpc>
              <a:buFont typeface="Arial" panose="020B0604020202020204" pitchFamily="34" charset="0"/>
              <a:buChar char="•"/>
            </a:pPr>
            <a:r>
              <a:rPr lang="zh-CN" altLang="en-US" sz="1600" dirty="0">
                <a:latin typeface="阿里巴巴普惠体 3.0 55 Regular" panose="00020600040101010101" charset="-122"/>
                <a:ea typeface="阿里巴巴普惠体 3.0 55 Regular" panose="00020600040101010101" charset="-122"/>
                <a:sym typeface="+mn-ea"/>
              </a:rPr>
              <a:t>深度行情数据总览</a:t>
            </a:r>
            <a:endParaRPr lang="en-US" altLang="zh-CN" sz="1600" dirty="0">
              <a:latin typeface="阿里巴巴普惠体 3.0 55 Regular" panose="00020600040101010101" charset="-122"/>
              <a:ea typeface="阿里巴巴普惠体 3.0 55 Regular" panose="00020600040101010101" charset="-122"/>
            </a:endParaRPr>
          </a:p>
          <a:p>
            <a:pPr marL="285750" indent="-285750" fontAlgn="auto">
              <a:lnSpc>
                <a:spcPct val="150000"/>
              </a:lnSpc>
              <a:buFont typeface="Arial" panose="020B0604020202020204" pitchFamily="34" charset="0"/>
              <a:buChar char="•"/>
            </a:pPr>
            <a:r>
              <a:rPr lang="zh-CN" altLang="en-US" sz="1600" dirty="0">
                <a:latin typeface="阿里巴巴普惠体 3.0 55 Regular" panose="00020600040101010101" charset="-122"/>
                <a:ea typeface="阿里巴巴普惠体 3.0 55 Regular" panose="00020600040101010101" charset="-122"/>
                <a:sym typeface="+mn-ea"/>
              </a:rPr>
              <a:t>特殊产品指标分析</a:t>
            </a:r>
            <a:endParaRPr lang="en-US" altLang="zh-CN" sz="1600" dirty="0">
              <a:latin typeface="阿里巴巴普惠体 3.0 55 Regular" panose="00020600040101010101" charset="-122"/>
              <a:ea typeface="阿里巴巴普惠体 3.0 55 Regular" panose="00020600040101010101" charset="-122"/>
            </a:endParaRPr>
          </a:p>
          <a:p>
            <a:pPr marL="285750" indent="-285750" fontAlgn="auto">
              <a:lnSpc>
                <a:spcPct val="150000"/>
              </a:lnSpc>
              <a:buFont typeface="Arial" panose="020B0604020202020204" pitchFamily="34" charset="0"/>
              <a:buChar char="•"/>
            </a:pPr>
            <a:r>
              <a:rPr lang="zh-CN" altLang="en-US" sz="1600" dirty="0">
                <a:latin typeface="阿里巴巴普惠体 3.0 55 Regular" panose="00020600040101010101" charset="-122"/>
                <a:ea typeface="阿里巴巴普惠体 3.0 55 Regular" panose="00020600040101010101" charset="-122"/>
                <a:sym typeface="+mn-ea"/>
              </a:rPr>
              <a:t>盈亏趋势分析</a:t>
            </a:r>
            <a:endParaRPr lang="zh-CN" altLang="en-US" sz="1600" dirty="0">
              <a:latin typeface="阿里巴巴普惠体 3.0 55 Regular" panose="00020600040101010101" charset="-122"/>
              <a:ea typeface="阿里巴巴普惠体 3.0 55 Regular" panose="00020600040101010101" charset="-122"/>
              <a:sym typeface="+mn-ea"/>
            </a:endParaRPr>
          </a:p>
        </p:txBody>
      </p:sp>
      <p:sp>
        <p:nvSpPr>
          <p:cNvPr id="5" name="文本框 4"/>
          <p:cNvSpPr txBox="1"/>
          <p:nvPr/>
        </p:nvSpPr>
        <p:spPr>
          <a:xfrm>
            <a:off x="1384935" y="1000760"/>
            <a:ext cx="1229360" cy="460375"/>
          </a:xfrm>
          <a:prstGeom prst="rect">
            <a:avLst/>
          </a:prstGeom>
          <a:noFill/>
        </p:spPr>
        <p:txBody>
          <a:bodyPr wrap="square" rtlCol="0" anchor="t">
            <a:spAutoFit/>
          </a:bodyPr>
          <a:lstStyle/>
          <a:p>
            <a:pPr>
              <a:lnSpc>
                <a:spcPct val="150000"/>
              </a:lnSpc>
            </a:pPr>
            <a:r>
              <a:rPr lang="zh-CN" altLang="en-US" sz="1600" dirty="0">
                <a:latin typeface="阿里巴巴普惠体 3.0 55 Regular" panose="00020600040101010101" charset="-122"/>
                <a:ea typeface="阿里巴巴普惠体 3.0 55 Regular" panose="00020600040101010101" charset="-122"/>
                <a:sym typeface="+mn-ea"/>
              </a:rPr>
              <a:t>背景：</a:t>
            </a:r>
            <a:endParaRPr lang="zh-CN" altLang="en-US" sz="1600" dirty="0">
              <a:latin typeface="阿里巴巴普惠体 3.0 55 Regular" panose="00020600040101010101" charset="-122"/>
              <a:ea typeface="阿里巴巴普惠体 3.0 55 Regular" panose="00020600040101010101" charset="-122"/>
              <a:sym typeface="+mn-ea"/>
            </a:endParaRPr>
          </a:p>
        </p:txBody>
      </p:sp>
      <p:sp>
        <p:nvSpPr>
          <p:cNvPr id="6" name="文本框 5"/>
          <p:cNvSpPr txBox="1"/>
          <p:nvPr/>
        </p:nvSpPr>
        <p:spPr>
          <a:xfrm>
            <a:off x="7466330" y="5876290"/>
            <a:ext cx="3161030" cy="306705"/>
          </a:xfrm>
          <a:prstGeom prst="rect">
            <a:avLst/>
          </a:prstGeom>
        </p:spPr>
        <p:txBody>
          <a:bodyPr wrap="square">
            <a:spAutoFit/>
          </a:bodyPr>
          <a:lstStyle/>
          <a:p>
            <a:pPr marL="0" indent="0" algn="ctr"/>
            <a:r>
              <a:rPr lang="zh-CN" altLang="en-US" sz="1400" b="0" i="0">
                <a:solidFill>
                  <a:srgbClr val="292A2E"/>
                </a:solidFill>
                <a:latin typeface="阿里巴巴普惠体 3.0 55 Regular" panose="00020600040101010101" charset="-122"/>
                <a:ea typeface="阿里巴巴普惠体 3.0 55 Regular" panose="00020600040101010101" charset="-122"/>
                <a:cs typeface="阿里巴巴普惠体 3.0 55 Regular" panose="00020600040101010101" charset="-122"/>
              </a:rPr>
              <a:t>银行间市场 </a:t>
            </a:r>
            <a:r>
              <a:rPr lang="en-US" altLang="zh-CN" sz="1400" b="0" i="0">
                <a:solidFill>
                  <a:srgbClr val="292A2E"/>
                </a:solidFill>
                <a:latin typeface="阿里巴巴普惠体 3.0 55 Regular" panose="00020600040101010101" charset="-122"/>
                <a:ea typeface="阿里巴巴普惠体 3.0 55 Regular" panose="00020600040101010101" charset="-122"/>
                <a:cs typeface="阿里巴巴普惠体 3.0 55 Regular" panose="00020600040101010101" charset="-122"/>
              </a:rPr>
              <a:t>X-Bond </a:t>
            </a:r>
            <a:r>
              <a:rPr lang="zh-CN" altLang="en-US" sz="1400" b="0" i="0">
                <a:solidFill>
                  <a:srgbClr val="292A2E"/>
                </a:solidFill>
                <a:latin typeface="阿里巴巴普惠体 3.0 55 Regular" panose="00020600040101010101" charset="-122"/>
                <a:ea typeface="阿里巴巴普惠体 3.0 55 Regular" panose="00020600040101010101" charset="-122"/>
                <a:cs typeface="阿里巴巴普惠体 3.0 55 Regular" panose="00020600040101010101" charset="-122"/>
              </a:rPr>
              <a:t>深度行情字段</a:t>
            </a:r>
            <a:endParaRPr lang="zh-CN" altLang="en-US" sz="1400" b="0" i="0">
              <a:solidFill>
                <a:srgbClr val="292A2E"/>
              </a:solidFill>
              <a:latin typeface="阿里巴巴普惠体 3.0 55 Regular" panose="00020600040101010101" charset="-122"/>
              <a:ea typeface="阿里巴巴普惠体 3.0 55 Regular" panose="00020600040101010101" charset="-122"/>
              <a:cs typeface="阿里巴巴普惠体 3.0 55 Regular" panose="00020600040101010101" charset="-122"/>
            </a:endParaRPr>
          </a:p>
        </p:txBody>
      </p:sp>
      <p:pic>
        <p:nvPicPr>
          <p:cNvPr id="11" name="图片 10" descr="/Users/chenjiayuan/Desktop/公司logo2.png公司logo2"/>
          <p:cNvPicPr>
            <a:picLocks noChangeAspect="1"/>
          </p:cNvPicPr>
          <p:nvPr>
            <p:custDataLst>
              <p:tags r:id="rId2"/>
            </p:custDataLst>
          </p:nvPr>
        </p:nvPicPr>
        <p:blipFill>
          <a:blip r:embed="rId3" cstate="screen"/>
          <a:srcRect/>
          <a:stretch>
            <a:fillRect/>
          </a:stretch>
        </p:blipFill>
        <p:spPr>
          <a:xfrm>
            <a:off x="10701655" y="288925"/>
            <a:ext cx="1056005" cy="275590"/>
          </a:xfrm>
          <a:prstGeom prst="rect">
            <a:avLst/>
          </a:prstGeom>
        </p:spPr>
      </p:pic>
      <p:sp>
        <p:nvSpPr>
          <p:cNvPr id="2" name="椭圆 1"/>
          <p:cNvSpPr/>
          <p:nvPr/>
        </p:nvSpPr>
        <p:spPr>
          <a:xfrm>
            <a:off x="127000" y="610235"/>
            <a:ext cx="253365" cy="255905"/>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spTree>
    <p:custDataLst>
      <p:tags r:id="rId4"/>
    </p:custData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127000" y="-160020"/>
            <a:ext cx="762635" cy="770255"/>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阿里巴巴普惠体 3.0 55 Regular" panose="00020600040101010101" charset="-122"/>
              <a:ea typeface="阿里巴巴普惠体 3.0 55 Regular" panose="00020600040101010101" charset="-122"/>
              <a:cs typeface="+mn-cs"/>
            </a:endParaRPr>
          </a:p>
        </p:txBody>
      </p:sp>
      <p:sp>
        <p:nvSpPr>
          <p:cNvPr id="9" name="文本框 8"/>
          <p:cNvSpPr txBox="1"/>
          <p:nvPr/>
        </p:nvSpPr>
        <p:spPr>
          <a:xfrm>
            <a:off x="996314" y="104140"/>
            <a:ext cx="8421509"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rPr>
              <a:t>实践应用</a:t>
            </a:r>
            <a:r>
              <a:rPr kumimoji="0" lang="en-US" altLang="zh-CN"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rPr>
              <a:t>-</a:t>
            </a:r>
            <a:r>
              <a:rPr kumimoji="0" lang="zh-CN" altLang="en-US"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rPr>
              <a:t>深度行情数据总览</a:t>
            </a:r>
            <a:endParaRPr kumimoji="0" lang="zh-CN" altLang="en-US"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endParaRPr>
          </a:p>
        </p:txBody>
      </p:sp>
      <p:pic>
        <p:nvPicPr>
          <p:cNvPr id="2" name="图片 1" descr="/Users/chenjiayuan/Desktop/公司logo2.png公司logo2"/>
          <p:cNvPicPr>
            <a:picLocks noChangeAspect="1"/>
          </p:cNvPicPr>
          <p:nvPr>
            <p:custDataLst>
              <p:tags r:id="rId1"/>
            </p:custDataLst>
          </p:nvPr>
        </p:nvPicPr>
        <p:blipFill>
          <a:blip r:embed="rId2" cstate="screen"/>
          <a:srcRect/>
          <a:stretch>
            <a:fillRect/>
          </a:stretch>
        </p:blipFill>
        <p:spPr>
          <a:xfrm>
            <a:off x="10701655" y="288925"/>
            <a:ext cx="1056005" cy="275590"/>
          </a:xfrm>
          <a:prstGeom prst="rect">
            <a:avLst/>
          </a:prstGeom>
        </p:spPr>
      </p:pic>
      <p:sp>
        <p:nvSpPr>
          <p:cNvPr id="4" name="文本框 3"/>
          <p:cNvSpPr txBox="1"/>
          <p:nvPr/>
        </p:nvSpPr>
        <p:spPr>
          <a:xfrm>
            <a:off x="813433" y="983721"/>
            <a:ext cx="9844601" cy="737235"/>
          </a:xfrm>
          <a:prstGeom prst="rect">
            <a:avLst/>
          </a:prstGeom>
          <a:noFill/>
        </p:spPr>
        <p:txBody>
          <a:bodyPr wrap="square">
            <a:spAutoFit/>
          </a:bodyPr>
          <a:lstStyle/>
          <a:p>
            <a:r>
              <a:rPr lang="zh-CN" altLang="en-US" sz="1600" b="1" dirty="0">
                <a:latin typeface="阿里巴巴普惠体 3.0 55 Regular" panose="00020600040101010101" charset="-122"/>
                <a:ea typeface="阿里巴巴普惠体 3.0 55 Regular" panose="00020600040101010101" charset="-122"/>
              </a:rPr>
              <a:t>场景</a:t>
            </a:r>
            <a:r>
              <a:rPr lang="en-US" altLang="zh-CN" sz="1600" b="1" dirty="0">
                <a:latin typeface="阿里巴巴普惠体 3.0 55 Regular" panose="00020600040101010101" charset="-122"/>
                <a:ea typeface="阿里巴巴普惠体 3.0 55 Regular" panose="00020600040101010101" charset="-122"/>
              </a:rPr>
              <a:t>1. </a:t>
            </a:r>
            <a:r>
              <a:rPr lang="zh-CN" altLang="en-US" sz="1600" b="1" dirty="0">
                <a:latin typeface="阿里巴巴普惠体 3.0 55 Regular" panose="00020600040101010101" charset="-122"/>
                <a:ea typeface="阿里巴巴普惠体 3.0 55 Regular" panose="00020600040101010101" charset="-122"/>
              </a:rPr>
              <a:t>深度行情数据总览</a:t>
            </a:r>
            <a:endParaRPr lang="zh-CN" altLang="en-US" sz="1600" b="1" dirty="0">
              <a:latin typeface="阿里巴巴普惠体 3.0 55 Regular" panose="00020600040101010101" charset="-122"/>
              <a:ea typeface="阿里巴巴普惠体 3.0 55 Regular" panose="00020600040101010101" charset="-122"/>
            </a:endParaRPr>
          </a:p>
          <a:p>
            <a:endParaRPr lang="zh-CN" altLang="en-US" sz="1000" dirty="0">
              <a:latin typeface="阿里巴巴普惠体 3.0 55 Regular" panose="00020600040101010101" charset="-122"/>
              <a:ea typeface="阿里巴巴普惠体 3.0 55 Regular" panose="00020600040101010101" charset="-122"/>
            </a:endParaRPr>
          </a:p>
          <a:p>
            <a:r>
              <a:rPr lang="zh-CN" altLang="en-US" sz="1600" dirty="0">
                <a:latin typeface="阿里巴巴普惠体 3.0 55 Regular" panose="00020600040101010101" charset="-122"/>
                <a:ea typeface="阿里巴巴普惠体 3.0 55 Regular" panose="00020600040101010101" charset="-122"/>
              </a:rPr>
              <a:t>期望效果：根据日盈亏限额、月盈亏限额和年盈亏限额进行筛选并展示数据。</a:t>
            </a:r>
            <a:endParaRPr lang="zh-CN" altLang="en-US" sz="1600" dirty="0">
              <a:latin typeface="阿里巴巴普惠体 3.0 55 Regular" panose="00020600040101010101" charset="-122"/>
              <a:ea typeface="阿里巴巴普惠体 3.0 55 Regular" panose="00020600040101010101" charset="-122"/>
            </a:endParaRPr>
          </a:p>
        </p:txBody>
      </p:sp>
      <p:sp>
        <p:nvSpPr>
          <p:cNvPr id="6" name="文本框 5"/>
          <p:cNvSpPr txBox="1"/>
          <p:nvPr/>
        </p:nvSpPr>
        <p:spPr>
          <a:xfrm>
            <a:off x="805815" y="2386965"/>
            <a:ext cx="5598160" cy="953135"/>
          </a:xfrm>
          <a:prstGeom prst="rect">
            <a:avLst/>
          </a:prstGeom>
          <a:noFill/>
        </p:spPr>
        <p:txBody>
          <a:bodyPr wrap="square">
            <a:spAutoFit/>
          </a:bodyPr>
          <a:lstStyle/>
          <a:p>
            <a:r>
              <a:rPr lang="zh-CN" altLang="en-US" sz="1400" dirty="0">
                <a:latin typeface="阿里巴巴普惠体 3.0 55 Regular" panose="00020600040101010101" charset="-122"/>
                <a:ea typeface="阿里巴巴普惠体 3.0 55 Regular" panose="00020600040101010101" charset="-122"/>
              </a:rPr>
              <a:t>（</a:t>
            </a:r>
            <a:r>
              <a:rPr lang="en-US" altLang="zh-CN" sz="1400" dirty="0">
                <a:latin typeface="阿里巴巴普惠体 3.0 55 Regular" panose="00020600040101010101" charset="-122"/>
                <a:ea typeface="阿里巴巴普惠体 3.0 55 Regular" panose="00020600040101010101" charset="-122"/>
              </a:rPr>
              <a:t>1</a:t>
            </a:r>
            <a:r>
              <a:rPr lang="zh-CN" altLang="en-US" sz="1400" dirty="0">
                <a:latin typeface="阿里巴巴普惠体 3.0 55 Regular" panose="00020600040101010101" charset="-122"/>
                <a:ea typeface="阿里巴巴普惠体 3.0 55 Regular" panose="00020600040101010101" charset="-122"/>
              </a:rPr>
              <a:t>）</a:t>
            </a:r>
            <a:r>
              <a:rPr lang="zh-CN" altLang="en-US" sz="1400" b="1" dirty="0">
                <a:latin typeface="阿里巴巴普惠体 3.0 55 Regular" panose="00020600040101010101" charset="-122"/>
                <a:ea typeface="阿里巴巴普惠体 3.0 55 Regular" panose="00020600040101010101" charset="-122"/>
              </a:rPr>
              <a:t>变量配置：</a:t>
            </a:r>
            <a:r>
              <a:rPr lang="zh-CN" altLang="en-US" sz="1400" dirty="0">
                <a:latin typeface="阿里巴巴普惠体 3.0 55 Regular" panose="00020600040101010101" charset="-122"/>
                <a:ea typeface="阿里巴巴普惠体 3.0 55 Regular" panose="00020600040101010101" charset="-122"/>
              </a:rPr>
              <a:t>根据日盈亏、月盈亏和年盈亏筛选限额数据，因此需要新建</a:t>
            </a:r>
            <a:r>
              <a:rPr lang="en-US" altLang="zh-CN" sz="1400" dirty="0">
                <a:latin typeface="阿里巴巴普惠体 3.0 55 Regular" panose="00020600040101010101" charset="-122"/>
                <a:ea typeface="阿里巴巴普惠体 3.0 55 Regular" panose="00020600040101010101" charset="-122"/>
              </a:rPr>
              <a:t> 3 </a:t>
            </a:r>
            <a:r>
              <a:rPr lang="zh-CN" altLang="en-US" sz="1400" dirty="0">
                <a:latin typeface="阿里巴巴普惠体 3.0 55 Regular" panose="00020600040101010101" charset="-122"/>
                <a:ea typeface="阿里巴巴普惠体 3.0 55 Regular" panose="00020600040101010101" charset="-122"/>
              </a:rPr>
              <a:t>个变量，将显示名称分别设置为日盈亏限额、月盈亏限额和年盈亏限额，变量类型设置为自由文本，并填入初始值，设置完成保存变量。</a:t>
            </a:r>
            <a:endParaRPr lang="zh-CN" altLang="en-US" sz="1400" dirty="0">
              <a:latin typeface="阿里巴巴普惠体 3.0 55 Regular" panose="00020600040101010101" charset="-122"/>
              <a:ea typeface="阿里巴巴普惠体 3.0 55 Regular" panose="00020600040101010101" charset="-122"/>
            </a:endParaRPr>
          </a:p>
        </p:txBody>
      </p:sp>
      <p:pic>
        <p:nvPicPr>
          <p:cNvPr id="7" name="图片 6"/>
          <p:cNvPicPr>
            <a:picLocks noChangeAspect="1"/>
          </p:cNvPicPr>
          <p:nvPr/>
        </p:nvPicPr>
        <p:blipFill>
          <a:blip r:embed="rId3"/>
          <a:stretch>
            <a:fillRect/>
          </a:stretch>
        </p:blipFill>
        <p:spPr>
          <a:xfrm>
            <a:off x="6861810" y="1943735"/>
            <a:ext cx="4603750" cy="1978025"/>
          </a:xfrm>
          <a:prstGeom prst="rect">
            <a:avLst/>
          </a:prstGeom>
        </p:spPr>
      </p:pic>
      <p:sp>
        <p:nvSpPr>
          <p:cNvPr id="11" name="文本框 10"/>
          <p:cNvSpPr txBox="1"/>
          <p:nvPr/>
        </p:nvSpPr>
        <p:spPr>
          <a:xfrm>
            <a:off x="805815" y="3611880"/>
            <a:ext cx="5598795" cy="1383665"/>
          </a:xfrm>
          <a:prstGeom prst="rect">
            <a:avLst/>
          </a:prstGeom>
          <a:noFill/>
        </p:spPr>
        <p:txBody>
          <a:bodyPr wrap="square">
            <a:spAutoFit/>
          </a:bodyPr>
          <a:lstStyle/>
          <a:p>
            <a:r>
              <a:rPr lang="zh-CN" altLang="en-US" sz="1400" dirty="0">
                <a:latin typeface="阿里巴巴普惠体 3.0 55 Regular" panose="00020600040101010101" charset="-122"/>
                <a:ea typeface="阿里巴巴普惠体 3.0 55 Regular" panose="00020600040101010101" charset="-122"/>
              </a:rPr>
              <a:t>（</a:t>
            </a:r>
            <a:r>
              <a:rPr lang="en-US" altLang="zh-CN" sz="1400" dirty="0">
                <a:latin typeface="阿里巴巴普惠体 3.0 55 Regular" panose="00020600040101010101" charset="-122"/>
                <a:ea typeface="阿里巴巴普惠体 3.0 55 Regular" panose="00020600040101010101" charset="-122"/>
              </a:rPr>
              <a:t>2</a:t>
            </a:r>
            <a:r>
              <a:rPr lang="zh-CN" altLang="en-US" sz="1400" dirty="0">
                <a:latin typeface="阿里巴巴普惠体 3.0 55 Regular" panose="00020600040101010101" charset="-122"/>
                <a:ea typeface="阿里巴巴普惠体 3.0 55 Regular" panose="00020600040101010101" charset="-122"/>
              </a:rPr>
              <a:t>）</a:t>
            </a:r>
            <a:r>
              <a:rPr lang="zh-CN" altLang="en-US" sz="1400" b="1" dirty="0">
                <a:latin typeface="阿里巴巴普惠体 3.0 55 Regular" panose="00020600040101010101" charset="-122"/>
                <a:ea typeface="阿里巴巴普惠体 3.0 55 Regular" panose="00020600040101010101" charset="-122"/>
              </a:rPr>
              <a:t>数据源配置：</a:t>
            </a:r>
            <a:r>
              <a:rPr lang="zh-CN" altLang="en-US" sz="1400" dirty="0">
                <a:latin typeface="阿里巴巴普惠体 3.0 55 Regular" panose="00020600040101010101" charset="-122"/>
                <a:ea typeface="阿里巴巴普惠体 3.0 55 Regular" panose="00020600040101010101" charset="-122"/>
              </a:rPr>
              <a:t>新建名为“组合的风险指标监控”的数据源，切换标签页至“流数据表”，选择流表“</a:t>
            </a:r>
            <a:r>
              <a:rPr lang="en-US" altLang="zh-CN" sz="1400" dirty="0" err="1">
                <a:latin typeface="阿里巴巴普惠体 3.0 55 Regular" panose="00020600040101010101" charset="-122"/>
                <a:ea typeface="阿里巴巴普惠体 3.0 55 Regular" panose="00020600040101010101" charset="-122"/>
              </a:rPr>
              <a:t>riskcontrolPorts</a:t>
            </a:r>
            <a:r>
              <a:rPr lang="en-US" altLang="zh-CN" sz="1400" dirty="0">
                <a:latin typeface="阿里巴巴普惠体 3.0 55 Regular" panose="00020600040101010101" charset="-122"/>
                <a:ea typeface="阿里巴巴普惠体 3.0 55 Regular" panose="00020600040101010101" charset="-122"/>
              </a:rPr>
              <a:t>”</a:t>
            </a:r>
            <a:r>
              <a:rPr lang="zh-CN" altLang="en-US" sz="1400" dirty="0">
                <a:latin typeface="阿里巴巴普惠体 3.0 55 Regular" panose="00020600040101010101" charset="-122"/>
                <a:ea typeface="阿里巴巴普惠体 3.0 55 Regular" panose="00020600040101010101" charset="-122"/>
              </a:rPr>
              <a:t>。选中流表之后在右侧可预览流表 列名，配置列过滤和表达式过滤，在本场景中需要对“日盈亏”“ 月盈亏”和“年盈亏”进行数据过滤。</a:t>
            </a:r>
            <a:endParaRPr lang="zh-CN" altLang="en-US" sz="1400" dirty="0">
              <a:latin typeface="阿里巴巴普惠体 3.0 55 Regular" panose="00020600040101010101" charset="-122"/>
              <a:ea typeface="阿里巴巴普惠体 3.0 55 Regular" panose="00020600040101010101" charset="-122"/>
            </a:endParaRPr>
          </a:p>
          <a:p>
            <a:endParaRPr lang="zh-CN" altLang="en-US" sz="1400" dirty="0">
              <a:latin typeface="阿里巴巴普惠体 3.0 55 Regular" panose="00020600040101010101" charset="-122"/>
              <a:ea typeface="阿里巴巴普惠体 3.0 55 Regular" panose="00020600040101010101" charset="-122"/>
            </a:endParaRPr>
          </a:p>
          <a:p>
            <a:r>
              <a:rPr lang="zh-CN" altLang="en-US" sz="1400" dirty="0">
                <a:latin typeface="阿里巴巴普惠体 3.0 55 Regular" panose="00020600040101010101" charset="-122"/>
                <a:ea typeface="阿里巴巴普惠体 3.0 55 Regular" panose="00020600040101010101" charset="-122"/>
              </a:rPr>
              <a:t>此处可通过表达式进行过滤，表达式内容如下：</a:t>
            </a:r>
            <a:endParaRPr lang="zh-CN" altLang="en-US" sz="1400" dirty="0">
              <a:latin typeface="阿里巴巴普惠体 3.0 55 Regular" panose="00020600040101010101" charset="-122"/>
              <a:ea typeface="阿里巴巴普惠体 3.0 55 Regular" panose="00020600040101010101" charset="-122"/>
            </a:endParaRPr>
          </a:p>
        </p:txBody>
      </p:sp>
      <p:sp>
        <p:nvSpPr>
          <p:cNvPr id="13" name="文本框 12"/>
          <p:cNvSpPr txBox="1"/>
          <p:nvPr/>
        </p:nvSpPr>
        <p:spPr>
          <a:xfrm>
            <a:off x="866286" y="5424452"/>
            <a:ext cx="5400675" cy="514350"/>
          </a:xfrm>
          <a:prstGeom prst="rect">
            <a:avLst/>
          </a:prstGeom>
          <a:noFill/>
        </p:spPr>
        <p:txBody>
          <a:bodyPr wrap="square">
            <a:spAutoFit/>
          </a:bodyPr>
          <a:lstStyle/>
          <a:p>
            <a:pPr>
              <a:lnSpc>
                <a:spcPts val="1650"/>
              </a:lnSpc>
            </a:pPr>
            <a:r>
              <a:rPr lang="zh-CN" altLang="en-US" sz="1400" b="0" dirty="0">
                <a:solidFill>
                  <a:srgbClr val="000000"/>
                </a:solidFill>
                <a:effectLst/>
                <a:latin typeface="阿里巴巴普惠体 3.0 55 Regular" panose="00020600040101010101" charset="-122"/>
                <a:ea typeface="阿里巴巴普惠体 3.0 55 Regular" panose="00020600040101010101" charset="-122"/>
              </a:rPr>
              <a:t>日盈亏</a:t>
            </a:r>
            <a:r>
              <a:rPr lang="en-US" altLang="zh-CN" sz="1400" b="0" dirty="0">
                <a:solidFill>
                  <a:srgbClr val="FF0000"/>
                </a:solidFill>
                <a:effectLst/>
                <a:latin typeface="阿里巴巴普惠体 3.0 55 Regular" panose="00020600040101010101" charset="-122"/>
                <a:ea typeface="阿里巴巴普惠体 3.0 55 Regular" panose="00020600040101010101" charset="-122"/>
              </a:rPr>
              <a:t>&lt;=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r>
              <a:rPr lang="zh-CN" altLang="en-US" sz="1400" b="0" dirty="0">
                <a:solidFill>
                  <a:srgbClr val="000000"/>
                </a:solidFill>
                <a:effectLst/>
                <a:latin typeface="阿里巴巴普惠体 3.0 55 Regular" panose="00020600040101010101" charset="-122"/>
                <a:ea typeface="阿里巴巴普惠体 3.0 55 Regular" panose="00020600040101010101" charset="-122"/>
              </a:rPr>
              <a:t>日盈亏限额</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a:solidFill>
                  <a:srgbClr val="AF00DB"/>
                </a:solidFill>
                <a:effectLst/>
                <a:latin typeface="阿里巴巴普惠体 3.0 55 Regular" panose="00020600040101010101" charset="-122"/>
                <a:ea typeface="阿里巴巴普惠体 3.0 55 Regular" panose="00020600040101010101" charset="-122"/>
              </a:rPr>
              <a:t>or</a:t>
            </a:r>
            <a:r>
              <a:rPr lang="zh-CN" altLang="en-US" sz="1400" b="0" dirty="0">
                <a:solidFill>
                  <a:srgbClr val="000000"/>
                </a:solidFill>
                <a:effectLst/>
                <a:latin typeface="阿里巴巴普惠体 3.0 55 Regular" panose="00020600040101010101" charset="-122"/>
                <a:ea typeface="阿里巴巴普惠体 3.0 55 Regular" panose="00020600040101010101" charset="-122"/>
              </a:rPr>
              <a:t> 月盈亏</a:t>
            </a:r>
            <a:r>
              <a:rPr lang="en-US" altLang="zh-CN" sz="1400" b="0" dirty="0">
                <a:solidFill>
                  <a:srgbClr val="FF0000"/>
                </a:solidFill>
                <a:effectLst/>
                <a:latin typeface="阿里巴巴普惠体 3.0 55 Regular" panose="00020600040101010101" charset="-122"/>
                <a:ea typeface="阿里巴巴普惠体 3.0 55 Regular" panose="00020600040101010101" charset="-122"/>
              </a:rPr>
              <a:t>&lt;=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r>
              <a:rPr lang="zh-CN" altLang="en-US" sz="1400" b="0" dirty="0">
                <a:solidFill>
                  <a:srgbClr val="000000"/>
                </a:solidFill>
                <a:effectLst/>
                <a:latin typeface="阿里巴巴普惠体 3.0 55 Regular" panose="00020600040101010101" charset="-122"/>
                <a:ea typeface="阿里巴巴普惠体 3.0 55 Regular" panose="00020600040101010101" charset="-122"/>
              </a:rPr>
              <a:t>月盈亏限额</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a:solidFill>
                  <a:srgbClr val="AF00DB"/>
                </a:solidFill>
                <a:effectLst/>
                <a:latin typeface="阿里巴巴普惠体 3.0 55 Regular" panose="00020600040101010101" charset="-122"/>
                <a:ea typeface="阿里巴巴普惠体 3.0 55 Regular" panose="00020600040101010101" charset="-122"/>
              </a:rPr>
              <a:t>or</a:t>
            </a:r>
            <a:r>
              <a:rPr lang="zh-CN" altLang="en-US" sz="1400" b="0" dirty="0">
                <a:solidFill>
                  <a:srgbClr val="000000"/>
                </a:solidFill>
                <a:effectLst/>
                <a:latin typeface="阿里巴巴普惠体 3.0 55 Regular" panose="00020600040101010101" charset="-122"/>
                <a:ea typeface="阿里巴巴普惠体 3.0 55 Regular" panose="00020600040101010101" charset="-122"/>
              </a:rPr>
              <a:t> 年盈亏</a:t>
            </a:r>
            <a:r>
              <a:rPr lang="en-US" altLang="zh-CN" sz="1400" b="0" dirty="0">
                <a:solidFill>
                  <a:srgbClr val="FF0000"/>
                </a:solidFill>
                <a:effectLst/>
                <a:latin typeface="阿里巴巴普惠体 3.0 55 Regular" panose="00020600040101010101" charset="-122"/>
                <a:ea typeface="阿里巴巴普惠体 3.0 55 Regular" panose="00020600040101010101" charset="-122"/>
              </a:rPr>
              <a:t>&lt;=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r>
              <a:rPr lang="zh-CN" altLang="en-US" sz="1400" b="0" dirty="0">
                <a:solidFill>
                  <a:srgbClr val="000000"/>
                </a:solidFill>
                <a:effectLst/>
                <a:latin typeface="阿里巴巴普惠体 3.0 55 Regular" panose="00020600040101010101" charset="-122"/>
                <a:ea typeface="阿里巴巴普惠体 3.0 55 Regular" panose="00020600040101010101" charset="-122"/>
              </a:rPr>
              <a:t>年盈亏限额</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endParaRPr lang="en-US" altLang="zh-CN" sz="1400" b="0" dirty="0">
              <a:solidFill>
                <a:srgbClr val="000000"/>
              </a:solidFill>
              <a:effectLst/>
              <a:latin typeface="阿里巴巴普惠体 3.0 55 Regular" panose="00020600040101010101" charset="-122"/>
              <a:ea typeface="阿里巴巴普惠体 3.0 55 Regular" panose="00020600040101010101" charset="-122"/>
            </a:endParaRPr>
          </a:p>
        </p:txBody>
      </p:sp>
      <p:sp>
        <p:nvSpPr>
          <p:cNvPr id="14" name="矩形 13"/>
          <p:cNvSpPr/>
          <p:nvPr>
            <p:custDataLst>
              <p:tags r:id="rId4"/>
            </p:custDataLst>
          </p:nvPr>
        </p:nvSpPr>
        <p:spPr>
          <a:xfrm>
            <a:off x="813533" y="5285953"/>
            <a:ext cx="5506182" cy="861774"/>
          </a:xfrm>
          <a:prstGeom prst="rect">
            <a:avLst/>
          </a:prstGeom>
          <a:noFill/>
          <a:ln w="28575" cmpd="dbl">
            <a:gradFill>
              <a:gsLst>
                <a:gs pos="0">
                  <a:schemeClr val="accent1">
                    <a:lumMod val="11000"/>
                    <a:lumOff val="89000"/>
                  </a:schemeClr>
                </a:gs>
                <a:gs pos="89000">
                  <a:srgbClr val="0D42D3"/>
                </a:gs>
                <a:gs pos="0">
                  <a:schemeClr val="accent1">
                    <a:lumMod val="45000"/>
                    <a:lumOff val="55000"/>
                  </a:schemeClr>
                </a:gs>
              </a:gsLst>
              <a:lin ang="20580000" scaled="1"/>
            </a:gra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400" dirty="0">
              <a:latin typeface="阿里巴巴普惠体 3.0 55 Regular" panose="00020600040101010101" charset="-122"/>
              <a:ea typeface="阿里巴巴普惠体 3.0 55 Regular" panose="00020600040101010101" charset="-122"/>
            </a:endParaRPr>
          </a:p>
        </p:txBody>
      </p:sp>
      <p:pic>
        <p:nvPicPr>
          <p:cNvPr id="15" name="图片 14"/>
          <p:cNvPicPr>
            <a:picLocks noChangeAspect="1"/>
          </p:cNvPicPr>
          <p:nvPr/>
        </p:nvPicPr>
        <p:blipFill>
          <a:blip r:embed="rId5"/>
          <a:stretch>
            <a:fillRect/>
          </a:stretch>
        </p:blipFill>
        <p:spPr>
          <a:xfrm>
            <a:off x="6857081" y="4135784"/>
            <a:ext cx="4608479" cy="2035235"/>
          </a:xfrm>
          <a:prstGeom prst="rect">
            <a:avLst/>
          </a:prstGeom>
        </p:spPr>
      </p:pic>
      <p:sp>
        <p:nvSpPr>
          <p:cNvPr id="3" name="文本框 2"/>
          <p:cNvSpPr txBox="1"/>
          <p:nvPr/>
        </p:nvSpPr>
        <p:spPr>
          <a:xfrm>
            <a:off x="813435" y="1994535"/>
            <a:ext cx="6096000" cy="306705"/>
          </a:xfrm>
          <a:prstGeom prst="rect">
            <a:avLst/>
          </a:prstGeom>
          <a:noFill/>
        </p:spPr>
        <p:txBody>
          <a:bodyPr wrap="square" rtlCol="0" anchor="t">
            <a:spAutoFit/>
          </a:bodyPr>
          <a:lstStyle/>
          <a:p>
            <a:r>
              <a:rPr lang="zh-CN" altLang="en-US" sz="1400" dirty="0">
                <a:latin typeface="阿里巴巴普惠体 3.0 55 Regular" panose="00020600040101010101" charset="-122"/>
                <a:ea typeface="阿里巴巴普惠体 3.0 55 Regular" panose="00020600040101010101" charset="-122"/>
                <a:sym typeface="+mn-ea"/>
              </a:rPr>
              <a:t>具体步骤如下：</a:t>
            </a:r>
            <a:endParaRPr lang="zh-CN" altLang="en-US" sz="1400" dirty="0">
              <a:latin typeface="阿里巴巴普惠体 3.0 55 Regular" panose="00020600040101010101" charset="-122"/>
              <a:ea typeface="阿里巴巴普惠体 3.0 55 Regular" panose="00020600040101010101" charset="-122"/>
              <a:sym typeface="+mn-ea"/>
            </a:endParaRPr>
          </a:p>
        </p:txBody>
      </p:sp>
      <p:sp>
        <p:nvSpPr>
          <p:cNvPr id="5" name="椭圆 4"/>
          <p:cNvSpPr/>
          <p:nvPr/>
        </p:nvSpPr>
        <p:spPr>
          <a:xfrm>
            <a:off x="127000" y="610235"/>
            <a:ext cx="253365" cy="255905"/>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spTree>
    <p:custDataLst>
      <p:tags r:id="rId6"/>
    </p:custData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127000" y="-160020"/>
            <a:ext cx="762635" cy="770255"/>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阿里巴巴普惠体 3.0 55 Regular" panose="00020600040101010101" charset="-122"/>
              <a:ea typeface="阿里巴巴普惠体 3.0 55 Regular" panose="00020600040101010101" charset="-122"/>
              <a:cs typeface="+mn-cs"/>
            </a:endParaRPr>
          </a:p>
        </p:txBody>
      </p:sp>
      <p:sp>
        <p:nvSpPr>
          <p:cNvPr id="9" name="文本框 8"/>
          <p:cNvSpPr txBox="1"/>
          <p:nvPr/>
        </p:nvSpPr>
        <p:spPr>
          <a:xfrm>
            <a:off x="996314" y="104140"/>
            <a:ext cx="8421509"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rPr>
              <a:t>实践应用</a:t>
            </a:r>
            <a:r>
              <a:rPr lang="en-US" altLang="zh-CN" sz="2400" b="1" noProof="0" dirty="0">
                <a:ln>
                  <a:noFill/>
                </a:ln>
                <a:solidFill>
                  <a:srgbClr val="022EA6"/>
                </a:solidFill>
                <a:effectLst/>
                <a:uLnTx/>
                <a:uFillTx/>
                <a:latin typeface="阿里巴巴普惠体 3.0 55 Regular" panose="00020600040101010101" charset="-122"/>
                <a:ea typeface="阿里巴巴普惠体 3.0 55 Regular" panose="00020600040101010101" charset="-122"/>
                <a:sym typeface="+mn-ea"/>
              </a:rPr>
              <a:t>-</a:t>
            </a:r>
            <a:r>
              <a:rPr lang="zh-CN" altLang="en-US" sz="2400" b="1" noProof="0" dirty="0">
                <a:ln>
                  <a:noFill/>
                </a:ln>
                <a:solidFill>
                  <a:srgbClr val="022EA6"/>
                </a:solidFill>
                <a:effectLst/>
                <a:uLnTx/>
                <a:uFillTx/>
                <a:latin typeface="阿里巴巴普惠体 3.0 55 Regular" panose="00020600040101010101" charset="-122"/>
                <a:ea typeface="阿里巴巴普惠体 3.0 55 Regular" panose="00020600040101010101" charset="-122"/>
                <a:sym typeface="+mn-ea"/>
              </a:rPr>
              <a:t>深度行情数据总览</a:t>
            </a:r>
            <a:endParaRPr kumimoji="0" lang="en-US" altLang="zh-CN"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endParaRPr>
          </a:p>
        </p:txBody>
      </p:sp>
      <p:pic>
        <p:nvPicPr>
          <p:cNvPr id="2" name="图片 1" descr="/Users/chenjiayuan/Desktop/公司logo2.png公司logo2"/>
          <p:cNvPicPr>
            <a:picLocks noChangeAspect="1"/>
          </p:cNvPicPr>
          <p:nvPr>
            <p:custDataLst>
              <p:tags r:id="rId1"/>
            </p:custDataLst>
          </p:nvPr>
        </p:nvPicPr>
        <p:blipFill>
          <a:blip r:embed="rId2" cstate="screen"/>
          <a:srcRect/>
          <a:stretch>
            <a:fillRect/>
          </a:stretch>
        </p:blipFill>
        <p:spPr>
          <a:xfrm>
            <a:off x="10701655" y="288925"/>
            <a:ext cx="1056005" cy="275590"/>
          </a:xfrm>
          <a:prstGeom prst="rect">
            <a:avLst/>
          </a:prstGeom>
        </p:spPr>
      </p:pic>
      <p:sp>
        <p:nvSpPr>
          <p:cNvPr id="4" name="文本框 3"/>
          <p:cNvSpPr txBox="1"/>
          <p:nvPr/>
        </p:nvSpPr>
        <p:spPr>
          <a:xfrm>
            <a:off x="724093" y="958269"/>
            <a:ext cx="4937909" cy="3853815"/>
          </a:xfrm>
          <a:prstGeom prst="rect">
            <a:avLst/>
          </a:prstGeom>
          <a:noFill/>
        </p:spPr>
        <p:txBody>
          <a:bodyPr wrap="square">
            <a:spAutoFit/>
          </a:bodyPr>
          <a:lstStyle/>
          <a:p>
            <a:pPr>
              <a:lnSpc>
                <a:spcPct val="150000"/>
              </a:lnSpc>
            </a:pPr>
            <a:r>
              <a:rPr lang="zh-CN" altLang="en-US" sz="1400" dirty="0">
                <a:latin typeface="阿里巴巴普惠体 3.0 55 Regular" panose="00020600040101010101" charset="-122"/>
                <a:ea typeface="阿里巴巴普惠体 3.0 55 Regular" panose="00020600040101010101" charset="-122"/>
              </a:rPr>
              <a:t>（</a:t>
            </a:r>
            <a:r>
              <a:rPr lang="en-US" altLang="zh-CN" sz="1400" dirty="0">
                <a:latin typeface="阿里巴巴普惠体 3.0 55 Regular" panose="00020600040101010101" charset="-122"/>
                <a:ea typeface="阿里巴巴普惠体 3.0 55 Regular" panose="00020600040101010101" charset="-122"/>
              </a:rPr>
              <a:t>3</a:t>
            </a:r>
            <a:r>
              <a:rPr lang="zh-CN" altLang="en-US" sz="1400" dirty="0">
                <a:latin typeface="阿里巴巴普惠体 3.0 55 Regular" panose="00020600040101010101" charset="-122"/>
                <a:ea typeface="阿里巴巴普惠体 3.0 55 Regular" panose="00020600040101010101" charset="-122"/>
              </a:rPr>
              <a:t>）图表配置：选择左侧图表菜单中的表格项，拖曳至搭建区域的空白处，点击“点击填充数据源”，选择上一步配置的“组合的风险指标监控”数据源。</a:t>
            </a:r>
            <a:endParaRPr lang="en-US" altLang="zh-CN" sz="1400" dirty="0">
              <a:latin typeface="阿里巴巴普惠体 3.0 55 Regular" panose="00020600040101010101" charset="-122"/>
              <a:ea typeface="阿里巴巴普惠体 3.0 55 Regular" panose="00020600040101010101" charset="-122"/>
            </a:endParaRPr>
          </a:p>
          <a:p>
            <a:pPr>
              <a:lnSpc>
                <a:spcPct val="150000"/>
              </a:lnSpc>
            </a:pPr>
            <a:r>
              <a:rPr lang="zh-CN" altLang="en-US" sz="1400" dirty="0">
                <a:latin typeface="阿里巴巴普惠体 3.0 55 Regular" panose="00020600040101010101" charset="-122"/>
                <a:ea typeface="阿里巴巴普惠体 3.0 55 Regular" panose="00020600040101010101" charset="-122"/>
              </a:rPr>
              <a:t>选中图表后，在界面右侧配置表格的各项属性。见图：</a:t>
            </a:r>
            <a:endParaRPr lang="en-US" altLang="zh-CN" sz="1400" dirty="0">
              <a:latin typeface="阿里巴巴普惠体 3.0 55 Regular" panose="00020600040101010101" charset="-122"/>
              <a:ea typeface="阿里巴巴普惠体 3.0 55 Regular" panose="00020600040101010101" charset="-122"/>
            </a:endParaRPr>
          </a:p>
          <a:p>
            <a:pPr>
              <a:lnSpc>
                <a:spcPct val="150000"/>
              </a:lnSpc>
            </a:pPr>
            <a:endParaRPr lang="en-US" altLang="zh-CN" sz="900" dirty="0">
              <a:latin typeface="阿里巴巴普惠体 3.0 55 Regular" panose="00020600040101010101" charset="-122"/>
              <a:ea typeface="阿里巴巴普惠体 3.0 55 Regular" panose="00020600040101010101" charset="-122"/>
            </a:endParaRPr>
          </a:p>
          <a:p>
            <a:pPr marL="285750" indent="-285750">
              <a:lnSpc>
                <a:spcPct val="150000"/>
              </a:lnSpc>
              <a:buFont typeface="Arial" panose="020B0604020202020204" pitchFamily="34" charset="0"/>
              <a:buChar char="•"/>
            </a:pPr>
            <a:r>
              <a:rPr lang="zh-CN" altLang="en-US" sz="1400" dirty="0">
                <a:latin typeface="阿里巴巴普惠体 3.0 55 Regular" panose="00020600040101010101" charset="-122"/>
                <a:ea typeface="阿里巴巴普惠体 3.0 55 Regular" panose="00020600040101010101" charset="-122"/>
              </a:rPr>
              <a:t>基本属性：将标题配置为组合的风险指标监控；</a:t>
            </a:r>
            <a:endParaRPr lang="zh-CN" altLang="en-US" sz="1400" dirty="0">
              <a:latin typeface="阿里巴巴普惠体 3.0 55 Regular" panose="00020600040101010101" charset="-122"/>
              <a:ea typeface="阿里巴巴普惠体 3.0 55 Regular" panose="00020600040101010101" charset="-122"/>
            </a:endParaRPr>
          </a:p>
          <a:p>
            <a:pPr marL="285750" indent="-285750">
              <a:lnSpc>
                <a:spcPct val="150000"/>
              </a:lnSpc>
              <a:buFont typeface="Arial" panose="020B0604020202020204" pitchFamily="34" charset="0"/>
              <a:buChar char="•"/>
            </a:pPr>
            <a:r>
              <a:rPr lang="zh-CN" altLang="en-US" sz="1400" dirty="0">
                <a:latin typeface="阿里巴巴普惠体 3.0 55 Regular" panose="00020600040101010101" charset="-122"/>
                <a:ea typeface="阿里巴巴普惠体 3.0 55 Regular" panose="00020600040101010101" charset="-122"/>
              </a:rPr>
              <a:t>变量设置：选择之前设置的“日盈亏限额”、“月盈亏限额”和“年盈亏限额”作为关联变量，将每行变量数选择为</a:t>
            </a:r>
            <a:r>
              <a:rPr lang="en-US" altLang="zh-CN" sz="1400" dirty="0">
                <a:latin typeface="阿里巴巴普惠体 3.0 55 Regular" panose="00020600040101010101" charset="-122"/>
                <a:ea typeface="阿里巴巴普惠体 3.0 55 Regular" panose="00020600040101010101" charset="-122"/>
              </a:rPr>
              <a:t>3</a:t>
            </a:r>
            <a:r>
              <a:rPr lang="zh-CN" altLang="en-US" sz="1400" dirty="0">
                <a:latin typeface="阿里巴巴普惠体 3.0 55 Regular" panose="00020600040101010101" charset="-122"/>
                <a:ea typeface="阿里巴巴普惠体 3.0 55 Regular" panose="00020600040101010101" charset="-122"/>
              </a:rPr>
              <a:t>，并设置查询按钮；</a:t>
            </a:r>
            <a:endParaRPr lang="zh-CN" altLang="en-US" sz="1400" dirty="0">
              <a:latin typeface="阿里巴巴普惠体 3.0 55 Regular" panose="00020600040101010101" charset="-122"/>
              <a:ea typeface="阿里巴巴普惠体 3.0 55 Regular" panose="00020600040101010101" charset="-122"/>
            </a:endParaRPr>
          </a:p>
          <a:p>
            <a:pPr marL="285750" indent="-285750">
              <a:lnSpc>
                <a:spcPct val="150000"/>
              </a:lnSpc>
              <a:buFont typeface="Arial" panose="020B0604020202020204" pitchFamily="34" charset="0"/>
              <a:buChar char="•"/>
            </a:pPr>
            <a:r>
              <a:rPr lang="zh-CN" altLang="en-US" sz="1400" dirty="0">
                <a:latin typeface="阿里巴巴普惠体 3.0 55 Regular" panose="00020600040101010101" charset="-122"/>
                <a:ea typeface="阿里巴巴普惠体 3.0 55 Regular" panose="00020600040101010101" charset="-122"/>
              </a:rPr>
              <a:t>列配置： 为对比盈亏数据，为“日盈亏”、“月盈亏”以及“年盈亏”设置阈值为</a:t>
            </a:r>
            <a:r>
              <a:rPr lang="en-US" altLang="zh-CN" sz="1400" dirty="0">
                <a:latin typeface="阿里巴巴普惠体 3.0 55 Regular" panose="00020600040101010101" charset="-122"/>
                <a:ea typeface="阿里巴巴普惠体 3.0 55 Regular" panose="00020600040101010101" charset="-122"/>
              </a:rPr>
              <a:t>0</a:t>
            </a:r>
            <a:r>
              <a:rPr lang="zh-CN" altLang="en-US" sz="1400" dirty="0">
                <a:latin typeface="阿里巴巴普惠体 3.0 55 Regular" panose="00020600040101010101" charset="-122"/>
                <a:ea typeface="阿里巴巴普惠体 3.0 55 Regular" panose="00020600040101010101" charset="-122"/>
              </a:rPr>
              <a:t>，高于</a:t>
            </a:r>
            <a:r>
              <a:rPr lang="en-US" altLang="zh-CN" sz="1400" dirty="0">
                <a:latin typeface="阿里巴巴普惠体 3.0 55 Regular" panose="00020600040101010101" charset="-122"/>
                <a:ea typeface="阿里巴巴普惠体 3.0 55 Regular" panose="00020600040101010101" charset="-122"/>
              </a:rPr>
              <a:t>0</a:t>
            </a:r>
            <a:r>
              <a:rPr lang="zh-CN" altLang="en-US" sz="1400" dirty="0">
                <a:latin typeface="阿里巴巴普惠体 3.0 55 Regular" panose="00020600040101010101" charset="-122"/>
                <a:ea typeface="阿里巴巴普惠体 3.0 55 Regular" panose="00020600040101010101" charset="-122"/>
              </a:rPr>
              <a:t>的单元行背景色会展示为渐变红，低于</a:t>
            </a:r>
            <a:r>
              <a:rPr lang="en-US" altLang="zh-CN" sz="1400" dirty="0">
                <a:latin typeface="阿里巴巴普惠体 3.0 55 Regular" panose="00020600040101010101" charset="-122"/>
                <a:ea typeface="阿里巴巴普惠体 3.0 55 Regular" panose="00020600040101010101" charset="-122"/>
              </a:rPr>
              <a:t>0</a:t>
            </a:r>
            <a:r>
              <a:rPr lang="zh-CN" altLang="en-US" sz="1400" dirty="0">
                <a:latin typeface="阿里巴巴普惠体 3.0 55 Regular" panose="00020600040101010101" charset="-122"/>
                <a:ea typeface="阿里巴巴普惠体 3.0 55 Regular" panose="00020600040101010101" charset="-122"/>
              </a:rPr>
              <a:t>的单元行背景色会展示为渐变绿；</a:t>
            </a:r>
            <a:endParaRPr lang="zh-CN" altLang="en-US" sz="1400" dirty="0">
              <a:latin typeface="阿里巴巴普惠体 3.0 55 Regular" panose="00020600040101010101" charset="-122"/>
              <a:ea typeface="阿里巴巴普惠体 3.0 55 Regular" panose="00020600040101010101" charset="-122"/>
            </a:endParaRPr>
          </a:p>
        </p:txBody>
      </p:sp>
      <p:pic>
        <p:nvPicPr>
          <p:cNvPr id="5" name="图片 4"/>
          <p:cNvPicPr>
            <a:picLocks noChangeAspect="1"/>
          </p:cNvPicPr>
          <p:nvPr/>
        </p:nvPicPr>
        <p:blipFill>
          <a:blip r:embed="rId3"/>
          <a:stretch>
            <a:fillRect/>
          </a:stretch>
        </p:blipFill>
        <p:spPr>
          <a:xfrm>
            <a:off x="7143115" y="1098550"/>
            <a:ext cx="1903730" cy="4067175"/>
          </a:xfrm>
          <a:prstGeom prst="rect">
            <a:avLst/>
          </a:prstGeom>
        </p:spPr>
      </p:pic>
      <p:pic>
        <p:nvPicPr>
          <p:cNvPr id="6" name="图片 5"/>
          <p:cNvPicPr>
            <a:picLocks noChangeAspect="1"/>
          </p:cNvPicPr>
          <p:nvPr/>
        </p:nvPicPr>
        <p:blipFill>
          <a:blip r:embed="rId4"/>
          <a:stretch>
            <a:fillRect/>
          </a:stretch>
        </p:blipFill>
        <p:spPr>
          <a:xfrm>
            <a:off x="9246235" y="1082040"/>
            <a:ext cx="1840865" cy="4079875"/>
          </a:xfrm>
          <a:prstGeom prst="rect">
            <a:avLst/>
          </a:prstGeom>
        </p:spPr>
      </p:pic>
      <p:sp>
        <p:nvSpPr>
          <p:cNvPr id="12" name="文本框 11"/>
          <p:cNvSpPr txBox="1"/>
          <p:nvPr/>
        </p:nvSpPr>
        <p:spPr>
          <a:xfrm>
            <a:off x="8021320" y="5301615"/>
            <a:ext cx="2327910" cy="389255"/>
          </a:xfrm>
          <a:prstGeom prst="rect">
            <a:avLst/>
          </a:prstGeom>
          <a:noFill/>
        </p:spPr>
        <p:txBody>
          <a:bodyPr wrap="square">
            <a:noAutofit/>
          </a:bodyPr>
          <a:lstStyle/>
          <a:p>
            <a:pPr algn="ctr"/>
            <a:r>
              <a:rPr lang="zh-CN" altLang="en-US" sz="1400" b="1" dirty="0">
                <a:latin typeface="阿里巴巴普惠体 3.0 55 Regular" panose="00020600040101010101" charset="-122"/>
                <a:ea typeface="阿里巴巴普惠体 3.0 55 Regular" panose="00020600040101010101" charset="-122"/>
              </a:rPr>
              <a:t>表格配置表单</a:t>
            </a:r>
            <a:endParaRPr lang="zh-CN" altLang="en-US" sz="1400" b="1" dirty="0">
              <a:latin typeface="阿里巴巴普惠体 3.0 55 Regular" panose="00020600040101010101" charset="-122"/>
              <a:ea typeface="阿里巴巴普惠体 3.0 55 Regular" panose="00020600040101010101" charset="-122"/>
            </a:endParaRPr>
          </a:p>
        </p:txBody>
      </p:sp>
      <p:pic>
        <p:nvPicPr>
          <p:cNvPr id="13" name="图片 12"/>
          <p:cNvPicPr>
            <a:picLocks noChangeAspect="1"/>
          </p:cNvPicPr>
          <p:nvPr/>
        </p:nvPicPr>
        <p:blipFill>
          <a:blip r:embed="rId5"/>
          <a:stretch>
            <a:fillRect/>
          </a:stretch>
        </p:blipFill>
        <p:spPr>
          <a:xfrm>
            <a:off x="723900" y="5022441"/>
            <a:ext cx="6096000" cy="1247775"/>
          </a:xfrm>
          <a:prstGeom prst="rect">
            <a:avLst/>
          </a:prstGeom>
        </p:spPr>
      </p:pic>
      <p:sp>
        <p:nvSpPr>
          <p:cNvPr id="15" name="文本框 14"/>
          <p:cNvSpPr txBox="1"/>
          <p:nvPr/>
        </p:nvSpPr>
        <p:spPr>
          <a:xfrm>
            <a:off x="2219172" y="6289284"/>
            <a:ext cx="2739585" cy="306705"/>
          </a:xfrm>
          <a:prstGeom prst="rect">
            <a:avLst/>
          </a:prstGeom>
          <a:noFill/>
        </p:spPr>
        <p:txBody>
          <a:bodyPr wrap="square">
            <a:spAutoFit/>
          </a:bodyPr>
          <a:lstStyle/>
          <a:p>
            <a:pPr algn="ctr"/>
            <a:r>
              <a:rPr lang="zh-CN" altLang="en-US" sz="1400" b="1" dirty="0">
                <a:latin typeface="阿里巴巴普惠体 3.0 55 Regular" panose="00020600040101010101" charset="-122"/>
                <a:ea typeface="阿里巴巴普惠体 3.0 55 Regular" panose="00020600040101010101" charset="-122"/>
              </a:rPr>
              <a:t>深度行情数据总览展示效果</a:t>
            </a:r>
            <a:endParaRPr lang="zh-CN" altLang="en-US" sz="1400" b="1" dirty="0">
              <a:latin typeface="阿里巴巴普惠体 3.0 55 Regular" panose="00020600040101010101" charset="-122"/>
              <a:ea typeface="阿里巴巴普惠体 3.0 55 Regular" panose="00020600040101010101" charset="-122"/>
            </a:endParaRPr>
          </a:p>
        </p:txBody>
      </p:sp>
      <p:sp>
        <p:nvSpPr>
          <p:cNvPr id="3" name="椭圆 2"/>
          <p:cNvSpPr/>
          <p:nvPr/>
        </p:nvSpPr>
        <p:spPr>
          <a:xfrm>
            <a:off x="127000" y="610235"/>
            <a:ext cx="253365" cy="255905"/>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spTree>
    <p:custDataLst>
      <p:tags r:id="rId6"/>
    </p:custData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127000" y="-160020"/>
            <a:ext cx="762635" cy="770255"/>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阿里巴巴普惠体 3.0 55 Regular" panose="00020600040101010101" charset="-122"/>
              <a:ea typeface="阿里巴巴普惠体 3.0 55 Regular" panose="00020600040101010101" charset="-122"/>
              <a:cs typeface="+mn-cs"/>
            </a:endParaRPr>
          </a:p>
        </p:txBody>
      </p:sp>
      <p:sp>
        <p:nvSpPr>
          <p:cNvPr id="9" name="文本框 8"/>
          <p:cNvSpPr txBox="1"/>
          <p:nvPr/>
        </p:nvSpPr>
        <p:spPr>
          <a:xfrm>
            <a:off x="996314" y="104140"/>
            <a:ext cx="8421509"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rPr>
              <a:t>实践应用</a:t>
            </a:r>
            <a:r>
              <a:rPr kumimoji="0" lang="en-US" altLang="zh-CN"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rPr>
              <a:t>-</a:t>
            </a:r>
            <a:r>
              <a:rPr kumimoji="0" lang="zh-CN" altLang="en-US"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rPr>
              <a:t>特殊产品指标分析</a:t>
            </a:r>
            <a:endParaRPr kumimoji="0" lang="zh-CN" altLang="en-US"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endParaRPr>
          </a:p>
        </p:txBody>
      </p:sp>
      <p:pic>
        <p:nvPicPr>
          <p:cNvPr id="2" name="图片 1" descr="/Users/chenjiayuan/Desktop/公司logo2.png公司logo2"/>
          <p:cNvPicPr>
            <a:picLocks noChangeAspect="1"/>
          </p:cNvPicPr>
          <p:nvPr>
            <p:custDataLst>
              <p:tags r:id="rId1"/>
            </p:custDataLst>
          </p:nvPr>
        </p:nvPicPr>
        <p:blipFill>
          <a:blip r:embed="rId2" cstate="screen"/>
          <a:srcRect/>
          <a:stretch>
            <a:fillRect/>
          </a:stretch>
        </p:blipFill>
        <p:spPr>
          <a:xfrm>
            <a:off x="10701655" y="288925"/>
            <a:ext cx="1056005" cy="275590"/>
          </a:xfrm>
          <a:prstGeom prst="rect">
            <a:avLst/>
          </a:prstGeom>
        </p:spPr>
      </p:pic>
      <p:sp>
        <p:nvSpPr>
          <p:cNvPr id="4" name="文本框 3"/>
          <p:cNvSpPr txBox="1"/>
          <p:nvPr/>
        </p:nvSpPr>
        <p:spPr>
          <a:xfrm>
            <a:off x="767713" y="1185651"/>
            <a:ext cx="9844601" cy="721995"/>
          </a:xfrm>
          <a:prstGeom prst="rect">
            <a:avLst/>
          </a:prstGeom>
          <a:noFill/>
        </p:spPr>
        <p:txBody>
          <a:bodyPr wrap="square">
            <a:spAutoFit/>
          </a:bodyPr>
          <a:lstStyle/>
          <a:p>
            <a:r>
              <a:rPr lang="zh-CN" altLang="en-US" sz="1600" b="1" dirty="0">
                <a:latin typeface="阿里巴巴普惠体 3.0 55 Regular" panose="00020600040101010101" charset="-122"/>
                <a:ea typeface="阿里巴巴普惠体 3.0 55 Regular" panose="00020600040101010101" charset="-122"/>
              </a:rPr>
              <a:t>场景</a:t>
            </a:r>
            <a:r>
              <a:rPr lang="en-US" altLang="zh-CN" sz="1600" b="1" dirty="0">
                <a:latin typeface="阿里巴巴普惠体 3.0 55 Regular" panose="00020600040101010101" charset="-122"/>
                <a:ea typeface="阿里巴巴普惠体 3.0 55 Regular" panose="00020600040101010101" charset="-122"/>
              </a:rPr>
              <a:t>2. </a:t>
            </a:r>
            <a:r>
              <a:rPr lang="zh-CN" altLang="en-US" sz="1600" b="1" dirty="0">
                <a:latin typeface="阿里巴巴普惠体 3.0 55 Regular" panose="00020600040101010101" charset="-122"/>
                <a:ea typeface="阿里巴巴普惠体 3.0 55 Regular" panose="00020600040101010101" charset="-122"/>
              </a:rPr>
              <a:t>特殊产品指标分析</a:t>
            </a:r>
            <a:endParaRPr lang="en-US" altLang="zh-CN" sz="1600" b="1" dirty="0">
              <a:latin typeface="阿里巴巴普惠体 3.0 55 Regular" panose="00020600040101010101" charset="-122"/>
              <a:ea typeface="阿里巴巴普惠体 3.0 55 Regular" panose="00020600040101010101" charset="-122"/>
            </a:endParaRPr>
          </a:p>
          <a:p>
            <a:endParaRPr lang="zh-CN" altLang="en-US" sz="900" dirty="0">
              <a:latin typeface="阿里巴巴普惠体 3.0 55 Regular" panose="00020600040101010101" charset="-122"/>
              <a:ea typeface="阿里巴巴普惠体 3.0 55 Regular" panose="00020600040101010101" charset="-122"/>
            </a:endParaRPr>
          </a:p>
          <a:p>
            <a:r>
              <a:rPr lang="zh-CN" altLang="en-US" sz="1600" dirty="0">
                <a:latin typeface="阿里巴巴普惠体 3.0 55 Regular" panose="00020600040101010101" charset="-122"/>
                <a:ea typeface="阿里巴巴普惠体 3.0 55 Regular" panose="00020600040101010101" charset="-122"/>
              </a:rPr>
              <a:t>期望效果：筛选不同组合的最新指标数据。</a:t>
            </a:r>
            <a:endParaRPr lang="zh-CN" altLang="en-US" sz="1600" dirty="0">
              <a:latin typeface="阿里巴巴普惠体 3.0 55 Regular" panose="00020600040101010101" charset="-122"/>
              <a:ea typeface="阿里巴巴普惠体 3.0 55 Regular" panose="00020600040101010101" charset="-122"/>
            </a:endParaRPr>
          </a:p>
        </p:txBody>
      </p:sp>
      <p:sp>
        <p:nvSpPr>
          <p:cNvPr id="6" name="文本框 5"/>
          <p:cNvSpPr txBox="1"/>
          <p:nvPr/>
        </p:nvSpPr>
        <p:spPr>
          <a:xfrm>
            <a:off x="755013" y="2464071"/>
            <a:ext cx="5099687" cy="1814830"/>
          </a:xfrm>
          <a:prstGeom prst="rect">
            <a:avLst/>
          </a:prstGeom>
          <a:noFill/>
        </p:spPr>
        <p:txBody>
          <a:bodyPr wrap="square">
            <a:spAutoFit/>
          </a:bodyPr>
          <a:lstStyle/>
          <a:p>
            <a:r>
              <a:rPr lang="zh-CN" altLang="en-US" sz="1400" dirty="0">
                <a:latin typeface="阿里巴巴普惠体 3.0 55 Regular" panose="00020600040101010101" charset="-122"/>
                <a:ea typeface="阿里巴巴普惠体 3.0 55 Regular" panose="00020600040101010101" charset="-122"/>
              </a:rPr>
              <a:t>（</a:t>
            </a:r>
            <a:r>
              <a:rPr lang="en-US" altLang="zh-CN" sz="1400" dirty="0">
                <a:latin typeface="阿里巴巴普惠体 3.0 55 Regular" panose="00020600040101010101" charset="-122"/>
                <a:ea typeface="阿里巴巴普惠体 3.0 55 Regular" panose="00020600040101010101" charset="-122"/>
              </a:rPr>
              <a:t>1</a:t>
            </a:r>
            <a:r>
              <a:rPr lang="zh-CN" altLang="en-US" sz="1400" dirty="0">
                <a:latin typeface="阿里巴巴普惠体 3.0 55 Regular" panose="00020600040101010101" charset="-122"/>
                <a:ea typeface="阿里巴巴普惠体 3.0 55 Regular" panose="00020600040101010101" charset="-122"/>
              </a:rPr>
              <a:t>）变量配置：需要根据“组合”进行数据筛选，新建名为“组合”的变量，显示名称 设置为“组合”，变量类型设置为“自由文本”，并填入初始值“利率债组合</a:t>
            </a:r>
            <a:r>
              <a:rPr lang="en-US" altLang="zh-CN" sz="1400" dirty="0">
                <a:latin typeface="阿里巴巴普惠体 3.0 55 Regular" panose="00020600040101010101" charset="-122"/>
                <a:ea typeface="阿里巴巴普惠体 3.0 55 Regular" panose="00020600040101010101" charset="-122"/>
              </a:rPr>
              <a:t>01”</a:t>
            </a:r>
            <a:r>
              <a:rPr lang="zh-CN" altLang="en-US" sz="1400" dirty="0">
                <a:latin typeface="阿里巴巴普惠体 3.0 55 Regular" panose="00020600040101010101" charset="-122"/>
                <a:ea typeface="阿里巴巴普惠体 3.0 55 Regular" panose="00020600040101010101" charset="-122"/>
              </a:rPr>
              <a:t>。</a:t>
            </a:r>
            <a:endParaRPr lang="zh-CN" altLang="en-US" sz="1400" dirty="0">
              <a:latin typeface="阿里巴巴普惠体 3.0 55 Regular" panose="00020600040101010101" charset="-122"/>
              <a:ea typeface="阿里巴巴普惠体 3.0 55 Regular" panose="00020600040101010101" charset="-122"/>
            </a:endParaRPr>
          </a:p>
          <a:p>
            <a:endParaRPr lang="zh-CN" altLang="en-US" sz="1400" dirty="0">
              <a:latin typeface="阿里巴巴普惠体 3.0 55 Regular" panose="00020600040101010101" charset="-122"/>
              <a:ea typeface="阿里巴巴普惠体 3.0 55 Regular" panose="00020600040101010101" charset="-122"/>
            </a:endParaRPr>
          </a:p>
          <a:p>
            <a:r>
              <a:rPr lang="zh-CN" altLang="en-US" sz="1400" dirty="0">
                <a:latin typeface="阿里巴巴普惠体 3.0 55 Regular" panose="00020600040101010101" charset="-122"/>
                <a:ea typeface="阿里巴巴普惠体 3.0 55 Regular" panose="00020600040101010101" charset="-122"/>
              </a:rPr>
              <a:t>（</a:t>
            </a:r>
            <a:r>
              <a:rPr lang="en-US" altLang="zh-CN" sz="1400" dirty="0">
                <a:latin typeface="阿里巴巴普惠体 3.0 55 Regular" panose="00020600040101010101" charset="-122"/>
                <a:ea typeface="阿里巴巴普惠体 3.0 55 Regular" panose="00020600040101010101" charset="-122"/>
              </a:rPr>
              <a:t>2</a:t>
            </a:r>
            <a:r>
              <a:rPr lang="zh-CN" altLang="en-US" sz="1400" dirty="0">
                <a:latin typeface="阿里巴巴普惠体 3.0 55 Regular" panose="00020600040101010101" charset="-122"/>
                <a:ea typeface="阿里巴巴普惠体 3.0 55 Regular" panose="00020600040101010101" charset="-122"/>
              </a:rPr>
              <a:t>）数据源配置：新建名为“特别关注产品指标”的数据源，编写</a:t>
            </a:r>
            <a:r>
              <a:rPr lang="en-US" altLang="zh-CN" sz="1400" dirty="0">
                <a:latin typeface="阿里巴巴普惠体 3.0 55 Regular" panose="00020600040101010101" charset="-122"/>
                <a:ea typeface="阿里巴巴普惠体 3.0 55 Regular" panose="00020600040101010101" charset="-122"/>
              </a:rPr>
              <a:t> DolphinDB </a:t>
            </a:r>
            <a:r>
              <a:rPr lang="zh-CN" altLang="en-US" sz="1400" dirty="0">
                <a:latin typeface="阿里巴巴普惠体 3.0 55 Regular" panose="00020600040101010101" charset="-122"/>
                <a:ea typeface="阿里巴巴普惠体 3.0 55 Regular" panose="00020600040101010101" charset="-122"/>
              </a:rPr>
              <a:t>脚本从 </a:t>
            </a:r>
            <a:r>
              <a:rPr lang="en-US" altLang="zh-CN" sz="1400" dirty="0" err="1">
                <a:latin typeface="阿里巴巴普惠体 3.0 55 Regular" panose="00020600040101010101" charset="-122"/>
                <a:ea typeface="阿里巴巴普惠体 3.0 55 Regular" panose="00020600040101010101" charset="-122"/>
              </a:rPr>
              <a:t>riskcontrolproduct </a:t>
            </a:r>
            <a:r>
              <a:rPr lang="zh-CN" altLang="en-US" sz="1400" dirty="0">
                <a:latin typeface="阿里巴巴普惠体 3.0 55 Regular" panose="00020600040101010101" charset="-122"/>
                <a:ea typeface="阿里巴巴普惠体 3.0 55 Regular" panose="00020600040101010101" charset="-122"/>
              </a:rPr>
              <a:t>流表中筛选出特定组合的最新数据，并开启自动刷新功能，每隔</a:t>
            </a:r>
            <a:r>
              <a:rPr lang="en-US" altLang="zh-CN" sz="1400" dirty="0">
                <a:latin typeface="阿里巴巴普惠体 3.0 55 Regular" panose="00020600040101010101" charset="-122"/>
                <a:ea typeface="阿里巴巴普惠体 3.0 55 Regular" panose="00020600040101010101" charset="-122"/>
              </a:rPr>
              <a:t>1 </a:t>
            </a:r>
            <a:r>
              <a:rPr lang="zh-CN" altLang="en-US" sz="1400" dirty="0">
                <a:latin typeface="阿里巴巴普惠体 3.0 55 Regular" panose="00020600040101010101" charset="-122"/>
                <a:ea typeface="阿里巴巴普惠体 3.0 55 Regular" panose="00020600040101010101" charset="-122"/>
              </a:rPr>
              <a:t>秒查询最新数据。脚本代码如下：</a:t>
            </a:r>
            <a:endParaRPr lang="zh-CN" altLang="en-US" sz="1400" dirty="0">
              <a:latin typeface="阿里巴巴普惠体 3.0 55 Regular" panose="00020600040101010101" charset="-122"/>
              <a:ea typeface="阿里巴巴普惠体 3.0 55 Regular" panose="00020600040101010101" charset="-122"/>
            </a:endParaRPr>
          </a:p>
        </p:txBody>
      </p:sp>
      <p:sp>
        <p:nvSpPr>
          <p:cNvPr id="13" name="文本框 12"/>
          <p:cNvSpPr txBox="1"/>
          <p:nvPr/>
        </p:nvSpPr>
        <p:spPr>
          <a:xfrm>
            <a:off x="873125" y="4678045"/>
            <a:ext cx="5995035" cy="937260"/>
          </a:xfrm>
          <a:prstGeom prst="rect">
            <a:avLst/>
          </a:prstGeom>
          <a:noFill/>
        </p:spPr>
        <p:txBody>
          <a:bodyPr wrap="square">
            <a:spAutoFit/>
          </a:bodyPr>
          <a:lstStyle/>
          <a:p>
            <a:pPr>
              <a:lnSpc>
                <a:spcPts val="1650"/>
              </a:lnSpc>
              <a:buNone/>
            </a:pP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 </a:t>
            </a:r>
            <a:r>
              <a:rPr lang="en-US" altLang="zh-CN" sz="1400" b="0" dirty="0">
                <a:solidFill>
                  <a:srgbClr val="FF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a:solidFill>
                  <a:srgbClr val="AF00DB"/>
                </a:solidFill>
                <a:effectLst/>
                <a:latin typeface="阿里巴巴普惠体 3.0 55 Regular" panose="00020600040101010101" charset="-122"/>
                <a:ea typeface="阿里巴巴普惠体 3.0 55 Regular" panose="00020600040101010101" charset="-122"/>
              </a:rPr>
              <a:t>select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a:solidFill>
                  <a:srgbClr val="FF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a:solidFill>
                  <a:srgbClr val="AF00DB"/>
                </a:solidFill>
                <a:effectLst/>
                <a:latin typeface="阿里巴巴普惠体 3.0 55 Regular" panose="00020600040101010101" charset="-122"/>
                <a:ea typeface="阿里巴巴普惠体 3.0 55 Regular" panose="00020600040101010101" charset="-122"/>
              </a:rPr>
              <a:t>from</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err="1">
                <a:solidFill>
                  <a:srgbClr val="000000"/>
                </a:solidFill>
                <a:effectLst/>
                <a:latin typeface="阿里巴巴普惠体 3.0 55 Regular" panose="00020600040101010101" charset="-122"/>
                <a:ea typeface="阿里巴巴普惠体 3.0 55 Regular" panose="00020600040101010101" charset="-122"/>
              </a:rPr>
              <a:t>riskcontrolproduct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a:solidFill>
                  <a:srgbClr val="AF00DB"/>
                </a:solidFill>
                <a:effectLst/>
                <a:latin typeface="阿里巴巴普惠体 3.0 55 Regular" panose="00020600040101010101" charset="-122"/>
                <a:ea typeface="阿里巴巴普惠体 3.0 55 Regular" panose="00020600040101010101" charset="-122"/>
              </a:rPr>
              <a:t>where</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zh-CN" altLang="en-US" sz="1400" b="0" dirty="0">
                <a:solidFill>
                  <a:srgbClr val="000000"/>
                </a:solidFill>
                <a:effectLst/>
                <a:latin typeface="阿里巴巴普惠体 3.0 55 Regular" panose="00020600040101010101" charset="-122"/>
                <a:ea typeface="阿里巴巴普惠体 3.0 55 Regular" panose="00020600040101010101" charset="-122"/>
              </a:rPr>
              <a:t>组合 </a:t>
            </a:r>
            <a:r>
              <a:rPr lang="en-US" altLang="zh-CN" sz="1400" b="0" dirty="0">
                <a:solidFill>
                  <a:srgbClr val="FF0000"/>
                </a:solidFill>
                <a:effectLst/>
                <a:latin typeface="阿里巴巴普惠体 3.0 55 Regular" panose="00020600040101010101" charset="-122"/>
                <a:ea typeface="阿里巴巴普惠体 3.0 55 Regular" panose="00020600040101010101" charset="-122"/>
              </a:rPr>
              <a:t>==</a:t>
            </a:r>
            <a:r>
              <a:rPr lang="zh-CN" altLang="en-US"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a:solidFill>
                  <a:srgbClr val="A31515"/>
                </a:solidFill>
                <a:effectLst/>
                <a:latin typeface="阿里巴巴普惠体 3.0 55 Regular" panose="00020600040101010101" charset="-122"/>
                <a:ea typeface="阿里巴巴普惠体 3.0 55 Regular" panose="00020600040101010101" charset="-122"/>
              </a:rPr>
              <a:t>'{{</a:t>
            </a:r>
            <a:r>
              <a:rPr lang="zh-CN" altLang="en-US" sz="1400" b="0" dirty="0">
                <a:solidFill>
                  <a:srgbClr val="A31515"/>
                </a:solidFill>
                <a:effectLst/>
                <a:latin typeface="阿里巴巴普惠体 3.0 55 Regular" panose="00020600040101010101" charset="-122"/>
                <a:ea typeface="阿里巴巴普惠体 3.0 55 Regular" panose="00020600040101010101" charset="-122"/>
              </a:rPr>
              <a:t>组合</a:t>
            </a:r>
            <a:r>
              <a:rPr lang="en-US" altLang="zh-CN" sz="1400" b="0" dirty="0">
                <a:solidFill>
                  <a:srgbClr val="A31515"/>
                </a:solidFill>
                <a:effectLst/>
                <a:latin typeface="阿里巴巴普惠体 3.0 55 Regular" panose="00020600040101010101" charset="-122"/>
                <a:ea typeface="阿里巴巴普惠体 3.0 55 Regular" panose="00020600040101010101" charset="-122"/>
              </a:rPr>
              <a:t>}}'</a:t>
            </a:r>
            <a:r>
              <a:rPr lang="zh-CN" altLang="en-US"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a:solidFill>
                  <a:srgbClr val="AF00DB"/>
                </a:solidFill>
                <a:effectLst/>
                <a:latin typeface="阿里巴巴普惠体 3.0 55 Regular" panose="00020600040101010101" charset="-122"/>
                <a:ea typeface="阿里巴巴普惠体 3.0 55 Regular" panose="00020600040101010101" charset="-122"/>
              </a:rPr>
              <a:t>context by</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zh-CN" altLang="en-US" sz="1400" b="0" dirty="0">
                <a:solidFill>
                  <a:srgbClr val="000000"/>
                </a:solidFill>
                <a:effectLst/>
                <a:latin typeface="阿里巴巴普惠体 3.0 55 Regular" panose="00020600040101010101" charset="-122"/>
                <a:ea typeface="阿里巴巴普惠体 3.0 55 Regular" panose="00020600040101010101" charset="-122"/>
              </a:rPr>
              <a:t>组合 </a:t>
            </a:r>
            <a:r>
              <a:rPr lang="en-US" altLang="zh-CN" sz="1400" b="0" dirty="0">
                <a:solidFill>
                  <a:srgbClr val="AF00DB"/>
                </a:solidFill>
                <a:effectLst/>
                <a:latin typeface="阿里巴巴普惠体 3.0 55 Regular" panose="00020600040101010101" charset="-122"/>
                <a:ea typeface="阿里巴巴普惠体 3.0 55 Regular" panose="00020600040101010101" charset="-122"/>
              </a:rPr>
              <a:t>limit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a:solidFill>
                  <a:srgbClr val="FF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00A000"/>
                </a:solidFill>
                <a:effectLst/>
                <a:latin typeface="阿里巴巴普惠体 3.0 55 Regular" panose="00020600040101010101" charset="-122"/>
                <a:ea typeface="阿里巴巴普惠体 3.0 55 Regular" panose="00020600040101010101" charset="-122"/>
              </a:rPr>
              <a:t>1</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endParaRPr lang="en-US" altLang="zh-CN" sz="14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buNone/>
            </a:pPr>
            <a:endParaRPr lang="en-US" altLang="zh-CN" sz="14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pPr>
            <a:r>
              <a:rPr lang="en-US" altLang="zh-CN" sz="1400" b="0" dirty="0" err="1">
                <a:solidFill>
                  <a:srgbClr val="000000"/>
                </a:solidFill>
                <a:effectLst/>
                <a:latin typeface="阿里巴巴普惠体 3.0 55 Regular" panose="00020600040101010101" charset="-122"/>
                <a:ea typeface="阿里巴巴普惠体 3.0 55 Regular" panose="00020600040101010101" charset="-122"/>
              </a:rPr>
              <a:t>a.</a:t>
            </a:r>
            <a:r>
              <a:rPr lang="en-US" altLang="zh-CN" sz="1400" b="1" dirty="0" err="1">
                <a:solidFill>
                  <a:srgbClr val="000000"/>
                </a:solidFill>
                <a:effectLst/>
                <a:latin typeface="阿里巴巴普惠体 3.0 55 Regular" panose="00020600040101010101" charset="-122"/>
                <a:ea typeface="阿里巴巴普惠体 3.0 55 Regular" panose="00020600040101010101" charset="-122"/>
              </a:rPr>
              <a:t>unpivot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a:solidFill>
                  <a:srgbClr val="A31515"/>
                </a:solidFill>
                <a:effectLst/>
                <a:latin typeface="阿里巴巴普惠体 3.0 55 Regular" panose="00020600040101010101" charset="-122"/>
                <a:ea typeface="阿里巴巴普惠体 3.0 55 Regular" panose="00020600040101010101" charset="-122"/>
              </a:rPr>
              <a:t>`</a:t>
            </a:r>
            <a:r>
              <a:rPr lang="zh-CN" altLang="en-US" sz="1400" b="0" dirty="0">
                <a:solidFill>
                  <a:srgbClr val="A31515"/>
                </a:solidFill>
                <a:effectLst/>
                <a:latin typeface="阿里巴巴普惠体 3.0 55 Regular" panose="00020600040101010101" charset="-122"/>
                <a:ea typeface="阿里巴巴普惠体 3.0 55 Regular" panose="00020600040101010101" charset="-122"/>
              </a:rPr>
              <a:t>当前持仓</a:t>
            </a:r>
            <a:r>
              <a:rPr lang="en-US" altLang="zh-CN" sz="1400" b="0" dirty="0">
                <a:solidFill>
                  <a:srgbClr val="A31515"/>
                </a:solidFill>
                <a:effectLst/>
                <a:latin typeface="阿里巴巴普惠体 3.0 55 Regular" panose="00020600040101010101" charset="-122"/>
                <a:ea typeface="阿里巴巴普惠体 3.0 55 Regular" panose="00020600040101010101" charset="-122"/>
              </a:rPr>
              <a:t>`Duration`Convexity`DV01`</a:t>
            </a:r>
            <a:r>
              <a:rPr lang="zh-CN" altLang="en-US" sz="1400" b="0" dirty="0">
                <a:solidFill>
                  <a:srgbClr val="A31515"/>
                </a:solidFill>
                <a:effectLst/>
                <a:latin typeface="阿里巴巴普惠体 3.0 55 Regular" panose="00020600040101010101" charset="-122"/>
                <a:ea typeface="阿里巴巴普惠体 3.0 55 Regular" panose="00020600040101010101" charset="-122"/>
              </a:rPr>
              <a:t>日盈亏</a:t>
            </a:r>
            <a:r>
              <a:rPr lang="en-US" altLang="zh-CN" sz="1400" b="0" dirty="0">
                <a:solidFill>
                  <a:srgbClr val="A31515"/>
                </a:solidFill>
                <a:effectLst/>
                <a:latin typeface="阿里巴巴普惠体 3.0 55 Regular" panose="00020600040101010101" charset="-122"/>
                <a:ea typeface="阿里巴巴普惠体 3.0 55 Regular" panose="00020600040101010101" charset="-122"/>
              </a:rPr>
              <a:t>`</a:t>
            </a:r>
            <a:r>
              <a:rPr lang="zh-CN" altLang="en-US" sz="1400" b="0" dirty="0">
                <a:solidFill>
                  <a:srgbClr val="A31515"/>
                </a:solidFill>
                <a:effectLst/>
                <a:latin typeface="阿里巴巴普惠体 3.0 55 Regular" panose="00020600040101010101" charset="-122"/>
                <a:ea typeface="阿里巴巴普惠体 3.0 55 Regular" panose="00020600040101010101" charset="-122"/>
              </a:rPr>
              <a:t>月盈亏</a:t>
            </a:r>
            <a:r>
              <a:rPr lang="en-US" altLang="zh-CN" sz="1400" b="0" dirty="0">
                <a:solidFill>
                  <a:srgbClr val="A31515"/>
                </a:solidFill>
                <a:effectLst/>
                <a:latin typeface="阿里巴巴普惠体 3.0 55 Regular" panose="00020600040101010101" charset="-122"/>
                <a:ea typeface="阿里巴巴普惠体 3.0 55 Regular" panose="00020600040101010101" charset="-122"/>
              </a:rPr>
              <a:t>`</a:t>
            </a:r>
            <a:r>
              <a:rPr lang="zh-CN" altLang="en-US" sz="1400" b="0" dirty="0">
                <a:solidFill>
                  <a:srgbClr val="A31515"/>
                </a:solidFill>
                <a:effectLst/>
                <a:latin typeface="阿里巴巴普惠体 3.0 55 Regular" panose="00020600040101010101" charset="-122"/>
                <a:ea typeface="阿里巴巴普惠体 3.0 55 Regular" panose="00020600040101010101" charset="-122"/>
              </a:rPr>
              <a:t>年盈亏</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endParaRPr lang="en-US" altLang="zh-CN" sz="1400" b="0" dirty="0">
              <a:solidFill>
                <a:srgbClr val="000000"/>
              </a:solidFill>
              <a:effectLst/>
              <a:latin typeface="阿里巴巴普惠体 3.0 55 Regular" panose="00020600040101010101" charset="-122"/>
              <a:ea typeface="阿里巴巴普惠体 3.0 55 Regular" panose="00020600040101010101" charset="-122"/>
            </a:endParaRPr>
          </a:p>
        </p:txBody>
      </p:sp>
      <p:sp>
        <p:nvSpPr>
          <p:cNvPr id="14" name="矩形 13"/>
          <p:cNvSpPr/>
          <p:nvPr>
            <p:custDataLst>
              <p:tags r:id="rId3"/>
            </p:custDataLst>
          </p:nvPr>
        </p:nvSpPr>
        <p:spPr>
          <a:xfrm>
            <a:off x="809625" y="4554220"/>
            <a:ext cx="6275070" cy="1212850"/>
          </a:xfrm>
          <a:prstGeom prst="rect">
            <a:avLst/>
          </a:prstGeom>
          <a:noFill/>
          <a:ln w="28575" cmpd="dbl">
            <a:gradFill>
              <a:gsLst>
                <a:gs pos="0">
                  <a:schemeClr val="accent1">
                    <a:lumMod val="11000"/>
                    <a:lumOff val="89000"/>
                  </a:schemeClr>
                </a:gs>
                <a:gs pos="89000">
                  <a:srgbClr val="0D42D3"/>
                </a:gs>
                <a:gs pos="0">
                  <a:schemeClr val="accent1">
                    <a:lumMod val="45000"/>
                    <a:lumOff val="55000"/>
                  </a:schemeClr>
                </a:gs>
              </a:gsLst>
              <a:lin ang="20580000" scaled="1"/>
            </a:gra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latin typeface="阿里巴巴普惠体 3.0 55 Regular" panose="00020600040101010101" charset="-122"/>
              <a:ea typeface="阿里巴巴普惠体 3.0 55 Regular" panose="00020600040101010101" charset="-122"/>
            </a:endParaRPr>
          </a:p>
        </p:txBody>
      </p:sp>
      <p:pic>
        <p:nvPicPr>
          <p:cNvPr id="3" name="图片 2"/>
          <p:cNvPicPr>
            <a:picLocks noChangeAspect="1"/>
          </p:cNvPicPr>
          <p:nvPr/>
        </p:nvPicPr>
        <p:blipFill>
          <a:blip r:embed="rId4"/>
          <a:stretch>
            <a:fillRect/>
          </a:stretch>
        </p:blipFill>
        <p:spPr>
          <a:xfrm>
            <a:off x="6325626" y="1274715"/>
            <a:ext cx="5190392" cy="2582390"/>
          </a:xfrm>
          <a:prstGeom prst="rect">
            <a:avLst/>
          </a:prstGeom>
        </p:spPr>
      </p:pic>
      <p:sp>
        <p:nvSpPr>
          <p:cNvPr id="8" name="文本框 7"/>
          <p:cNvSpPr txBox="1"/>
          <p:nvPr/>
        </p:nvSpPr>
        <p:spPr>
          <a:xfrm>
            <a:off x="7424811" y="3991033"/>
            <a:ext cx="3325690" cy="337185"/>
          </a:xfrm>
          <a:prstGeom prst="rect">
            <a:avLst/>
          </a:prstGeom>
          <a:noFill/>
        </p:spPr>
        <p:txBody>
          <a:bodyPr wrap="square">
            <a:spAutoFit/>
          </a:bodyPr>
          <a:lstStyle/>
          <a:p>
            <a:r>
              <a:rPr lang="zh-CN" altLang="en-US" sz="1600" b="1" dirty="0">
                <a:latin typeface="阿里巴巴普惠体 3.0 55 Regular" panose="00020600040101010101" charset="-122"/>
                <a:ea typeface="阿里巴巴普惠体 3.0 55 Regular" panose="00020600040101010101" charset="-122"/>
              </a:rPr>
              <a:t>特殊产品指标分析数据源配置</a:t>
            </a:r>
            <a:endParaRPr lang="zh-CN" altLang="en-US" sz="1600" b="1" dirty="0">
              <a:latin typeface="阿里巴巴普惠体 3.0 55 Regular" panose="00020600040101010101" charset="-122"/>
              <a:ea typeface="阿里巴巴普惠体 3.0 55 Regular" panose="00020600040101010101" charset="-122"/>
            </a:endParaRPr>
          </a:p>
        </p:txBody>
      </p:sp>
      <p:sp>
        <p:nvSpPr>
          <p:cNvPr id="5" name="文本框 4"/>
          <p:cNvSpPr txBox="1"/>
          <p:nvPr/>
        </p:nvSpPr>
        <p:spPr>
          <a:xfrm>
            <a:off x="771525" y="2070735"/>
            <a:ext cx="6096000" cy="306705"/>
          </a:xfrm>
          <a:prstGeom prst="rect">
            <a:avLst/>
          </a:prstGeom>
          <a:noFill/>
        </p:spPr>
        <p:txBody>
          <a:bodyPr wrap="square" rtlCol="0" anchor="t">
            <a:spAutoFit/>
          </a:bodyPr>
          <a:lstStyle/>
          <a:p>
            <a:r>
              <a:rPr lang="zh-CN" altLang="en-US" sz="1400" dirty="0">
                <a:latin typeface="阿里巴巴普惠体 3.0 55 Regular" panose="00020600040101010101" charset="-122"/>
                <a:ea typeface="阿里巴巴普惠体 3.0 55 Regular" panose="00020600040101010101" charset="-122"/>
                <a:sym typeface="+mn-ea"/>
              </a:rPr>
              <a:t>具体步骤如下：</a:t>
            </a:r>
            <a:endParaRPr lang="zh-CN" altLang="en-US" sz="1400" dirty="0">
              <a:latin typeface="阿里巴巴普惠体 3.0 55 Regular" panose="00020600040101010101" charset="-122"/>
              <a:ea typeface="阿里巴巴普惠体 3.0 55 Regular" panose="00020600040101010101" charset="-122"/>
              <a:sym typeface="+mn-ea"/>
            </a:endParaRPr>
          </a:p>
        </p:txBody>
      </p:sp>
      <p:sp>
        <p:nvSpPr>
          <p:cNvPr id="7" name="椭圆 6"/>
          <p:cNvSpPr/>
          <p:nvPr/>
        </p:nvSpPr>
        <p:spPr>
          <a:xfrm>
            <a:off x="127000" y="610235"/>
            <a:ext cx="253365" cy="255905"/>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spTree>
    <p:custDataLst>
      <p:tags r:id="rId5"/>
    </p:custData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127000" y="-160020"/>
            <a:ext cx="762635" cy="770255"/>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阿里巴巴普惠体 3.0 55 Regular" panose="00020600040101010101" charset="-122"/>
              <a:ea typeface="阿里巴巴普惠体 3.0 55 Regular" panose="00020600040101010101" charset="-122"/>
              <a:cs typeface="+mn-cs"/>
            </a:endParaRPr>
          </a:p>
        </p:txBody>
      </p:sp>
      <p:sp>
        <p:nvSpPr>
          <p:cNvPr id="9" name="文本框 8"/>
          <p:cNvSpPr txBox="1"/>
          <p:nvPr/>
        </p:nvSpPr>
        <p:spPr>
          <a:xfrm>
            <a:off x="996314" y="104140"/>
            <a:ext cx="8421509" cy="82994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rPr>
              <a:t>实践应用</a:t>
            </a:r>
            <a:r>
              <a:rPr lang="en-US" altLang="zh-CN" sz="2400" b="1" noProof="0" dirty="0">
                <a:ln>
                  <a:noFill/>
                </a:ln>
                <a:solidFill>
                  <a:srgbClr val="022EA6"/>
                </a:solidFill>
                <a:effectLst/>
                <a:uLnTx/>
                <a:uFillTx/>
                <a:latin typeface="阿里巴巴普惠体 3.0 55 Regular" panose="00020600040101010101" charset="-122"/>
                <a:ea typeface="阿里巴巴普惠体 3.0 55 Regular" panose="00020600040101010101" charset="-122"/>
                <a:sym typeface="+mn-ea"/>
              </a:rPr>
              <a:t>-</a:t>
            </a:r>
            <a:r>
              <a:rPr lang="zh-CN" altLang="en-US" sz="2400" b="1" noProof="0" dirty="0">
                <a:ln>
                  <a:noFill/>
                </a:ln>
                <a:solidFill>
                  <a:srgbClr val="022EA6"/>
                </a:solidFill>
                <a:effectLst/>
                <a:uLnTx/>
                <a:uFillTx/>
                <a:latin typeface="阿里巴巴普惠体 3.0 55 Regular" panose="00020600040101010101" charset="-122"/>
                <a:ea typeface="阿里巴巴普惠体 3.0 55 Regular" panose="00020600040101010101" charset="-122"/>
                <a:sym typeface="+mn-ea"/>
              </a:rPr>
              <a:t>特殊产品指标分析</a:t>
            </a:r>
            <a:endParaRPr kumimoji="0" lang="zh-CN" altLang="en-US"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en-US" altLang="zh-CN"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endParaRPr>
          </a:p>
        </p:txBody>
      </p:sp>
      <p:pic>
        <p:nvPicPr>
          <p:cNvPr id="2" name="图片 1" descr="/Users/chenjiayuan/Desktop/公司logo2.png公司logo2"/>
          <p:cNvPicPr>
            <a:picLocks noChangeAspect="1"/>
          </p:cNvPicPr>
          <p:nvPr>
            <p:custDataLst>
              <p:tags r:id="rId1"/>
            </p:custDataLst>
          </p:nvPr>
        </p:nvPicPr>
        <p:blipFill>
          <a:blip r:embed="rId2" cstate="screen"/>
          <a:srcRect/>
          <a:stretch>
            <a:fillRect/>
          </a:stretch>
        </p:blipFill>
        <p:spPr>
          <a:xfrm>
            <a:off x="10701655" y="288925"/>
            <a:ext cx="1056005" cy="275590"/>
          </a:xfrm>
          <a:prstGeom prst="rect">
            <a:avLst/>
          </a:prstGeom>
        </p:spPr>
      </p:pic>
      <p:sp>
        <p:nvSpPr>
          <p:cNvPr id="4" name="文本框 3"/>
          <p:cNvSpPr txBox="1"/>
          <p:nvPr/>
        </p:nvSpPr>
        <p:spPr>
          <a:xfrm>
            <a:off x="889635" y="1000125"/>
            <a:ext cx="6505575" cy="3530600"/>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rPr>
              <a:t>（</a:t>
            </a:r>
            <a:r>
              <a:rPr kumimoji="0" lang="en-US" altLang="zh-CN" sz="14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rPr>
              <a:t>3</a:t>
            </a:r>
            <a:r>
              <a:rPr kumimoji="0" lang="zh-CN" altLang="en-US" sz="14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rPr>
              <a:t>）图表配置：“特别关注产品指标”数据源返回的数据为单行表格，为增强可视化效果，采用描述表组件展示此数据源。</a:t>
            </a:r>
            <a:endParaRPr kumimoji="0" lang="zh-CN" altLang="en-US" sz="14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rPr>
              <a:t> 将左侧图表菜单中的描述表项拖曳至搭建区域的空白处， 将数据源配置为上一步新建的“特别关注产品指标”，其他配置如下：</a:t>
            </a:r>
            <a:endParaRPr kumimoji="0" lang="en-US" altLang="zh-CN" sz="14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en-US" altLang="zh-CN" sz="9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endParaRP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kumimoji="0" lang="zh-CN" altLang="en-US" sz="14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rPr>
              <a:t>基本属性：设置标题为空；</a:t>
            </a:r>
            <a:endParaRPr kumimoji="0" lang="zh-CN" altLang="en-US" sz="14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endParaRP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kumimoji="0" lang="zh-CN" altLang="en-US" sz="14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rPr>
              <a:t>关联变量：选择关联变量为“组合”，并设置每行变量为 </a:t>
            </a:r>
            <a:r>
              <a:rPr kumimoji="0" lang="en-US" altLang="zh-CN" sz="14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rPr>
              <a:t>4</a:t>
            </a:r>
            <a:r>
              <a:rPr kumimoji="0" lang="zh-CN" altLang="en-US" sz="14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rPr>
              <a:t>；</a:t>
            </a:r>
            <a:endParaRPr kumimoji="0" lang="zh-CN" altLang="en-US" sz="14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endParaRP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kumimoji="0" lang="zh-CN" altLang="en-US" sz="14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rPr>
              <a:t>列属性：选择“</a:t>
            </a:r>
            <a:r>
              <a:rPr kumimoji="0" lang="en-US" altLang="zh-CN" sz="1400" b="0" i="0" u="none" strike="noStrike" kern="1200" cap="none" spc="0" normalizeH="0" baseline="0" noProof="0" dirty="0" err="1">
                <a:ln>
                  <a:noFill/>
                </a:ln>
                <a:solidFill>
                  <a:prstClr val="black"/>
                </a:solidFill>
                <a:effectLst/>
                <a:uLnTx/>
                <a:uFillTx/>
                <a:latin typeface="阿里巴巴普惠体 3.0 55 Regular" panose="00020600040101010101" charset="-122"/>
                <a:ea typeface="阿里巴巴普惠体 3.0 55 Regular" panose="00020600040101010101" charset="-122"/>
                <a:cs typeface="+mn-cs"/>
              </a:rPr>
              <a:t>valueType</a:t>
            </a:r>
            <a:r>
              <a:rPr kumimoji="0" lang="en-US" altLang="zh-CN" sz="14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rPr>
              <a:t>”</a:t>
            </a:r>
            <a:r>
              <a:rPr kumimoji="0" lang="zh-CN" altLang="en-US" sz="14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rPr>
              <a:t>为标签列，选择“</a:t>
            </a:r>
            <a:r>
              <a:rPr kumimoji="0" lang="en-US" altLang="zh-CN" sz="14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rPr>
              <a:t>value” </a:t>
            </a:r>
            <a:r>
              <a:rPr kumimoji="0" lang="zh-CN" altLang="en-US" sz="14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rPr>
              <a:t>为值列，将标签字号与值字号分别设置为“</a:t>
            </a:r>
            <a:r>
              <a:rPr kumimoji="0" lang="en-US" altLang="zh-CN" sz="14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rPr>
              <a:t>18 </a:t>
            </a:r>
            <a:r>
              <a:rPr kumimoji="0" lang="en-US" altLang="zh-CN" sz="1400" b="0" i="0" u="none" strike="noStrike" kern="1200" cap="none" spc="0" normalizeH="0" baseline="0" noProof="0" dirty="0" err="1">
                <a:ln>
                  <a:noFill/>
                </a:ln>
                <a:solidFill>
                  <a:prstClr val="black"/>
                </a:solidFill>
                <a:effectLst/>
                <a:uLnTx/>
                <a:uFillTx/>
                <a:latin typeface="阿里巴巴普惠体 3.0 55 Regular" panose="00020600040101010101" charset="-122"/>
                <a:ea typeface="阿里巴巴普惠体 3.0 55 Regular" panose="00020600040101010101" charset="-122"/>
                <a:cs typeface="+mn-cs"/>
              </a:rPr>
              <a:t>px</a:t>
            </a:r>
            <a:r>
              <a:rPr kumimoji="0" lang="en-US" altLang="zh-CN" sz="14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rPr>
              <a:t>”</a:t>
            </a:r>
            <a:r>
              <a:rPr kumimoji="0" lang="zh-CN" altLang="en-US" sz="14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rPr>
              <a:t>和 “</a:t>
            </a:r>
            <a:r>
              <a:rPr kumimoji="0" lang="en-US" altLang="zh-CN" sz="14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rPr>
              <a:t>15 </a:t>
            </a:r>
            <a:r>
              <a:rPr kumimoji="0" lang="en-US" altLang="zh-CN" sz="1400" b="0" i="0" u="none" strike="noStrike" kern="1200" cap="none" spc="0" normalizeH="0" baseline="0" noProof="0" dirty="0" err="1">
                <a:ln>
                  <a:noFill/>
                </a:ln>
                <a:solidFill>
                  <a:prstClr val="black"/>
                </a:solidFill>
                <a:effectLst/>
                <a:uLnTx/>
                <a:uFillTx/>
                <a:latin typeface="阿里巴巴普惠体 3.0 55 Regular" panose="00020600040101010101" charset="-122"/>
                <a:ea typeface="阿里巴巴普惠体 3.0 55 Regular" panose="00020600040101010101" charset="-122"/>
                <a:cs typeface="+mn-cs"/>
              </a:rPr>
              <a:t>px</a:t>
            </a:r>
            <a:r>
              <a:rPr kumimoji="0" lang="en-US" altLang="zh-CN" sz="14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rPr>
              <a:t>”</a:t>
            </a:r>
            <a:r>
              <a:rPr kumimoji="0" lang="zh-CN" altLang="en-US" sz="14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rPr>
              <a:t>，设置每行展示数量为“</a:t>
            </a:r>
            <a:r>
              <a:rPr kumimoji="0" lang="en-US" altLang="zh-CN" sz="14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rPr>
              <a:t>7”</a:t>
            </a:r>
            <a:r>
              <a:rPr kumimoji="0" lang="zh-CN" altLang="en-US" sz="14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rPr>
              <a:t>，为每列数据设置千分位。并设置值颜色。具体配置项如图所示。</a:t>
            </a:r>
            <a:endParaRPr kumimoji="0" lang="zh-CN" altLang="en-US" sz="14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endParaRPr>
          </a:p>
        </p:txBody>
      </p:sp>
      <p:pic>
        <p:nvPicPr>
          <p:cNvPr id="5" name="图片 4"/>
          <p:cNvPicPr>
            <a:picLocks noChangeAspect="1"/>
          </p:cNvPicPr>
          <p:nvPr/>
        </p:nvPicPr>
        <p:blipFill>
          <a:blip r:embed="rId3"/>
          <a:stretch>
            <a:fillRect/>
          </a:stretch>
        </p:blipFill>
        <p:spPr>
          <a:xfrm>
            <a:off x="8024495" y="1000125"/>
            <a:ext cx="1894840" cy="3795395"/>
          </a:xfrm>
          <a:prstGeom prst="rect">
            <a:avLst/>
          </a:prstGeom>
        </p:spPr>
      </p:pic>
      <p:sp>
        <p:nvSpPr>
          <p:cNvPr id="6" name="文本框 5"/>
          <p:cNvSpPr txBox="1"/>
          <p:nvPr/>
        </p:nvSpPr>
        <p:spPr>
          <a:xfrm>
            <a:off x="7867483" y="4883203"/>
            <a:ext cx="2208152" cy="306705"/>
          </a:xfrm>
          <a:prstGeom prst="rect">
            <a:avLst/>
          </a:prstGeom>
          <a:noFill/>
        </p:spPr>
        <p:txBody>
          <a:bodyPr wrap="square">
            <a:spAutoFit/>
          </a:bodyPr>
          <a:lstStyle/>
          <a:p>
            <a:pPr algn="ctr"/>
            <a:r>
              <a:rPr lang="zh-CN" altLang="en-US" sz="1400" dirty="0">
                <a:latin typeface="阿里巴巴普惠体 3.0 55 Regular" panose="00020600040101010101" charset="-122"/>
                <a:ea typeface="阿里巴巴普惠体 3.0 55 Regular" panose="00020600040101010101" charset="-122"/>
              </a:rPr>
              <a:t>描述表列属性配置图</a:t>
            </a:r>
            <a:endParaRPr lang="zh-CN" altLang="en-US" sz="1400" dirty="0">
              <a:latin typeface="阿里巴巴普惠体 3.0 55 Regular" panose="00020600040101010101" charset="-122"/>
              <a:ea typeface="阿里巴巴普惠体 3.0 55 Regular" panose="00020600040101010101" charset="-122"/>
            </a:endParaRPr>
          </a:p>
        </p:txBody>
      </p:sp>
      <p:pic>
        <p:nvPicPr>
          <p:cNvPr id="7" name="图片 6"/>
          <p:cNvPicPr>
            <a:picLocks noChangeAspect="1"/>
          </p:cNvPicPr>
          <p:nvPr/>
        </p:nvPicPr>
        <p:blipFill>
          <a:blip r:embed="rId4"/>
          <a:stretch>
            <a:fillRect/>
          </a:stretch>
        </p:blipFill>
        <p:spPr>
          <a:xfrm>
            <a:off x="958215" y="5290185"/>
            <a:ext cx="9130665" cy="760095"/>
          </a:xfrm>
          <a:prstGeom prst="rect">
            <a:avLst/>
          </a:prstGeom>
        </p:spPr>
      </p:pic>
      <p:sp>
        <p:nvSpPr>
          <p:cNvPr id="11" name="文本框 10"/>
          <p:cNvSpPr txBox="1"/>
          <p:nvPr/>
        </p:nvSpPr>
        <p:spPr>
          <a:xfrm>
            <a:off x="889508" y="4919638"/>
            <a:ext cx="2670205" cy="306705"/>
          </a:xfrm>
          <a:prstGeom prst="rect">
            <a:avLst/>
          </a:prstGeom>
          <a:noFill/>
        </p:spPr>
        <p:txBody>
          <a:bodyPr wrap="square">
            <a:spAutoFit/>
          </a:bodyPr>
          <a:lstStyle/>
          <a:p>
            <a:r>
              <a:rPr lang="zh-CN" altLang="en-US" sz="1400" b="1" dirty="0">
                <a:latin typeface="阿里巴巴普惠体 3.0 55 Regular" panose="00020600040101010101" charset="-122"/>
                <a:ea typeface="阿里巴巴普惠体 3.0 55 Regular" panose="00020600040101010101" charset="-122"/>
              </a:rPr>
              <a:t>特殊产品指标分析展示效果</a:t>
            </a:r>
            <a:endParaRPr lang="zh-CN" altLang="en-US" sz="1400" b="1" dirty="0">
              <a:latin typeface="阿里巴巴普惠体 3.0 55 Regular" panose="00020600040101010101" charset="-122"/>
              <a:ea typeface="阿里巴巴普惠体 3.0 55 Regular" panose="00020600040101010101" charset="-122"/>
            </a:endParaRPr>
          </a:p>
        </p:txBody>
      </p:sp>
      <p:sp>
        <p:nvSpPr>
          <p:cNvPr id="3" name="椭圆 2"/>
          <p:cNvSpPr/>
          <p:nvPr/>
        </p:nvSpPr>
        <p:spPr>
          <a:xfrm>
            <a:off x="127000" y="610235"/>
            <a:ext cx="253365" cy="255905"/>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spTree>
    <p:custDataLst>
      <p:tags r:id="rId5"/>
    </p:custData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127000" y="-160020"/>
            <a:ext cx="762635" cy="770255"/>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阿里巴巴普惠体 3.0 55 Regular" panose="00020600040101010101" charset="-122"/>
              <a:ea typeface="阿里巴巴普惠体 3.0 55 Regular" panose="00020600040101010101" charset="-122"/>
              <a:cs typeface="+mn-cs"/>
            </a:endParaRPr>
          </a:p>
        </p:txBody>
      </p:sp>
      <p:sp>
        <p:nvSpPr>
          <p:cNvPr id="9" name="文本框 8"/>
          <p:cNvSpPr txBox="1"/>
          <p:nvPr/>
        </p:nvSpPr>
        <p:spPr>
          <a:xfrm>
            <a:off x="996314" y="104140"/>
            <a:ext cx="8421509"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rPr>
              <a:t>实践应用</a:t>
            </a:r>
            <a:r>
              <a:rPr kumimoji="0" lang="en-US" altLang="zh-CN"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rPr>
              <a:t>-</a:t>
            </a:r>
            <a:r>
              <a:rPr kumimoji="0" lang="zh-CN" altLang="en-US"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rPr>
              <a:t>不同产品盈亏趋势分析</a:t>
            </a:r>
            <a:endParaRPr kumimoji="0" lang="zh-CN" altLang="en-US"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endParaRPr>
          </a:p>
        </p:txBody>
      </p:sp>
      <p:pic>
        <p:nvPicPr>
          <p:cNvPr id="2" name="图片 1" descr="/Users/chenjiayuan/Desktop/公司logo2.png公司logo2"/>
          <p:cNvPicPr>
            <a:picLocks noChangeAspect="1"/>
          </p:cNvPicPr>
          <p:nvPr>
            <p:custDataLst>
              <p:tags r:id="rId1"/>
            </p:custDataLst>
          </p:nvPr>
        </p:nvPicPr>
        <p:blipFill>
          <a:blip r:embed="rId2" cstate="screen"/>
          <a:srcRect/>
          <a:stretch>
            <a:fillRect/>
          </a:stretch>
        </p:blipFill>
        <p:spPr>
          <a:xfrm>
            <a:off x="10701655" y="288925"/>
            <a:ext cx="1056005" cy="275590"/>
          </a:xfrm>
          <a:prstGeom prst="rect">
            <a:avLst/>
          </a:prstGeom>
        </p:spPr>
      </p:pic>
      <p:sp>
        <p:nvSpPr>
          <p:cNvPr id="4" name="文本框 3"/>
          <p:cNvSpPr txBox="1"/>
          <p:nvPr/>
        </p:nvSpPr>
        <p:spPr>
          <a:xfrm>
            <a:off x="1038223" y="1124617"/>
            <a:ext cx="9844601" cy="891540"/>
          </a:xfrm>
          <a:prstGeom prst="rect">
            <a:avLst/>
          </a:prstGeom>
          <a:noFill/>
        </p:spPr>
        <p:txBody>
          <a:bodyPr wrap="square">
            <a:spAutoFit/>
          </a:bodyPr>
          <a:lstStyle/>
          <a:p>
            <a:r>
              <a:rPr lang="zh-CN" altLang="en-US" b="1" dirty="0">
                <a:latin typeface="阿里巴巴普惠体 3.0 55 Regular" panose="00020600040101010101" charset="-122"/>
                <a:ea typeface="阿里巴巴普惠体 3.0 55 Regular" panose="00020600040101010101" charset="-122"/>
              </a:rPr>
              <a:t>场景</a:t>
            </a:r>
            <a:r>
              <a:rPr lang="en-US" altLang="zh-CN" b="1" dirty="0">
                <a:latin typeface="阿里巴巴普惠体 3.0 55 Regular" panose="00020600040101010101" charset="-122"/>
                <a:ea typeface="阿里巴巴普惠体 3.0 55 Regular" panose="00020600040101010101" charset="-122"/>
              </a:rPr>
              <a:t>3. </a:t>
            </a:r>
            <a:r>
              <a:rPr lang="zh-CN" altLang="en-US" b="1" dirty="0">
                <a:latin typeface="阿里巴巴普惠体 3.0 55 Regular" panose="00020600040101010101" charset="-122"/>
                <a:ea typeface="阿里巴巴普惠体 3.0 55 Regular" panose="00020600040101010101" charset="-122"/>
              </a:rPr>
              <a:t>不同产品盈亏趋势分析</a:t>
            </a:r>
            <a:endParaRPr lang="en-US" altLang="zh-CN" b="1" dirty="0">
              <a:latin typeface="阿里巴巴普惠体 3.0 55 Regular" panose="00020600040101010101" charset="-122"/>
              <a:ea typeface="阿里巴巴普惠体 3.0 55 Regular" panose="00020600040101010101" charset="-122"/>
            </a:endParaRPr>
          </a:p>
          <a:p>
            <a:endParaRPr lang="zh-CN" altLang="en-US" dirty="0">
              <a:latin typeface="阿里巴巴普惠体 3.0 55 Regular" panose="00020600040101010101" charset="-122"/>
              <a:ea typeface="阿里巴巴普惠体 3.0 55 Regular" panose="00020600040101010101" charset="-122"/>
            </a:endParaRPr>
          </a:p>
          <a:p>
            <a:r>
              <a:rPr lang="zh-CN" altLang="en-US" sz="1600" dirty="0">
                <a:latin typeface="阿里巴巴普惠体 3.0 55 Regular" panose="00020600040101010101" charset="-122"/>
                <a:ea typeface="阿里巴巴普惠体 3.0 55 Regular" panose="00020600040101010101" charset="-122"/>
              </a:rPr>
              <a:t>期望效果：展示不同产品的日盈亏、月盈亏和年盈亏趋势。具体步骤如下：</a:t>
            </a:r>
            <a:endParaRPr lang="zh-CN" altLang="en-US" sz="1600" dirty="0">
              <a:latin typeface="阿里巴巴普惠体 3.0 55 Regular" panose="00020600040101010101" charset="-122"/>
              <a:ea typeface="阿里巴巴普惠体 3.0 55 Regular" panose="00020600040101010101" charset="-122"/>
            </a:endParaRPr>
          </a:p>
        </p:txBody>
      </p:sp>
      <p:sp>
        <p:nvSpPr>
          <p:cNvPr id="6" name="文本框 5"/>
          <p:cNvSpPr txBox="1"/>
          <p:nvPr/>
        </p:nvSpPr>
        <p:spPr>
          <a:xfrm>
            <a:off x="968375" y="2406650"/>
            <a:ext cx="4635500" cy="953135"/>
          </a:xfrm>
          <a:prstGeom prst="rect">
            <a:avLst/>
          </a:prstGeom>
          <a:noFill/>
        </p:spPr>
        <p:txBody>
          <a:bodyPr wrap="square">
            <a:spAutoFit/>
          </a:bodyPr>
          <a:lstStyle/>
          <a:p>
            <a:r>
              <a:rPr lang="zh-CN" altLang="en-US" sz="1400" dirty="0">
                <a:latin typeface="阿里巴巴普惠体 3.0 55 Regular" panose="00020600040101010101" charset="-122"/>
                <a:ea typeface="阿里巴巴普惠体 3.0 55 Regular" panose="00020600040101010101" charset="-122"/>
                <a:cs typeface="阿里巴巴普惠体 3.0 55 Regular" panose="00020600040101010101" charset="-122"/>
              </a:rPr>
              <a:t>（</a:t>
            </a:r>
            <a:r>
              <a:rPr lang="en-US" altLang="zh-CN" sz="1400" dirty="0">
                <a:latin typeface="阿里巴巴普惠体 3.0 55 Regular" panose="00020600040101010101" charset="-122"/>
                <a:ea typeface="阿里巴巴普惠体 3.0 55 Regular" panose="00020600040101010101" charset="-122"/>
                <a:cs typeface="阿里巴巴普惠体 3.0 55 Regular" panose="00020600040101010101" charset="-122"/>
              </a:rPr>
              <a:t>1</a:t>
            </a:r>
            <a:r>
              <a:rPr lang="zh-CN" altLang="en-US" sz="1400" dirty="0">
                <a:latin typeface="阿里巴巴普惠体 3.0 55 Regular" panose="00020600040101010101" charset="-122"/>
                <a:ea typeface="阿里巴巴普惠体 3.0 55 Regular" panose="00020600040101010101" charset="-122"/>
                <a:cs typeface="阿里巴巴普惠体 3.0 55 Regular" panose="00020600040101010101" charset="-122"/>
              </a:rPr>
              <a:t>）变量配置：需要根据“产品”进行数据筛选，新建名为“</a:t>
            </a:r>
            <a:r>
              <a:rPr lang="en-US" altLang="zh-CN" sz="1400" dirty="0">
                <a:latin typeface="阿里巴巴普惠体 3.0 55 Regular" panose="00020600040101010101" charset="-122"/>
                <a:ea typeface="阿里巴巴普惠体 3.0 55 Regular" panose="00020600040101010101" charset="-122"/>
                <a:cs typeface="阿里巴巴普惠体 3.0 55 Regular" panose="00020600040101010101" charset="-122"/>
              </a:rPr>
              <a:t>symbol”</a:t>
            </a:r>
            <a:r>
              <a:rPr lang="zh-CN" altLang="en-US" sz="1400" dirty="0">
                <a:latin typeface="阿里巴巴普惠体 3.0 55 Regular" panose="00020600040101010101" charset="-122"/>
                <a:ea typeface="阿里巴巴普惠体 3.0 55 Regular" panose="00020600040101010101" charset="-122"/>
                <a:cs typeface="阿里巴巴普惠体 3.0 55 Regular" panose="00020600040101010101" charset="-122"/>
              </a:rPr>
              <a:t>的变量，显示名 称设置为“产品”，变量类型设置为“单选”，根据产品列的枚举值配置选项，并选 择初始始值为“</a:t>
            </a:r>
            <a:r>
              <a:rPr lang="en-US" altLang="zh-CN" sz="1400" dirty="0">
                <a:latin typeface="阿里巴巴普惠体 3.0 55 Regular" panose="00020600040101010101" charset="-122"/>
                <a:ea typeface="阿里巴巴普惠体 3.0 55 Regular" panose="00020600040101010101" charset="-122"/>
                <a:cs typeface="阿里巴巴普惠体 3.0 55 Regular" panose="00020600040101010101" charset="-122"/>
              </a:rPr>
              <a:t>230012”</a:t>
            </a:r>
            <a:r>
              <a:rPr lang="zh-CN" altLang="en-US" sz="1400" dirty="0">
                <a:latin typeface="阿里巴巴普惠体 3.0 55 Regular" panose="00020600040101010101" charset="-122"/>
                <a:ea typeface="阿里巴巴普惠体 3.0 55 Regular" panose="00020600040101010101" charset="-122"/>
                <a:cs typeface="阿里巴巴普惠体 3.0 55 Regular" panose="00020600040101010101" charset="-122"/>
              </a:rPr>
              <a:t>。</a:t>
            </a:r>
            <a:endParaRPr lang="zh-CN" altLang="en-US" sz="1400" dirty="0">
              <a:latin typeface="阿里巴巴普惠体 3.0 55 Regular" panose="00020600040101010101" charset="-122"/>
              <a:ea typeface="阿里巴巴普惠体 3.0 55 Regular" panose="00020600040101010101" charset="-122"/>
              <a:cs typeface="阿里巴巴普惠体 3.0 55 Regular" panose="00020600040101010101" charset="-122"/>
            </a:endParaRPr>
          </a:p>
        </p:txBody>
      </p:sp>
      <p:sp>
        <p:nvSpPr>
          <p:cNvPr id="11" name="文本框 10"/>
          <p:cNvSpPr txBox="1"/>
          <p:nvPr/>
        </p:nvSpPr>
        <p:spPr>
          <a:xfrm>
            <a:off x="6016625" y="2367915"/>
            <a:ext cx="4796790" cy="737235"/>
          </a:xfrm>
          <a:prstGeom prst="rect">
            <a:avLst/>
          </a:prstGeom>
          <a:noFill/>
        </p:spPr>
        <p:txBody>
          <a:bodyPr wrap="square">
            <a:spAutoFit/>
          </a:bodyPr>
          <a:lstStyle/>
          <a:p>
            <a:r>
              <a:rPr lang="zh-CN" altLang="en-US" sz="1400" dirty="0">
                <a:latin typeface="阿里巴巴普惠体 3.0 55 Regular" panose="00020600040101010101" charset="-122"/>
                <a:ea typeface="阿里巴巴普惠体 3.0 55 Regular" panose="00020600040101010101" charset="-122"/>
                <a:cs typeface="阿里巴巴普惠体 3.0 55 Regular" panose="00020600040101010101" charset="-122"/>
              </a:rPr>
              <a:t>（</a:t>
            </a:r>
            <a:r>
              <a:rPr lang="en-US" altLang="zh-CN" sz="1400" dirty="0">
                <a:latin typeface="阿里巴巴普惠体 3.0 55 Regular" panose="00020600040101010101" charset="-122"/>
                <a:ea typeface="阿里巴巴普惠体 3.0 55 Regular" panose="00020600040101010101" charset="-122"/>
                <a:cs typeface="阿里巴巴普惠体 3.0 55 Regular" panose="00020600040101010101" charset="-122"/>
              </a:rPr>
              <a:t>2</a:t>
            </a:r>
            <a:r>
              <a:rPr lang="zh-CN" altLang="en-US" sz="1400" dirty="0">
                <a:latin typeface="阿里巴巴普惠体 3.0 55 Regular" panose="00020600040101010101" charset="-122"/>
                <a:ea typeface="阿里巴巴普惠体 3.0 55 Regular" panose="00020600040101010101" charset="-122"/>
                <a:cs typeface="阿里巴巴普惠体 3.0 55 Regular" panose="00020600040101010101" charset="-122"/>
              </a:rPr>
              <a:t>）数据源配置：新建名为“产品盈亏分析”的数据源，选择流表 </a:t>
            </a:r>
            <a:r>
              <a:rPr lang="en-US" altLang="zh-CN" sz="1400" dirty="0" err="1">
                <a:latin typeface="阿里巴巴普惠体 3.0 55 Regular" panose="00020600040101010101" charset="-122"/>
                <a:ea typeface="阿里巴巴普惠体 3.0 55 Regular" panose="00020600040101010101" charset="-122"/>
                <a:cs typeface="阿里巴巴普惠体 3.0 55 Regular" panose="00020600040101010101" charset="-122"/>
              </a:rPr>
              <a:t>riskcontrolproduct</a:t>
            </a:r>
            <a:r>
              <a:rPr lang="zh-CN" altLang="en-US" sz="1400" dirty="0">
                <a:latin typeface="阿里巴巴普惠体 3.0 55 Regular" panose="00020600040101010101" charset="-122"/>
                <a:ea typeface="阿里巴巴普惠体 3.0 55 Regular" panose="00020600040101010101" charset="-122"/>
                <a:cs typeface="阿里巴巴普惠体 3.0 55 Regular" panose="00020600040101010101" charset="-122"/>
              </a:rPr>
              <a:t>， 过滤出产品名为“</a:t>
            </a:r>
            <a:r>
              <a:rPr lang="en-US" altLang="zh-CN" sz="1400" dirty="0">
                <a:latin typeface="阿里巴巴普惠体 3.0 55 Regular" panose="00020600040101010101" charset="-122"/>
                <a:ea typeface="阿里巴巴普惠体 3.0 55 Regular" panose="00020600040101010101" charset="-122"/>
                <a:cs typeface="阿里巴巴普惠体 3.0 55 Regular" panose="00020600040101010101" charset="-122"/>
              </a:rPr>
              <a:t>symbol”</a:t>
            </a:r>
            <a:r>
              <a:rPr lang="zh-CN" altLang="en-US" sz="1400" dirty="0">
                <a:latin typeface="阿里巴巴普惠体 3.0 55 Regular" panose="00020600040101010101" charset="-122"/>
                <a:ea typeface="阿里巴巴普惠体 3.0 55 Regular" panose="00020600040101010101" charset="-122"/>
                <a:cs typeface="阿里巴巴普惠体 3.0 55 Regular" panose="00020600040101010101" charset="-122"/>
              </a:rPr>
              <a:t>变量的数据，表达式过滤代码如下。表达式内容如下：</a:t>
            </a:r>
            <a:endParaRPr lang="zh-CN" altLang="en-US" sz="1400" dirty="0">
              <a:latin typeface="阿里巴巴普惠体 3.0 55 Regular" panose="00020600040101010101" charset="-122"/>
              <a:ea typeface="阿里巴巴普惠体 3.0 55 Regular" panose="00020600040101010101" charset="-122"/>
              <a:cs typeface="阿里巴巴普惠体 3.0 55 Regular" panose="00020600040101010101" charset="-122"/>
            </a:endParaRPr>
          </a:p>
        </p:txBody>
      </p:sp>
      <p:sp>
        <p:nvSpPr>
          <p:cNvPr id="13" name="文本框 12"/>
          <p:cNvSpPr txBox="1"/>
          <p:nvPr/>
        </p:nvSpPr>
        <p:spPr>
          <a:xfrm>
            <a:off x="6178550" y="3501390"/>
            <a:ext cx="2209165" cy="302895"/>
          </a:xfrm>
          <a:prstGeom prst="rect">
            <a:avLst/>
          </a:prstGeom>
          <a:noFill/>
        </p:spPr>
        <p:txBody>
          <a:bodyPr wrap="square">
            <a:spAutoFit/>
          </a:bodyPr>
          <a:lstStyle/>
          <a:p>
            <a:pPr>
              <a:lnSpc>
                <a:spcPts val="1650"/>
              </a:lnSpc>
            </a:pPr>
            <a:r>
              <a:rPr lang="zh-CN" altLang="en-US" sz="1400" b="0" dirty="0">
                <a:solidFill>
                  <a:srgbClr val="000000"/>
                </a:solidFill>
                <a:effectLst/>
                <a:latin typeface="阿里巴巴普惠体 3.0 55 Regular" panose="00020600040101010101" charset="-122"/>
                <a:ea typeface="阿里巴巴普惠体 3.0 55 Regular" panose="00020600040101010101" charset="-122"/>
              </a:rPr>
              <a:t>产品名称 </a:t>
            </a:r>
            <a:r>
              <a:rPr lang="en-US" altLang="zh-CN" sz="1400" b="0" dirty="0">
                <a:solidFill>
                  <a:srgbClr val="FF0000"/>
                </a:solidFill>
                <a:effectLst/>
                <a:latin typeface="阿里巴巴普惠体 3.0 55 Regular" panose="00020600040101010101" charset="-122"/>
                <a:ea typeface="阿里巴巴普惠体 3.0 55 Regular" panose="00020600040101010101" charset="-122"/>
              </a:rPr>
              <a:t>==</a:t>
            </a:r>
            <a:r>
              <a:rPr lang="zh-CN" altLang="en-US"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a:solidFill>
                  <a:srgbClr val="A31515"/>
                </a:solidFill>
                <a:effectLst/>
                <a:latin typeface="阿里巴巴普惠体 3.0 55 Regular" panose="00020600040101010101" charset="-122"/>
                <a:ea typeface="阿里巴巴普惠体 3.0 55 Regular" panose="00020600040101010101" charset="-122"/>
              </a:rPr>
              <a:t>'{{symbol}}'</a:t>
            </a:r>
            <a:endParaRPr lang="en-US" altLang="zh-CN" sz="1400" b="0" dirty="0">
              <a:solidFill>
                <a:srgbClr val="A31515"/>
              </a:solidFill>
              <a:effectLst/>
              <a:latin typeface="阿里巴巴普惠体 3.0 55 Regular" panose="00020600040101010101" charset="-122"/>
              <a:ea typeface="阿里巴巴普惠体 3.0 55 Regular" panose="00020600040101010101" charset="-122"/>
            </a:endParaRPr>
          </a:p>
        </p:txBody>
      </p:sp>
      <p:sp>
        <p:nvSpPr>
          <p:cNvPr id="14" name="矩形 13"/>
          <p:cNvSpPr/>
          <p:nvPr>
            <p:custDataLst>
              <p:tags r:id="rId3"/>
            </p:custDataLst>
          </p:nvPr>
        </p:nvSpPr>
        <p:spPr>
          <a:xfrm>
            <a:off x="6125845" y="3362960"/>
            <a:ext cx="2374265" cy="608965"/>
          </a:xfrm>
          <a:prstGeom prst="rect">
            <a:avLst/>
          </a:prstGeom>
          <a:noFill/>
          <a:ln w="28575" cmpd="dbl">
            <a:gradFill>
              <a:gsLst>
                <a:gs pos="0">
                  <a:schemeClr val="accent1">
                    <a:lumMod val="11000"/>
                    <a:lumOff val="89000"/>
                  </a:schemeClr>
                </a:gs>
                <a:gs pos="89000">
                  <a:srgbClr val="0D42D3"/>
                </a:gs>
                <a:gs pos="0">
                  <a:schemeClr val="accent1">
                    <a:lumMod val="45000"/>
                    <a:lumOff val="55000"/>
                  </a:schemeClr>
                </a:gs>
              </a:gsLst>
              <a:lin ang="20580000" scaled="1"/>
            </a:gra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2000" dirty="0">
              <a:latin typeface="阿里巴巴普惠体 3.0 55 Regular" panose="00020600040101010101" charset="-122"/>
              <a:ea typeface="阿里巴巴普惠体 3.0 55 Regular" panose="00020600040101010101" charset="-122"/>
            </a:endParaRPr>
          </a:p>
        </p:txBody>
      </p:sp>
      <p:pic>
        <p:nvPicPr>
          <p:cNvPr id="3" name="图片 2"/>
          <p:cNvPicPr>
            <a:picLocks noChangeAspect="1"/>
          </p:cNvPicPr>
          <p:nvPr/>
        </p:nvPicPr>
        <p:blipFill>
          <a:blip r:embed="rId4"/>
          <a:stretch>
            <a:fillRect/>
          </a:stretch>
        </p:blipFill>
        <p:spPr>
          <a:xfrm>
            <a:off x="1077595" y="3581400"/>
            <a:ext cx="4408170" cy="2129155"/>
          </a:xfrm>
          <a:prstGeom prst="rect">
            <a:avLst/>
          </a:prstGeom>
        </p:spPr>
      </p:pic>
      <p:sp>
        <p:nvSpPr>
          <p:cNvPr id="5" name="椭圆 4"/>
          <p:cNvSpPr/>
          <p:nvPr/>
        </p:nvSpPr>
        <p:spPr>
          <a:xfrm>
            <a:off x="127000" y="610235"/>
            <a:ext cx="253365" cy="255905"/>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spTree>
    <p:custDataLst>
      <p:tags r:id="rId5"/>
    </p:custData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127000" y="-160020"/>
            <a:ext cx="762635" cy="770255"/>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阿里巴巴普惠体 3.0 55 Regular" panose="00020600040101010101" charset="-122"/>
              <a:ea typeface="阿里巴巴普惠体 3.0 55 Regular" panose="00020600040101010101" charset="-122"/>
              <a:cs typeface="+mn-cs"/>
            </a:endParaRPr>
          </a:p>
        </p:txBody>
      </p:sp>
      <p:sp>
        <p:nvSpPr>
          <p:cNvPr id="9" name="文本框 8"/>
          <p:cNvSpPr txBox="1"/>
          <p:nvPr/>
        </p:nvSpPr>
        <p:spPr>
          <a:xfrm>
            <a:off x="996314" y="104140"/>
            <a:ext cx="8421509" cy="82994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rPr>
              <a:t>实践应用</a:t>
            </a:r>
            <a:r>
              <a:rPr lang="en-US" altLang="zh-CN" sz="2400" b="1" noProof="0" dirty="0">
                <a:ln>
                  <a:noFill/>
                </a:ln>
                <a:solidFill>
                  <a:srgbClr val="022EA6"/>
                </a:solidFill>
                <a:effectLst/>
                <a:uLnTx/>
                <a:uFillTx/>
                <a:latin typeface="阿里巴巴普惠体 3.0 55 Regular" panose="00020600040101010101" charset="-122"/>
                <a:ea typeface="阿里巴巴普惠体 3.0 55 Regular" panose="00020600040101010101" charset="-122"/>
                <a:sym typeface="+mn-ea"/>
              </a:rPr>
              <a:t>-</a:t>
            </a:r>
            <a:r>
              <a:rPr lang="zh-CN" altLang="en-US" sz="2400" b="1" noProof="0" dirty="0">
                <a:ln>
                  <a:noFill/>
                </a:ln>
                <a:solidFill>
                  <a:srgbClr val="022EA6"/>
                </a:solidFill>
                <a:effectLst/>
                <a:uLnTx/>
                <a:uFillTx/>
                <a:latin typeface="阿里巴巴普惠体 3.0 55 Regular" panose="00020600040101010101" charset="-122"/>
                <a:ea typeface="阿里巴巴普惠体 3.0 55 Regular" panose="00020600040101010101" charset="-122"/>
                <a:sym typeface="+mn-ea"/>
              </a:rPr>
              <a:t>不同产品盈亏趋势分析</a:t>
            </a:r>
            <a:endParaRPr kumimoji="0" lang="zh-CN" altLang="en-US"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en-US" altLang="zh-CN"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endParaRPr>
          </a:p>
        </p:txBody>
      </p:sp>
      <p:pic>
        <p:nvPicPr>
          <p:cNvPr id="2" name="图片 1" descr="/Users/chenjiayuan/Desktop/公司logo2.png公司logo2"/>
          <p:cNvPicPr>
            <a:picLocks noChangeAspect="1"/>
          </p:cNvPicPr>
          <p:nvPr>
            <p:custDataLst>
              <p:tags r:id="rId1"/>
            </p:custDataLst>
          </p:nvPr>
        </p:nvPicPr>
        <p:blipFill>
          <a:blip r:embed="rId2" cstate="screen"/>
          <a:srcRect/>
          <a:stretch>
            <a:fillRect/>
          </a:stretch>
        </p:blipFill>
        <p:spPr>
          <a:xfrm>
            <a:off x="10701655" y="288925"/>
            <a:ext cx="1056005" cy="275590"/>
          </a:xfrm>
          <a:prstGeom prst="rect">
            <a:avLst/>
          </a:prstGeom>
        </p:spPr>
      </p:pic>
      <p:sp>
        <p:nvSpPr>
          <p:cNvPr id="4" name="文本框 3"/>
          <p:cNvSpPr txBox="1"/>
          <p:nvPr/>
        </p:nvSpPr>
        <p:spPr>
          <a:xfrm>
            <a:off x="735965" y="638175"/>
            <a:ext cx="6517640" cy="4154170"/>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rPr>
              <a:t>（</a:t>
            </a:r>
            <a:r>
              <a:rPr kumimoji="0" lang="en-US" altLang="zh-CN" sz="14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rPr>
              <a:t>3</a:t>
            </a:r>
            <a:r>
              <a:rPr kumimoji="0" lang="zh-CN" altLang="en-US" sz="14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rPr>
              <a:t>）图表配置：选择左侧图表菜单中的柱状图，拖曳至搭建区域的空白处，将此图表的数据源配置为在上一步中新建的“产品盈亏分析”。</a:t>
            </a:r>
            <a:endParaRPr kumimoji="0" lang="en-US" altLang="zh-CN" sz="14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5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rPr>
              <a:t>其它配置如下：</a:t>
            </a:r>
            <a:endParaRPr kumimoji="0" lang="en-US" altLang="zh-CN" sz="14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endParaRPr>
          </a:p>
          <a:p>
            <a:pPr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defRPr/>
            </a:pPr>
            <a:endParaRPr kumimoji="0" lang="en-US" altLang="zh-CN" sz="3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endParaRP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kumimoji="0" lang="zh-CN" altLang="en-US" sz="14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rPr>
              <a:t>基本属性：配置标题为“盈亏图”；</a:t>
            </a:r>
            <a:endParaRPr kumimoji="0" lang="zh-CN" altLang="en-US" sz="14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endParaRP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kumimoji="0" lang="zh-CN" altLang="en-US" sz="14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rPr>
              <a:t>变量设置：选择关联变量为“</a:t>
            </a:r>
            <a:r>
              <a:rPr kumimoji="0" lang="en-US" altLang="zh-CN" sz="14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rPr>
              <a:t>symbol”</a:t>
            </a:r>
            <a:r>
              <a:rPr kumimoji="0" lang="zh-CN" altLang="en-US" sz="14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rPr>
              <a:t>，并设置每行变量为</a:t>
            </a:r>
            <a:r>
              <a:rPr kumimoji="0" lang="en-US" altLang="zh-CN" sz="14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rPr>
              <a:t>3</a:t>
            </a:r>
            <a:r>
              <a:rPr kumimoji="0" lang="zh-CN" altLang="en-US" sz="14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rPr>
              <a:t>；</a:t>
            </a:r>
            <a:endParaRPr kumimoji="0" lang="zh-CN" altLang="en-US" sz="14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endParaRP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kumimoji="0" lang="en-US" altLang="zh-CN" sz="14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rPr>
              <a:t>X </a:t>
            </a:r>
            <a:r>
              <a:rPr kumimoji="0" lang="zh-CN" altLang="en-US" sz="14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rPr>
              <a:t>轴属性：选择类型为“类目轴”，名称设置为“时间”，将 </a:t>
            </a:r>
            <a:r>
              <a:rPr kumimoji="0" lang="en-US" altLang="zh-CN" sz="14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rPr>
              <a:t>X </a:t>
            </a:r>
            <a:r>
              <a:rPr kumimoji="0" lang="zh-CN" altLang="en-US" sz="14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rPr>
              <a:t>轴坐标列设置为“更新时间”，并选择时间格式化为“</a:t>
            </a:r>
            <a:r>
              <a:rPr kumimoji="0" lang="en-US" altLang="zh-CN" sz="1400" b="0" i="0" u="none" strike="noStrike" kern="1200" cap="none" spc="0" normalizeH="0" baseline="0" noProof="0" dirty="0" err="1">
                <a:ln>
                  <a:noFill/>
                </a:ln>
                <a:solidFill>
                  <a:prstClr val="black"/>
                </a:solidFill>
                <a:effectLst/>
                <a:uLnTx/>
                <a:uFillTx/>
                <a:latin typeface="阿里巴巴普惠体 3.0 55 Regular" panose="00020600040101010101" charset="-122"/>
                <a:ea typeface="阿里巴巴普惠体 3.0 55 Regular" panose="00020600040101010101" charset="-122"/>
                <a:cs typeface="+mn-cs"/>
              </a:rPr>
              <a:t>HH:mm:ss</a:t>
            </a:r>
            <a:r>
              <a:rPr kumimoji="0" lang="en-US" altLang="zh-CN" sz="14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rPr>
              <a:t>”</a:t>
            </a:r>
            <a:r>
              <a:rPr kumimoji="0" lang="zh-CN" altLang="en-US" sz="14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rPr>
              <a:t>；</a:t>
            </a:r>
            <a:endParaRPr kumimoji="0" lang="zh-CN" altLang="en-US" sz="14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endParaRP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kumimoji="0" lang="en-US" altLang="zh-CN" sz="14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rPr>
              <a:t>Y </a:t>
            </a:r>
            <a:r>
              <a:rPr kumimoji="0" lang="zh-CN" altLang="en-US" sz="14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rPr>
              <a:t>轴属性：配置单 </a:t>
            </a:r>
            <a:r>
              <a:rPr kumimoji="0" lang="en-US" altLang="zh-CN" sz="14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rPr>
              <a:t>Y </a:t>
            </a:r>
            <a:r>
              <a:rPr kumimoji="0" lang="zh-CN" altLang="en-US" sz="14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rPr>
              <a:t>轴，类型设置为“数据轴”，名称设置为“盈亏”，其余设置保持默认设置；</a:t>
            </a:r>
            <a:endParaRPr kumimoji="0" lang="zh-CN" altLang="en-US" sz="14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endParaRP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kumimoji="0" lang="zh-CN" altLang="en-US" sz="14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rPr>
              <a:t>数据列：配置 </a:t>
            </a:r>
            <a:r>
              <a:rPr kumimoji="0" lang="en-US" altLang="zh-CN" sz="14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rPr>
              <a:t>3 </a:t>
            </a:r>
            <a:r>
              <a:rPr kumimoji="0" lang="zh-CN" altLang="en-US" sz="14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rPr>
              <a:t>项数据列，分别对应日盈亏、月盈亏和年盈亏，将不同的数据列分别设置为“日盈亏”“ 月盈亏”和“年盈亏”，并为它们设置不同颜色， 将</a:t>
            </a:r>
            <a:r>
              <a:rPr kumimoji="0" lang="en-US" altLang="zh-CN" sz="14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rPr>
              <a:t>3</a:t>
            </a:r>
            <a:r>
              <a:rPr kumimoji="0" lang="zh-CN" altLang="en-US" sz="14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rPr>
              <a:t>个数据列的关联</a:t>
            </a:r>
            <a:r>
              <a:rPr kumimoji="0" lang="en-US" altLang="zh-CN" sz="14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rPr>
              <a:t>Y</a:t>
            </a:r>
            <a:r>
              <a:rPr kumimoji="0" lang="zh-CN" altLang="en-US" sz="14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rPr>
              <a:t>轴设置为上一步设置的</a:t>
            </a:r>
            <a:r>
              <a:rPr kumimoji="0" lang="en-US" altLang="zh-CN" sz="14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rPr>
              <a:t>Y</a:t>
            </a:r>
            <a:r>
              <a:rPr kumimoji="0" lang="zh-CN" altLang="en-US" sz="14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rPr>
              <a:t>轴。</a:t>
            </a:r>
            <a:endParaRPr kumimoji="0" lang="zh-CN" altLang="en-US" sz="1400" b="0" i="0" u="none" strike="noStrike" kern="1200" cap="none" spc="0" normalizeH="0" baseline="0" noProof="0" dirty="0">
              <a:ln>
                <a:noFill/>
              </a:ln>
              <a:solidFill>
                <a:prstClr val="black"/>
              </a:solidFill>
              <a:effectLst/>
              <a:uLnTx/>
              <a:uFillTx/>
              <a:latin typeface="阿里巴巴普惠体 3.0 55 Regular" panose="00020600040101010101" charset="-122"/>
              <a:ea typeface="阿里巴巴普惠体 3.0 55 Regular" panose="00020600040101010101" charset="-122"/>
              <a:cs typeface="+mn-cs"/>
            </a:endParaRPr>
          </a:p>
        </p:txBody>
      </p:sp>
      <p:sp>
        <p:nvSpPr>
          <p:cNvPr id="6" name="文本框 5"/>
          <p:cNvSpPr txBox="1"/>
          <p:nvPr/>
        </p:nvSpPr>
        <p:spPr>
          <a:xfrm>
            <a:off x="8339968" y="4016402"/>
            <a:ext cx="2208152" cy="337185"/>
          </a:xfrm>
          <a:prstGeom prst="rect">
            <a:avLst/>
          </a:prstGeom>
          <a:noFill/>
        </p:spPr>
        <p:txBody>
          <a:bodyPr wrap="square">
            <a:spAutoFit/>
          </a:bodyPr>
          <a:lstStyle/>
          <a:p>
            <a:pPr algn="ctr"/>
            <a:r>
              <a:rPr lang="zh-CN" altLang="en-US" sz="1600" b="1" dirty="0">
                <a:latin typeface="阿里巴巴普惠体 3.0 55 Regular" panose="00020600040101010101" charset="-122"/>
                <a:ea typeface="阿里巴巴普惠体 3.0 55 Regular" panose="00020600040101010101" charset="-122"/>
              </a:rPr>
              <a:t> 柱状图数据列设置</a:t>
            </a:r>
            <a:endParaRPr lang="zh-CN" altLang="en-US" sz="1600" b="1" dirty="0">
              <a:latin typeface="阿里巴巴普惠体 3.0 55 Regular" panose="00020600040101010101" charset="-122"/>
              <a:ea typeface="阿里巴巴普惠体 3.0 55 Regular" panose="00020600040101010101" charset="-122"/>
            </a:endParaRPr>
          </a:p>
        </p:txBody>
      </p:sp>
      <p:pic>
        <p:nvPicPr>
          <p:cNvPr id="3" name="图片 2"/>
          <p:cNvPicPr>
            <a:picLocks noChangeAspect="1"/>
          </p:cNvPicPr>
          <p:nvPr/>
        </p:nvPicPr>
        <p:blipFill>
          <a:blip r:embed="rId3"/>
          <a:stretch>
            <a:fillRect/>
          </a:stretch>
        </p:blipFill>
        <p:spPr>
          <a:xfrm>
            <a:off x="8423299" y="820323"/>
            <a:ext cx="2124408" cy="3130707"/>
          </a:xfrm>
          <a:prstGeom prst="rect">
            <a:avLst/>
          </a:prstGeom>
        </p:spPr>
      </p:pic>
      <p:pic>
        <p:nvPicPr>
          <p:cNvPr id="8" name="图片 7"/>
          <p:cNvPicPr>
            <a:picLocks noChangeAspect="1"/>
          </p:cNvPicPr>
          <p:nvPr/>
        </p:nvPicPr>
        <p:blipFill>
          <a:blip r:embed="rId4"/>
          <a:stretch>
            <a:fillRect/>
          </a:stretch>
        </p:blipFill>
        <p:spPr>
          <a:xfrm>
            <a:off x="812232" y="4966377"/>
            <a:ext cx="8966479" cy="1197289"/>
          </a:xfrm>
          <a:prstGeom prst="rect">
            <a:avLst/>
          </a:prstGeom>
        </p:spPr>
      </p:pic>
      <p:sp>
        <p:nvSpPr>
          <p:cNvPr id="13" name="文本框 12"/>
          <p:cNvSpPr txBox="1"/>
          <p:nvPr/>
        </p:nvSpPr>
        <p:spPr>
          <a:xfrm>
            <a:off x="4356337" y="6236584"/>
            <a:ext cx="2546287" cy="306705"/>
          </a:xfrm>
          <a:prstGeom prst="rect">
            <a:avLst/>
          </a:prstGeom>
          <a:noFill/>
        </p:spPr>
        <p:txBody>
          <a:bodyPr wrap="square">
            <a:spAutoFit/>
          </a:bodyPr>
          <a:lstStyle/>
          <a:p>
            <a:r>
              <a:rPr lang="zh-CN" altLang="en-US" sz="1400" b="1" dirty="0">
                <a:latin typeface="阿里巴巴普惠体 3.0 55 Regular" panose="00020600040101010101" charset="-122"/>
                <a:ea typeface="阿里巴巴普惠体 3.0 55 Regular" panose="00020600040101010101" charset="-122"/>
              </a:rPr>
              <a:t>不同产品盈亏趋势分析图</a:t>
            </a:r>
            <a:endParaRPr lang="zh-CN" altLang="en-US" sz="1400" b="1" dirty="0">
              <a:latin typeface="阿里巴巴普惠体 3.0 55 Regular" panose="00020600040101010101" charset="-122"/>
              <a:ea typeface="阿里巴巴普惠体 3.0 55 Regular" panose="00020600040101010101" charset="-122"/>
            </a:endParaRPr>
          </a:p>
        </p:txBody>
      </p:sp>
      <p:sp>
        <p:nvSpPr>
          <p:cNvPr id="5" name="椭圆 4"/>
          <p:cNvSpPr/>
          <p:nvPr/>
        </p:nvSpPr>
        <p:spPr>
          <a:xfrm>
            <a:off x="127000" y="610235"/>
            <a:ext cx="253365" cy="255905"/>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spTree>
    <p:custDataLst>
      <p:tags r:id="rId5"/>
    </p:custData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22EA6"/>
        </a:solidFill>
        <a:effectLst/>
      </p:bgPr>
    </p:bg>
    <p:spTree>
      <p:nvGrpSpPr>
        <p:cNvPr id="1" name=""/>
        <p:cNvGrpSpPr/>
        <p:nvPr/>
      </p:nvGrpSpPr>
      <p:grpSpPr>
        <a:xfrm>
          <a:off x="0" y="0"/>
          <a:ext cx="0" cy="0"/>
          <a:chOff x="0" y="0"/>
          <a:chExt cx="0" cy="0"/>
        </a:xfrm>
      </p:grpSpPr>
      <p:pic>
        <p:nvPicPr>
          <p:cNvPr id="24" name="图片 23" descr="VCG211260803510"/>
          <p:cNvPicPr>
            <a:picLocks noChangeAspect="1"/>
          </p:cNvPicPr>
          <p:nvPr>
            <p:custDataLst>
              <p:tags r:id="rId1"/>
            </p:custDataLst>
          </p:nvPr>
        </p:nvPicPr>
        <p:blipFill>
          <a:blip r:embed="rId2" cstate="screen">
            <a:alphaModFix amt="20000"/>
            <a:grayscl/>
            <a:lum bright="24000"/>
          </a:blip>
          <a:srcRect/>
          <a:stretch>
            <a:fillRect/>
          </a:stretch>
        </p:blipFill>
        <p:spPr>
          <a:xfrm>
            <a:off x="0" y="-12376"/>
            <a:ext cx="13543280" cy="6951345"/>
          </a:xfrm>
          <a:prstGeom prst="rect">
            <a:avLst/>
          </a:prstGeom>
        </p:spPr>
      </p:pic>
      <p:grpSp>
        <p:nvGrpSpPr>
          <p:cNvPr id="34" name="组合 33"/>
          <p:cNvGrpSpPr/>
          <p:nvPr/>
        </p:nvGrpSpPr>
        <p:grpSpPr>
          <a:xfrm>
            <a:off x="11428427" y="340526"/>
            <a:ext cx="388923" cy="346007"/>
            <a:chOff x="3933635" y="-1495234"/>
            <a:chExt cx="842211" cy="749278"/>
          </a:xfrm>
          <a:solidFill>
            <a:schemeClr val="bg1">
              <a:alpha val="86000"/>
            </a:schemeClr>
          </a:solidFill>
        </p:grpSpPr>
        <p:grpSp>
          <p:nvGrpSpPr>
            <p:cNvPr id="36" name="组合 35"/>
            <p:cNvGrpSpPr/>
            <p:nvPr/>
          </p:nvGrpSpPr>
          <p:grpSpPr>
            <a:xfrm>
              <a:off x="3933635" y="-1495234"/>
              <a:ext cx="203846" cy="749278"/>
              <a:chOff x="3933635" y="-1487213"/>
              <a:chExt cx="203846" cy="749278"/>
            </a:xfrm>
            <a:grpFill/>
          </p:grpSpPr>
          <p:sp>
            <p:nvSpPr>
              <p:cNvPr id="37" name="椭圆 36"/>
              <p:cNvSpPr/>
              <p:nvPr>
                <p:custDataLst>
                  <p:tags r:id="rId3"/>
                </p:custDataLst>
              </p:nvPr>
            </p:nvSpPr>
            <p:spPr>
              <a:xfrm>
                <a:off x="3933635" y="-1487213"/>
                <a:ext cx="203846" cy="203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atin typeface="阿里巴巴普惠体 3.0 55 Regular" panose="00020600040101010101" charset="-122"/>
                  <a:ea typeface="阿里巴巴普惠体 3.0 55 Regular" panose="00020600040101010101" charset="-122"/>
                </a:endParaRPr>
              </a:p>
            </p:txBody>
          </p:sp>
          <p:sp>
            <p:nvSpPr>
              <p:cNvPr id="38" name="椭圆 37"/>
              <p:cNvSpPr/>
              <p:nvPr>
                <p:custDataLst>
                  <p:tags r:id="rId4"/>
                </p:custDataLst>
              </p:nvPr>
            </p:nvSpPr>
            <p:spPr>
              <a:xfrm>
                <a:off x="3933635" y="-1214497"/>
                <a:ext cx="203846" cy="203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atin typeface="阿里巴巴普惠体 3.0 55 Regular" panose="00020600040101010101" charset="-122"/>
                  <a:ea typeface="阿里巴巴普惠体 3.0 55 Regular" panose="00020600040101010101" charset="-122"/>
                </a:endParaRPr>
              </a:p>
            </p:txBody>
          </p:sp>
          <p:sp>
            <p:nvSpPr>
              <p:cNvPr id="39" name="椭圆 38"/>
              <p:cNvSpPr/>
              <p:nvPr>
                <p:custDataLst>
                  <p:tags r:id="rId5"/>
                </p:custDataLst>
              </p:nvPr>
            </p:nvSpPr>
            <p:spPr>
              <a:xfrm>
                <a:off x="3933635" y="-941781"/>
                <a:ext cx="203846" cy="203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atin typeface="阿里巴巴普惠体 3.0 55 Regular" panose="00020600040101010101" charset="-122"/>
                  <a:ea typeface="阿里巴巴普惠体 3.0 55 Regular" panose="00020600040101010101" charset="-122"/>
                </a:endParaRPr>
              </a:p>
            </p:txBody>
          </p:sp>
        </p:grpSp>
        <p:grpSp>
          <p:nvGrpSpPr>
            <p:cNvPr id="40" name="组合 39"/>
            <p:cNvGrpSpPr/>
            <p:nvPr/>
          </p:nvGrpSpPr>
          <p:grpSpPr>
            <a:xfrm>
              <a:off x="4252817" y="-1495234"/>
              <a:ext cx="203846" cy="749278"/>
              <a:chOff x="4254477" y="-1495234"/>
              <a:chExt cx="203846" cy="749278"/>
            </a:xfrm>
            <a:grpFill/>
          </p:grpSpPr>
          <p:sp>
            <p:nvSpPr>
              <p:cNvPr id="41" name="椭圆 40"/>
              <p:cNvSpPr/>
              <p:nvPr>
                <p:custDataLst>
                  <p:tags r:id="rId6"/>
                </p:custDataLst>
              </p:nvPr>
            </p:nvSpPr>
            <p:spPr>
              <a:xfrm>
                <a:off x="4254477" y="-1495234"/>
                <a:ext cx="203846" cy="203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atin typeface="阿里巴巴普惠体 3.0 55 Regular" panose="00020600040101010101" charset="-122"/>
                  <a:ea typeface="阿里巴巴普惠体 3.0 55 Regular" panose="00020600040101010101" charset="-122"/>
                </a:endParaRPr>
              </a:p>
            </p:txBody>
          </p:sp>
          <p:sp>
            <p:nvSpPr>
              <p:cNvPr id="42" name="椭圆 41"/>
              <p:cNvSpPr/>
              <p:nvPr>
                <p:custDataLst>
                  <p:tags r:id="rId7"/>
                </p:custDataLst>
              </p:nvPr>
            </p:nvSpPr>
            <p:spPr>
              <a:xfrm>
                <a:off x="4254477" y="-1222518"/>
                <a:ext cx="203846" cy="203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atin typeface="阿里巴巴普惠体 3.0 55 Regular" panose="00020600040101010101" charset="-122"/>
                  <a:ea typeface="阿里巴巴普惠体 3.0 55 Regular" panose="00020600040101010101" charset="-122"/>
                </a:endParaRPr>
              </a:p>
            </p:txBody>
          </p:sp>
          <p:sp>
            <p:nvSpPr>
              <p:cNvPr id="43" name="椭圆 42"/>
              <p:cNvSpPr/>
              <p:nvPr>
                <p:custDataLst>
                  <p:tags r:id="rId8"/>
                </p:custDataLst>
              </p:nvPr>
            </p:nvSpPr>
            <p:spPr>
              <a:xfrm>
                <a:off x="4254477" y="-949802"/>
                <a:ext cx="203846" cy="203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atin typeface="阿里巴巴普惠体 3.0 55 Regular" panose="00020600040101010101" charset="-122"/>
                  <a:ea typeface="阿里巴巴普惠体 3.0 55 Regular" panose="00020600040101010101" charset="-122"/>
                </a:endParaRPr>
              </a:p>
            </p:txBody>
          </p:sp>
        </p:grpSp>
        <p:grpSp>
          <p:nvGrpSpPr>
            <p:cNvPr id="44" name="组合 43"/>
            <p:cNvGrpSpPr/>
            <p:nvPr/>
          </p:nvGrpSpPr>
          <p:grpSpPr>
            <a:xfrm>
              <a:off x="4572000" y="-1495234"/>
              <a:ext cx="203846" cy="749278"/>
              <a:chOff x="4572000" y="-1503255"/>
              <a:chExt cx="203846" cy="749278"/>
            </a:xfrm>
            <a:grpFill/>
          </p:grpSpPr>
          <p:sp>
            <p:nvSpPr>
              <p:cNvPr id="45" name="椭圆 44"/>
              <p:cNvSpPr/>
              <p:nvPr>
                <p:custDataLst>
                  <p:tags r:id="rId9"/>
                </p:custDataLst>
              </p:nvPr>
            </p:nvSpPr>
            <p:spPr>
              <a:xfrm>
                <a:off x="4572000" y="-1503255"/>
                <a:ext cx="203846" cy="203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atin typeface="阿里巴巴普惠体 3.0 55 Regular" panose="00020600040101010101" charset="-122"/>
                  <a:ea typeface="阿里巴巴普惠体 3.0 55 Regular" panose="00020600040101010101" charset="-122"/>
                </a:endParaRPr>
              </a:p>
            </p:txBody>
          </p:sp>
          <p:sp>
            <p:nvSpPr>
              <p:cNvPr id="46" name="椭圆 45"/>
              <p:cNvSpPr/>
              <p:nvPr>
                <p:custDataLst>
                  <p:tags r:id="rId10"/>
                </p:custDataLst>
              </p:nvPr>
            </p:nvSpPr>
            <p:spPr>
              <a:xfrm>
                <a:off x="4572000" y="-1230539"/>
                <a:ext cx="203846" cy="203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atin typeface="阿里巴巴普惠体 3.0 55 Regular" panose="00020600040101010101" charset="-122"/>
                  <a:ea typeface="阿里巴巴普惠体 3.0 55 Regular" panose="00020600040101010101" charset="-122"/>
                </a:endParaRPr>
              </a:p>
            </p:txBody>
          </p:sp>
          <p:sp>
            <p:nvSpPr>
              <p:cNvPr id="47" name="椭圆 46"/>
              <p:cNvSpPr/>
              <p:nvPr>
                <p:custDataLst>
                  <p:tags r:id="rId11"/>
                </p:custDataLst>
              </p:nvPr>
            </p:nvSpPr>
            <p:spPr>
              <a:xfrm>
                <a:off x="4572000" y="-957823"/>
                <a:ext cx="203846" cy="203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atin typeface="阿里巴巴普惠体 3.0 55 Regular" panose="00020600040101010101" charset="-122"/>
                  <a:ea typeface="阿里巴巴普惠体 3.0 55 Regular" panose="00020600040101010101" charset="-122"/>
                </a:endParaRPr>
              </a:p>
            </p:txBody>
          </p:sp>
        </p:grpSp>
      </p:grpSp>
      <p:cxnSp>
        <p:nvCxnSpPr>
          <p:cNvPr id="48" name="直接连接符 47"/>
          <p:cNvCxnSpPr/>
          <p:nvPr>
            <p:custDataLst>
              <p:tags r:id="rId12"/>
            </p:custDataLst>
          </p:nvPr>
        </p:nvCxnSpPr>
        <p:spPr>
          <a:xfrm>
            <a:off x="11218545" y="6332220"/>
            <a:ext cx="598805" cy="0"/>
          </a:xfrm>
          <a:prstGeom prst="line">
            <a:avLst/>
          </a:prstGeom>
          <a:ln w="60325">
            <a:solidFill>
              <a:schemeClr val="bg1">
                <a:alpha val="86000"/>
              </a:schemeClr>
            </a:solidFill>
          </a:ln>
        </p:spPr>
        <p:style>
          <a:lnRef idx="1">
            <a:schemeClr val="accent1"/>
          </a:lnRef>
          <a:fillRef idx="0">
            <a:schemeClr val="accent1"/>
          </a:fillRef>
          <a:effectRef idx="0">
            <a:schemeClr val="accent1"/>
          </a:effectRef>
          <a:fontRef idx="minor">
            <a:schemeClr val="tx1"/>
          </a:fontRef>
        </p:style>
      </p:cxnSp>
      <p:sp>
        <p:nvSpPr>
          <p:cNvPr id="50" name="矩形 49"/>
          <p:cNvSpPr/>
          <p:nvPr>
            <p:custDataLst>
              <p:tags r:id="rId13"/>
            </p:custDataLst>
          </p:nvPr>
        </p:nvSpPr>
        <p:spPr bwMode="auto">
          <a:xfrm flipH="1">
            <a:off x="150830" y="4803775"/>
            <a:ext cx="3090654" cy="252730"/>
          </a:xfrm>
          <a:prstGeom prst="rect">
            <a:avLst/>
          </a:prstGeom>
          <a:noFill/>
          <a:ln>
            <a:noFill/>
          </a:ln>
        </p:spPr>
        <p:txBody>
          <a:bodyPr wrap="square" rtlCol="0">
            <a:spAutoFit/>
          </a:bodyPr>
          <a:lstStyle/>
          <a:p>
            <a:r>
              <a:rPr lang="en-US" altLang="zh-CN" sz="1050" b="1" dirty="0">
                <a:ln w="3175">
                  <a:noFill/>
                </a:ln>
                <a:solidFill>
                  <a:schemeClr val="bg1"/>
                </a:solidFill>
                <a:latin typeface="阿里巴巴普惠体 3.0 55 Regular" panose="00020600040101010101" charset="-122"/>
                <a:ea typeface="阿里巴巴普惠体 3.0 55 Regular" panose="00020600040101010101" charset="-122"/>
                <a:sym typeface="思源黑体 CN Normal" panose="020B0400000000000000" charset="-122"/>
              </a:rPr>
              <a:t> </a:t>
            </a:r>
            <a:endParaRPr lang="en-US" altLang="zh-CN" sz="1050" b="1" dirty="0">
              <a:ln w="3175">
                <a:noFill/>
              </a:ln>
              <a:solidFill>
                <a:schemeClr val="bg1"/>
              </a:solidFill>
              <a:latin typeface="阿里巴巴普惠体 3.0 55 Regular" panose="00020600040101010101" charset="-122"/>
              <a:ea typeface="阿里巴巴普惠体 3.0 55 Regular" panose="00020600040101010101" charset="-122"/>
              <a:sym typeface="思源黑体 CN Normal" panose="020B0400000000000000" charset="-122"/>
            </a:endParaRPr>
          </a:p>
        </p:txBody>
      </p:sp>
      <p:grpSp>
        <p:nvGrpSpPr>
          <p:cNvPr id="51" name="组合 50"/>
          <p:cNvGrpSpPr/>
          <p:nvPr/>
        </p:nvGrpSpPr>
        <p:grpSpPr>
          <a:xfrm>
            <a:off x="11741150" y="3021965"/>
            <a:ext cx="76200" cy="675640"/>
            <a:chOff x="8828689" y="1995761"/>
            <a:chExt cx="86710" cy="810501"/>
          </a:xfrm>
        </p:grpSpPr>
        <p:sp>
          <p:nvSpPr>
            <p:cNvPr id="52" name="椭圆 51"/>
            <p:cNvSpPr/>
            <p:nvPr>
              <p:custDataLst>
                <p:tags r:id="rId14"/>
              </p:custDataLst>
            </p:nvPr>
          </p:nvSpPr>
          <p:spPr>
            <a:xfrm flipH="1">
              <a:off x="8828689" y="2357656"/>
              <a:ext cx="86710" cy="86710"/>
            </a:xfrm>
            <a:prstGeom prst="ellipse">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atin typeface="阿里巴巴普惠体 3.0 55 Regular" panose="00020600040101010101" charset="-122"/>
                <a:ea typeface="阿里巴巴普惠体 3.0 55 Regular" panose="00020600040101010101" charset="-122"/>
              </a:endParaRPr>
            </a:p>
          </p:txBody>
        </p:sp>
        <p:sp>
          <p:nvSpPr>
            <p:cNvPr id="53" name="椭圆 52"/>
            <p:cNvSpPr/>
            <p:nvPr>
              <p:custDataLst>
                <p:tags r:id="rId15"/>
              </p:custDataLst>
            </p:nvPr>
          </p:nvSpPr>
          <p:spPr>
            <a:xfrm flipH="1">
              <a:off x="8828689" y="2719552"/>
              <a:ext cx="86710" cy="86710"/>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atin typeface="阿里巴巴普惠体 3.0 55 Regular" panose="00020600040101010101" charset="-122"/>
                <a:ea typeface="阿里巴巴普惠体 3.0 55 Regular" panose="00020600040101010101" charset="-122"/>
              </a:endParaRPr>
            </a:p>
          </p:txBody>
        </p:sp>
        <p:sp>
          <p:nvSpPr>
            <p:cNvPr id="54" name="椭圆 53"/>
            <p:cNvSpPr/>
            <p:nvPr>
              <p:custDataLst>
                <p:tags r:id="rId16"/>
              </p:custDataLst>
            </p:nvPr>
          </p:nvSpPr>
          <p:spPr>
            <a:xfrm flipH="1">
              <a:off x="8828689" y="1995761"/>
              <a:ext cx="86710" cy="86710"/>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atin typeface="阿里巴巴普惠体 3.0 55 Regular" panose="00020600040101010101" charset="-122"/>
                <a:ea typeface="阿里巴巴普惠体 3.0 55 Regular" panose="00020600040101010101" charset="-122"/>
              </a:endParaRPr>
            </a:p>
          </p:txBody>
        </p:sp>
      </p:grpSp>
      <p:sp>
        <p:nvSpPr>
          <p:cNvPr id="84" name="椭圆 83"/>
          <p:cNvSpPr/>
          <p:nvPr>
            <p:custDataLst>
              <p:tags r:id="rId17"/>
            </p:custDataLst>
          </p:nvPr>
        </p:nvSpPr>
        <p:spPr>
          <a:xfrm rot="6960000">
            <a:off x="6905625" y="1991995"/>
            <a:ext cx="1305560" cy="1305560"/>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atin typeface="阿里巴巴普惠体 3.0 55 Regular" panose="00020600040101010101" charset="-122"/>
              <a:ea typeface="阿里巴巴普惠体 3.0 55 Regular" panose="00020600040101010101" charset="-122"/>
            </a:endParaRPr>
          </a:p>
        </p:txBody>
      </p:sp>
      <p:sp>
        <p:nvSpPr>
          <p:cNvPr id="55" name="矩形 54"/>
          <p:cNvSpPr/>
          <p:nvPr>
            <p:custDataLst>
              <p:tags r:id="rId18"/>
            </p:custDataLst>
          </p:nvPr>
        </p:nvSpPr>
        <p:spPr bwMode="auto">
          <a:xfrm>
            <a:off x="7481382" y="2715807"/>
            <a:ext cx="2756338" cy="368300"/>
          </a:xfrm>
          <a:prstGeom prst="rect">
            <a:avLst/>
          </a:prstGeom>
          <a:noFill/>
          <a:ln>
            <a:noFill/>
          </a:ln>
        </p:spPr>
        <p:txBody>
          <a:bodyPr wrap="square" rtlCol="0">
            <a:spAutoFit/>
          </a:bodyPr>
          <a:lstStyle/>
          <a:p>
            <a:r>
              <a:rPr lang="en-US" altLang="zh-CN" dirty="0">
                <a:ln w="38100">
                  <a:noFill/>
                </a:ln>
                <a:solidFill>
                  <a:schemeClr val="bg1"/>
                </a:solidFill>
                <a:latin typeface="阿里巴巴普惠体 3.0 55 Regular" panose="00020600040101010101" charset="-122"/>
                <a:ea typeface="阿里巴巴普惠体 3.0 55 Regular" panose="00020600040101010101" charset="-122"/>
                <a:cs typeface="Times New Roman Regular" panose="02020503050405090304" charset="0"/>
                <a:sym typeface="思源黑体 CN Normal" panose="020B0400000000000000" charset="-122"/>
              </a:rPr>
              <a:t>CONTENT</a:t>
            </a:r>
            <a:r>
              <a:rPr lang="en-US" altLang="zh-CN" dirty="0">
                <a:ln w="38100">
                  <a:noFill/>
                </a:ln>
                <a:solidFill>
                  <a:schemeClr val="bg1"/>
                </a:solidFill>
                <a:latin typeface="阿里巴巴普惠体 3.0 55 Regular" panose="00020600040101010101" charset="-122"/>
                <a:ea typeface="阿里巴巴普惠体 3.0 55 Regular" panose="00020600040101010101" charset="-122"/>
                <a:sym typeface="思源黑体 CN Normal" panose="020B0400000000000000" charset="-122"/>
              </a:rPr>
              <a:t>S</a:t>
            </a:r>
            <a:endParaRPr lang="en-US" altLang="zh-CN" dirty="0">
              <a:ln w="38100">
                <a:noFill/>
              </a:ln>
              <a:solidFill>
                <a:schemeClr val="bg1"/>
              </a:solidFill>
              <a:latin typeface="阿里巴巴普惠体 3.0 55 Regular" panose="00020600040101010101" charset="-122"/>
              <a:ea typeface="阿里巴巴普惠体 3.0 55 Regular" panose="00020600040101010101" charset="-122"/>
              <a:sym typeface="思源黑体 CN Normal" panose="020B0400000000000000" charset="-122"/>
            </a:endParaRPr>
          </a:p>
        </p:txBody>
      </p:sp>
      <p:sp>
        <p:nvSpPr>
          <p:cNvPr id="56" name="矩形 55"/>
          <p:cNvSpPr/>
          <p:nvPr>
            <p:custDataLst>
              <p:tags r:id="rId19"/>
            </p:custDataLst>
          </p:nvPr>
        </p:nvSpPr>
        <p:spPr bwMode="auto">
          <a:xfrm>
            <a:off x="7357610" y="1706220"/>
            <a:ext cx="2826385" cy="1106805"/>
          </a:xfrm>
          <a:prstGeom prst="rect">
            <a:avLst/>
          </a:prstGeom>
          <a:noFill/>
          <a:ln>
            <a:noFill/>
          </a:ln>
        </p:spPr>
        <p:txBody>
          <a:bodyPr wrap="square" rtlCol="0">
            <a:spAutoFit/>
          </a:bodyPr>
          <a:lstStyle/>
          <a:p>
            <a:r>
              <a:rPr lang="zh-CN" altLang="en-US" sz="6600" b="1" dirty="0">
                <a:ln w="38100">
                  <a:noFill/>
                </a:ln>
                <a:solidFill>
                  <a:schemeClr val="bg1"/>
                </a:solidFill>
                <a:latin typeface="阿里巴巴普惠体 3.0 55 Regular" panose="00020600040101010101" charset="-122"/>
                <a:ea typeface="阿里巴巴普惠体 3.0 55 Regular" panose="00020600040101010101" charset="-122"/>
                <a:sym typeface="思源黑体 CN Normal" panose="020B0400000000000000" charset="-122"/>
              </a:rPr>
              <a:t>目录</a:t>
            </a:r>
            <a:endParaRPr lang="zh-CN" altLang="en-US" sz="6600" b="1" dirty="0">
              <a:ln w="38100">
                <a:noFill/>
              </a:ln>
              <a:solidFill>
                <a:schemeClr val="bg1"/>
              </a:solidFill>
              <a:latin typeface="阿里巴巴普惠体 3.0 55 Regular" panose="00020600040101010101" charset="-122"/>
              <a:ea typeface="阿里巴巴普惠体 3.0 55 Regular" panose="00020600040101010101" charset="-122"/>
              <a:sym typeface="思源黑体 CN Normal" panose="020B0400000000000000" charset="-122"/>
            </a:endParaRPr>
          </a:p>
        </p:txBody>
      </p:sp>
      <p:grpSp>
        <p:nvGrpSpPr>
          <p:cNvPr id="78" name="组合 77"/>
          <p:cNvGrpSpPr/>
          <p:nvPr>
            <p:custDataLst>
              <p:tags r:id="rId20"/>
            </p:custDataLst>
          </p:nvPr>
        </p:nvGrpSpPr>
        <p:grpSpPr>
          <a:xfrm>
            <a:off x="1682876" y="2220730"/>
            <a:ext cx="3117215" cy="405173"/>
            <a:chOff x="1407" y="1811"/>
            <a:chExt cx="4909" cy="638"/>
          </a:xfrm>
        </p:grpSpPr>
        <p:sp>
          <p:nvSpPr>
            <p:cNvPr id="58" name="矩形 57"/>
            <p:cNvSpPr/>
            <p:nvPr>
              <p:custDataLst>
                <p:tags r:id="rId21"/>
              </p:custDataLst>
            </p:nvPr>
          </p:nvSpPr>
          <p:spPr bwMode="auto">
            <a:xfrm>
              <a:off x="2397" y="1821"/>
              <a:ext cx="3919" cy="628"/>
            </a:xfrm>
            <a:prstGeom prst="rect">
              <a:avLst/>
            </a:prstGeom>
            <a:noFill/>
            <a:ln>
              <a:noFill/>
            </a:ln>
          </p:spPr>
          <p:txBody>
            <a:bodyPr wrap="square" rtlCol="0">
              <a:spAutoFit/>
            </a:bodyPr>
            <a:lstStyle/>
            <a:p>
              <a:r>
                <a:rPr lang="zh-CN" altLang="en-US" sz="2000" b="1" spc="200" dirty="0">
                  <a:ln w="38100">
                    <a:noFill/>
                  </a:ln>
                  <a:solidFill>
                    <a:schemeClr val="bg1"/>
                  </a:solidFill>
                  <a:uFillTx/>
                  <a:latin typeface="阿里巴巴普惠体 3.0 55 Regular" panose="00020600040101010101" charset="-122"/>
                  <a:ea typeface="阿里巴巴普惠体 3.0 55 Regular" panose="00020600040101010101" charset="-122"/>
                  <a:sym typeface="思源黑体 CN Normal" panose="020B0400000000000000" charset="-122"/>
                </a:rPr>
                <a:t>集成开发环境</a:t>
              </a:r>
              <a:endParaRPr lang="zh-CN" sz="2000" b="1" spc="200" dirty="0">
                <a:ln w="38100">
                  <a:noFill/>
                </a:ln>
                <a:solidFill>
                  <a:schemeClr val="bg1"/>
                </a:solidFill>
                <a:uFillTx/>
                <a:latin typeface="阿里巴巴普惠体 3.0 55 Regular" panose="00020600040101010101" charset="-122"/>
                <a:ea typeface="阿里巴巴普惠体 3.0 55 Regular" panose="00020600040101010101" charset="-122"/>
                <a:sym typeface="思源黑体 CN Normal" panose="020B0400000000000000" charset="-122"/>
              </a:endParaRPr>
            </a:p>
          </p:txBody>
        </p:sp>
        <p:cxnSp>
          <p:nvCxnSpPr>
            <p:cNvPr id="60" name="直接连接符 59"/>
            <p:cNvCxnSpPr/>
            <p:nvPr>
              <p:custDataLst>
                <p:tags r:id="rId22"/>
              </p:custDataLst>
            </p:nvPr>
          </p:nvCxnSpPr>
          <p:spPr>
            <a:xfrm>
              <a:off x="2287" y="1987"/>
              <a:ext cx="0" cy="283"/>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61" name="矩形 60"/>
            <p:cNvSpPr/>
            <p:nvPr>
              <p:custDataLst>
                <p:tags r:id="rId23"/>
              </p:custDataLst>
            </p:nvPr>
          </p:nvSpPr>
          <p:spPr bwMode="auto">
            <a:xfrm>
              <a:off x="1407" y="1811"/>
              <a:ext cx="771" cy="628"/>
            </a:xfrm>
            <a:prstGeom prst="rect">
              <a:avLst/>
            </a:prstGeom>
            <a:noFill/>
            <a:ln>
              <a:noFill/>
            </a:ln>
          </p:spPr>
          <p:txBody>
            <a:bodyPr wrap="square" rtlCol="0">
              <a:spAutoFit/>
            </a:bodyPr>
            <a:lstStyle/>
            <a:p>
              <a:r>
                <a:rPr lang="en-US" altLang="zh-CN" sz="2000" b="1" dirty="0">
                  <a:ln w="38100">
                    <a:noFill/>
                  </a:ln>
                  <a:solidFill>
                    <a:schemeClr val="bg1"/>
                  </a:solidFill>
                  <a:latin typeface="阿里巴巴普惠体 3.0 55 Regular" panose="00020600040101010101" charset="-122"/>
                  <a:ea typeface="阿里巴巴普惠体 3.0 55 Regular" panose="00020600040101010101" charset="-122"/>
                  <a:sym typeface="思源黑体 CN Normal" panose="020B0400000000000000" charset="-122"/>
                </a:rPr>
                <a:t>01</a:t>
              </a:r>
              <a:endParaRPr lang="zh-CN" altLang="en-US" sz="2000" b="1" dirty="0">
                <a:ln w="38100">
                  <a:noFill/>
                </a:ln>
                <a:solidFill>
                  <a:schemeClr val="bg1"/>
                </a:solidFill>
                <a:latin typeface="阿里巴巴普惠体 3.0 55 Regular" panose="00020600040101010101" charset="-122"/>
                <a:ea typeface="阿里巴巴普惠体 3.0 55 Regular" panose="00020600040101010101" charset="-122"/>
                <a:sym typeface="思源黑体 CN Normal" panose="020B0400000000000000" charset="-122"/>
              </a:endParaRPr>
            </a:p>
          </p:txBody>
        </p:sp>
      </p:grpSp>
      <p:grpSp>
        <p:nvGrpSpPr>
          <p:cNvPr id="79" name="组合 78"/>
          <p:cNvGrpSpPr/>
          <p:nvPr>
            <p:custDataLst>
              <p:tags r:id="rId24"/>
            </p:custDataLst>
          </p:nvPr>
        </p:nvGrpSpPr>
        <p:grpSpPr>
          <a:xfrm>
            <a:off x="1682876" y="3209468"/>
            <a:ext cx="3117215" cy="405130"/>
            <a:chOff x="1407" y="3241"/>
            <a:chExt cx="4909" cy="638"/>
          </a:xfrm>
        </p:grpSpPr>
        <p:sp>
          <p:nvSpPr>
            <p:cNvPr id="63" name="矩形 62"/>
            <p:cNvSpPr/>
            <p:nvPr>
              <p:custDataLst>
                <p:tags r:id="rId25"/>
              </p:custDataLst>
            </p:nvPr>
          </p:nvSpPr>
          <p:spPr bwMode="auto">
            <a:xfrm>
              <a:off x="2397" y="3251"/>
              <a:ext cx="3919" cy="628"/>
            </a:xfrm>
            <a:prstGeom prst="rect">
              <a:avLst/>
            </a:prstGeom>
            <a:noFill/>
            <a:ln>
              <a:noFill/>
            </a:ln>
          </p:spPr>
          <p:txBody>
            <a:bodyPr wrap="square" rtlCol="0">
              <a:spAutoFit/>
            </a:bodyPr>
            <a:lstStyle/>
            <a:p>
              <a:r>
                <a:rPr lang="en-US" altLang="zh-CN" sz="2000" b="1" spc="200" dirty="0">
                  <a:ln w="38100">
                    <a:noFill/>
                  </a:ln>
                  <a:solidFill>
                    <a:schemeClr val="bg1"/>
                  </a:solidFill>
                  <a:uFillTx/>
                  <a:latin typeface="阿里巴巴普惠体 3.0 55 Regular" panose="00020600040101010101" charset="-122"/>
                  <a:ea typeface="阿里巴巴普惠体 3.0 55 Regular" panose="00020600040101010101" charset="-122"/>
                  <a:sym typeface="思源黑体 CN Normal" panose="020B0400000000000000" charset="-122"/>
                </a:rPr>
                <a:t>Dashboard</a:t>
              </a:r>
              <a:endParaRPr lang="zh-CN" altLang="en-US" sz="2000" b="1" spc="200" dirty="0">
                <a:ln w="38100">
                  <a:noFill/>
                </a:ln>
                <a:solidFill>
                  <a:schemeClr val="bg1"/>
                </a:solidFill>
                <a:uFillTx/>
                <a:latin typeface="阿里巴巴普惠体 3.0 55 Regular" panose="00020600040101010101" charset="-122"/>
                <a:ea typeface="阿里巴巴普惠体 3.0 55 Regular" panose="00020600040101010101" charset="-122"/>
                <a:sym typeface="思源黑体 CN Normal" panose="020B0400000000000000" charset="-122"/>
              </a:endParaRPr>
            </a:p>
          </p:txBody>
        </p:sp>
        <p:cxnSp>
          <p:nvCxnSpPr>
            <p:cNvPr id="65" name="直接连接符 64"/>
            <p:cNvCxnSpPr/>
            <p:nvPr>
              <p:custDataLst>
                <p:tags r:id="rId26"/>
              </p:custDataLst>
            </p:nvPr>
          </p:nvCxnSpPr>
          <p:spPr>
            <a:xfrm>
              <a:off x="2287" y="3417"/>
              <a:ext cx="0" cy="283"/>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66" name="矩形 65"/>
            <p:cNvSpPr/>
            <p:nvPr>
              <p:custDataLst>
                <p:tags r:id="rId27"/>
              </p:custDataLst>
            </p:nvPr>
          </p:nvSpPr>
          <p:spPr bwMode="auto">
            <a:xfrm>
              <a:off x="1407" y="3241"/>
              <a:ext cx="771" cy="628"/>
            </a:xfrm>
            <a:prstGeom prst="rect">
              <a:avLst/>
            </a:prstGeom>
            <a:noFill/>
            <a:ln>
              <a:noFill/>
            </a:ln>
          </p:spPr>
          <p:txBody>
            <a:bodyPr wrap="square" rtlCol="0">
              <a:spAutoFit/>
            </a:bodyPr>
            <a:lstStyle/>
            <a:p>
              <a:r>
                <a:rPr lang="en-US" altLang="zh-CN" sz="2000" b="1" dirty="0">
                  <a:ln w="38100">
                    <a:noFill/>
                  </a:ln>
                  <a:solidFill>
                    <a:schemeClr val="bg1"/>
                  </a:solidFill>
                  <a:latin typeface="阿里巴巴普惠体 3.0 55 Regular" panose="00020600040101010101" charset="-122"/>
                  <a:ea typeface="阿里巴巴普惠体 3.0 55 Regular" panose="00020600040101010101" charset="-122"/>
                  <a:sym typeface="思源黑体 CN Normal" panose="020B0400000000000000" charset="-122"/>
                </a:rPr>
                <a:t>02</a:t>
              </a:r>
              <a:endParaRPr lang="zh-CN" altLang="en-US" sz="2000" b="1" dirty="0">
                <a:ln w="38100">
                  <a:noFill/>
                </a:ln>
                <a:solidFill>
                  <a:schemeClr val="bg1"/>
                </a:solidFill>
                <a:latin typeface="阿里巴巴普惠体 3.0 55 Regular" panose="00020600040101010101" charset="-122"/>
                <a:ea typeface="阿里巴巴普惠体 3.0 55 Regular" panose="00020600040101010101" charset="-122"/>
                <a:sym typeface="思源黑体 CN Normal" panose="020B0400000000000000" charset="-122"/>
              </a:endParaRPr>
            </a:p>
          </p:txBody>
        </p:sp>
      </p:grpSp>
      <p:grpSp>
        <p:nvGrpSpPr>
          <p:cNvPr id="80" name="组合 79"/>
          <p:cNvGrpSpPr/>
          <p:nvPr>
            <p:custDataLst>
              <p:tags r:id="rId28"/>
            </p:custDataLst>
          </p:nvPr>
        </p:nvGrpSpPr>
        <p:grpSpPr>
          <a:xfrm>
            <a:off x="1682876" y="4198163"/>
            <a:ext cx="3388995" cy="405130"/>
            <a:chOff x="1407" y="4671"/>
            <a:chExt cx="5337" cy="638"/>
          </a:xfrm>
        </p:grpSpPr>
        <p:sp>
          <p:nvSpPr>
            <p:cNvPr id="68" name="矩形 67"/>
            <p:cNvSpPr/>
            <p:nvPr>
              <p:custDataLst>
                <p:tags r:id="rId29"/>
              </p:custDataLst>
            </p:nvPr>
          </p:nvSpPr>
          <p:spPr bwMode="auto">
            <a:xfrm>
              <a:off x="2397" y="4681"/>
              <a:ext cx="4347" cy="628"/>
            </a:xfrm>
            <a:prstGeom prst="rect">
              <a:avLst/>
            </a:prstGeom>
            <a:noFill/>
            <a:ln>
              <a:noFill/>
            </a:ln>
          </p:spPr>
          <p:txBody>
            <a:bodyPr wrap="square" rtlCol="0">
              <a:spAutoFit/>
            </a:bodyPr>
            <a:lstStyle/>
            <a:p>
              <a:r>
                <a:rPr lang="zh-CN" altLang="en-US" sz="2000" b="1" spc="200" dirty="0">
                  <a:ln w="38100">
                    <a:noFill/>
                  </a:ln>
                  <a:solidFill>
                    <a:schemeClr val="bg1"/>
                  </a:solidFill>
                  <a:uFillTx/>
                  <a:latin typeface="阿里巴巴普惠体 3.0 55 Regular" panose="00020600040101010101" charset="-122"/>
                  <a:ea typeface="阿里巴巴普惠体 3.0 55 Regular" panose="00020600040101010101" charset="-122"/>
                  <a:sym typeface="思源黑体 CN Normal" panose="020B0400000000000000" charset="-122"/>
                </a:rPr>
                <a:t>第三方平台</a:t>
              </a:r>
              <a:endParaRPr lang="zh-CN" altLang="en-US" sz="2000" b="1" spc="200" dirty="0">
                <a:ln w="38100">
                  <a:noFill/>
                </a:ln>
                <a:solidFill>
                  <a:schemeClr val="bg1"/>
                </a:solidFill>
                <a:uFillTx/>
                <a:latin typeface="阿里巴巴普惠体 3.0 55 Regular" panose="00020600040101010101" charset="-122"/>
                <a:ea typeface="阿里巴巴普惠体 3.0 55 Regular" panose="00020600040101010101" charset="-122"/>
                <a:sym typeface="思源黑体 CN Normal" panose="020B0400000000000000" charset="-122"/>
              </a:endParaRPr>
            </a:p>
          </p:txBody>
        </p:sp>
        <p:cxnSp>
          <p:nvCxnSpPr>
            <p:cNvPr id="70" name="直接连接符 69"/>
            <p:cNvCxnSpPr/>
            <p:nvPr>
              <p:custDataLst>
                <p:tags r:id="rId30"/>
              </p:custDataLst>
            </p:nvPr>
          </p:nvCxnSpPr>
          <p:spPr>
            <a:xfrm>
              <a:off x="2287" y="4847"/>
              <a:ext cx="0" cy="283"/>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71" name="矩形 70"/>
            <p:cNvSpPr/>
            <p:nvPr>
              <p:custDataLst>
                <p:tags r:id="rId31"/>
              </p:custDataLst>
            </p:nvPr>
          </p:nvSpPr>
          <p:spPr bwMode="auto">
            <a:xfrm>
              <a:off x="1407" y="4671"/>
              <a:ext cx="769" cy="628"/>
            </a:xfrm>
            <a:prstGeom prst="rect">
              <a:avLst/>
            </a:prstGeom>
            <a:noFill/>
            <a:ln>
              <a:noFill/>
            </a:ln>
          </p:spPr>
          <p:txBody>
            <a:bodyPr wrap="square" rtlCol="0">
              <a:spAutoFit/>
            </a:bodyPr>
            <a:lstStyle/>
            <a:p>
              <a:r>
                <a:rPr lang="en-US" altLang="zh-CN" sz="2000" b="1" dirty="0">
                  <a:ln w="38100">
                    <a:noFill/>
                  </a:ln>
                  <a:solidFill>
                    <a:schemeClr val="bg1"/>
                  </a:solidFill>
                  <a:latin typeface="阿里巴巴普惠体 3.0 55 Regular" panose="00020600040101010101" charset="-122"/>
                  <a:ea typeface="阿里巴巴普惠体 3.0 55 Regular" panose="00020600040101010101" charset="-122"/>
                  <a:sym typeface="思源黑体 CN Normal" panose="020B0400000000000000" charset="-122"/>
                </a:rPr>
                <a:t>03</a:t>
              </a:r>
              <a:endParaRPr lang="zh-CN" altLang="en-US" sz="2000" b="1" dirty="0">
                <a:ln w="38100">
                  <a:noFill/>
                </a:ln>
                <a:solidFill>
                  <a:schemeClr val="bg1"/>
                </a:solidFill>
                <a:latin typeface="阿里巴巴普惠体 3.0 55 Regular" panose="00020600040101010101" charset="-122"/>
                <a:ea typeface="阿里巴巴普惠体 3.0 55 Regular" panose="00020600040101010101" charset="-122"/>
                <a:sym typeface="思源黑体 CN Normal" panose="020B0400000000000000" charset="-122"/>
              </a:endParaRPr>
            </a:p>
          </p:txBody>
        </p:sp>
      </p:grpSp>
      <p:cxnSp>
        <p:nvCxnSpPr>
          <p:cNvPr id="77" name="直接箭头连接符 76"/>
          <p:cNvCxnSpPr/>
          <p:nvPr>
            <p:custDataLst>
              <p:tags r:id="rId32"/>
            </p:custDataLst>
          </p:nvPr>
        </p:nvCxnSpPr>
        <p:spPr>
          <a:xfrm>
            <a:off x="7565099" y="3159007"/>
            <a:ext cx="2990215" cy="0"/>
          </a:xfrm>
          <a:prstGeom prst="straightConnector1">
            <a:avLst/>
          </a:prstGeom>
          <a:ln w="19050">
            <a:solidFill>
              <a:schemeClr val="bg1"/>
            </a:solidFill>
            <a:tailEnd type="triangle" w="sm" len="sm"/>
          </a:ln>
        </p:spPr>
        <p:style>
          <a:lnRef idx="1">
            <a:schemeClr val="accent1"/>
          </a:lnRef>
          <a:fillRef idx="0">
            <a:schemeClr val="accent1"/>
          </a:fillRef>
          <a:effectRef idx="0">
            <a:schemeClr val="accent1"/>
          </a:effectRef>
          <a:fontRef idx="minor">
            <a:schemeClr val="tx1"/>
          </a:fontRef>
        </p:style>
      </p:cxnSp>
      <p:pic>
        <p:nvPicPr>
          <p:cNvPr id="89" name="图片 88" descr="公司logo"/>
          <p:cNvPicPr>
            <a:picLocks noChangeAspect="1"/>
          </p:cNvPicPr>
          <p:nvPr/>
        </p:nvPicPr>
        <p:blipFill>
          <a:blip r:embed="rId33" cstate="screen"/>
          <a:stretch>
            <a:fillRect/>
          </a:stretch>
        </p:blipFill>
        <p:spPr>
          <a:xfrm>
            <a:off x="582930" y="356235"/>
            <a:ext cx="1620520" cy="889000"/>
          </a:xfrm>
          <a:prstGeom prst="rect">
            <a:avLst/>
          </a:prstGeom>
        </p:spPr>
      </p:pic>
    </p:spTree>
    <p:custDataLst>
      <p:tags r:id="rId34"/>
    </p:custData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022EA6"/>
        </a:solidFill>
        <a:effectLst/>
      </p:bgPr>
    </p:bg>
    <p:spTree>
      <p:nvGrpSpPr>
        <p:cNvPr id="1" name=""/>
        <p:cNvGrpSpPr/>
        <p:nvPr/>
      </p:nvGrpSpPr>
      <p:grpSpPr>
        <a:xfrm>
          <a:off x="0" y="0"/>
          <a:ext cx="0" cy="0"/>
          <a:chOff x="0" y="0"/>
          <a:chExt cx="0" cy="0"/>
        </a:xfrm>
      </p:grpSpPr>
      <p:pic>
        <p:nvPicPr>
          <p:cNvPr id="5" name="图片 4" descr="VCG211260803510"/>
          <p:cNvPicPr>
            <a:picLocks noChangeAspect="1"/>
          </p:cNvPicPr>
          <p:nvPr>
            <p:custDataLst>
              <p:tags r:id="rId1"/>
            </p:custDataLst>
          </p:nvPr>
        </p:nvPicPr>
        <p:blipFill>
          <a:blip r:embed="rId2" cstate="screen">
            <a:alphaModFix amt="20000"/>
            <a:grayscl/>
            <a:lum bright="24000"/>
          </a:blip>
          <a:srcRect/>
          <a:stretch>
            <a:fillRect/>
          </a:stretch>
        </p:blipFill>
        <p:spPr>
          <a:xfrm flipH="1">
            <a:off x="-1351280" y="0"/>
            <a:ext cx="13543280" cy="6951345"/>
          </a:xfrm>
          <a:prstGeom prst="rect">
            <a:avLst/>
          </a:prstGeom>
        </p:spPr>
      </p:pic>
      <p:sp>
        <p:nvSpPr>
          <p:cNvPr id="3" name="矩形 2"/>
          <p:cNvSpPr/>
          <p:nvPr>
            <p:custDataLst>
              <p:tags r:id="rId3"/>
            </p:custDataLst>
          </p:nvPr>
        </p:nvSpPr>
        <p:spPr>
          <a:xfrm>
            <a:off x="-1270" y="0"/>
            <a:ext cx="12192635" cy="6858000"/>
          </a:xfrm>
          <a:prstGeom prst="rect">
            <a:avLst/>
          </a:prstGeom>
          <a:solidFill>
            <a:srgbClr val="022EA6">
              <a:alpha val="29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sp>
        <p:nvSpPr>
          <p:cNvPr id="13" name="椭圆 12"/>
          <p:cNvSpPr/>
          <p:nvPr/>
        </p:nvSpPr>
        <p:spPr>
          <a:xfrm rot="6960000">
            <a:off x="1805940" y="1903730"/>
            <a:ext cx="1305560" cy="1305560"/>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sp>
        <p:nvSpPr>
          <p:cNvPr id="7" name="文本框 6"/>
          <p:cNvSpPr txBox="1"/>
          <p:nvPr/>
        </p:nvSpPr>
        <p:spPr>
          <a:xfrm>
            <a:off x="2402205" y="2419350"/>
            <a:ext cx="1810385" cy="768350"/>
          </a:xfrm>
          <a:prstGeom prst="rect">
            <a:avLst/>
          </a:prstGeom>
          <a:noFill/>
        </p:spPr>
        <p:txBody>
          <a:bodyPr wrap="square" rtlCol="0">
            <a:spAutoFit/>
          </a:bodyPr>
          <a:lstStyle/>
          <a:p>
            <a:r>
              <a:rPr lang="en-US" altLang="zh-CN" sz="4400" i="1" u="sng" dirty="0">
                <a:solidFill>
                  <a:schemeClr val="bg1"/>
                </a:solidFill>
                <a:latin typeface="Noto Sans S Chinese Regular" panose="020B0500000000000000" pitchFamily="34" charset="-128"/>
                <a:ea typeface="Noto Sans S Chinese Regular" panose="020B0500000000000000" pitchFamily="34" charset="-128"/>
                <a:sym typeface="+mn-ea"/>
              </a:rPr>
              <a:t>03</a:t>
            </a:r>
            <a:endParaRPr lang="en-US" altLang="zh-CN" sz="4400" i="1" u="sng" dirty="0">
              <a:solidFill>
                <a:schemeClr val="bg1"/>
              </a:solidFill>
              <a:latin typeface="Noto Sans S Chinese Regular" panose="020B0500000000000000" pitchFamily="34" charset="-128"/>
              <a:ea typeface="Noto Sans S Chinese Regular" panose="020B0500000000000000" pitchFamily="34" charset="-128"/>
              <a:sym typeface="+mn-ea"/>
            </a:endParaRPr>
          </a:p>
        </p:txBody>
      </p:sp>
      <p:sp>
        <p:nvSpPr>
          <p:cNvPr id="9" name="文本框 8"/>
          <p:cNvSpPr txBox="1"/>
          <p:nvPr/>
        </p:nvSpPr>
        <p:spPr>
          <a:xfrm>
            <a:off x="2402205" y="3246120"/>
            <a:ext cx="7030085" cy="922020"/>
          </a:xfrm>
          <a:prstGeom prst="rect">
            <a:avLst/>
          </a:prstGeom>
          <a:noFill/>
        </p:spPr>
        <p:txBody>
          <a:bodyPr wrap="square" rtlCol="0">
            <a:spAutoFit/>
          </a:bodyPr>
          <a:lstStyle/>
          <a:p>
            <a:pPr algn="l"/>
            <a:r>
              <a:rPr lang="zh-CN" altLang="en-US" sz="5400" dirty="0">
                <a:solidFill>
                  <a:schemeClr val="bg1"/>
                </a:solidFill>
                <a:latin typeface="Noto Sans S Chinese Regular" panose="020B0500000000000000" pitchFamily="34" charset="-128"/>
                <a:ea typeface="Noto Sans S Chinese Regular" panose="020B0500000000000000" pitchFamily="34" charset="-128"/>
              </a:rPr>
              <a:t>第三方平台</a:t>
            </a:r>
            <a:endParaRPr lang="zh-CN" altLang="en-US" sz="5400" dirty="0">
              <a:solidFill>
                <a:schemeClr val="bg1"/>
              </a:solidFill>
              <a:latin typeface="Noto Sans S Chinese Regular" panose="020B0500000000000000" pitchFamily="34" charset="-128"/>
              <a:ea typeface="Noto Sans S Chinese Regular" panose="020B0500000000000000" pitchFamily="34" charset="-128"/>
            </a:endParaRPr>
          </a:p>
        </p:txBody>
      </p:sp>
      <p:grpSp>
        <p:nvGrpSpPr>
          <p:cNvPr id="14" name="组合 13"/>
          <p:cNvGrpSpPr/>
          <p:nvPr/>
        </p:nvGrpSpPr>
        <p:grpSpPr>
          <a:xfrm>
            <a:off x="11428427" y="340526"/>
            <a:ext cx="388923" cy="346007"/>
            <a:chOff x="3933635" y="-1495234"/>
            <a:chExt cx="842211" cy="749278"/>
          </a:xfrm>
          <a:solidFill>
            <a:schemeClr val="bg1">
              <a:alpha val="86000"/>
            </a:schemeClr>
          </a:solidFill>
        </p:grpSpPr>
        <p:grpSp>
          <p:nvGrpSpPr>
            <p:cNvPr id="15" name="组合 14"/>
            <p:cNvGrpSpPr/>
            <p:nvPr/>
          </p:nvGrpSpPr>
          <p:grpSpPr>
            <a:xfrm>
              <a:off x="3933635" y="-1495234"/>
              <a:ext cx="203846" cy="749278"/>
              <a:chOff x="3933635" y="-1487213"/>
              <a:chExt cx="203846" cy="749278"/>
            </a:xfrm>
            <a:grpFill/>
          </p:grpSpPr>
          <p:sp>
            <p:nvSpPr>
              <p:cNvPr id="16" name="椭圆 15"/>
              <p:cNvSpPr/>
              <p:nvPr>
                <p:custDataLst>
                  <p:tags r:id="rId4"/>
                </p:custDataLst>
              </p:nvPr>
            </p:nvSpPr>
            <p:spPr>
              <a:xfrm>
                <a:off x="3933635" y="-1487213"/>
                <a:ext cx="203846" cy="203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sp>
            <p:nvSpPr>
              <p:cNvPr id="17" name="椭圆 16"/>
              <p:cNvSpPr/>
              <p:nvPr>
                <p:custDataLst>
                  <p:tags r:id="rId5"/>
                </p:custDataLst>
              </p:nvPr>
            </p:nvSpPr>
            <p:spPr>
              <a:xfrm>
                <a:off x="3933635" y="-1214497"/>
                <a:ext cx="203846" cy="203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sp>
            <p:nvSpPr>
              <p:cNvPr id="18" name="椭圆 17"/>
              <p:cNvSpPr/>
              <p:nvPr>
                <p:custDataLst>
                  <p:tags r:id="rId6"/>
                </p:custDataLst>
              </p:nvPr>
            </p:nvSpPr>
            <p:spPr>
              <a:xfrm>
                <a:off x="3933635" y="-941781"/>
                <a:ext cx="203846" cy="203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grpSp>
        <p:grpSp>
          <p:nvGrpSpPr>
            <p:cNvPr id="19" name="组合 18"/>
            <p:cNvGrpSpPr/>
            <p:nvPr/>
          </p:nvGrpSpPr>
          <p:grpSpPr>
            <a:xfrm>
              <a:off x="4252817" y="-1495234"/>
              <a:ext cx="203846" cy="749278"/>
              <a:chOff x="4254477" y="-1495234"/>
              <a:chExt cx="203846" cy="749278"/>
            </a:xfrm>
            <a:grpFill/>
          </p:grpSpPr>
          <p:sp>
            <p:nvSpPr>
              <p:cNvPr id="20" name="椭圆 19"/>
              <p:cNvSpPr/>
              <p:nvPr>
                <p:custDataLst>
                  <p:tags r:id="rId7"/>
                </p:custDataLst>
              </p:nvPr>
            </p:nvSpPr>
            <p:spPr>
              <a:xfrm>
                <a:off x="4254477" y="-1495234"/>
                <a:ext cx="203846" cy="203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sp>
            <p:nvSpPr>
              <p:cNvPr id="23" name="椭圆 22"/>
              <p:cNvSpPr/>
              <p:nvPr>
                <p:custDataLst>
                  <p:tags r:id="rId8"/>
                </p:custDataLst>
              </p:nvPr>
            </p:nvSpPr>
            <p:spPr>
              <a:xfrm>
                <a:off x="4254477" y="-1222518"/>
                <a:ext cx="203846" cy="203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sp>
            <p:nvSpPr>
              <p:cNvPr id="25" name="椭圆 24"/>
              <p:cNvSpPr/>
              <p:nvPr>
                <p:custDataLst>
                  <p:tags r:id="rId9"/>
                </p:custDataLst>
              </p:nvPr>
            </p:nvSpPr>
            <p:spPr>
              <a:xfrm>
                <a:off x="4254477" y="-949802"/>
                <a:ext cx="203846" cy="203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grpSp>
        <p:grpSp>
          <p:nvGrpSpPr>
            <p:cNvPr id="26" name="组合 25"/>
            <p:cNvGrpSpPr/>
            <p:nvPr/>
          </p:nvGrpSpPr>
          <p:grpSpPr>
            <a:xfrm>
              <a:off x="4572000" y="-1495234"/>
              <a:ext cx="203846" cy="749278"/>
              <a:chOff x="4572000" y="-1503255"/>
              <a:chExt cx="203846" cy="749278"/>
            </a:xfrm>
            <a:grpFill/>
          </p:grpSpPr>
          <p:sp>
            <p:nvSpPr>
              <p:cNvPr id="27" name="椭圆 26"/>
              <p:cNvSpPr/>
              <p:nvPr>
                <p:custDataLst>
                  <p:tags r:id="rId10"/>
                </p:custDataLst>
              </p:nvPr>
            </p:nvSpPr>
            <p:spPr>
              <a:xfrm>
                <a:off x="4572000" y="-1503255"/>
                <a:ext cx="203846" cy="203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sp>
            <p:nvSpPr>
              <p:cNvPr id="28" name="椭圆 27"/>
              <p:cNvSpPr/>
              <p:nvPr>
                <p:custDataLst>
                  <p:tags r:id="rId11"/>
                </p:custDataLst>
              </p:nvPr>
            </p:nvSpPr>
            <p:spPr>
              <a:xfrm>
                <a:off x="4572000" y="-1230539"/>
                <a:ext cx="203846" cy="203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sp>
            <p:nvSpPr>
              <p:cNvPr id="29" name="椭圆 28"/>
              <p:cNvSpPr/>
              <p:nvPr>
                <p:custDataLst>
                  <p:tags r:id="rId12"/>
                </p:custDataLst>
              </p:nvPr>
            </p:nvSpPr>
            <p:spPr>
              <a:xfrm>
                <a:off x="4572000" y="-957823"/>
                <a:ext cx="203846" cy="203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grpSp>
      </p:grpSp>
      <p:cxnSp>
        <p:nvCxnSpPr>
          <p:cNvPr id="30" name="直接连接符 29"/>
          <p:cNvCxnSpPr/>
          <p:nvPr>
            <p:custDataLst>
              <p:tags r:id="rId13"/>
            </p:custDataLst>
          </p:nvPr>
        </p:nvCxnSpPr>
        <p:spPr>
          <a:xfrm>
            <a:off x="11218545" y="6332220"/>
            <a:ext cx="598805" cy="0"/>
          </a:xfrm>
          <a:prstGeom prst="line">
            <a:avLst/>
          </a:prstGeom>
          <a:ln w="60325">
            <a:solidFill>
              <a:schemeClr val="bg1">
                <a:alpha val="86000"/>
              </a:schemeClr>
            </a:solidFill>
          </a:ln>
        </p:spPr>
        <p:style>
          <a:lnRef idx="1">
            <a:schemeClr val="accent1"/>
          </a:lnRef>
          <a:fillRef idx="0">
            <a:schemeClr val="accent1"/>
          </a:fillRef>
          <a:effectRef idx="0">
            <a:schemeClr val="accent1"/>
          </a:effectRef>
          <a:fontRef idx="minor">
            <a:schemeClr val="tx1"/>
          </a:fontRef>
        </p:style>
      </p:cxnSp>
      <p:pic>
        <p:nvPicPr>
          <p:cNvPr id="47" name="图片 46" descr="公司logo"/>
          <p:cNvPicPr>
            <a:picLocks noChangeAspect="1"/>
          </p:cNvPicPr>
          <p:nvPr>
            <p:custDataLst>
              <p:tags r:id="rId14"/>
            </p:custDataLst>
          </p:nvPr>
        </p:nvPicPr>
        <p:blipFill>
          <a:blip r:embed="rId15" cstate="screen"/>
          <a:stretch>
            <a:fillRect/>
          </a:stretch>
        </p:blipFill>
        <p:spPr>
          <a:xfrm>
            <a:off x="582930" y="356235"/>
            <a:ext cx="1620520" cy="889000"/>
          </a:xfrm>
          <a:prstGeom prst="rect">
            <a:avLst/>
          </a:prstGeom>
        </p:spPr>
      </p:pic>
    </p:spTree>
    <p:custDataLst>
      <p:tags r:id="rId16"/>
    </p:custData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7245350" y="2396490"/>
            <a:ext cx="1428750" cy="748665"/>
          </a:xfrm>
          <a:prstGeom prst="rect">
            <a:avLst/>
          </a:prstGeom>
        </p:spPr>
      </p:pic>
      <p:sp>
        <p:nvSpPr>
          <p:cNvPr id="10" name="椭圆 9"/>
          <p:cNvSpPr/>
          <p:nvPr/>
        </p:nvSpPr>
        <p:spPr>
          <a:xfrm>
            <a:off x="127000" y="-160020"/>
            <a:ext cx="762635" cy="770255"/>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阿里巴巴普惠体 3.0 55 Regular" panose="00020600040101010101" charset="-122"/>
              <a:ea typeface="阿里巴巴普惠体 3.0 55 Regular" panose="00020600040101010101" charset="-122"/>
              <a:cs typeface="+mn-cs"/>
            </a:endParaRPr>
          </a:p>
        </p:txBody>
      </p:sp>
      <p:sp>
        <p:nvSpPr>
          <p:cNvPr id="9" name="文本框 8"/>
          <p:cNvSpPr txBox="1"/>
          <p:nvPr/>
        </p:nvSpPr>
        <p:spPr>
          <a:xfrm>
            <a:off x="996314" y="104140"/>
            <a:ext cx="842150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rPr>
              <a:t>第三方平台</a:t>
            </a:r>
            <a:endParaRPr kumimoji="0" lang="en-US" altLang="zh-CN"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endParaRPr>
          </a:p>
        </p:txBody>
      </p:sp>
      <p:pic>
        <p:nvPicPr>
          <p:cNvPr id="2" name="图片 1" descr="/Users/chenjiayuan/Desktop/公司logo2.png公司logo2"/>
          <p:cNvPicPr>
            <a:picLocks noChangeAspect="1"/>
          </p:cNvPicPr>
          <p:nvPr>
            <p:custDataLst>
              <p:tags r:id="rId2"/>
            </p:custDataLst>
          </p:nvPr>
        </p:nvPicPr>
        <p:blipFill>
          <a:blip r:embed="rId3" cstate="screen"/>
          <a:srcRect/>
          <a:stretch>
            <a:fillRect/>
          </a:stretch>
        </p:blipFill>
        <p:spPr>
          <a:xfrm>
            <a:off x="10701655" y="288925"/>
            <a:ext cx="1056005" cy="275590"/>
          </a:xfrm>
          <a:prstGeom prst="rect">
            <a:avLst/>
          </a:prstGeom>
        </p:spPr>
      </p:pic>
      <p:sp>
        <p:nvSpPr>
          <p:cNvPr id="4" name="文本框 3"/>
          <p:cNvSpPr txBox="1"/>
          <p:nvPr/>
        </p:nvSpPr>
        <p:spPr>
          <a:xfrm>
            <a:off x="996315" y="1260475"/>
            <a:ext cx="9282430" cy="4337685"/>
          </a:xfrm>
          <a:prstGeom prst="rect">
            <a:avLst/>
          </a:prstGeom>
          <a:noFill/>
        </p:spPr>
        <p:txBody>
          <a:bodyPr wrap="square">
            <a:noAutofit/>
          </a:bodyPr>
          <a:lstStyle/>
          <a:p>
            <a:pPr indent="0" fontAlgn="auto">
              <a:lnSpc>
                <a:spcPct val="150000"/>
              </a:lnSpc>
            </a:pPr>
            <a:r>
              <a:rPr lang="zh-CN" altLang="en-US" dirty="0">
                <a:latin typeface="阿里巴巴普惠体 3.0 55 Regular" panose="00020600040101010101" charset="-122"/>
                <a:ea typeface="阿里巴巴普惠体 3.0 55 Regular" panose="00020600040101010101" charset="-122"/>
              </a:rPr>
              <a:t>除了</a:t>
            </a:r>
            <a:r>
              <a:rPr lang="en-US" altLang="zh-CN" dirty="0" err="1">
                <a:latin typeface="阿里巴巴普惠体 3.0 55 Regular" panose="00020600040101010101" charset="-122"/>
                <a:ea typeface="阿里巴巴普惠体 3.0 55 Regular" panose="00020600040101010101" charset="-122"/>
              </a:rPr>
              <a:t>DolphinDB</a:t>
            </a:r>
            <a:r>
              <a:rPr lang="en-US" altLang="zh-CN" dirty="0">
                <a:latin typeface="阿里巴巴普惠体 3.0 55 Regular" panose="00020600040101010101" charset="-122"/>
                <a:ea typeface="阿里巴巴普惠体 3.0 55 Regular" panose="00020600040101010101" charset="-122"/>
              </a:rPr>
              <a:t> </a:t>
            </a:r>
            <a:r>
              <a:rPr lang="zh-CN" altLang="en-US" dirty="0">
                <a:latin typeface="阿里巴巴普惠体 3.0 55 Regular" panose="00020600040101010101" charset="-122"/>
                <a:ea typeface="阿里巴巴普惠体 3.0 55 Regular" panose="00020600040101010101" charset="-122"/>
              </a:rPr>
              <a:t>官方提供的 </a:t>
            </a:r>
            <a:r>
              <a:rPr lang="en-US" altLang="zh-CN" dirty="0" err="1">
                <a:latin typeface="阿里巴巴普惠体 3.0 55 Regular" panose="00020600040101010101" charset="-122"/>
                <a:ea typeface="阿里巴巴普惠体 3.0 55 Regular" panose="00020600040101010101" charset="-122"/>
              </a:rPr>
              <a:t>VSCode</a:t>
            </a:r>
            <a:r>
              <a:rPr lang="en-US" altLang="zh-CN" dirty="0">
                <a:latin typeface="阿里巴巴普惠体 3.0 55 Regular" panose="00020600040101010101" charset="-122"/>
                <a:ea typeface="阿里巴巴普惠体 3.0 55 Regular" panose="00020600040101010101" charset="-122"/>
              </a:rPr>
              <a:t> </a:t>
            </a:r>
            <a:r>
              <a:rPr lang="zh-CN" altLang="en-US" dirty="0">
                <a:latin typeface="阿里巴巴普惠体 3.0 55 Regular" panose="00020600040101010101" charset="-122"/>
                <a:ea typeface="阿里巴巴普惠体 3.0 55 Regular" panose="00020600040101010101" charset="-122"/>
              </a:rPr>
              <a:t>插件、</a:t>
            </a:r>
            <a:r>
              <a:rPr lang="en-US" altLang="zh-CN" dirty="0">
                <a:latin typeface="阿里巴巴普惠体 3.0 55 Regular" panose="00020600040101010101" charset="-122"/>
                <a:ea typeface="阿里巴巴普惠体 3.0 55 Regular" panose="00020600040101010101" charset="-122"/>
              </a:rPr>
              <a:t>GUI</a:t>
            </a:r>
            <a:r>
              <a:rPr lang="zh-CN" altLang="en-US" dirty="0">
                <a:latin typeface="阿里巴巴普惠体 3.0 55 Regular" panose="00020600040101010101" charset="-122"/>
                <a:ea typeface="阿里巴巴普惠体 3.0 55 Regular" panose="00020600040101010101" charset="-122"/>
              </a:rPr>
              <a:t>、</a:t>
            </a:r>
            <a:r>
              <a:rPr lang="en-US" altLang="zh-CN" dirty="0">
                <a:latin typeface="阿里巴巴普惠体 3.0 55 Regular" panose="00020600040101010101" charset="-122"/>
                <a:ea typeface="阿里巴巴普惠体 3.0 55 Regular" panose="00020600040101010101" charset="-122"/>
              </a:rPr>
              <a:t>Dashboard</a:t>
            </a:r>
            <a:r>
              <a:rPr lang="zh-CN" altLang="en-US" dirty="0">
                <a:latin typeface="阿里巴巴普惠体 3.0 55 Regular" panose="00020600040101010101" charset="-122"/>
                <a:ea typeface="阿里巴巴普惠体 3.0 55 Regular" panose="00020600040101010101" charset="-122"/>
              </a:rPr>
              <a:t>，</a:t>
            </a:r>
            <a:r>
              <a:rPr lang="en-US" altLang="zh-CN" dirty="0" err="1">
                <a:latin typeface="阿里巴巴普惠体 3.0 55 Regular" panose="00020600040101010101" charset="-122"/>
                <a:ea typeface="阿里巴巴普惠体 3.0 55 Regular" panose="00020600040101010101" charset="-122"/>
              </a:rPr>
              <a:t>DolphinDB</a:t>
            </a:r>
            <a:r>
              <a:rPr lang="en-US" altLang="zh-CN" dirty="0">
                <a:latin typeface="阿里巴巴普惠体 3.0 55 Regular" panose="00020600040101010101" charset="-122"/>
                <a:ea typeface="阿里巴巴普惠体 3.0 55 Regular" panose="00020600040101010101" charset="-122"/>
              </a:rPr>
              <a:t> </a:t>
            </a:r>
            <a:r>
              <a:rPr lang="zh-CN" altLang="en-US" dirty="0">
                <a:latin typeface="阿里巴巴普惠体 3.0 55 Regular" panose="00020600040101010101" charset="-122"/>
                <a:ea typeface="阿里巴巴普惠体 3.0 55 Regular" panose="00020600040101010101" charset="-122"/>
              </a:rPr>
              <a:t>还支持扩展性的插件和</a:t>
            </a:r>
            <a:r>
              <a:rPr lang="en-US" altLang="zh-CN" dirty="0">
                <a:latin typeface="阿里巴巴普惠体 3.0 55 Regular" panose="00020600040101010101" charset="-122"/>
                <a:ea typeface="阿里巴巴普惠体 3.0 55 Regular" panose="00020600040101010101" charset="-122"/>
              </a:rPr>
              <a:t>API</a:t>
            </a:r>
            <a:r>
              <a:rPr lang="zh-CN" altLang="en-US" dirty="0">
                <a:latin typeface="阿里巴巴普惠体 3.0 55 Regular" panose="00020600040101010101" charset="-122"/>
                <a:ea typeface="阿里巴巴普惠体 3.0 55 Regular" panose="00020600040101010101" charset="-122"/>
              </a:rPr>
              <a:t>。这些插件和</a:t>
            </a:r>
            <a:r>
              <a:rPr lang="en-US" altLang="zh-CN" dirty="0">
                <a:latin typeface="阿里巴巴普惠体 3.0 55 Regular" panose="00020600040101010101" charset="-122"/>
                <a:ea typeface="阿里巴巴普惠体 3.0 55 Regular" panose="00020600040101010101" charset="-122"/>
              </a:rPr>
              <a:t>API</a:t>
            </a:r>
            <a:r>
              <a:rPr lang="zh-CN" altLang="en-US" dirty="0">
                <a:latin typeface="阿里巴巴普惠体 3.0 55 Regular" panose="00020600040101010101" charset="-122"/>
                <a:ea typeface="阿里巴巴普惠体 3.0 55 Regular" panose="00020600040101010101" charset="-122"/>
              </a:rPr>
              <a:t>可以让 </a:t>
            </a:r>
            <a:r>
              <a:rPr lang="en-US" altLang="zh-CN" dirty="0" err="1">
                <a:latin typeface="阿里巴巴普惠体 3.0 55 Regular" panose="00020600040101010101" charset="-122"/>
                <a:ea typeface="阿里巴巴普惠体 3.0 55 Regular" panose="00020600040101010101" charset="-122"/>
              </a:rPr>
              <a:t>DolphinDB</a:t>
            </a:r>
            <a:r>
              <a:rPr lang="en-US" altLang="zh-CN" dirty="0">
                <a:latin typeface="阿里巴巴普惠体 3.0 55 Regular" panose="00020600040101010101" charset="-122"/>
                <a:ea typeface="阿里巴巴普惠体 3.0 55 Regular" panose="00020600040101010101" charset="-122"/>
              </a:rPr>
              <a:t> </a:t>
            </a:r>
            <a:r>
              <a:rPr lang="zh-CN" altLang="en-US" dirty="0">
                <a:latin typeface="阿里巴巴普惠体 3.0 55 Regular" panose="00020600040101010101" charset="-122"/>
                <a:ea typeface="阿里巴巴普惠体 3.0 55 Regular" panose="00020600040101010101" charset="-122"/>
              </a:rPr>
              <a:t>作为数据源为外部的可视化平台提供数据。</a:t>
            </a:r>
            <a:endParaRPr lang="zh-CN" altLang="en-US" dirty="0">
              <a:latin typeface="阿里巴巴普惠体 3.0 55 Regular" panose="00020600040101010101" charset="-122"/>
              <a:ea typeface="阿里巴巴普惠体 3.0 55 Regular" panose="00020600040101010101" charset="-122"/>
            </a:endParaRPr>
          </a:p>
          <a:p>
            <a:endParaRPr lang="zh-CN" altLang="en-US" dirty="0">
              <a:latin typeface="阿里巴巴普惠体 3.0 55 Regular" panose="00020600040101010101" charset="-122"/>
              <a:ea typeface="阿里巴巴普惠体 3.0 55 Regular" panose="00020600040101010101" charset="-122"/>
            </a:endParaRPr>
          </a:p>
          <a:p>
            <a:pPr marL="285750" indent="-285750">
              <a:buFont typeface="Arial" panose="020B0604020202020204" pitchFamily="34" charset="0"/>
              <a:buChar char="•"/>
            </a:pPr>
            <a:r>
              <a:rPr lang="en-US" altLang="zh-CN" dirty="0">
                <a:latin typeface="阿里巴巴普惠体 3.0 55 Regular" panose="00020600040101010101" charset="-122"/>
                <a:ea typeface="阿里巴巴普惠体 3.0 55 Regular" panose="00020600040101010101" charset="-122"/>
              </a:rPr>
              <a:t>Grafana </a:t>
            </a:r>
            <a:r>
              <a:rPr lang="zh-CN" altLang="en-US" dirty="0">
                <a:latin typeface="阿里巴巴普惠体 3.0 55 Regular" panose="00020600040101010101" charset="-122"/>
                <a:ea typeface="阿里巴巴普惠体 3.0 55 Regular" panose="00020600040101010101" charset="-122"/>
              </a:rPr>
              <a:t>插件</a:t>
            </a:r>
            <a:endParaRPr lang="zh-CN" altLang="en-US" dirty="0">
              <a:latin typeface="阿里巴巴普惠体 3.0 55 Regular" panose="00020600040101010101" charset="-122"/>
              <a:ea typeface="阿里巴巴普惠体 3.0 55 Regular" panose="00020600040101010101" charset="-122"/>
            </a:endParaRPr>
          </a:p>
          <a:p>
            <a:pPr marL="285750" indent="-285750">
              <a:buFont typeface="Arial" panose="020B0604020202020204" pitchFamily="34" charset="0"/>
              <a:buChar char="•"/>
            </a:pPr>
            <a:endParaRPr lang="zh-CN" altLang="en-US" dirty="0">
              <a:latin typeface="阿里巴巴普惠体 3.0 55 Regular" panose="00020600040101010101" charset="-122"/>
              <a:ea typeface="阿里巴巴普惠体 3.0 55 Regular" panose="00020600040101010101" charset="-122"/>
            </a:endParaRPr>
          </a:p>
          <a:p>
            <a:pPr marL="285750" indent="-285750">
              <a:buFont typeface="Arial" panose="020B0604020202020204" pitchFamily="34" charset="0"/>
              <a:buChar char="•"/>
            </a:pPr>
            <a:r>
              <a:rPr lang="zh-CN" altLang="en-US" dirty="0">
                <a:latin typeface="阿里巴巴普惠体 3.0 55 Regular" panose="00020600040101010101" charset="-122"/>
                <a:ea typeface="阿里巴巴普惠体 3.0 55 Regular" panose="00020600040101010101" charset="-122"/>
              </a:rPr>
              <a:t>帆软插件</a:t>
            </a:r>
            <a:endParaRPr lang="zh-CN" altLang="en-US" dirty="0">
              <a:latin typeface="阿里巴巴普惠体 3.0 55 Regular" panose="00020600040101010101" charset="-122"/>
              <a:ea typeface="阿里巴巴普惠体 3.0 55 Regular" panose="00020600040101010101" charset="-122"/>
            </a:endParaRPr>
          </a:p>
          <a:p>
            <a:pPr marL="285750" indent="-285750">
              <a:buFont typeface="Arial" panose="020B0604020202020204" pitchFamily="34" charset="0"/>
              <a:buChar char="•"/>
            </a:pPr>
            <a:endParaRPr lang="zh-CN" altLang="en-US" dirty="0">
              <a:latin typeface="阿里巴巴普惠体 3.0 55 Regular" panose="00020600040101010101" charset="-122"/>
              <a:ea typeface="阿里巴巴普惠体 3.0 55 Regular" panose="00020600040101010101" charset="-122"/>
            </a:endParaRPr>
          </a:p>
          <a:p>
            <a:pPr marL="285750" indent="-285750">
              <a:buFont typeface="Arial" panose="020B0604020202020204" pitchFamily="34" charset="0"/>
              <a:buChar char="•"/>
            </a:pPr>
            <a:r>
              <a:rPr lang="en-US" altLang="zh-CN" dirty="0" err="1">
                <a:latin typeface="阿里巴巴普惠体 3.0 55 Regular" panose="00020600040101010101" charset="-122"/>
                <a:ea typeface="阿里巴巴普惠体 3.0 55 Regular" panose="00020600040101010101" charset="-122"/>
              </a:rPr>
              <a:t>Redash</a:t>
            </a:r>
            <a:endParaRPr lang="en-US" altLang="zh-CN" dirty="0">
              <a:latin typeface="阿里巴巴普惠体 3.0 55 Regular" panose="00020600040101010101" charset="-122"/>
              <a:ea typeface="阿里巴巴普惠体 3.0 55 Regular" panose="00020600040101010101" charset="-122"/>
            </a:endParaRPr>
          </a:p>
          <a:p>
            <a:pPr marL="285750" indent="-285750">
              <a:buFont typeface="Arial" panose="020B0604020202020204" pitchFamily="34" charset="0"/>
              <a:buChar char="•"/>
            </a:pPr>
            <a:endParaRPr lang="en-US" altLang="zh-CN" dirty="0">
              <a:latin typeface="阿里巴巴普惠体 3.0 55 Regular" panose="00020600040101010101" charset="-122"/>
              <a:ea typeface="阿里巴巴普惠体 3.0 55 Regular" panose="00020600040101010101" charset="-122"/>
            </a:endParaRPr>
          </a:p>
          <a:p>
            <a:pPr marL="285750" indent="-285750">
              <a:buFont typeface="Arial" panose="020B0604020202020204" pitchFamily="34" charset="0"/>
              <a:buChar char="•"/>
            </a:pPr>
            <a:r>
              <a:rPr lang="en-US" altLang="zh-CN" dirty="0">
                <a:latin typeface="阿里巴巴普惠体 3.0 55 Regular" panose="00020600040101010101" charset="-122"/>
                <a:ea typeface="阿里巴巴普惠体 3.0 55 Regular" panose="00020600040101010101" charset="-122"/>
              </a:rPr>
              <a:t>GP </a:t>
            </a:r>
            <a:r>
              <a:rPr lang="zh-CN" altLang="en-US" dirty="0">
                <a:latin typeface="阿里巴巴普惠体 3.0 55 Regular" panose="00020600040101010101" charset="-122"/>
                <a:ea typeface="阿里巴巴普惠体 3.0 55 Regular" panose="00020600040101010101" charset="-122"/>
              </a:rPr>
              <a:t>插件</a:t>
            </a:r>
            <a:endParaRPr lang="zh-CN" altLang="en-US" dirty="0">
              <a:latin typeface="阿里巴巴普惠体 3.0 55 Regular" panose="00020600040101010101" charset="-122"/>
              <a:ea typeface="阿里巴巴普惠体 3.0 55 Regular" panose="00020600040101010101" charset="-122"/>
            </a:endParaRPr>
          </a:p>
          <a:p>
            <a:pPr marL="285750" indent="-285750">
              <a:buFont typeface="Arial" panose="020B0604020202020204" pitchFamily="34" charset="0"/>
              <a:buChar char="•"/>
            </a:pPr>
            <a:endParaRPr lang="zh-CN" altLang="en-US" dirty="0">
              <a:latin typeface="阿里巴巴普惠体 3.0 55 Regular" panose="00020600040101010101" charset="-122"/>
              <a:ea typeface="阿里巴巴普惠体 3.0 55 Regular" panose="00020600040101010101" charset="-122"/>
            </a:endParaRPr>
          </a:p>
          <a:p>
            <a:pPr marL="285750" indent="-285750">
              <a:buFont typeface="Arial" panose="020B0604020202020204" pitchFamily="34" charset="0"/>
              <a:buChar char="•"/>
            </a:pPr>
            <a:r>
              <a:rPr lang="en-US" altLang="zh-CN" dirty="0">
                <a:latin typeface="阿里巴巴普惠体 3.0 55 Regular" panose="00020600040101010101" charset="-122"/>
                <a:ea typeface="阿里巴巴普惠体 3.0 55 Regular" panose="00020600040101010101" charset="-122"/>
              </a:rPr>
              <a:t>Altair Panopticon</a:t>
            </a:r>
            <a:endParaRPr lang="en-US" altLang="zh-CN" dirty="0">
              <a:latin typeface="阿里巴巴普惠体 3.0 55 Regular" panose="00020600040101010101" charset="-122"/>
              <a:ea typeface="阿里巴巴普惠体 3.0 55 Regular" panose="00020600040101010101" charset="-122"/>
            </a:endParaRPr>
          </a:p>
          <a:p>
            <a:pPr marL="285750" indent="-285750">
              <a:buFont typeface="Arial" panose="020B0604020202020204" pitchFamily="34" charset="0"/>
              <a:buChar char="•"/>
            </a:pPr>
            <a:endParaRPr lang="en-US" altLang="zh-CN" dirty="0">
              <a:latin typeface="阿里巴巴普惠体 3.0 55 Regular" panose="00020600040101010101" charset="-122"/>
              <a:ea typeface="阿里巴巴普惠体 3.0 55 Regular" panose="00020600040101010101" charset="-122"/>
            </a:endParaRPr>
          </a:p>
          <a:p>
            <a:pPr marL="285750" indent="-285750">
              <a:buFont typeface="Arial" panose="020B0604020202020204" pitchFamily="34" charset="0"/>
              <a:buChar char="•"/>
            </a:pPr>
            <a:r>
              <a:rPr lang="en-US" altLang="zh-CN" dirty="0">
                <a:latin typeface="阿里巴巴普惠体 3.0 55 Regular" panose="00020600040101010101" charset="-122"/>
                <a:ea typeface="阿里巴巴普惠体 3.0 55 Regular" panose="00020600040101010101" charset="-122"/>
              </a:rPr>
              <a:t>JavaScript API</a:t>
            </a:r>
            <a:endParaRPr lang="zh-CN" altLang="en-US" dirty="0">
              <a:latin typeface="阿里巴巴普惠体 3.0 55 Regular" panose="00020600040101010101" charset="-122"/>
              <a:ea typeface="阿里巴巴普惠体 3.0 55 Regular" panose="00020600040101010101" charset="-122"/>
            </a:endParaRPr>
          </a:p>
        </p:txBody>
      </p:sp>
      <p:pic>
        <p:nvPicPr>
          <p:cNvPr id="1062" name="Picture 12" descr="grafana-logo - Skedler"/>
          <p:cNvPicPr>
            <a:picLocks noChangeAspect="1" noChangeArrowheads="1"/>
          </p:cNvPicPr>
          <p:nvPr/>
        </p:nvPicPr>
        <p:blipFill>
          <a:blip r:embed="rId4" cstate="email">
            <a:extLst>
              <a:ext uri="{BEBA8EAE-BF5A-486C-A8C5-ECC9F3942E4B}">
                <a14:imgProps xmlns:a14="http://schemas.microsoft.com/office/drawing/2010/main">
                  <a14:imgLayer r:embed="rId5">
                    <a14:imgEffect>
                      <a14:backgroundRemoval t="10000" b="90000" l="10000" r="90000"/>
                    </a14:imgEffect>
                  </a14:imgLayer>
                </a14:imgProps>
              </a:ext>
            </a:extLst>
          </a:blip>
          <a:srcRect/>
          <a:stretch>
            <a:fillRect/>
          </a:stretch>
        </p:blipFill>
        <p:spPr bwMode="auto">
          <a:xfrm>
            <a:off x="4717415" y="2701925"/>
            <a:ext cx="2064385" cy="1002665"/>
          </a:xfrm>
          <a:prstGeom prst="rect">
            <a:avLst/>
          </a:prstGeom>
          <a:noFill/>
          <a:extLst>
            <a:ext uri="{909E8E84-426E-40DD-AFC4-6F175D3DCCD1}">
              <a14:hiddenFill xmlns:a14="http://schemas.microsoft.com/office/drawing/2010/main">
                <a:solidFill>
                  <a:srgbClr val="FFFFFF"/>
                </a:solidFill>
              </a14:hiddenFill>
            </a:ext>
          </a:extLst>
        </p:spPr>
      </p:pic>
      <p:pic>
        <p:nvPicPr>
          <p:cNvPr id="1058" name="Picture 4" descr="TimeStored"/>
          <p:cNvPicPr>
            <a:picLocks noChangeAspect="1" noChangeArrowheads="1"/>
          </p:cNvPicPr>
          <p:nvPr/>
        </p:nvPicPr>
        <p:blipFill>
          <a:blip r:embed="rId6" cstate="email"/>
          <a:srcRect/>
          <a:stretch>
            <a:fillRect/>
          </a:stretch>
        </p:blipFill>
        <p:spPr bwMode="auto">
          <a:xfrm>
            <a:off x="5652770" y="4002405"/>
            <a:ext cx="1992630" cy="322580"/>
          </a:xfrm>
          <a:prstGeom prst="rect">
            <a:avLst/>
          </a:prstGeom>
          <a:noFill/>
          <a:extLst>
            <a:ext uri="{909E8E84-426E-40DD-AFC4-6F175D3DCCD1}">
              <a14:hiddenFill xmlns:a14="http://schemas.microsoft.com/office/drawing/2010/main">
                <a:solidFill>
                  <a:srgbClr val="FFFFFF"/>
                </a:solidFill>
              </a14:hiddenFill>
            </a:ext>
          </a:extLst>
        </p:spPr>
      </p:pic>
      <p:pic>
        <p:nvPicPr>
          <p:cNvPr id="1064" name="Picture 14" descr="GitHub - getredash/redash: Make Your ..."/>
          <p:cNvPicPr>
            <a:picLocks noChangeAspect="1" noChangeArrowheads="1"/>
          </p:cNvPicPr>
          <p:nvPr/>
        </p:nvPicPr>
        <p:blipFill>
          <a:blip r:embed="rId7" cstate="email"/>
          <a:srcRect/>
          <a:stretch>
            <a:fillRect/>
          </a:stretch>
        </p:blipFill>
        <p:spPr bwMode="auto">
          <a:xfrm>
            <a:off x="8042910" y="4535170"/>
            <a:ext cx="1171575" cy="654050"/>
          </a:xfrm>
          <a:prstGeom prst="rect">
            <a:avLst/>
          </a:prstGeom>
          <a:noFill/>
          <a:extLst>
            <a:ext uri="{909E8E84-426E-40DD-AFC4-6F175D3DCCD1}">
              <a14:hiddenFill xmlns:a14="http://schemas.microsoft.com/office/drawing/2010/main">
                <a:solidFill>
                  <a:srgbClr val="FFFFFF"/>
                </a:solidFill>
              </a14:hiddenFill>
            </a:ext>
          </a:extLst>
        </p:spPr>
      </p:pic>
      <p:pic>
        <p:nvPicPr>
          <p:cNvPr id="24" name="图片 23"/>
          <p:cNvPicPr>
            <a:picLocks noChangeAspect="1"/>
          </p:cNvPicPr>
          <p:nvPr/>
        </p:nvPicPr>
        <p:blipFill>
          <a:blip r:embed="rId8"/>
          <a:srcRect b="17602"/>
          <a:stretch>
            <a:fillRect/>
          </a:stretch>
        </p:blipFill>
        <p:spPr>
          <a:xfrm>
            <a:off x="8437245" y="3333750"/>
            <a:ext cx="1815465" cy="777875"/>
          </a:xfrm>
          <a:prstGeom prst="rect">
            <a:avLst/>
          </a:prstGeom>
        </p:spPr>
      </p:pic>
      <p:pic>
        <p:nvPicPr>
          <p:cNvPr id="7" name="图片 6"/>
          <p:cNvPicPr>
            <a:picLocks noChangeAspect="1"/>
          </p:cNvPicPr>
          <p:nvPr/>
        </p:nvPicPr>
        <p:blipFill>
          <a:blip r:embed="rId9"/>
          <a:stretch>
            <a:fillRect/>
          </a:stretch>
        </p:blipFill>
        <p:spPr>
          <a:xfrm>
            <a:off x="5151755" y="4973955"/>
            <a:ext cx="2093595" cy="521970"/>
          </a:xfrm>
          <a:prstGeom prst="rect">
            <a:avLst/>
          </a:prstGeom>
        </p:spPr>
      </p:pic>
      <p:sp>
        <p:nvSpPr>
          <p:cNvPr id="3" name="椭圆 2"/>
          <p:cNvSpPr/>
          <p:nvPr/>
        </p:nvSpPr>
        <p:spPr>
          <a:xfrm>
            <a:off x="127000" y="610235"/>
            <a:ext cx="253365" cy="255905"/>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spTree>
    <p:custDataLst>
      <p:tags r:id="rId10"/>
    </p:custData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127000" y="-160020"/>
            <a:ext cx="762635" cy="770255"/>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阿里巴巴普惠体 3.0 55 Regular" panose="00020600040101010101" charset="-122"/>
              <a:ea typeface="阿里巴巴普惠体 3.0 55 Regular" panose="00020600040101010101" charset="-122"/>
              <a:cs typeface="+mn-cs"/>
            </a:endParaRPr>
          </a:p>
        </p:txBody>
      </p:sp>
      <p:sp>
        <p:nvSpPr>
          <p:cNvPr id="9" name="文本框 8"/>
          <p:cNvSpPr txBox="1"/>
          <p:nvPr/>
        </p:nvSpPr>
        <p:spPr>
          <a:xfrm>
            <a:off x="996314" y="104140"/>
            <a:ext cx="842150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rPr>
              <a:t>Grafana </a:t>
            </a:r>
            <a:r>
              <a:rPr kumimoji="0" lang="zh-CN" altLang="en-US"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rPr>
              <a:t>插件</a:t>
            </a:r>
            <a:endParaRPr kumimoji="0" lang="en-US" altLang="zh-CN"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endParaRPr>
          </a:p>
        </p:txBody>
      </p:sp>
      <p:pic>
        <p:nvPicPr>
          <p:cNvPr id="2" name="图片 1" descr="/Users/chenjiayuan/Desktop/公司logo2.png公司logo2"/>
          <p:cNvPicPr>
            <a:picLocks noChangeAspect="1"/>
          </p:cNvPicPr>
          <p:nvPr>
            <p:custDataLst>
              <p:tags r:id="rId1"/>
            </p:custDataLst>
          </p:nvPr>
        </p:nvPicPr>
        <p:blipFill>
          <a:blip r:embed="rId2" cstate="screen"/>
          <a:srcRect/>
          <a:stretch>
            <a:fillRect/>
          </a:stretch>
        </p:blipFill>
        <p:spPr>
          <a:xfrm>
            <a:off x="10701655" y="288925"/>
            <a:ext cx="1056005" cy="275590"/>
          </a:xfrm>
          <a:prstGeom prst="rect">
            <a:avLst/>
          </a:prstGeom>
        </p:spPr>
      </p:pic>
      <p:sp>
        <p:nvSpPr>
          <p:cNvPr id="4" name="文本框 3"/>
          <p:cNvSpPr txBox="1"/>
          <p:nvPr/>
        </p:nvSpPr>
        <p:spPr>
          <a:xfrm>
            <a:off x="899160" y="1213485"/>
            <a:ext cx="9812020" cy="337185"/>
          </a:xfrm>
          <a:prstGeom prst="rect">
            <a:avLst/>
          </a:prstGeom>
          <a:noFill/>
        </p:spPr>
        <p:txBody>
          <a:bodyPr wrap="square">
            <a:spAutoFit/>
          </a:bodyPr>
          <a:lstStyle/>
          <a:p>
            <a:r>
              <a:rPr lang="en-US" altLang="zh-CN" sz="1600" dirty="0">
                <a:latin typeface="阿里巴巴普惠体 3.0 55 Regular" panose="00020600040101010101" charset="-122"/>
                <a:ea typeface="阿里巴巴普惠体 3.0 55 Regular" panose="00020600040101010101" charset="-122"/>
              </a:rPr>
              <a:t>Grafana </a:t>
            </a:r>
            <a:r>
              <a:rPr lang="zh-CN" altLang="en-US" sz="1600" dirty="0">
                <a:latin typeface="阿里巴巴普惠体 3.0 55 Regular" panose="00020600040101010101" charset="-122"/>
                <a:ea typeface="阿里巴巴普惠体 3.0 55 Regular" panose="00020600040101010101" charset="-122"/>
              </a:rPr>
              <a:t>是一款用</a:t>
            </a:r>
            <a:r>
              <a:rPr lang="en-US" altLang="zh-CN" sz="1600" dirty="0">
                <a:latin typeface="阿里巴巴普惠体 3.0 55 Regular" panose="00020600040101010101" charset="-122"/>
                <a:ea typeface="阿里巴巴普惠体 3.0 55 Regular" panose="00020600040101010101" charset="-122"/>
              </a:rPr>
              <a:t> Go </a:t>
            </a:r>
            <a:r>
              <a:rPr lang="zh-CN" altLang="en-US" sz="1600" dirty="0">
                <a:latin typeface="阿里巴巴普惠体 3.0 55 Regular" panose="00020600040101010101" charset="-122"/>
                <a:ea typeface="阿里巴巴普惠体 3.0 55 Regular" panose="00020600040101010101" charset="-122"/>
              </a:rPr>
              <a:t>语言开发的开源数据可视化工具，常用来做数据监控和数据统计。</a:t>
            </a:r>
            <a:endParaRPr lang="zh-CN" altLang="en-US" sz="1600" dirty="0">
              <a:latin typeface="阿里巴巴普惠体 3.0 55 Regular" panose="00020600040101010101" charset="-122"/>
              <a:ea typeface="阿里巴巴普惠体 3.0 55 Regular" panose="00020600040101010101" charset="-122"/>
            </a:endParaRPr>
          </a:p>
        </p:txBody>
      </p:sp>
      <p:sp>
        <p:nvSpPr>
          <p:cNvPr id="6" name="文本框 5"/>
          <p:cNvSpPr txBox="1"/>
          <p:nvPr/>
        </p:nvSpPr>
        <p:spPr>
          <a:xfrm>
            <a:off x="889635" y="1735455"/>
            <a:ext cx="5937250" cy="3415030"/>
          </a:xfrm>
          <a:prstGeom prst="rect">
            <a:avLst/>
          </a:prstGeom>
          <a:noFill/>
        </p:spPr>
        <p:txBody>
          <a:bodyPr wrap="square">
            <a:spAutoFit/>
          </a:bodyPr>
          <a:lstStyle/>
          <a:p>
            <a:pPr marL="285750" indent="-285750" fontAlgn="auto">
              <a:lnSpc>
                <a:spcPct val="150000"/>
              </a:lnSpc>
              <a:buFont typeface="Arial" panose="020B0604020202020204" pitchFamily="34" charset="0"/>
              <a:buChar char="•"/>
            </a:pPr>
            <a:r>
              <a:rPr lang="zh-CN" altLang="en-US" sz="1600" dirty="0">
                <a:latin typeface="阿里巴巴普惠体 3.0 55 Regular" panose="00020600040101010101" charset="-122"/>
                <a:ea typeface="阿里巴巴普惠体 3.0 55 Regular" panose="00020600040101010101" charset="-122"/>
              </a:rPr>
              <a:t>在</a:t>
            </a:r>
            <a:r>
              <a:rPr lang="en-US" altLang="zh-CN" sz="1600" dirty="0">
                <a:latin typeface="阿里巴巴普惠体 3.0 55 Regular" panose="00020600040101010101" charset="-122"/>
                <a:ea typeface="阿里巴巴普惠体 3.0 55 Regular" panose="00020600040101010101" charset="-122"/>
              </a:rPr>
              <a:t> Grafana </a:t>
            </a:r>
            <a:r>
              <a:rPr lang="zh-CN" altLang="en-US" sz="1600" dirty="0">
                <a:latin typeface="阿里巴巴普惠体 3.0 55 Regular" panose="00020600040101010101" charset="-122"/>
                <a:ea typeface="阿里巴巴普惠体 3.0 55 Regular" panose="00020600040101010101" charset="-122"/>
              </a:rPr>
              <a:t>中安装</a:t>
            </a:r>
            <a:r>
              <a:rPr lang="en-US" altLang="zh-CN" sz="1600" dirty="0">
                <a:latin typeface="阿里巴巴普惠体 3.0 55 Regular" panose="00020600040101010101" charset="-122"/>
                <a:ea typeface="阿里巴巴普惠体 3.0 55 Regular" panose="00020600040101010101" charset="-122"/>
              </a:rPr>
              <a:t> </a:t>
            </a:r>
            <a:r>
              <a:rPr lang="en-US" altLang="zh-CN" sz="1600" dirty="0" err="1">
                <a:latin typeface="阿里巴巴普惠体 3.0 55 Regular" panose="00020600040101010101" charset="-122"/>
                <a:ea typeface="阿里巴巴普惠体 3.0 55 Regular" panose="00020600040101010101" charset="-122"/>
              </a:rPr>
              <a:t>dolphindb-datasource</a:t>
            </a:r>
            <a:r>
              <a:rPr lang="en-US" altLang="zh-CN" sz="1600" dirty="0">
                <a:latin typeface="阿里巴巴普惠体 3.0 55 Regular" panose="00020600040101010101" charset="-122"/>
                <a:ea typeface="阿里巴巴普惠体 3.0 55 Regular" panose="00020600040101010101" charset="-122"/>
              </a:rPr>
              <a:t>  </a:t>
            </a:r>
            <a:r>
              <a:rPr lang="zh-CN" altLang="en-US" sz="1600" dirty="0">
                <a:latin typeface="阿里巴巴普惠体 3.0 55 Regular" panose="00020600040101010101" charset="-122"/>
                <a:ea typeface="阿里巴巴普惠体 3.0 55 Regular" panose="00020600040101010101" charset="-122"/>
              </a:rPr>
              <a:t>插件。</a:t>
            </a:r>
            <a:endParaRPr lang="en-US" altLang="zh-CN" sz="1600" dirty="0">
              <a:latin typeface="阿里巴巴普惠体 3.0 55 Regular" panose="00020600040101010101" charset="-122"/>
              <a:ea typeface="阿里巴巴普惠体 3.0 55 Regular" panose="00020600040101010101" charset="-122"/>
            </a:endParaRPr>
          </a:p>
          <a:p>
            <a:pPr marL="285750" indent="-285750" fontAlgn="auto">
              <a:lnSpc>
                <a:spcPct val="150000"/>
              </a:lnSpc>
              <a:buFont typeface="Arial" panose="020B0604020202020204" pitchFamily="34" charset="0"/>
              <a:buChar char="•"/>
            </a:pPr>
            <a:r>
              <a:rPr lang="zh-CN" altLang="en-US" sz="1600" dirty="0">
                <a:latin typeface="阿里巴巴普惠体 3.0 55 Regular" panose="00020600040101010101" charset="-122"/>
                <a:ea typeface="阿里巴巴普惠体 3.0 55 Regular" panose="00020600040101010101" charset="-122"/>
              </a:rPr>
              <a:t>进入</a:t>
            </a:r>
            <a:r>
              <a:rPr lang="en-US" altLang="zh-CN" sz="1600" dirty="0">
                <a:latin typeface="阿里巴巴普惠体 3.0 55 Regular" panose="00020600040101010101" charset="-122"/>
                <a:ea typeface="阿里巴巴普惠体 3.0 55 Regular" panose="00020600040101010101" charset="-122"/>
              </a:rPr>
              <a:t> Grafana </a:t>
            </a:r>
            <a:r>
              <a:rPr lang="zh-CN" altLang="en-US" sz="1600" dirty="0">
                <a:latin typeface="阿里巴巴普惠体 3.0 55 Regular" panose="00020600040101010101" charset="-122"/>
                <a:ea typeface="阿里巴巴普惠体 3.0 55 Regular" panose="00020600040101010101" charset="-122"/>
              </a:rPr>
              <a:t>默认的服务地址</a:t>
            </a:r>
            <a:r>
              <a:rPr lang="en-US" altLang="zh-CN" sz="1600" i="1" u="sng" dirty="0">
                <a:latin typeface="阿里巴巴普惠体 3.0 55 Regular" panose="00020600040101010101" charset="-122"/>
                <a:ea typeface="阿里巴巴普惠体 3.0 55 Regular" panose="00020600040101010101" charset="-122"/>
              </a:rPr>
              <a:t> http://localhost:3000</a:t>
            </a:r>
            <a:r>
              <a:rPr lang="zh-CN" altLang="en-US" sz="1600" dirty="0">
                <a:latin typeface="阿里巴巴普惠体 3.0 55 Regular" panose="00020600040101010101" charset="-122"/>
                <a:ea typeface="阿里巴巴普惠体 3.0 55 Regular" panose="00020600040101010101" charset="-122"/>
              </a:rPr>
              <a:t>， 使用默认账号和密码 </a:t>
            </a:r>
            <a:r>
              <a:rPr lang="en-US" altLang="zh-CN" sz="1600" dirty="0">
                <a:latin typeface="阿里巴巴普惠体 3.0 55 Regular" panose="00020600040101010101" charset="-122"/>
                <a:ea typeface="阿里巴巴普惠体 3.0 55 Regular" panose="00020600040101010101" charset="-122"/>
              </a:rPr>
              <a:t>admin </a:t>
            </a:r>
            <a:r>
              <a:rPr lang="zh-CN" altLang="en-US" sz="1600" dirty="0">
                <a:latin typeface="阿里巴巴普惠体 3.0 55 Regular" panose="00020600040101010101" charset="-122"/>
                <a:ea typeface="阿里巴巴普惠体 3.0 55 Regular" panose="00020600040101010101" charset="-122"/>
              </a:rPr>
              <a:t>登录，接下来选择侧边栏中的“</a:t>
            </a:r>
            <a:r>
              <a:rPr lang="en-US" altLang="zh-CN" sz="1600" dirty="0" err="1">
                <a:latin typeface="阿里巴巴普惠体 3.0 55 Regular" panose="00020600040101010101" charset="-122"/>
                <a:ea typeface="阿里巴巴普惠体 3.0 55 Regular" panose="00020600040101010101" charset="-122"/>
              </a:rPr>
              <a:t>Connections”→“Add</a:t>
            </a:r>
            <a:r>
              <a:rPr lang="en-US" altLang="zh-CN" sz="1600" dirty="0">
                <a:latin typeface="阿里巴巴普惠体 3.0 55 Regular" panose="00020600040101010101" charset="-122"/>
                <a:ea typeface="阿里巴巴普惠体 3.0 55 Regular" panose="00020600040101010101" charset="-122"/>
              </a:rPr>
              <a:t> new connection”</a:t>
            </a:r>
            <a:r>
              <a:rPr lang="zh-CN" altLang="en-US" sz="1600" dirty="0">
                <a:latin typeface="阿里巴巴普惠体 3.0 55 Regular" panose="00020600040101010101" charset="-122"/>
                <a:ea typeface="阿里巴巴普惠体 3.0 55 Regular" panose="00020600040101010101" charset="-122"/>
              </a:rPr>
              <a:t>。</a:t>
            </a:r>
            <a:endParaRPr lang="en-US" altLang="zh-CN" sz="1600" dirty="0">
              <a:latin typeface="阿里巴巴普惠体 3.0 55 Regular" panose="00020600040101010101" charset="-122"/>
              <a:ea typeface="阿里巴巴普惠体 3.0 55 Regular" panose="00020600040101010101" charset="-122"/>
            </a:endParaRPr>
          </a:p>
          <a:p>
            <a:pPr marL="285750" indent="-285750" fontAlgn="auto">
              <a:lnSpc>
                <a:spcPct val="150000"/>
              </a:lnSpc>
              <a:buFont typeface="Arial" panose="020B0604020202020204" pitchFamily="34" charset="0"/>
              <a:buChar char="•"/>
            </a:pPr>
            <a:r>
              <a:rPr lang="zh-CN" altLang="en-US" sz="1600" dirty="0">
                <a:latin typeface="阿里巴巴普惠体 3.0 55 Regular" panose="00020600040101010101" charset="-122"/>
                <a:ea typeface="阿里巴巴普惠体 3.0 55 Regular" panose="00020600040101010101" charset="-122"/>
              </a:rPr>
              <a:t>点击插件，进入插件详情页，再点击 “</a:t>
            </a:r>
            <a:r>
              <a:rPr lang="en-US" altLang="zh-CN" sz="1600" dirty="0">
                <a:latin typeface="阿里巴巴普惠体 3.0 55 Regular" panose="00020600040101010101" charset="-122"/>
                <a:ea typeface="阿里巴巴普惠体 3.0 55 Regular" panose="00020600040101010101" charset="-122"/>
              </a:rPr>
              <a:t>Add new data source</a:t>
            </a:r>
            <a:r>
              <a:rPr lang="zh-CN" altLang="en-US" sz="1600" dirty="0">
                <a:latin typeface="阿里巴巴普惠体 3.0 55 Regular" panose="00020600040101010101" charset="-122"/>
                <a:ea typeface="阿里巴巴普惠体 3.0 55 Regular" panose="00020600040101010101" charset="-122"/>
              </a:rPr>
              <a:t>”，便会创建一个 </a:t>
            </a:r>
            <a:r>
              <a:rPr lang="en-US" altLang="zh-CN" sz="1600" dirty="0">
                <a:latin typeface="阿里巴巴普惠体 3.0 55 Regular" panose="00020600040101010101" charset="-122"/>
                <a:ea typeface="阿里巴巴普惠体 3.0 55 Regular" panose="00020600040101010101" charset="-122"/>
              </a:rPr>
              <a:t>DolphinDB </a:t>
            </a:r>
            <a:r>
              <a:rPr lang="zh-CN" altLang="en-US" sz="1600" dirty="0">
                <a:latin typeface="阿里巴巴普惠体 3.0 55 Regular" panose="00020600040101010101" charset="-122"/>
                <a:ea typeface="阿里巴巴普惠体 3.0 55 Regular" panose="00020600040101010101" charset="-122"/>
              </a:rPr>
              <a:t>的数据源，即可进入 </a:t>
            </a:r>
            <a:r>
              <a:rPr lang="en-US" altLang="zh-CN" sz="1600" dirty="0" err="1">
                <a:latin typeface="阿里巴巴普惠体 3.0 55 Regular" panose="00020600040101010101" charset="-122"/>
                <a:ea typeface="阿里巴巴普惠体 3.0 55 Regular" panose="00020600040101010101" charset="-122"/>
              </a:rPr>
              <a:t>dolphindb-datasource</a:t>
            </a:r>
            <a:r>
              <a:rPr lang="en-US" altLang="zh-CN" sz="1600" dirty="0">
                <a:latin typeface="阿里巴巴普惠体 3.0 55 Regular" panose="00020600040101010101" charset="-122"/>
                <a:ea typeface="阿里巴巴普惠体 3.0 55 Regular" panose="00020600040101010101" charset="-122"/>
              </a:rPr>
              <a:t> </a:t>
            </a:r>
            <a:r>
              <a:rPr lang="zh-CN" altLang="en-US" sz="1600" dirty="0">
                <a:latin typeface="阿里巴巴普惠体 3.0 55 Regular" panose="00020600040101010101" charset="-122"/>
                <a:ea typeface="阿里巴巴普惠体 3.0 55 Regular" panose="00020600040101010101" charset="-122"/>
              </a:rPr>
              <a:t>的配置界面。</a:t>
            </a:r>
            <a:endParaRPr lang="en-US" altLang="zh-CN" sz="1600" dirty="0">
              <a:latin typeface="阿里巴巴普惠体 3.0 55 Regular" panose="00020600040101010101" charset="-122"/>
              <a:ea typeface="阿里巴巴普惠体 3.0 55 Regular" panose="00020600040101010101" charset="-122"/>
            </a:endParaRPr>
          </a:p>
          <a:p>
            <a:pPr fontAlgn="auto">
              <a:lnSpc>
                <a:spcPct val="150000"/>
              </a:lnSpc>
            </a:pPr>
            <a:endParaRPr lang="en-US" altLang="zh-CN" sz="1600" dirty="0">
              <a:latin typeface="阿里巴巴普惠体 3.0 55 Regular" panose="00020600040101010101" charset="-122"/>
              <a:ea typeface="阿里巴巴普惠体 3.0 55 Regular" panose="00020600040101010101" charset="-122"/>
            </a:endParaRPr>
          </a:p>
          <a:p>
            <a:pPr indent="0" fontAlgn="auto">
              <a:lnSpc>
                <a:spcPct val="150000"/>
              </a:lnSpc>
              <a:buFont typeface="Arial" panose="020B0604020202020204" pitchFamily="34" charset="0"/>
              <a:buNone/>
            </a:pPr>
            <a:r>
              <a:rPr lang="zh-CN" altLang="en-US" sz="1600" dirty="0">
                <a:latin typeface="阿里巴巴普惠体 3.0 55 Regular" panose="00020600040101010101" charset="-122"/>
                <a:ea typeface="阿里巴巴普惠体 3.0 55 Regular" panose="00020600040101010101" charset="-122"/>
              </a:rPr>
              <a:t>具体配置请参考教程：</a:t>
            </a:r>
            <a:r>
              <a:rPr lang="en-US" altLang="zh-CN" sz="1600" dirty="0">
                <a:latin typeface="阿里巴巴普惠体 3.0 55 Regular" panose="00020600040101010101" charset="-122"/>
                <a:ea typeface="阿里巴巴普惠体 3.0 55 Regular" panose="00020600040101010101" charset="-122"/>
                <a:hlinkClick r:id="rId3" action="ppaction://hlinkfile"/>
              </a:rPr>
              <a:t>Grafana </a:t>
            </a:r>
            <a:r>
              <a:rPr lang="zh-CN" altLang="en-US" sz="1600" dirty="0">
                <a:latin typeface="阿里巴巴普惠体 3.0 55 Regular" panose="00020600040101010101" charset="-122"/>
                <a:ea typeface="阿里巴巴普惠体 3.0 55 Regular" panose="00020600040101010101" charset="-122"/>
                <a:hlinkClick r:id="rId3" action="ppaction://hlinkfile"/>
              </a:rPr>
              <a:t>数据源插件</a:t>
            </a:r>
            <a:endParaRPr lang="zh-CN" altLang="en-US" sz="1600" dirty="0">
              <a:latin typeface="阿里巴巴普惠体 3.0 55 Regular" panose="00020600040101010101" charset="-122"/>
              <a:ea typeface="阿里巴巴普惠体 3.0 55 Regular" panose="00020600040101010101" charset="-122"/>
            </a:endParaRPr>
          </a:p>
        </p:txBody>
      </p:sp>
      <p:pic>
        <p:nvPicPr>
          <p:cNvPr id="7" name="图片 6"/>
          <p:cNvPicPr>
            <a:picLocks noChangeAspect="1"/>
          </p:cNvPicPr>
          <p:nvPr/>
        </p:nvPicPr>
        <p:blipFill>
          <a:blip r:embed="rId4"/>
          <a:stretch>
            <a:fillRect/>
          </a:stretch>
        </p:blipFill>
        <p:spPr>
          <a:xfrm>
            <a:off x="7083854" y="2013070"/>
            <a:ext cx="4223934" cy="2587114"/>
          </a:xfrm>
          <a:prstGeom prst="rect">
            <a:avLst/>
          </a:prstGeom>
        </p:spPr>
      </p:pic>
      <p:sp>
        <p:nvSpPr>
          <p:cNvPr id="11" name="文本框 10"/>
          <p:cNvSpPr txBox="1"/>
          <p:nvPr/>
        </p:nvSpPr>
        <p:spPr>
          <a:xfrm>
            <a:off x="7937963" y="4774830"/>
            <a:ext cx="2947621" cy="337185"/>
          </a:xfrm>
          <a:prstGeom prst="rect">
            <a:avLst/>
          </a:prstGeom>
          <a:noFill/>
        </p:spPr>
        <p:txBody>
          <a:bodyPr wrap="square">
            <a:spAutoFit/>
          </a:bodyPr>
          <a:lstStyle/>
          <a:p>
            <a:pPr algn="ctr"/>
            <a:r>
              <a:rPr lang="en-US" altLang="zh-CN" sz="1600" b="1" dirty="0">
                <a:latin typeface="阿里巴巴普惠体 3.0 55 Regular" panose="00020600040101010101" charset="-122"/>
                <a:ea typeface="阿里巴巴普惠体 3.0 55 Regular" panose="00020600040101010101" charset="-122"/>
              </a:rPr>
              <a:t>Grafana </a:t>
            </a:r>
            <a:r>
              <a:rPr lang="zh-CN" altLang="en-US" sz="1600" b="1" dirty="0">
                <a:latin typeface="阿里巴巴普惠体 3.0 55 Regular" panose="00020600040101010101" charset="-122"/>
                <a:ea typeface="阿里巴巴普惠体 3.0 55 Regular" panose="00020600040101010101" charset="-122"/>
              </a:rPr>
              <a:t>可视化配置页面</a:t>
            </a:r>
            <a:endParaRPr lang="zh-CN" altLang="en-US" sz="1600" b="1" dirty="0">
              <a:latin typeface="阿里巴巴普惠体 3.0 55 Regular" panose="00020600040101010101" charset="-122"/>
              <a:ea typeface="阿里巴巴普惠体 3.0 55 Regular" panose="00020600040101010101" charset="-122"/>
            </a:endParaRPr>
          </a:p>
        </p:txBody>
      </p:sp>
      <p:sp>
        <p:nvSpPr>
          <p:cNvPr id="3" name="椭圆 2"/>
          <p:cNvSpPr/>
          <p:nvPr/>
        </p:nvSpPr>
        <p:spPr>
          <a:xfrm>
            <a:off x="127000" y="610235"/>
            <a:ext cx="253365" cy="255905"/>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spTree>
    <p:custDataLst>
      <p:tags r:id="rId5"/>
    </p:custData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127000" y="-160020"/>
            <a:ext cx="762635" cy="770255"/>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阿里巴巴普惠体 3.0 55 Regular" panose="00020600040101010101" charset="-122"/>
              <a:ea typeface="阿里巴巴普惠体 3.0 55 Regular" panose="00020600040101010101" charset="-122"/>
              <a:cs typeface="+mn-cs"/>
            </a:endParaRPr>
          </a:p>
        </p:txBody>
      </p:sp>
      <p:sp>
        <p:nvSpPr>
          <p:cNvPr id="9" name="文本框 8"/>
          <p:cNvSpPr txBox="1"/>
          <p:nvPr/>
        </p:nvSpPr>
        <p:spPr>
          <a:xfrm>
            <a:off x="996314" y="104140"/>
            <a:ext cx="842150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rPr>
              <a:t>Grafana </a:t>
            </a:r>
            <a:r>
              <a:rPr lang="zh-CN" altLang="en-US" sz="2400" b="1" dirty="0">
                <a:solidFill>
                  <a:srgbClr val="022EA6"/>
                </a:solidFill>
                <a:latin typeface="阿里巴巴普惠体 3.0 55 Regular" panose="00020600040101010101" charset="-122"/>
                <a:ea typeface="阿里巴巴普惠体 3.0 55 Regular" panose="00020600040101010101" charset="-122"/>
              </a:rPr>
              <a:t>插件案例</a:t>
            </a:r>
            <a:endParaRPr kumimoji="0" lang="en-US" altLang="zh-CN"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endParaRPr>
          </a:p>
        </p:txBody>
      </p:sp>
      <p:pic>
        <p:nvPicPr>
          <p:cNvPr id="2" name="图片 1" descr="/Users/chenjiayuan/Desktop/公司logo2.png公司logo2"/>
          <p:cNvPicPr>
            <a:picLocks noChangeAspect="1"/>
          </p:cNvPicPr>
          <p:nvPr>
            <p:custDataLst>
              <p:tags r:id="rId1"/>
            </p:custDataLst>
          </p:nvPr>
        </p:nvPicPr>
        <p:blipFill>
          <a:blip r:embed="rId2" cstate="screen"/>
          <a:srcRect/>
          <a:stretch>
            <a:fillRect/>
          </a:stretch>
        </p:blipFill>
        <p:spPr>
          <a:xfrm>
            <a:off x="10701655" y="288925"/>
            <a:ext cx="1056005" cy="275590"/>
          </a:xfrm>
          <a:prstGeom prst="rect">
            <a:avLst/>
          </a:prstGeom>
        </p:spPr>
      </p:pic>
      <p:sp>
        <p:nvSpPr>
          <p:cNvPr id="4" name="文本框 3"/>
          <p:cNvSpPr txBox="1"/>
          <p:nvPr/>
        </p:nvSpPr>
        <p:spPr>
          <a:xfrm>
            <a:off x="581904" y="1075286"/>
            <a:ext cx="5045173" cy="2353310"/>
          </a:xfrm>
          <a:prstGeom prst="rect">
            <a:avLst/>
          </a:prstGeom>
          <a:noFill/>
        </p:spPr>
        <p:txBody>
          <a:bodyPr wrap="square">
            <a:spAutoFit/>
          </a:bodyPr>
          <a:lstStyle/>
          <a:p>
            <a:pPr indent="0" fontAlgn="auto">
              <a:lnSpc>
                <a:spcPct val="150000"/>
              </a:lnSpc>
            </a:pPr>
            <a:r>
              <a:rPr lang="zh-CN" altLang="en-US" sz="1400" dirty="0">
                <a:latin typeface="阿里巴巴普惠体 3.0 55 Regular" panose="00020600040101010101" charset="-122"/>
                <a:ea typeface="阿里巴巴普惠体 3.0 55 Regular" panose="00020600040101010101" charset="-122"/>
              </a:rPr>
              <a:t>假设有一个监控系统，用来监控 </a:t>
            </a:r>
            <a:r>
              <a:rPr lang="en-US" altLang="zh-CN" sz="1400" dirty="0">
                <a:latin typeface="阿里巴巴普惠体 3.0 55 Regular" panose="00020600040101010101" charset="-122"/>
                <a:ea typeface="阿里巴巴普惠体 3.0 55 Regular" panose="00020600040101010101" charset="-122"/>
              </a:rPr>
              <a:t>5 </a:t>
            </a:r>
            <a:r>
              <a:rPr lang="zh-CN" altLang="en-US" sz="1400" dirty="0">
                <a:latin typeface="阿里巴巴普惠体 3.0 55 Regular" panose="00020600040101010101" charset="-122"/>
                <a:ea typeface="阿里巴巴普惠体 3.0 55 Regular" panose="00020600040101010101" charset="-122"/>
              </a:rPr>
              <a:t>台机器的运行情况。</a:t>
            </a:r>
            <a:endParaRPr lang="en-US" altLang="zh-CN" sz="1400" dirty="0">
              <a:latin typeface="阿里巴巴普惠体 3.0 55 Regular" panose="00020600040101010101" charset="-122"/>
              <a:ea typeface="阿里巴巴普惠体 3.0 55 Regular" panose="00020600040101010101" charset="-122"/>
            </a:endParaRPr>
          </a:p>
          <a:p>
            <a:pPr indent="0" fontAlgn="auto">
              <a:lnSpc>
                <a:spcPct val="150000"/>
              </a:lnSpc>
            </a:pPr>
            <a:endParaRPr lang="en-US" altLang="zh-CN" sz="1400" dirty="0">
              <a:latin typeface="阿里巴巴普惠体 3.0 55 Regular" panose="00020600040101010101" charset="-122"/>
              <a:ea typeface="阿里巴巴普惠体 3.0 55 Regular" panose="00020600040101010101" charset="-122"/>
            </a:endParaRPr>
          </a:p>
          <a:p>
            <a:pPr indent="0" fontAlgn="auto">
              <a:lnSpc>
                <a:spcPct val="150000"/>
              </a:lnSpc>
            </a:pPr>
            <a:r>
              <a:rPr lang="zh-CN" altLang="en-US" sz="1400" dirty="0">
                <a:latin typeface="阿里巴巴普惠体 3.0 55 Regular" panose="00020600040101010101" charset="-122"/>
                <a:ea typeface="阿里巴巴普惠体 3.0 55 Regular" panose="00020600040101010101" charset="-122"/>
              </a:rPr>
              <a:t>收集到的信息中 </a:t>
            </a:r>
            <a:r>
              <a:rPr lang="en-US" altLang="zh-CN" sz="1400" dirty="0">
                <a:latin typeface="阿里巴巴普惠体 3.0 55 Regular" panose="00020600040101010101" charset="-122"/>
                <a:ea typeface="阿里巴巴普惠体 3.0 55 Regular" panose="00020600040101010101" charset="-122"/>
              </a:rPr>
              <a:t>device </a:t>
            </a:r>
            <a:r>
              <a:rPr lang="zh-CN" altLang="en-US" sz="1400" dirty="0">
                <a:latin typeface="阿里巴巴普惠体 3.0 55 Regular" panose="00020600040101010101" charset="-122"/>
                <a:ea typeface="阿里巴巴普惠体 3.0 55 Regular" panose="00020600040101010101" charset="-122"/>
              </a:rPr>
              <a:t>表示机器名称，</a:t>
            </a:r>
            <a:r>
              <a:rPr lang="en-US" altLang="zh-CN" sz="1400" dirty="0">
                <a:latin typeface="阿里巴巴普惠体 3.0 55 Regular" panose="00020600040101010101" charset="-122"/>
                <a:ea typeface="阿里巴巴普惠体 3.0 55 Regular" panose="00020600040101010101" charset="-122"/>
              </a:rPr>
              <a:t>timestamp </a:t>
            </a:r>
            <a:r>
              <a:rPr lang="zh-CN" altLang="en-US" sz="1400" dirty="0">
                <a:latin typeface="阿里巴巴普惠体 3.0 55 Regular" panose="00020600040101010101" charset="-122"/>
                <a:ea typeface="阿里巴巴普惠体 3.0 55 Regular" panose="00020600040101010101" charset="-122"/>
              </a:rPr>
              <a:t>表示信息获取时间戳，</a:t>
            </a:r>
            <a:r>
              <a:rPr lang="en-US" altLang="zh-CN" sz="1400" dirty="0">
                <a:latin typeface="阿里巴巴普惠体 3.0 55 Regular" panose="00020600040101010101" charset="-122"/>
                <a:ea typeface="阿里巴巴普惠体 3.0 55 Regular" panose="00020600040101010101" charset="-122"/>
              </a:rPr>
              <a:t>value </a:t>
            </a:r>
            <a:r>
              <a:rPr lang="zh-CN" altLang="en-US" sz="1400" dirty="0">
                <a:latin typeface="阿里巴巴普惠体 3.0 55 Regular" panose="00020600040101010101" charset="-122"/>
                <a:ea typeface="阿里巴巴普惠体 3.0 55 Regular" panose="00020600040101010101" charset="-122"/>
              </a:rPr>
              <a:t>表示机器运行情况，</a:t>
            </a:r>
            <a:r>
              <a:rPr lang="en-US" altLang="zh-CN" sz="1400" dirty="0">
                <a:latin typeface="阿里巴巴普惠体 3.0 55 Regular" panose="00020600040101010101" charset="-122"/>
                <a:ea typeface="阿里巴巴普惠体 3.0 55 Regular" panose="00020600040101010101" charset="-122"/>
              </a:rPr>
              <a:t>value </a:t>
            </a:r>
            <a:r>
              <a:rPr lang="zh-CN" altLang="en-US" sz="1400" dirty="0">
                <a:latin typeface="阿里巴巴普惠体 3.0 55 Regular" panose="00020600040101010101" charset="-122"/>
                <a:ea typeface="阿里巴巴普惠体 3.0 55 Regular" panose="00020600040101010101" charset="-122"/>
              </a:rPr>
              <a:t>的取值范围是 </a:t>
            </a:r>
            <a:r>
              <a:rPr lang="en-US" altLang="zh-CN" sz="1400" dirty="0">
                <a:latin typeface="阿里巴巴普惠体 3.0 55 Regular" panose="00020600040101010101" charset="-122"/>
                <a:ea typeface="阿里巴巴普惠体 3.0 55 Regular" panose="00020600040101010101" charset="-122"/>
              </a:rPr>
              <a:t>0~4</a:t>
            </a:r>
            <a:r>
              <a:rPr lang="zh-CN" altLang="en-US" sz="1400" dirty="0">
                <a:latin typeface="阿里巴巴普惠体 3.0 55 Regular" panose="00020600040101010101" charset="-122"/>
                <a:ea typeface="阿里巴巴普惠体 3.0 55 Regular" panose="00020600040101010101" charset="-122"/>
              </a:rPr>
              <a:t>，分别表示设备的 </a:t>
            </a:r>
            <a:r>
              <a:rPr lang="en-US" altLang="zh-CN" sz="1400" dirty="0">
                <a:latin typeface="阿里巴巴普惠体 3.0 55 Regular" panose="00020600040101010101" charset="-122"/>
                <a:ea typeface="阿里巴巴普惠体 3.0 55 Regular" panose="00020600040101010101" charset="-122"/>
              </a:rPr>
              <a:t>5 </a:t>
            </a:r>
            <a:r>
              <a:rPr lang="zh-CN" altLang="en-US" sz="1400" dirty="0">
                <a:latin typeface="阿里巴巴普惠体 3.0 55 Regular" panose="00020600040101010101" charset="-122"/>
                <a:ea typeface="阿里巴巴普惠体 3.0 55 Regular" panose="00020600040101010101" charset="-122"/>
              </a:rPr>
              <a:t>种状态（</a:t>
            </a:r>
            <a:r>
              <a:rPr lang="en-US" altLang="zh-CN" sz="1400" dirty="0">
                <a:latin typeface="阿里巴巴普惠体 3.0 55 Regular" panose="00020600040101010101" charset="-122"/>
                <a:ea typeface="阿里巴巴普惠体 3.0 55 Regular" panose="00020600040101010101" charset="-122"/>
              </a:rPr>
              <a:t>0 </a:t>
            </a:r>
            <a:r>
              <a:rPr lang="zh-CN" altLang="en-US" sz="1400" dirty="0">
                <a:latin typeface="阿里巴巴普惠体 3.0 55 Regular" panose="00020600040101010101" charset="-122"/>
                <a:ea typeface="阿里巴巴普惠体 3.0 55 Regular" panose="00020600040101010101" charset="-122"/>
              </a:rPr>
              <a:t>表示待运行，</a:t>
            </a:r>
            <a:r>
              <a:rPr lang="en-US" altLang="zh-CN" sz="1400" dirty="0">
                <a:latin typeface="阿里巴巴普惠体 3.0 55 Regular" panose="00020600040101010101" charset="-122"/>
                <a:ea typeface="阿里巴巴普惠体 3.0 55 Regular" panose="00020600040101010101" charset="-122"/>
              </a:rPr>
              <a:t>1 </a:t>
            </a:r>
            <a:r>
              <a:rPr lang="zh-CN" altLang="en-US" sz="1400" dirty="0">
                <a:latin typeface="阿里巴巴普惠体 3.0 55 Regular" panose="00020600040101010101" charset="-122"/>
                <a:ea typeface="阿里巴巴普惠体 3.0 55 Regular" panose="00020600040101010101" charset="-122"/>
              </a:rPr>
              <a:t>表示运行，</a:t>
            </a:r>
            <a:r>
              <a:rPr lang="en-US" altLang="zh-CN" sz="1400" dirty="0">
                <a:latin typeface="阿里巴巴普惠体 3.0 55 Regular" panose="00020600040101010101" charset="-122"/>
                <a:ea typeface="阿里巴巴普惠体 3.0 55 Regular" panose="00020600040101010101" charset="-122"/>
              </a:rPr>
              <a:t>2 </a:t>
            </a:r>
            <a:r>
              <a:rPr lang="zh-CN" altLang="en-US" sz="1400" dirty="0">
                <a:latin typeface="阿里巴巴普惠体 3.0 55 Regular" panose="00020600040101010101" charset="-122"/>
                <a:ea typeface="阿里巴巴普惠体 3.0 55 Regular" panose="00020600040101010101" charset="-122"/>
              </a:rPr>
              <a:t>表示节能，</a:t>
            </a:r>
            <a:r>
              <a:rPr lang="en-US" altLang="zh-CN" sz="1400" dirty="0">
                <a:latin typeface="阿里巴巴普惠体 3.0 55 Regular" panose="00020600040101010101" charset="-122"/>
                <a:ea typeface="阿里巴巴普惠体 3.0 55 Regular" panose="00020600040101010101" charset="-122"/>
              </a:rPr>
              <a:t>3 </a:t>
            </a:r>
            <a:r>
              <a:rPr lang="zh-CN" altLang="en-US" sz="1400" dirty="0">
                <a:latin typeface="阿里巴巴普惠体 3.0 55 Regular" panose="00020600040101010101" charset="-122"/>
                <a:ea typeface="阿里巴巴普惠体 3.0 55 Regular" panose="00020600040101010101" charset="-122"/>
              </a:rPr>
              <a:t>表示阻塞，</a:t>
            </a:r>
            <a:r>
              <a:rPr lang="en-US" altLang="zh-CN" sz="1400" dirty="0">
                <a:latin typeface="阿里巴巴普惠体 3.0 55 Regular" panose="00020600040101010101" charset="-122"/>
                <a:ea typeface="阿里巴巴普惠体 3.0 55 Regular" panose="00020600040101010101" charset="-122"/>
              </a:rPr>
              <a:t>4 </a:t>
            </a:r>
            <a:r>
              <a:rPr lang="zh-CN" altLang="en-US" sz="1400" dirty="0">
                <a:latin typeface="阿里巴巴普惠体 3.0 55 Regular" panose="00020600040101010101" charset="-122"/>
                <a:ea typeface="阿里巴巴普惠体 3.0 55 Regular" panose="00020600040101010101" charset="-122"/>
              </a:rPr>
              <a:t>表示过载）。</a:t>
            </a:r>
            <a:endParaRPr lang="en-US" altLang="zh-CN" sz="1400" dirty="0">
              <a:latin typeface="阿里巴巴普惠体 3.0 55 Regular" panose="00020600040101010101" charset="-122"/>
              <a:ea typeface="阿里巴巴普惠体 3.0 55 Regular" panose="00020600040101010101" charset="-122"/>
            </a:endParaRPr>
          </a:p>
          <a:p>
            <a:pPr indent="0" fontAlgn="auto">
              <a:lnSpc>
                <a:spcPct val="150000"/>
              </a:lnSpc>
            </a:pPr>
            <a:endParaRPr lang="en-US" altLang="zh-CN" sz="1400" dirty="0">
              <a:latin typeface="阿里巴巴普惠体 3.0 55 Regular" panose="00020600040101010101" charset="-122"/>
              <a:ea typeface="阿里巴巴普惠体 3.0 55 Regular" panose="00020600040101010101" charset="-122"/>
            </a:endParaRPr>
          </a:p>
        </p:txBody>
      </p:sp>
      <p:sp>
        <p:nvSpPr>
          <p:cNvPr id="6" name="文本框 5"/>
          <p:cNvSpPr txBox="1"/>
          <p:nvPr/>
        </p:nvSpPr>
        <p:spPr>
          <a:xfrm>
            <a:off x="6090920" y="1543685"/>
            <a:ext cx="5554980" cy="2892425"/>
          </a:xfrm>
          <a:prstGeom prst="rect">
            <a:avLst/>
          </a:prstGeom>
          <a:noFill/>
        </p:spPr>
        <p:txBody>
          <a:bodyPr wrap="square">
            <a:noAutofit/>
          </a:bodyPr>
          <a:lstStyle/>
          <a:p>
            <a:pPr>
              <a:lnSpc>
                <a:spcPts val="1650"/>
              </a:lnSpc>
              <a:buNone/>
            </a:pP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zh-CN" altLang="en-US" sz="1400" b="0" dirty="0">
                <a:solidFill>
                  <a:srgbClr val="000000"/>
                </a:solidFill>
                <a:effectLst/>
                <a:latin typeface="阿里巴巴普惠体 3.0 55 Regular" panose="00020600040101010101" charset="-122"/>
                <a:ea typeface="阿里巴巴普惠体 3.0 55 Regular" panose="00020600040101010101" charset="-122"/>
              </a:rPr>
              <a:t>生成模拟数据</a:t>
            </a:r>
            <a:endParaRPr lang="zh-CN" altLang="en-US" sz="14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buNone/>
            </a:pP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devices </a:t>
            </a:r>
            <a:r>
              <a:rPr lang="en-US" altLang="zh-CN" sz="1400" b="0" dirty="0">
                <a:solidFill>
                  <a:srgbClr val="FF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a:solidFill>
                  <a:srgbClr val="A31515"/>
                </a:solidFill>
                <a:effectLst/>
                <a:latin typeface="阿里巴巴普惠体 3.0 55 Regular" panose="00020600040101010101" charset="-122"/>
                <a:ea typeface="阿里巴巴普惠体 3.0 55 Regular" panose="00020600040101010101" charset="-122"/>
              </a:rPr>
              <a:t>"machine1"</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a:solidFill>
                  <a:srgbClr val="A31515"/>
                </a:solidFill>
                <a:effectLst/>
                <a:latin typeface="阿里巴巴普惠体 3.0 55 Regular" panose="00020600040101010101" charset="-122"/>
                <a:ea typeface="阿里巴巴普惠体 3.0 55 Regular" panose="00020600040101010101" charset="-122"/>
              </a:rPr>
              <a:t>"machine2"</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a:solidFill>
                  <a:srgbClr val="A31515"/>
                </a:solidFill>
                <a:effectLst/>
                <a:latin typeface="阿里巴巴普惠体 3.0 55 Regular" panose="00020600040101010101" charset="-122"/>
                <a:ea typeface="阿里巴巴普惠体 3.0 55 Regular" panose="00020600040101010101" charset="-122"/>
              </a:rPr>
              <a:t>"machine3"</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a:solidFill>
                  <a:srgbClr val="A31515"/>
                </a:solidFill>
                <a:effectLst/>
                <a:latin typeface="阿里巴巴普惠体 3.0 55 Regular" panose="00020600040101010101" charset="-122"/>
                <a:ea typeface="阿里巴巴普惠体 3.0 55 Regular" panose="00020600040101010101" charset="-122"/>
              </a:rPr>
              <a:t>"machine4"</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a:solidFill>
                  <a:srgbClr val="A31515"/>
                </a:solidFill>
                <a:effectLst/>
                <a:latin typeface="阿里巴巴普惠体 3.0 55 Regular" panose="00020600040101010101" charset="-122"/>
                <a:ea typeface="阿里巴巴普惠体 3.0 55 Regular" panose="00020600040101010101" charset="-122"/>
              </a:rPr>
              <a:t>"machine5"</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endParaRPr lang="en-US" altLang="zh-CN" sz="14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buNone/>
            </a:pP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pt </a:t>
            </a:r>
            <a:r>
              <a:rPr lang="en-US" altLang="zh-CN" sz="1400" b="0" dirty="0">
                <a:solidFill>
                  <a:srgbClr val="FF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1" dirty="0">
                <a:solidFill>
                  <a:srgbClr val="000000"/>
                </a:solidFill>
                <a:effectLst/>
                <a:latin typeface="阿里巴巴普惠体 3.0 55 Regular" panose="00020600040101010101" charset="-122"/>
                <a:ea typeface="阿里巴巴普惠体 3.0 55 Regular" panose="00020600040101010101" charset="-122"/>
              </a:rPr>
              <a:t>table</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00A000"/>
                </a:solidFill>
                <a:effectLst/>
                <a:latin typeface="阿里巴巴普惠体 3.0 55 Regular" panose="00020600040101010101" charset="-122"/>
                <a:ea typeface="阿里巴巴普惠体 3.0 55 Regular" panose="00020600040101010101" charset="-122"/>
              </a:rPr>
              <a:t>5</a:t>
            </a:r>
            <a:r>
              <a:rPr lang="en-US" altLang="zh-CN" sz="1400" b="0" dirty="0">
                <a:solidFill>
                  <a:srgbClr val="FF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00A000"/>
                </a:solidFill>
                <a:effectLst/>
                <a:latin typeface="阿里巴巴普惠体 3.0 55 Regular" panose="00020600040101010101" charset="-122"/>
                <a:ea typeface="阿里巴巴普惠体 3.0 55 Regular" panose="00020600040101010101" charset="-122"/>
              </a:rPr>
              <a:t>0</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a:solidFill>
                  <a:srgbClr val="A31515"/>
                </a:solidFill>
                <a:effectLst/>
                <a:latin typeface="阿里巴巴普惠体 3.0 55 Regular" panose="00020600040101010101" charset="-122"/>
                <a:ea typeface="阿里巴巴普惠体 3.0 55 Regular" panose="00020600040101010101" charset="-122"/>
              </a:rPr>
              <a:t>`</a:t>
            </a:r>
            <a:r>
              <a:rPr lang="en-US" altLang="zh-CN" sz="1400" b="0" dirty="0" err="1">
                <a:solidFill>
                  <a:srgbClr val="A31515"/>
                </a:solidFill>
                <a:effectLst/>
                <a:latin typeface="阿里巴巴普惠体 3.0 55 Regular" panose="00020600040101010101" charset="-122"/>
                <a:ea typeface="阿里巴巴普惠体 3.0 55 Regular" panose="00020600040101010101" charset="-122"/>
              </a:rPr>
              <a:t>device`timestamp`value</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a:solidFill>
                  <a:srgbClr val="0000EE"/>
                </a:solidFill>
                <a:effectLst/>
                <a:latin typeface="阿里巴巴普惠体 3.0 55 Regular" panose="00020600040101010101" charset="-122"/>
                <a:ea typeface="阿里巴巴普惠体 3.0 55 Regular" panose="00020600040101010101" charset="-122"/>
              </a:rPr>
              <a:t>STRING</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0000EE"/>
                </a:solidFill>
                <a:effectLst/>
                <a:latin typeface="阿里巴巴普惠体 3.0 55 Regular" panose="00020600040101010101" charset="-122"/>
                <a:ea typeface="阿里巴巴普惠体 3.0 55 Regular" panose="00020600040101010101" charset="-122"/>
              </a:rPr>
              <a:t>TIMESTAMP</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0000EE"/>
                </a:solidFill>
                <a:effectLst/>
                <a:latin typeface="阿里巴巴普惠体 3.0 55 Regular" panose="00020600040101010101" charset="-122"/>
                <a:ea typeface="阿里巴巴普惠体 3.0 55 Regular" panose="00020600040101010101" charset="-122"/>
              </a:rPr>
              <a:t>INT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endParaRPr lang="en-US" altLang="zh-CN" sz="14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buNone/>
            </a:pPr>
            <a:endParaRPr lang="en-US" altLang="zh-CN" sz="1400" b="0" dirty="0">
              <a:solidFill>
                <a:srgbClr val="AF00DB"/>
              </a:solidFill>
              <a:effectLst/>
              <a:latin typeface="阿里巴巴普惠体 3.0 55 Regular" panose="00020600040101010101" charset="-122"/>
              <a:ea typeface="阿里巴巴普惠体 3.0 55 Regular" panose="00020600040101010101" charset="-122"/>
            </a:endParaRPr>
          </a:p>
          <a:p>
            <a:pPr>
              <a:lnSpc>
                <a:spcPts val="1650"/>
              </a:lnSpc>
              <a:buNone/>
            </a:pPr>
            <a:r>
              <a:rPr lang="en-US" altLang="zh-CN" sz="1400" b="0" dirty="0">
                <a:solidFill>
                  <a:srgbClr val="AF00DB"/>
                </a:solidFill>
                <a:effectLst/>
                <a:latin typeface="阿里巴巴普惠体 3.0 55 Regular" panose="00020600040101010101" charset="-122"/>
                <a:ea typeface="阿里巴巴普惠体 3.0 55 Regular" panose="00020600040101010101" charset="-122"/>
              </a:rPr>
              <a:t>for</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err="1">
                <a:solidFill>
                  <a:srgbClr val="000000"/>
                </a:solidFill>
                <a:effectLst/>
                <a:latin typeface="阿里巴巴普惠体 3.0 55 Regular" panose="00020600040101010101" charset="-122"/>
                <a:ea typeface="阿里巴巴普惠体 3.0 55 Regular" panose="00020600040101010101" charset="-122"/>
              </a:rPr>
              <a:t>i</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a:solidFill>
                  <a:srgbClr val="AF00DB"/>
                </a:solidFill>
                <a:effectLst/>
                <a:latin typeface="阿里巴巴普惠体 3.0 55 Regular" panose="00020600040101010101" charset="-122"/>
                <a:ea typeface="阿里巴巴普惠体 3.0 55 Regular" panose="00020600040101010101" charset="-122"/>
              </a:rPr>
              <a:t>in</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a:solidFill>
                  <a:srgbClr val="00A000"/>
                </a:solidFill>
                <a:effectLst/>
                <a:latin typeface="阿里巴巴普惠体 3.0 55 Regular" panose="00020600040101010101" charset="-122"/>
                <a:ea typeface="阿里巴巴普惠体 3.0 55 Regular" panose="00020600040101010101" charset="-122"/>
              </a:rPr>
              <a:t>0</a:t>
            </a:r>
            <a:r>
              <a:rPr lang="en-US" altLang="zh-CN" sz="1400" b="0" dirty="0">
                <a:solidFill>
                  <a:srgbClr val="FF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00A000"/>
                </a:solidFill>
                <a:effectLst/>
                <a:latin typeface="阿里巴巴普惠体 3.0 55 Regular" panose="00020600040101010101" charset="-122"/>
                <a:ea typeface="阿里巴巴普惠体 3.0 55 Regular" panose="00020600040101010101" charset="-122"/>
              </a:rPr>
              <a:t>4</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endParaRPr lang="en-US" altLang="zh-CN" sz="14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buNone/>
            </a:pP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data </a:t>
            </a:r>
            <a:r>
              <a:rPr lang="en-US" altLang="zh-CN" sz="1400" b="0" dirty="0">
                <a:solidFill>
                  <a:srgbClr val="FF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1" dirty="0">
                <a:solidFill>
                  <a:srgbClr val="000000"/>
                </a:solidFill>
                <a:effectLst/>
                <a:latin typeface="阿里巴巴普惠体 3.0 55 Regular" panose="00020600040101010101" charset="-122"/>
                <a:ea typeface="阿里巴巴普惠体 3.0 55 Regular" panose="00020600040101010101" charset="-122"/>
              </a:rPr>
              <a:t>table</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(devices[</a:t>
            </a:r>
            <a:r>
              <a:rPr lang="en-US" altLang="zh-CN" sz="1400" b="0" dirty="0" err="1">
                <a:solidFill>
                  <a:srgbClr val="000000"/>
                </a:solidFill>
                <a:effectLst/>
                <a:latin typeface="阿里巴巴普惠体 3.0 55 Regular" panose="00020600040101010101" charset="-122"/>
                <a:ea typeface="阿里巴巴普惠体 3.0 55 Regular" panose="00020600040101010101" charset="-122"/>
              </a:rPr>
              <a:t>i</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a:solidFill>
                  <a:srgbClr val="AF00DB"/>
                </a:solidFill>
                <a:effectLst/>
                <a:latin typeface="阿里巴巴普惠体 3.0 55 Regular" panose="00020600040101010101" charset="-122"/>
                <a:ea typeface="阿里巴巴普惠体 3.0 55 Regular" panose="00020600040101010101" charset="-122"/>
              </a:rPr>
              <a:t>as</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device, </a:t>
            </a:r>
            <a:r>
              <a:rPr lang="en-US" altLang="zh-CN" sz="1400" b="1" dirty="0">
                <a:solidFill>
                  <a:srgbClr val="000000"/>
                </a:solidFill>
                <a:effectLst/>
                <a:latin typeface="阿里巴巴普惠体 3.0 55 Regular" panose="00020600040101010101" charset="-122"/>
                <a:ea typeface="阿里巴巴普惠体 3.0 55 Regular" panose="00020600040101010101" charset="-122"/>
              </a:rPr>
              <a:t>now</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a:solidFill>
                  <a:srgbClr val="AF00DB"/>
                </a:solidFill>
                <a:effectLst/>
                <a:latin typeface="阿里巴巴普惠体 3.0 55 Regular" panose="00020600040101010101" charset="-122"/>
                <a:ea typeface="阿里巴巴普惠体 3.0 55 Regular" panose="00020600040101010101" charset="-122"/>
              </a:rPr>
              <a:t>as</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timestamp, </a:t>
            </a:r>
            <a:r>
              <a:rPr lang="en-US" altLang="zh-CN" sz="1400" b="1" dirty="0">
                <a:solidFill>
                  <a:srgbClr val="000000"/>
                </a:solidFill>
                <a:effectLst/>
                <a:latin typeface="阿里巴巴普惠体 3.0 55 Regular" panose="00020600040101010101" charset="-122"/>
                <a:ea typeface="阿里巴巴普惠体 3.0 55 Regular" panose="00020600040101010101" charset="-122"/>
              </a:rPr>
              <a:t>rand</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00A000"/>
                </a:solidFill>
                <a:effectLst/>
                <a:latin typeface="阿里巴巴普惠体 3.0 55 Regular" panose="00020600040101010101" charset="-122"/>
                <a:ea typeface="阿里巴巴普惠体 3.0 55 Regular" panose="00020600040101010101" charset="-122"/>
              </a:rPr>
              <a:t>5</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a:solidFill>
                  <a:srgbClr val="00A000"/>
                </a:solidFill>
                <a:effectLst/>
                <a:latin typeface="阿里巴巴普惠体 3.0 55 Regular" panose="00020600040101010101" charset="-122"/>
                <a:ea typeface="阿里巴巴普惠体 3.0 55 Regular" panose="00020600040101010101" charset="-122"/>
              </a:rPr>
              <a:t>1</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a:solidFill>
                  <a:srgbClr val="AF00DB"/>
                </a:solidFill>
                <a:effectLst/>
                <a:latin typeface="阿里巴巴普惠体 3.0 55 Regular" panose="00020600040101010101" charset="-122"/>
                <a:ea typeface="阿里巴巴普惠体 3.0 55 Regular" panose="00020600040101010101" charset="-122"/>
              </a:rPr>
              <a:t>as</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value)</a:t>
            </a:r>
            <a:endParaRPr lang="en-US" altLang="zh-CN" sz="14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buNone/>
            </a:pP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err="1">
                <a:solidFill>
                  <a:srgbClr val="000000"/>
                </a:solidFill>
                <a:effectLst/>
                <a:latin typeface="阿里巴巴普惠体 3.0 55 Regular" panose="00020600040101010101" charset="-122"/>
                <a:ea typeface="阿里巴巴普惠体 3.0 55 Regular" panose="00020600040101010101" charset="-122"/>
              </a:rPr>
              <a:t>pt.</a:t>
            </a:r>
            <a:r>
              <a:rPr lang="en-US" altLang="zh-CN" sz="1400" b="1" dirty="0" err="1">
                <a:solidFill>
                  <a:srgbClr val="000000"/>
                </a:solidFill>
                <a:effectLst/>
                <a:latin typeface="阿里巴巴普惠体 3.0 55 Regular" panose="00020600040101010101" charset="-122"/>
                <a:ea typeface="阿里巴巴普惠体 3.0 55 Regular" panose="00020600040101010101" charset="-122"/>
              </a:rPr>
              <a:t>append</a:t>
            </a:r>
            <a:r>
              <a:rPr lang="en-US" altLang="zh-CN" sz="1400" b="1" dirty="0">
                <a:solidFill>
                  <a:srgbClr val="00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(data)</a:t>
            </a:r>
            <a:endParaRPr lang="en-US" altLang="zh-CN" sz="14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buNone/>
            </a:pP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endParaRPr lang="en-US" altLang="zh-CN" sz="14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buNone/>
            </a:pP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zh-CN" altLang="en-US" sz="1400" b="0" dirty="0">
                <a:solidFill>
                  <a:srgbClr val="000000"/>
                </a:solidFill>
                <a:effectLst/>
                <a:latin typeface="阿里巴巴普惠体 3.0 55 Regular" panose="00020600040101010101" charset="-122"/>
                <a:ea typeface="阿里巴巴普惠体 3.0 55 Regular" panose="00020600040101010101" charset="-122"/>
              </a:rPr>
              <a:t>查询数据</a:t>
            </a:r>
            <a:endParaRPr lang="zh-CN" altLang="en-US" sz="14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pPr>
            <a:r>
              <a:rPr lang="en-US" altLang="zh-CN" sz="1400" b="0" dirty="0">
                <a:solidFill>
                  <a:srgbClr val="AF00DB"/>
                </a:solidFill>
                <a:effectLst/>
                <a:latin typeface="阿里巴巴普惠体 3.0 55 Regular" panose="00020600040101010101" charset="-122"/>
                <a:ea typeface="阿里巴巴普惠体 3.0 55 Regular" panose="00020600040101010101" charset="-122"/>
              </a:rPr>
              <a:t>select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a:solidFill>
                  <a:srgbClr val="FF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a:solidFill>
                  <a:srgbClr val="AF00DB"/>
                </a:solidFill>
                <a:effectLst/>
                <a:latin typeface="阿里巴巴普惠体 3.0 55 Regular" panose="00020600040101010101" charset="-122"/>
                <a:ea typeface="阿里巴巴普惠体 3.0 55 Regular" panose="00020600040101010101" charset="-122"/>
              </a:rPr>
              <a:t>from</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pt</a:t>
            </a:r>
            <a:endParaRPr lang="en-US" altLang="zh-CN" sz="1400" b="0" dirty="0">
              <a:solidFill>
                <a:srgbClr val="000000"/>
              </a:solidFill>
              <a:effectLst/>
              <a:latin typeface="阿里巴巴普惠体 3.0 55 Regular" panose="00020600040101010101" charset="-122"/>
              <a:ea typeface="阿里巴巴普惠体 3.0 55 Regular" panose="00020600040101010101" charset="-122"/>
            </a:endParaRPr>
          </a:p>
        </p:txBody>
      </p:sp>
      <p:sp>
        <p:nvSpPr>
          <p:cNvPr id="8" name="文本框 7"/>
          <p:cNvSpPr txBox="1"/>
          <p:nvPr/>
        </p:nvSpPr>
        <p:spPr>
          <a:xfrm>
            <a:off x="581660" y="3364865"/>
            <a:ext cx="5045075" cy="1431290"/>
          </a:xfrm>
          <a:prstGeom prst="rect">
            <a:avLst/>
          </a:prstGeom>
          <a:noFill/>
        </p:spPr>
        <p:txBody>
          <a:bodyPr wrap="square">
            <a:noAutofit/>
          </a:bodyPr>
          <a:lstStyle/>
          <a:p>
            <a:pPr indent="0" fontAlgn="auto">
              <a:lnSpc>
                <a:spcPct val="150000"/>
              </a:lnSpc>
            </a:pPr>
            <a:r>
              <a:rPr lang="zh-CN" altLang="en-US" sz="1400" dirty="0">
                <a:latin typeface="阿里巴巴普惠体 3.0 55 Regular" panose="00020600040101010101" charset="-122"/>
                <a:ea typeface="阿里巴巴普惠体 3.0 55 Regular" panose="00020600040101010101" charset="-122"/>
              </a:rPr>
              <a:t>将这段脚本填入</a:t>
            </a:r>
            <a:r>
              <a:rPr lang="en-US" altLang="zh-CN" sz="1400" dirty="0" err="1">
                <a:latin typeface="阿里巴巴普惠体 3.0 55 Regular" panose="00020600040101010101" charset="-122"/>
                <a:ea typeface="阿里巴巴普惠体 3.0 55 Regular" panose="00020600040101010101" charset="-122"/>
              </a:rPr>
              <a:t>datasource</a:t>
            </a:r>
            <a:r>
              <a:rPr lang="zh-CN" altLang="en-US" sz="1400" dirty="0">
                <a:latin typeface="阿里巴巴普惠体 3.0 55 Regular" panose="00020600040101010101" charset="-122"/>
                <a:ea typeface="阿里巴巴普惠体 3.0 55 Regular" panose="00020600040101010101" charset="-122"/>
              </a:rPr>
              <a:t>的脚本编辑器中，点击预览工具栏中的刷新按钮，并切换到 表格视图（</a:t>
            </a:r>
            <a:r>
              <a:rPr lang="en-US" altLang="zh-CN" sz="1400" dirty="0">
                <a:latin typeface="阿里巴巴普惠体 3.0 55 Regular" panose="00020600040101010101" charset="-122"/>
                <a:ea typeface="阿里巴巴普惠体 3.0 55 Regular" panose="00020600040101010101" charset="-122"/>
              </a:rPr>
              <a:t>table view</a:t>
            </a:r>
            <a:r>
              <a:rPr lang="zh-CN" altLang="en-US" sz="1400" dirty="0">
                <a:latin typeface="阿里巴巴普惠体 3.0 55 Regular" panose="00020600040101010101" charset="-122"/>
                <a:ea typeface="阿里巴巴普惠体 3.0 55 Regular" panose="00020600040101010101" charset="-122"/>
              </a:rPr>
              <a:t>），这样可以看到</a:t>
            </a:r>
            <a:r>
              <a:rPr lang="en-US" altLang="zh-CN" sz="1400" dirty="0">
                <a:latin typeface="阿里巴巴普惠体 3.0 55 Regular" panose="00020600040101010101" charset="-122"/>
                <a:ea typeface="阿里巴巴普惠体 3.0 55 Regular" panose="00020600040101010101" charset="-122"/>
              </a:rPr>
              <a:t> Grafana </a:t>
            </a:r>
            <a:r>
              <a:rPr lang="zh-CN" altLang="en-US" sz="1400" dirty="0">
                <a:latin typeface="阿里巴巴普惠体 3.0 55 Regular" panose="00020600040101010101" charset="-122"/>
                <a:ea typeface="阿里巴巴普惠体 3.0 55 Regular" panose="00020600040101010101" charset="-122"/>
              </a:rPr>
              <a:t>预览面板中已经出现了脚本执行生成的数据：</a:t>
            </a:r>
            <a:endParaRPr lang="zh-CN" altLang="en-US" sz="1400" dirty="0">
              <a:latin typeface="阿里巴巴普惠体 3.0 55 Regular" panose="00020600040101010101" charset="-122"/>
              <a:ea typeface="阿里巴巴普惠体 3.0 55 Regular" panose="00020600040101010101" charset="-122"/>
            </a:endParaRPr>
          </a:p>
        </p:txBody>
      </p:sp>
      <p:pic>
        <p:nvPicPr>
          <p:cNvPr id="11" name="图片 10"/>
          <p:cNvPicPr>
            <a:picLocks noChangeAspect="1"/>
          </p:cNvPicPr>
          <p:nvPr/>
        </p:nvPicPr>
        <p:blipFill>
          <a:blip r:embed="rId3"/>
          <a:srcRect l="301" r="321"/>
          <a:stretch>
            <a:fillRect/>
          </a:stretch>
        </p:blipFill>
        <p:spPr>
          <a:xfrm>
            <a:off x="657860" y="4796155"/>
            <a:ext cx="6844665" cy="1346200"/>
          </a:xfrm>
          <a:prstGeom prst="rect">
            <a:avLst/>
          </a:prstGeom>
          <a:ln>
            <a:noFill/>
          </a:ln>
        </p:spPr>
      </p:pic>
      <p:sp>
        <p:nvSpPr>
          <p:cNvPr id="12" name="矩形 11"/>
          <p:cNvSpPr/>
          <p:nvPr>
            <p:custDataLst>
              <p:tags r:id="rId4"/>
            </p:custDataLst>
          </p:nvPr>
        </p:nvSpPr>
        <p:spPr>
          <a:xfrm>
            <a:off x="5984240" y="1466215"/>
            <a:ext cx="5747385" cy="3043555"/>
          </a:xfrm>
          <a:prstGeom prst="rect">
            <a:avLst/>
          </a:prstGeom>
          <a:noFill/>
          <a:ln w="28575" cmpd="dbl">
            <a:gradFill>
              <a:gsLst>
                <a:gs pos="0">
                  <a:schemeClr val="accent1">
                    <a:lumMod val="11000"/>
                    <a:lumOff val="89000"/>
                  </a:schemeClr>
                </a:gs>
                <a:gs pos="89000">
                  <a:srgbClr val="0D42D3"/>
                </a:gs>
                <a:gs pos="0">
                  <a:schemeClr val="accent1">
                    <a:lumMod val="45000"/>
                    <a:lumOff val="55000"/>
                  </a:schemeClr>
                </a:gs>
              </a:gsLst>
              <a:lin ang="20580000" scaled="1"/>
            </a:gra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latin typeface="阿里巴巴普惠体 3.0 55 Regular" panose="00020600040101010101" charset="-122"/>
              <a:ea typeface="阿里巴巴普惠体 3.0 55 Regular" panose="00020600040101010101" charset="-122"/>
            </a:endParaRPr>
          </a:p>
        </p:txBody>
      </p:sp>
      <p:sp>
        <p:nvSpPr>
          <p:cNvPr id="3" name="文本框 2"/>
          <p:cNvSpPr txBox="1"/>
          <p:nvPr/>
        </p:nvSpPr>
        <p:spPr>
          <a:xfrm>
            <a:off x="5868035" y="1062355"/>
            <a:ext cx="5662295" cy="306705"/>
          </a:xfrm>
          <a:prstGeom prst="rect">
            <a:avLst/>
          </a:prstGeom>
          <a:noFill/>
        </p:spPr>
        <p:txBody>
          <a:bodyPr wrap="square" rtlCol="0" anchor="t">
            <a:spAutoFit/>
          </a:bodyPr>
          <a:lstStyle/>
          <a:p>
            <a:r>
              <a:rPr lang="zh-CN" altLang="en-US" sz="1400" dirty="0">
                <a:latin typeface="阿里巴巴普惠体 3.0 55 Regular" panose="00020600040101010101" charset="-122"/>
                <a:ea typeface="阿里巴巴普惠体 3.0 55 Regular" panose="00020600040101010101" charset="-122"/>
                <a:sym typeface="+mn-ea"/>
              </a:rPr>
              <a:t>通过脚本来模拟监控系统：</a:t>
            </a:r>
            <a:endParaRPr lang="zh-CN" altLang="en-US" sz="1400" dirty="0">
              <a:latin typeface="阿里巴巴普惠体 3.0 55 Regular" panose="00020600040101010101" charset="-122"/>
              <a:ea typeface="阿里巴巴普惠体 3.0 55 Regular" panose="00020600040101010101" charset="-122"/>
              <a:sym typeface="+mn-ea"/>
            </a:endParaRPr>
          </a:p>
        </p:txBody>
      </p:sp>
      <p:sp>
        <p:nvSpPr>
          <p:cNvPr id="5" name="椭圆 4"/>
          <p:cNvSpPr/>
          <p:nvPr/>
        </p:nvSpPr>
        <p:spPr>
          <a:xfrm>
            <a:off x="127000" y="610235"/>
            <a:ext cx="253365" cy="255905"/>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spTree>
    <p:custDataLst>
      <p:tags r:id="rId5"/>
    </p:custData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127000" y="-160020"/>
            <a:ext cx="762635" cy="770255"/>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阿里巴巴普惠体 3.0 55 Regular" panose="00020600040101010101" charset="-122"/>
              <a:ea typeface="阿里巴巴普惠体 3.0 55 Regular" panose="00020600040101010101" charset="-122"/>
              <a:cs typeface="+mn-cs"/>
            </a:endParaRPr>
          </a:p>
        </p:txBody>
      </p:sp>
      <p:sp>
        <p:nvSpPr>
          <p:cNvPr id="9" name="文本框 8"/>
          <p:cNvSpPr txBox="1"/>
          <p:nvPr/>
        </p:nvSpPr>
        <p:spPr>
          <a:xfrm>
            <a:off x="996314" y="104140"/>
            <a:ext cx="842150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rPr>
              <a:t>Grafana </a:t>
            </a:r>
            <a:r>
              <a:rPr lang="zh-CN" altLang="en-US" sz="2400" b="1" dirty="0">
                <a:solidFill>
                  <a:srgbClr val="022EA6"/>
                </a:solidFill>
                <a:latin typeface="阿里巴巴普惠体 3.0 55 Regular" panose="00020600040101010101" charset="-122"/>
                <a:ea typeface="阿里巴巴普惠体 3.0 55 Regular" panose="00020600040101010101" charset="-122"/>
              </a:rPr>
              <a:t>插件案例</a:t>
            </a:r>
            <a:endParaRPr kumimoji="0" lang="en-US" altLang="zh-CN"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endParaRPr>
          </a:p>
        </p:txBody>
      </p:sp>
      <p:pic>
        <p:nvPicPr>
          <p:cNvPr id="2" name="图片 1" descr="/Users/chenjiayuan/Desktop/公司logo2.png公司logo2"/>
          <p:cNvPicPr>
            <a:picLocks noChangeAspect="1"/>
          </p:cNvPicPr>
          <p:nvPr>
            <p:custDataLst>
              <p:tags r:id="rId1"/>
            </p:custDataLst>
          </p:nvPr>
        </p:nvPicPr>
        <p:blipFill>
          <a:blip r:embed="rId2" cstate="screen"/>
          <a:srcRect/>
          <a:stretch>
            <a:fillRect/>
          </a:stretch>
        </p:blipFill>
        <p:spPr>
          <a:xfrm>
            <a:off x="10701655" y="288925"/>
            <a:ext cx="1056005" cy="275590"/>
          </a:xfrm>
          <a:prstGeom prst="rect">
            <a:avLst/>
          </a:prstGeom>
        </p:spPr>
      </p:pic>
      <p:sp>
        <p:nvSpPr>
          <p:cNvPr id="4" name="文本框 3"/>
          <p:cNvSpPr txBox="1"/>
          <p:nvPr/>
        </p:nvSpPr>
        <p:spPr>
          <a:xfrm>
            <a:off x="668020" y="979805"/>
            <a:ext cx="6884670" cy="1599565"/>
          </a:xfrm>
          <a:prstGeom prst="rect">
            <a:avLst/>
          </a:prstGeom>
          <a:noFill/>
        </p:spPr>
        <p:txBody>
          <a:bodyPr wrap="square">
            <a:spAutoFit/>
          </a:bodyPr>
          <a:lstStyle/>
          <a:p>
            <a:r>
              <a:rPr lang="zh-CN" altLang="en-US" sz="1400" dirty="0">
                <a:latin typeface="阿里巴巴普惠体 3.0 55 Regular" panose="00020600040101010101" charset="-122"/>
                <a:ea typeface="阿里巴巴普惠体 3.0 55 Regular" panose="00020600040101010101" charset="-122"/>
              </a:rPr>
              <a:t>然后进行美化：</a:t>
            </a:r>
            <a:endParaRPr lang="zh-CN" altLang="en-US" sz="1400" dirty="0">
              <a:latin typeface="阿里巴巴普惠体 3.0 55 Regular" panose="00020600040101010101" charset="-122"/>
              <a:ea typeface="阿里巴巴普惠体 3.0 55 Regular" panose="00020600040101010101" charset="-122"/>
            </a:endParaRPr>
          </a:p>
          <a:p>
            <a:endParaRPr lang="zh-CN" altLang="en-US" sz="1400" dirty="0">
              <a:latin typeface="阿里巴巴普惠体 3.0 55 Regular" panose="00020600040101010101" charset="-122"/>
              <a:ea typeface="阿里巴巴普惠体 3.0 55 Regular" panose="00020600040101010101" charset="-122"/>
            </a:endParaRPr>
          </a:p>
          <a:p>
            <a:pPr marL="285750" indent="-285750">
              <a:buFont typeface="Arial" panose="020B0604020202020204" pitchFamily="34" charset="0"/>
              <a:buChar char="•"/>
            </a:pPr>
            <a:r>
              <a:rPr lang="en-US" altLang="zh-CN" sz="1400" dirty="0">
                <a:latin typeface="阿里巴巴普惠体 3.0 55 Regular" panose="00020600040101010101" charset="-122"/>
                <a:ea typeface="阿里巴巴普惠体 3.0 55 Regular" panose="00020600040101010101" charset="-122"/>
              </a:rPr>
              <a:t>Grafana </a:t>
            </a:r>
            <a:r>
              <a:rPr lang="zh-CN" altLang="en-US" sz="1400" dirty="0">
                <a:latin typeface="阿里巴巴普惠体 3.0 55 Regular" panose="00020600040101010101" charset="-122"/>
                <a:ea typeface="阿里巴巴普惠体 3.0 55 Regular" panose="00020600040101010101" charset="-122"/>
              </a:rPr>
              <a:t>的可视化类型调整为 </a:t>
            </a:r>
            <a:r>
              <a:rPr lang="en-US" altLang="zh-CN" sz="1400" dirty="0">
                <a:latin typeface="阿里巴巴普惠体 3.0 55 Regular" panose="00020600040101010101" charset="-122"/>
                <a:ea typeface="阿里巴巴普惠体 3.0 55 Regular" panose="00020600040101010101" charset="-122"/>
              </a:rPr>
              <a:t>Table</a:t>
            </a:r>
            <a:endParaRPr lang="en-US" altLang="zh-CN" sz="1400" dirty="0">
              <a:latin typeface="阿里巴巴普惠体 3.0 55 Regular" panose="00020600040101010101" charset="-122"/>
              <a:ea typeface="阿里巴巴普惠体 3.0 55 Regular" panose="00020600040101010101" charset="-122"/>
            </a:endParaRPr>
          </a:p>
          <a:p>
            <a:pPr marL="285750" indent="-285750">
              <a:buFont typeface="Arial" panose="020B0604020202020204" pitchFamily="34" charset="0"/>
              <a:buChar char="•"/>
            </a:pPr>
            <a:r>
              <a:rPr lang="en-US" altLang="zh-CN" sz="1400" dirty="0">
                <a:latin typeface="阿里巴巴普惠体 3.0 55 Regular" panose="00020600040101010101" charset="-122"/>
                <a:ea typeface="阿里巴巴普惠体 3.0 55 Regular" panose="00020600040101010101" charset="-122"/>
              </a:rPr>
              <a:t>cell type </a:t>
            </a:r>
            <a:r>
              <a:rPr lang="zh-CN" altLang="en-US" sz="1400" dirty="0">
                <a:latin typeface="阿里巴巴普惠体 3.0 55 Regular" panose="00020600040101010101" charset="-122"/>
                <a:ea typeface="阿里巴巴普惠体 3.0 55 Regular" panose="00020600040101010101" charset="-122"/>
              </a:rPr>
              <a:t>修改为 “</a:t>
            </a:r>
            <a:r>
              <a:rPr lang="en-US" altLang="zh-CN" sz="1400" dirty="0">
                <a:latin typeface="阿里巴巴普惠体 3.0 55 Regular" panose="00020600040101010101" charset="-122"/>
                <a:ea typeface="阿里巴巴普惠体 3.0 55 Regular" panose="00020600040101010101" charset="-122"/>
              </a:rPr>
              <a:t>Colored background”</a:t>
            </a:r>
            <a:endParaRPr lang="en-US" altLang="zh-CN" sz="1400" dirty="0">
              <a:latin typeface="阿里巴巴普惠体 3.0 55 Regular" panose="00020600040101010101" charset="-122"/>
              <a:ea typeface="阿里巴巴普惠体 3.0 55 Regular" panose="00020600040101010101" charset="-122"/>
            </a:endParaRPr>
          </a:p>
          <a:p>
            <a:pPr marL="285750" indent="-285750">
              <a:buFont typeface="Arial" panose="020B0604020202020204" pitchFamily="34" charset="0"/>
              <a:buChar char="•"/>
            </a:pPr>
            <a:r>
              <a:rPr lang="en-US" altLang="zh-CN" sz="1400" dirty="0">
                <a:latin typeface="阿里巴巴普惠体 3.0 55 Regular" panose="00020600040101010101" charset="-122"/>
                <a:ea typeface="阿里巴巴普惠体 3.0 55 Regular" panose="00020600040101010101" charset="-122"/>
              </a:rPr>
              <a:t>Color Schema </a:t>
            </a:r>
            <a:r>
              <a:rPr lang="zh-CN" altLang="en-US" sz="1400" dirty="0">
                <a:latin typeface="阿里巴巴普惠体 3.0 55 Regular" panose="00020600040101010101" charset="-122"/>
                <a:ea typeface="阿里巴巴普惠体 3.0 55 Regular" panose="00020600040101010101" charset="-122"/>
              </a:rPr>
              <a:t>修改为 “</a:t>
            </a:r>
            <a:r>
              <a:rPr lang="en-US" altLang="zh-CN" sz="1400" dirty="0">
                <a:latin typeface="阿里巴巴普惠体 3.0 55 Regular" panose="00020600040101010101" charset="-122"/>
                <a:ea typeface="阿里巴巴普惠体 3.0 55 Regular" panose="00020600040101010101" charset="-122"/>
              </a:rPr>
              <a:t>Single color”</a:t>
            </a:r>
            <a:r>
              <a:rPr lang="zh-CN" altLang="en-US" sz="1400" dirty="0">
                <a:latin typeface="阿里巴巴普惠体 3.0 55 Regular" panose="00020600040101010101" charset="-122"/>
                <a:ea typeface="阿里巴巴普惠体 3.0 55 Regular" panose="00020600040101010101" charset="-122"/>
              </a:rPr>
              <a:t>，并修改颜色为 “</a:t>
            </a:r>
            <a:r>
              <a:rPr lang="en-US" altLang="zh-CN" sz="1400" dirty="0">
                <a:latin typeface="阿里巴巴普惠体 3.0 55 Regular" panose="00020600040101010101" charset="-122"/>
                <a:ea typeface="阿里巴巴普惠体 3.0 55 Regular" panose="00020600040101010101" charset="-122"/>
              </a:rPr>
              <a:t>transparent”</a:t>
            </a:r>
            <a:endParaRPr lang="en-US" altLang="zh-CN" sz="1400" dirty="0">
              <a:latin typeface="阿里巴巴普惠体 3.0 55 Regular" panose="00020600040101010101" charset="-122"/>
              <a:ea typeface="阿里巴巴普惠体 3.0 55 Regular" panose="00020600040101010101" charset="-122"/>
            </a:endParaRPr>
          </a:p>
          <a:p>
            <a:pPr marL="285750" indent="-285750">
              <a:buFont typeface="Arial" panose="020B0604020202020204" pitchFamily="34" charset="0"/>
              <a:buChar char="•"/>
            </a:pPr>
            <a:r>
              <a:rPr lang="en-US" altLang="zh-CN" sz="1400" dirty="0">
                <a:latin typeface="阿里巴巴普惠体 3.0 55 Regular" panose="00020600040101010101" charset="-122"/>
                <a:ea typeface="阿里巴巴普惠体 3.0 55 Regular" panose="00020600040101010101" charset="-122"/>
              </a:rPr>
              <a:t>Value mappings </a:t>
            </a:r>
            <a:r>
              <a:rPr lang="zh-CN" altLang="en-US" sz="1400" dirty="0">
                <a:latin typeface="阿里巴巴普惠体 3.0 55 Regular" panose="00020600040101010101" charset="-122"/>
                <a:ea typeface="阿里巴巴普惠体 3.0 55 Regular" panose="00020600040101010101" charset="-122"/>
              </a:rPr>
              <a:t>中， </a:t>
            </a:r>
            <a:r>
              <a:rPr lang="en-US" altLang="zh-CN" sz="1400" dirty="0">
                <a:latin typeface="阿里巴巴普惠体 3.0 55 Regular" panose="00020600040101010101" charset="-122"/>
                <a:ea typeface="阿里巴巴普惠体 3.0 55 Regular" panose="00020600040101010101" charset="-122"/>
              </a:rPr>
              <a:t>value </a:t>
            </a:r>
            <a:r>
              <a:rPr lang="zh-CN" altLang="en-US" sz="1400" dirty="0">
                <a:latin typeface="阿里巴巴普惠体 3.0 55 Regular" panose="00020600040101010101" charset="-122"/>
                <a:ea typeface="阿里巴巴普惠体 3.0 55 Regular" panose="00020600040101010101" charset="-122"/>
              </a:rPr>
              <a:t>值配置不同的文本和颜色映射，</a:t>
            </a:r>
            <a:endParaRPr lang="zh-CN" altLang="en-US" sz="1400" dirty="0">
              <a:latin typeface="阿里巴巴普惠体 3.0 55 Regular" panose="00020600040101010101" charset="-122"/>
              <a:ea typeface="阿里巴巴普惠体 3.0 55 Regular" panose="00020600040101010101" charset="-122"/>
            </a:endParaRPr>
          </a:p>
          <a:p>
            <a:pPr marL="285750" indent="-285750">
              <a:buFont typeface="Arial" panose="020B0604020202020204" pitchFamily="34" charset="0"/>
              <a:buChar char="•"/>
            </a:pPr>
            <a:r>
              <a:rPr lang="zh-CN" altLang="en-US" sz="1400" dirty="0">
                <a:latin typeface="阿里巴巴普惠体 3.0 55 Regular" panose="00020600040101010101" charset="-122"/>
                <a:ea typeface="阿里巴巴普惠体 3.0 55 Regular" panose="00020600040101010101" charset="-122"/>
              </a:rPr>
              <a:t>如图所示：</a:t>
            </a:r>
            <a:endParaRPr lang="zh-CN" altLang="en-US" sz="1400" dirty="0">
              <a:latin typeface="阿里巴巴普惠体 3.0 55 Regular" panose="00020600040101010101" charset="-122"/>
              <a:ea typeface="阿里巴巴普惠体 3.0 55 Regular" panose="00020600040101010101" charset="-122"/>
            </a:endParaRPr>
          </a:p>
        </p:txBody>
      </p:sp>
      <p:sp>
        <p:nvSpPr>
          <p:cNvPr id="8" name="文本框 7"/>
          <p:cNvSpPr txBox="1"/>
          <p:nvPr/>
        </p:nvSpPr>
        <p:spPr>
          <a:xfrm>
            <a:off x="668020" y="4484370"/>
            <a:ext cx="6160135" cy="521970"/>
          </a:xfrm>
          <a:prstGeom prst="rect">
            <a:avLst/>
          </a:prstGeom>
          <a:noFill/>
        </p:spPr>
        <p:txBody>
          <a:bodyPr wrap="square">
            <a:spAutoFit/>
          </a:bodyPr>
          <a:lstStyle/>
          <a:p>
            <a:r>
              <a:rPr lang="zh-CN" altLang="en-US" sz="1400" dirty="0">
                <a:latin typeface="阿里巴巴普惠体 3.0 55 Regular" panose="00020600040101010101" charset="-122"/>
                <a:ea typeface="阿里巴巴普惠体 3.0 55 Regular" panose="00020600040101010101" charset="-122"/>
              </a:rPr>
              <a:t>这样我们就完成了一个使用 </a:t>
            </a:r>
            <a:r>
              <a:rPr lang="en-US" altLang="zh-CN" sz="1400" dirty="0">
                <a:latin typeface="阿里巴巴普惠体 3.0 55 Regular" panose="00020600040101010101" charset="-122"/>
                <a:ea typeface="阿里巴巴普惠体 3.0 55 Regular" panose="00020600040101010101" charset="-122"/>
              </a:rPr>
              <a:t>DolphinDB </a:t>
            </a:r>
            <a:r>
              <a:rPr lang="zh-CN" altLang="en-US" sz="1400" dirty="0">
                <a:latin typeface="阿里巴巴普惠体 3.0 55 Regular" panose="00020600040101010101" charset="-122"/>
                <a:ea typeface="阿里巴巴普惠体 3.0 55 Regular" panose="00020600040101010101" charset="-122"/>
              </a:rPr>
              <a:t>脚本在 </a:t>
            </a:r>
            <a:r>
              <a:rPr lang="en-US" altLang="zh-CN" sz="1400" dirty="0">
                <a:latin typeface="阿里巴巴普惠体 3.0 55 Regular" panose="00020600040101010101" charset="-122"/>
                <a:ea typeface="阿里巴巴普惠体 3.0 55 Regular" panose="00020600040101010101" charset="-122"/>
              </a:rPr>
              <a:t>Grafana </a:t>
            </a:r>
            <a:r>
              <a:rPr lang="zh-CN" altLang="en-US" sz="1400" dirty="0">
                <a:latin typeface="阿里巴巴普惠体 3.0 55 Regular" panose="00020600040101010101" charset="-122"/>
                <a:ea typeface="阿里巴巴普惠体 3.0 55 Regular" panose="00020600040101010101" charset="-122"/>
              </a:rPr>
              <a:t>中查询数据和可视化数据的面板， 如图所示：</a:t>
            </a:r>
            <a:endParaRPr lang="zh-CN" altLang="en-US" sz="1400" dirty="0">
              <a:latin typeface="阿里巴巴普惠体 3.0 55 Regular" panose="00020600040101010101" charset="-122"/>
              <a:ea typeface="阿里巴巴普惠体 3.0 55 Regular" panose="00020600040101010101" charset="-122"/>
            </a:endParaRPr>
          </a:p>
        </p:txBody>
      </p:sp>
      <p:pic>
        <p:nvPicPr>
          <p:cNvPr id="3" name="图片 2"/>
          <p:cNvPicPr>
            <a:picLocks noChangeAspect="1"/>
          </p:cNvPicPr>
          <p:nvPr/>
        </p:nvPicPr>
        <p:blipFill>
          <a:blip r:embed="rId3"/>
          <a:stretch>
            <a:fillRect/>
          </a:stretch>
        </p:blipFill>
        <p:spPr>
          <a:xfrm>
            <a:off x="731520" y="2579370"/>
            <a:ext cx="5262880" cy="1670050"/>
          </a:xfrm>
          <a:prstGeom prst="rect">
            <a:avLst/>
          </a:prstGeom>
        </p:spPr>
      </p:pic>
      <p:pic>
        <p:nvPicPr>
          <p:cNvPr id="5" name="图片 4"/>
          <p:cNvPicPr>
            <a:picLocks noChangeAspect="1"/>
          </p:cNvPicPr>
          <p:nvPr/>
        </p:nvPicPr>
        <p:blipFill>
          <a:blip r:embed="rId4"/>
          <a:stretch>
            <a:fillRect/>
          </a:stretch>
        </p:blipFill>
        <p:spPr>
          <a:xfrm>
            <a:off x="731256" y="5077699"/>
            <a:ext cx="6095998" cy="1328269"/>
          </a:xfrm>
          <a:prstGeom prst="rect">
            <a:avLst/>
          </a:prstGeom>
        </p:spPr>
      </p:pic>
      <p:sp>
        <p:nvSpPr>
          <p:cNvPr id="14" name="文本框 13"/>
          <p:cNvSpPr txBox="1"/>
          <p:nvPr/>
        </p:nvSpPr>
        <p:spPr>
          <a:xfrm>
            <a:off x="7828915" y="1329055"/>
            <a:ext cx="3128645" cy="1706880"/>
          </a:xfrm>
          <a:prstGeom prst="rect">
            <a:avLst/>
          </a:prstGeom>
          <a:noFill/>
        </p:spPr>
        <p:txBody>
          <a:bodyPr wrap="square">
            <a:spAutoFit/>
          </a:bodyPr>
          <a:lstStyle/>
          <a:p>
            <a:pPr indent="0" fontAlgn="auto">
              <a:lnSpc>
                <a:spcPct val="150000"/>
              </a:lnSpc>
            </a:pPr>
            <a:r>
              <a:rPr lang="zh-CN" altLang="en-US" sz="1400" dirty="0">
                <a:latin typeface="阿里巴巴普惠体 3.0 55 Regular" panose="00020600040101010101" charset="-122"/>
                <a:ea typeface="阿里巴巴普惠体 3.0 55 Regular" panose="00020600040101010101" charset="-122"/>
              </a:rPr>
              <a:t>为了让能及时获取新的数据，还需要在 </a:t>
            </a:r>
            <a:r>
              <a:rPr lang="en-US" altLang="zh-CN" sz="1400" dirty="0">
                <a:latin typeface="阿里巴巴普惠体 3.0 55 Regular" panose="00020600040101010101" charset="-122"/>
                <a:ea typeface="阿里巴巴普惠体 3.0 55 Regular" panose="00020600040101010101" charset="-122"/>
              </a:rPr>
              <a:t>Dashboard </a:t>
            </a:r>
            <a:r>
              <a:rPr lang="zh-CN" altLang="en-US" sz="1400" dirty="0">
                <a:latin typeface="阿里巴巴普惠体 3.0 55 Regular" panose="00020600040101010101" charset="-122"/>
                <a:ea typeface="阿里巴巴普惠体 3.0 55 Regular" panose="00020600040101010101" charset="-122"/>
              </a:rPr>
              <a:t>设置中调节自动刷新时间为 </a:t>
            </a:r>
            <a:r>
              <a:rPr lang="en-US" altLang="zh-CN" sz="1400" dirty="0">
                <a:latin typeface="阿里巴巴普惠体 3.0 55 Regular" panose="00020600040101010101" charset="-122"/>
                <a:ea typeface="阿里巴巴普惠体 3.0 55 Regular" panose="00020600040101010101" charset="-122"/>
              </a:rPr>
              <a:t>5</a:t>
            </a:r>
            <a:r>
              <a:rPr lang="zh-CN" altLang="en-US" sz="1400" dirty="0">
                <a:latin typeface="阿里巴巴普惠体 3.0 55 Regular" panose="00020600040101010101" charset="-122"/>
                <a:ea typeface="阿里巴巴普惠体 3.0 55 Regular" panose="00020600040101010101" charset="-122"/>
              </a:rPr>
              <a:t>秒。这样每隔 </a:t>
            </a:r>
            <a:r>
              <a:rPr lang="en-US" altLang="zh-CN" sz="1400" dirty="0">
                <a:latin typeface="阿里巴巴普惠体 3.0 55 Regular" panose="00020600040101010101" charset="-122"/>
                <a:ea typeface="阿里巴巴普惠体 3.0 55 Regular" panose="00020600040101010101" charset="-122"/>
              </a:rPr>
              <a:t>5 </a:t>
            </a:r>
            <a:r>
              <a:rPr lang="zh-CN" altLang="en-US" sz="1400" dirty="0">
                <a:latin typeface="阿里巴巴普惠体 3.0 55 Regular" panose="00020600040101010101" charset="-122"/>
                <a:ea typeface="阿里巴巴普惠体 3.0 55 Regular" panose="00020600040101010101" charset="-122"/>
              </a:rPr>
              <a:t>秒，就会重新执行一遍我们的脚本，获得新的查询数据。</a:t>
            </a:r>
            <a:endParaRPr lang="zh-CN" altLang="en-US" sz="1400" dirty="0">
              <a:latin typeface="阿里巴巴普惠体 3.0 55 Regular" panose="00020600040101010101" charset="-122"/>
              <a:ea typeface="阿里巴巴普惠体 3.0 55 Regular" panose="00020600040101010101" charset="-122"/>
            </a:endParaRPr>
          </a:p>
        </p:txBody>
      </p:sp>
      <p:pic>
        <p:nvPicPr>
          <p:cNvPr id="15" name="图片 14"/>
          <p:cNvPicPr>
            <a:picLocks noChangeAspect="1"/>
          </p:cNvPicPr>
          <p:nvPr/>
        </p:nvPicPr>
        <p:blipFill>
          <a:blip r:embed="rId5"/>
          <a:stretch>
            <a:fillRect/>
          </a:stretch>
        </p:blipFill>
        <p:spPr>
          <a:xfrm>
            <a:off x="8853170" y="3172460"/>
            <a:ext cx="1080135" cy="1470025"/>
          </a:xfrm>
          <a:prstGeom prst="rect">
            <a:avLst/>
          </a:prstGeom>
        </p:spPr>
      </p:pic>
      <p:sp>
        <p:nvSpPr>
          <p:cNvPr id="6" name="椭圆 5"/>
          <p:cNvSpPr/>
          <p:nvPr/>
        </p:nvSpPr>
        <p:spPr>
          <a:xfrm>
            <a:off x="127000" y="610235"/>
            <a:ext cx="253365" cy="255905"/>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spTree>
    <p:custDataLst>
      <p:tags r:id="rId6"/>
    </p:custData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127000" y="-160020"/>
            <a:ext cx="762635" cy="770255"/>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阿里巴巴普惠体 3.0 55 Regular" panose="00020600040101010101" charset="-122"/>
              <a:ea typeface="阿里巴巴普惠体 3.0 55 Regular" panose="00020600040101010101" charset="-122"/>
              <a:cs typeface="+mn-cs"/>
            </a:endParaRPr>
          </a:p>
        </p:txBody>
      </p:sp>
      <p:sp>
        <p:nvSpPr>
          <p:cNvPr id="9" name="文本框 8"/>
          <p:cNvSpPr txBox="1"/>
          <p:nvPr/>
        </p:nvSpPr>
        <p:spPr>
          <a:xfrm>
            <a:off x="996314" y="104140"/>
            <a:ext cx="842150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rPr>
              <a:t>Grafana </a:t>
            </a:r>
            <a:r>
              <a:rPr lang="zh-CN" altLang="en-US" sz="2400" b="1" dirty="0">
                <a:solidFill>
                  <a:srgbClr val="022EA6"/>
                </a:solidFill>
                <a:latin typeface="阿里巴巴普惠体 3.0 55 Regular" panose="00020600040101010101" charset="-122"/>
                <a:ea typeface="阿里巴巴普惠体 3.0 55 Regular" panose="00020600040101010101" charset="-122"/>
              </a:rPr>
              <a:t>插件案例</a:t>
            </a:r>
            <a:endParaRPr kumimoji="0" lang="en-US" altLang="zh-CN"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endParaRPr>
          </a:p>
        </p:txBody>
      </p:sp>
      <p:pic>
        <p:nvPicPr>
          <p:cNvPr id="2" name="图片 1" descr="/Users/chenjiayuan/Desktop/公司logo2.png公司logo2"/>
          <p:cNvPicPr>
            <a:picLocks noChangeAspect="1"/>
          </p:cNvPicPr>
          <p:nvPr>
            <p:custDataLst>
              <p:tags r:id="rId1"/>
            </p:custDataLst>
          </p:nvPr>
        </p:nvPicPr>
        <p:blipFill>
          <a:blip r:embed="rId2" cstate="screen"/>
          <a:srcRect/>
          <a:stretch>
            <a:fillRect/>
          </a:stretch>
        </p:blipFill>
        <p:spPr>
          <a:xfrm>
            <a:off x="10701655" y="288925"/>
            <a:ext cx="1056005" cy="275590"/>
          </a:xfrm>
          <a:prstGeom prst="rect">
            <a:avLst/>
          </a:prstGeom>
        </p:spPr>
      </p:pic>
      <p:sp>
        <p:nvSpPr>
          <p:cNvPr id="8" name="文本框 7"/>
          <p:cNvSpPr txBox="1"/>
          <p:nvPr/>
        </p:nvSpPr>
        <p:spPr>
          <a:xfrm>
            <a:off x="736160" y="2668246"/>
            <a:ext cx="4820699" cy="338554"/>
          </a:xfrm>
          <a:prstGeom prst="rect">
            <a:avLst/>
          </a:prstGeom>
          <a:noFill/>
        </p:spPr>
        <p:txBody>
          <a:bodyPr wrap="square">
            <a:spAutoFit/>
          </a:bodyPr>
          <a:lstStyle/>
          <a:p>
            <a:r>
              <a:rPr lang="zh-CN" altLang="en-US" sz="1600" dirty="0">
                <a:latin typeface="阿里巴巴普惠体 3.0 55 Regular" panose="00020600040101010101" charset="-122"/>
                <a:ea typeface="阿里巴巴普惠体 3.0 55 Regular" panose="00020600040101010101" charset="-122"/>
              </a:rPr>
              <a:t>步骤</a:t>
            </a:r>
            <a:r>
              <a:rPr lang="en-US" altLang="zh-CN" sz="1600" dirty="0">
                <a:latin typeface="阿里巴巴普惠体 3.0 55 Regular" panose="00020600040101010101" charset="-122"/>
                <a:ea typeface="阿里巴巴普惠体 3.0 55 Regular" panose="00020600040101010101" charset="-122"/>
              </a:rPr>
              <a:t>1</a:t>
            </a:r>
            <a:r>
              <a:rPr lang="zh-CN" altLang="en-US" sz="1600" dirty="0">
                <a:latin typeface="阿里巴巴普惠体 3.0 55 Regular" panose="00020600040101010101" charset="-122"/>
                <a:ea typeface="阿里巴巴普惠体 3.0 55 Regular" panose="00020600040101010101" charset="-122"/>
              </a:rPr>
              <a:t>：在服务器上创建一个流表：</a:t>
            </a:r>
            <a:endParaRPr lang="zh-CN" altLang="en-US" sz="1600" dirty="0">
              <a:latin typeface="阿里巴巴普惠体 3.0 55 Regular" panose="00020600040101010101" charset="-122"/>
              <a:ea typeface="阿里巴巴普惠体 3.0 55 Regular" panose="00020600040101010101" charset="-122"/>
            </a:endParaRPr>
          </a:p>
        </p:txBody>
      </p:sp>
      <p:sp>
        <p:nvSpPr>
          <p:cNvPr id="5" name="文本框 4"/>
          <p:cNvSpPr txBox="1"/>
          <p:nvPr/>
        </p:nvSpPr>
        <p:spPr>
          <a:xfrm>
            <a:off x="890270" y="3276600"/>
            <a:ext cx="4667103" cy="514350"/>
          </a:xfrm>
          <a:prstGeom prst="rect">
            <a:avLst/>
          </a:prstGeom>
          <a:noFill/>
        </p:spPr>
        <p:txBody>
          <a:bodyPr wrap="square">
            <a:spAutoFit/>
          </a:bodyPr>
          <a:lstStyle/>
          <a:p>
            <a:pPr>
              <a:lnSpc>
                <a:spcPts val="1650"/>
              </a:lnSpc>
              <a:buNone/>
            </a:pP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share </a:t>
            </a:r>
            <a:r>
              <a:rPr lang="en-US" altLang="zh-CN" sz="1400" b="1" dirty="0" err="1">
                <a:solidFill>
                  <a:srgbClr val="000000"/>
                </a:solidFill>
                <a:effectLst/>
                <a:latin typeface="阿里巴巴普惠体 3.0 55 Regular" panose="00020600040101010101" charset="-122"/>
                <a:ea typeface="阿里巴巴普惠体 3.0 55 Regular" panose="00020600040101010101" charset="-122"/>
              </a:rPr>
              <a:t>streamTable</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00A000"/>
                </a:solidFill>
                <a:effectLst/>
                <a:latin typeface="阿里巴巴普惠体 3.0 55 Regular" panose="00020600040101010101" charset="-122"/>
                <a:ea typeface="阿里巴巴普惠体 3.0 55 Regular" panose="00020600040101010101" charset="-122"/>
              </a:rPr>
              <a:t>10</a:t>
            </a:r>
            <a:r>
              <a:rPr lang="en-US" altLang="zh-CN" sz="1400" b="0" dirty="0">
                <a:solidFill>
                  <a:srgbClr val="FF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00A000"/>
                </a:solidFill>
                <a:effectLst/>
                <a:latin typeface="阿里巴巴普惠体 3.0 55 Regular" panose="00020600040101010101" charset="-122"/>
                <a:ea typeface="阿里巴巴普惠体 3.0 55 Regular" panose="00020600040101010101" charset="-122"/>
              </a:rPr>
              <a:t>0</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a:solidFill>
                  <a:srgbClr val="A31515"/>
                </a:solidFill>
                <a:effectLst/>
                <a:latin typeface="阿里巴巴普惠体 3.0 55 Regular" panose="00020600040101010101" charset="-122"/>
                <a:ea typeface="阿里巴巴普惠体 3.0 55 Regular" panose="00020600040101010101" charset="-122"/>
              </a:rPr>
              <a:t>`</a:t>
            </a:r>
            <a:r>
              <a:rPr lang="en-US" altLang="zh-CN" sz="1400" b="0" dirty="0" err="1">
                <a:solidFill>
                  <a:srgbClr val="A31515"/>
                </a:solidFill>
                <a:effectLst/>
                <a:latin typeface="阿里巴巴普惠体 3.0 55 Regular" panose="00020600040101010101" charset="-122"/>
                <a:ea typeface="阿里巴巴普惠体 3.0 55 Regular" panose="00020600040101010101" charset="-122"/>
              </a:rPr>
              <a:t>device`timestamp`value</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a:solidFill>
                  <a:srgbClr val="0000EE"/>
                </a:solidFill>
                <a:effectLst/>
                <a:latin typeface="阿里巴巴普惠体 3.0 55 Regular" panose="00020600040101010101" charset="-122"/>
                <a:ea typeface="阿里巴巴普惠体 3.0 55 Regular" panose="00020600040101010101" charset="-122"/>
              </a:rPr>
              <a:t>STRING</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0000EE"/>
                </a:solidFill>
                <a:effectLst/>
                <a:latin typeface="阿里巴巴普惠体 3.0 55 Regular" panose="00020600040101010101" charset="-122"/>
                <a:ea typeface="阿里巴巴普惠体 3.0 55 Regular" panose="00020600040101010101" charset="-122"/>
              </a:rPr>
              <a:t>TIMESTAMP</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0000EE"/>
                </a:solidFill>
                <a:effectLst/>
                <a:latin typeface="阿里巴巴普惠体 3.0 55 Regular" panose="00020600040101010101" charset="-122"/>
                <a:ea typeface="阿里巴巴普惠体 3.0 55 Regular" panose="00020600040101010101" charset="-122"/>
              </a:rPr>
              <a:t>INT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a:solidFill>
                  <a:srgbClr val="AF00DB"/>
                </a:solidFill>
                <a:effectLst/>
                <a:latin typeface="阿里巴巴普惠体 3.0 55 Regular" panose="00020600040101010101" charset="-122"/>
                <a:ea typeface="阿里巴巴普惠体 3.0 55 Regular" panose="00020600040101010101" charset="-122"/>
              </a:rPr>
              <a:t>as</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err="1">
                <a:solidFill>
                  <a:srgbClr val="000000"/>
                </a:solidFill>
                <a:effectLst/>
                <a:latin typeface="阿里巴巴普惠体 3.0 55 Regular" panose="00020600040101010101" charset="-122"/>
                <a:ea typeface="阿里巴巴普惠体 3.0 55 Regular" panose="00020600040101010101" charset="-122"/>
              </a:rPr>
              <a:t>outputTable</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endParaRPr lang="en-US" altLang="zh-CN" sz="1400" b="0" dirty="0">
              <a:solidFill>
                <a:srgbClr val="000000"/>
              </a:solidFill>
              <a:effectLst/>
              <a:latin typeface="Fira Sans Condensed Medium" panose="020B0603050000020004" pitchFamily="34" charset="0"/>
            </a:endParaRPr>
          </a:p>
        </p:txBody>
      </p:sp>
      <p:sp>
        <p:nvSpPr>
          <p:cNvPr id="7" name="矩形 6"/>
          <p:cNvSpPr/>
          <p:nvPr>
            <p:custDataLst>
              <p:tags r:id="rId3"/>
            </p:custDataLst>
          </p:nvPr>
        </p:nvSpPr>
        <p:spPr>
          <a:xfrm>
            <a:off x="782955" y="3149600"/>
            <a:ext cx="4761230" cy="768350"/>
          </a:xfrm>
          <a:prstGeom prst="rect">
            <a:avLst/>
          </a:prstGeom>
          <a:noFill/>
          <a:ln w="28575" cmpd="dbl">
            <a:gradFill>
              <a:gsLst>
                <a:gs pos="0">
                  <a:schemeClr val="accent1">
                    <a:lumMod val="11000"/>
                    <a:lumOff val="89000"/>
                  </a:schemeClr>
                </a:gs>
                <a:gs pos="89000">
                  <a:srgbClr val="0D42D3"/>
                </a:gs>
                <a:gs pos="0">
                  <a:schemeClr val="accent1">
                    <a:lumMod val="45000"/>
                    <a:lumOff val="55000"/>
                  </a:schemeClr>
                </a:gs>
              </a:gsLst>
              <a:lin ang="20580000" scaled="1"/>
            </a:gra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latin typeface="阿里巴巴普惠体 3.0 55 Regular" panose="00020600040101010101" charset="-122"/>
              <a:ea typeface="阿里巴巴普惠体 3.0 55 Regular" panose="00020600040101010101" charset="-122"/>
            </a:endParaRPr>
          </a:p>
        </p:txBody>
      </p:sp>
      <p:grpSp>
        <p:nvGrpSpPr>
          <p:cNvPr id="6" name="组合 5"/>
          <p:cNvGrpSpPr/>
          <p:nvPr/>
        </p:nvGrpSpPr>
        <p:grpSpPr>
          <a:xfrm>
            <a:off x="677545" y="915035"/>
            <a:ext cx="8054340" cy="1300480"/>
            <a:chOff x="1067" y="1441"/>
            <a:chExt cx="12684" cy="2048"/>
          </a:xfrm>
        </p:grpSpPr>
        <p:sp>
          <p:nvSpPr>
            <p:cNvPr id="4" name="文本框 3"/>
            <p:cNvSpPr txBox="1"/>
            <p:nvPr/>
          </p:nvSpPr>
          <p:spPr>
            <a:xfrm>
              <a:off x="2051" y="2709"/>
              <a:ext cx="10975" cy="580"/>
            </a:xfrm>
            <a:prstGeom prst="rect">
              <a:avLst/>
            </a:prstGeom>
            <a:noFill/>
          </p:spPr>
          <p:txBody>
            <a:bodyPr wrap="square">
              <a:spAutoFit/>
            </a:bodyPr>
            <a:lstStyle/>
            <a:p>
              <a:r>
                <a:rPr lang="en-US" altLang="zh-CN" dirty="0" err="1">
                  <a:latin typeface="阿里巴巴普惠体 3.0 55 Regular" panose="00020600040101010101" charset="-122"/>
                  <a:ea typeface="阿里巴巴普惠体 3.0 55 Regular" panose="00020600040101010101" charset="-122"/>
                </a:rPr>
                <a:t>dolphindb-datasource</a:t>
              </a:r>
              <a:r>
                <a:rPr lang="en-US" altLang="zh-CN" dirty="0">
                  <a:latin typeface="阿里巴巴普惠体 3.0 55 Regular" panose="00020600040101010101" charset="-122"/>
                  <a:ea typeface="阿里巴巴普惠体 3.0 55 Regular" panose="00020600040101010101" charset="-122"/>
                </a:rPr>
                <a:t> </a:t>
              </a:r>
              <a:r>
                <a:rPr lang="zh-CN" altLang="en-US" dirty="0">
                  <a:latin typeface="阿里巴巴普惠体 3.0 55 Regular" panose="00020600040101010101" charset="-122"/>
                  <a:ea typeface="阿里巴巴普惠体 3.0 55 Regular" panose="00020600040101010101" charset="-122"/>
                </a:rPr>
                <a:t>提供了“流数据表”这种类型的数据源。</a:t>
              </a:r>
              <a:endParaRPr lang="en-US" altLang="zh-CN" dirty="0">
                <a:latin typeface="阿里巴巴普惠体 3.0 55 Regular" panose="00020600040101010101" charset="-122"/>
                <a:ea typeface="阿里巴巴普惠体 3.0 55 Regular" panose="00020600040101010101" charset="-122"/>
              </a:endParaRPr>
            </a:p>
          </p:txBody>
        </p:sp>
        <p:sp>
          <p:nvSpPr>
            <p:cNvPr id="3" name="文本框 2"/>
            <p:cNvSpPr txBox="1"/>
            <p:nvPr/>
          </p:nvSpPr>
          <p:spPr>
            <a:xfrm>
              <a:off x="2051" y="1609"/>
              <a:ext cx="11700" cy="580"/>
            </a:xfrm>
            <a:prstGeom prst="rect">
              <a:avLst/>
            </a:prstGeom>
            <a:noFill/>
          </p:spPr>
          <p:txBody>
            <a:bodyPr wrap="square" rtlCol="0" anchor="t">
              <a:spAutoFit/>
            </a:bodyPr>
            <a:lstStyle/>
            <a:p>
              <a:pPr algn="l"/>
              <a:r>
                <a:rPr lang="zh-CN" altLang="en-US" dirty="0">
                  <a:latin typeface="阿里巴巴普惠体 3.0 55 Regular" panose="00020600040101010101" charset="-122"/>
                  <a:ea typeface="阿里巴巴普惠体 3.0 55 Regular" panose="00020600040101010101" charset="-122"/>
                  <a:sym typeface="+mn-ea"/>
                </a:rPr>
                <a:t>如果想查看全部的记录，又不想每次都重新查询整张表，该怎么办呢？</a:t>
              </a:r>
              <a:endParaRPr lang="zh-CN" altLang="en-US" dirty="0">
                <a:latin typeface="阿里巴巴普惠体 3.0 55 Regular" panose="00020600040101010101" charset="-122"/>
                <a:ea typeface="阿里巴巴普惠体 3.0 55 Regular" panose="00020600040101010101" charset="-122"/>
                <a:sym typeface="+mn-ea"/>
              </a:endParaRPr>
            </a:p>
          </p:txBody>
        </p:sp>
        <p:sp>
          <p:nvSpPr>
            <p:cNvPr id="11" name="矩形 10"/>
            <p:cNvSpPr/>
            <p:nvPr/>
          </p:nvSpPr>
          <p:spPr>
            <a:xfrm>
              <a:off x="1067" y="1441"/>
              <a:ext cx="752" cy="915"/>
            </a:xfrm>
            <a:prstGeom prst="rect">
              <a:avLst/>
            </a:prstGeom>
            <a:noFill/>
            <a:ln>
              <a:noFill/>
            </a:ln>
          </p:spPr>
          <p:txBody>
            <a:bodyPr wrap="none" rtlCol="0" anchor="t">
              <a:noAutofit/>
            </a:bodyPr>
            <a:lstStyle/>
            <a:p>
              <a:pPr algn="ctr"/>
              <a:r>
                <a:rPr lang="en-US" altLang="zh-CN" sz="3600" b="1">
                  <a:ln w="9525" cmpd="sng">
                    <a:solidFill>
                      <a:schemeClr val="accent1"/>
                    </a:solidFill>
                    <a:prstDash val="solid"/>
                  </a:ln>
                  <a:solidFill>
                    <a:srgbClr val="70AD47">
                      <a:tint val="1000"/>
                    </a:srgbClr>
                  </a:solidFill>
                  <a:effectLst>
                    <a:glow rad="38100">
                      <a:schemeClr val="accent1">
                        <a:alpha val="40000"/>
                      </a:schemeClr>
                    </a:glow>
                  </a:effectLst>
                </a:rPr>
                <a:t>Q</a:t>
              </a:r>
              <a:endParaRPr lang="en-US" altLang="zh-CN" sz="3600" b="1">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12" name="矩形 11"/>
            <p:cNvSpPr/>
            <p:nvPr/>
          </p:nvSpPr>
          <p:spPr>
            <a:xfrm>
              <a:off x="1123" y="2509"/>
              <a:ext cx="641" cy="980"/>
            </a:xfrm>
            <a:prstGeom prst="rect">
              <a:avLst/>
            </a:prstGeom>
            <a:noFill/>
            <a:ln>
              <a:noFill/>
            </a:ln>
          </p:spPr>
          <p:txBody>
            <a:bodyPr wrap="none" rtlCol="0" anchor="t">
              <a:noAutofit/>
              <a:scene3d>
                <a:camera prst="orthographicFront"/>
                <a:lightRig rig="threePt" dir="t"/>
              </a:scene3d>
            </a:bodyPr>
            <a:lstStyle/>
            <a:p>
              <a:pPr algn="ctr"/>
              <a:r>
                <a:rPr lang="en-US" altLang="zh-CN" sz="36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A</a:t>
              </a:r>
              <a:endParaRPr lang="en-US" altLang="zh-CN" sz="36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grpSp>
      <p:sp>
        <p:nvSpPr>
          <p:cNvPr id="13" name="文本框 12"/>
          <p:cNvSpPr txBox="1"/>
          <p:nvPr/>
        </p:nvSpPr>
        <p:spPr>
          <a:xfrm>
            <a:off x="6019800" y="2604135"/>
            <a:ext cx="5517515" cy="829945"/>
          </a:xfrm>
          <a:prstGeom prst="rect">
            <a:avLst/>
          </a:prstGeom>
          <a:noFill/>
        </p:spPr>
        <p:txBody>
          <a:bodyPr wrap="square">
            <a:spAutoFit/>
          </a:bodyPr>
          <a:lstStyle/>
          <a:p>
            <a:r>
              <a:rPr lang="zh-CN" altLang="en-US" sz="1600" dirty="0">
                <a:latin typeface="阿里巴巴普惠体 3.0 55 Regular" panose="00020600040101010101" charset="-122"/>
                <a:ea typeface="阿里巴巴普惠体 3.0 55 Regular" panose="00020600040101010101" charset="-122"/>
              </a:rPr>
              <a:t>步骤</a:t>
            </a:r>
            <a:r>
              <a:rPr lang="en-US" altLang="zh-CN" sz="1600" dirty="0">
                <a:latin typeface="阿里巴巴普惠体 3.0 55 Regular" panose="00020600040101010101" charset="-122"/>
                <a:ea typeface="阿里巴巴普惠体 3.0 55 Regular" panose="00020600040101010101" charset="-122"/>
              </a:rPr>
              <a:t>2</a:t>
            </a:r>
            <a:r>
              <a:rPr lang="zh-CN" altLang="en-US" sz="1600" dirty="0">
                <a:latin typeface="阿里巴巴普惠体 3.0 55 Regular" panose="00020600040101010101" charset="-122"/>
                <a:ea typeface="阿里巴巴普惠体 3.0 55 Regular" panose="00020600040101010101" charset="-122"/>
              </a:rPr>
              <a:t>：将 </a:t>
            </a:r>
            <a:r>
              <a:rPr lang="en-US" altLang="zh-CN" sz="1600" dirty="0" err="1">
                <a:latin typeface="阿里巴巴普惠体 3.0 55 Regular" panose="00020600040101010101" charset="-122"/>
                <a:ea typeface="阿里巴巴普惠体 3.0 55 Regular" panose="00020600040101010101" charset="-122"/>
              </a:rPr>
              <a:t>dolphindb</a:t>
            </a:r>
            <a:r>
              <a:rPr lang="en-US" altLang="zh-CN" sz="1600" dirty="0">
                <a:latin typeface="阿里巴巴普惠体 3.0 55 Regular" panose="00020600040101010101" charset="-122"/>
                <a:ea typeface="阿里巴巴普惠体 3.0 55 Regular" panose="00020600040101010101" charset="-122"/>
              </a:rPr>
              <a:t> </a:t>
            </a:r>
            <a:r>
              <a:rPr lang="en-US" altLang="zh-CN" sz="1600" dirty="0" err="1">
                <a:latin typeface="阿里巴巴普惠体 3.0 55 Regular" panose="00020600040101010101" charset="-122"/>
                <a:ea typeface="阿里巴巴普惠体 3.0 55 Regular" panose="00020600040101010101" charset="-122"/>
              </a:rPr>
              <a:t>datasource</a:t>
            </a:r>
            <a:r>
              <a:rPr lang="en-US" altLang="zh-CN" sz="1600" dirty="0">
                <a:latin typeface="阿里巴巴普惠体 3.0 55 Regular" panose="00020600040101010101" charset="-122"/>
                <a:ea typeface="阿里巴巴普惠体 3.0 55 Regular" panose="00020600040101010101" charset="-122"/>
              </a:rPr>
              <a:t> </a:t>
            </a:r>
            <a:r>
              <a:rPr lang="zh-CN" altLang="en-US" sz="1600" dirty="0">
                <a:latin typeface="阿里巴巴普惠体 3.0 55 Regular" panose="00020600040101010101" charset="-122"/>
                <a:ea typeface="阿里巴巴普惠体 3.0 55 Regular" panose="00020600040101010101" charset="-122"/>
              </a:rPr>
              <a:t>的类型配置改为 “流数据表”，填入我们要订阅的表名“</a:t>
            </a:r>
            <a:r>
              <a:rPr lang="en-US" altLang="zh-CN" sz="1600" dirty="0" err="1">
                <a:latin typeface="阿里巴巴普惠体 3.0 55 Regular" panose="00020600040101010101" charset="-122"/>
                <a:ea typeface="阿里巴巴普惠体 3.0 55 Regular" panose="00020600040101010101" charset="-122"/>
              </a:rPr>
              <a:t>outputTable</a:t>
            </a:r>
            <a:r>
              <a:rPr lang="en-US" altLang="zh-CN" sz="1600" dirty="0">
                <a:latin typeface="阿里巴巴普惠体 3.0 55 Regular" panose="00020600040101010101" charset="-122"/>
                <a:ea typeface="阿里巴巴普惠体 3.0 55 Regular" panose="00020600040101010101" charset="-122"/>
              </a:rPr>
              <a:t>”</a:t>
            </a:r>
            <a:r>
              <a:rPr lang="zh-CN" altLang="en-US" sz="1600" dirty="0">
                <a:latin typeface="阿里巴巴普惠体 3.0 55 Regular" panose="00020600040101010101" charset="-122"/>
                <a:ea typeface="阿里巴巴普惠体 3.0 55 Regular" panose="00020600040101010101" charset="-122"/>
              </a:rPr>
              <a:t>，并点击暂存。</a:t>
            </a:r>
            <a:r>
              <a:rPr lang="zh-CN" altLang="en-US" sz="1600" dirty="0">
                <a:latin typeface="阿里巴巴普惠体 3.0 55 Regular" panose="00020600040101010101" charset="-122"/>
                <a:ea typeface="阿里巴巴普惠体 3.0 55 Regular" panose="00020600040101010101" charset="-122"/>
                <a:sym typeface="+mn-ea"/>
              </a:rPr>
              <a:t>正常订阅流数据表后，在服务器上运行一段代码：</a:t>
            </a:r>
            <a:endParaRPr lang="zh-CN" altLang="en-US" sz="1600" dirty="0">
              <a:latin typeface="阿里巴巴普惠体 3.0 55 Regular" panose="00020600040101010101" charset="-122"/>
              <a:ea typeface="阿里巴巴普惠体 3.0 55 Regular" panose="00020600040101010101" charset="-122"/>
            </a:endParaRPr>
          </a:p>
        </p:txBody>
      </p:sp>
      <p:sp>
        <p:nvSpPr>
          <p:cNvPr id="14" name="文本框 13"/>
          <p:cNvSpPr txBox="1"/>
          <p:nvPr/>
        </p:nvSpPr>
        <p:spPr>
          <a:xfrm>
            <a:off x="6228080" y="3824435"/>
            <a:ext cx="4760595" cy="1995805"/>
          </a:xfrm>
          <a:prstGeom prst="rect">
            <a:avLst/>
          </a:prstGeom>
          <a:noFill/>
        </p:spPr>
        <p:txBody>
          <a:bodyPr wrap="square">
            <a:spAutoFit/>
          </a:bodyPr>
          <a:lstStyle/>
          <a:p>
            <a:pPr>
              <a:lnSpc>
                <a:spcPts val="1650"/>
              </a:lnSpc>
              <a:buNone/>
            </a:pPr>
            <a:r>
              <a:rPr lang="en-US" altLang="zh-CN" sz="1400" b="0" dirty="0">
                <a:solidFill>
                  <a:srgbClr val="AF00DB"/>
                </a:solidFill>
                <a:effectLst/>
                <a:latin typeface="阿里巴巴普惠体 3.0 55 Regular" panose="00020600040101010101" charset="-122"/>
                <a:ea typeface="阿里巴巴普惠体 3.0 55 Regular" panose="00020600040101010101" charset="-122"/>
              </a:rPr>
              <a:t>def</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1" dirty="0" err="1">
                <a:solidFill>
                  <a:srgbClr val="000000"/>
                </a:solidFill>
                <a:effectLst/>
                <a:latin typeface="阿里巴巴普惠体 3.0 55 Regular" panose="00020600040101010101" charset="-122"/>
                <a:ea typeface="阿里巴巴普惠体 3.0 55 Regular" panose="00020600040101010101" charset="-122"/>
              </a:rPr>
              <a:t>insertData</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(n) {</a:t>
            </a:r>
            <a:endParaRPr lang="en-US" altLang="zh-CN" sz="14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buNone/>
            </a:pP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err="1">
                <a:solidFill>
                  <a:srgbClr val="000000"/>
                </a:solidFill>
                <a:effectLst/>
                <a:latin typeface="阿里巴巴普惠体 3.0 55 Regular" panose="00020600040101010101" charset="-122"/>
                <a:ea typeface="阿里巴巴普惠体 3.0 55 Regular" panose="00020600040101010101" charset="-122"/>
              </a:rPr>
              <a:t>newData</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a:solidFill>
                  <a:srgbClr val="FF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1" dirty="0">
                <a:solidFill>
                  <a:srgbClr val="000000"/>
                </a:solidFill>
                <a:effectLst/>
                <a:latin typeface="阿里巴巴普惠体 3.0 55 Regular" panose="00020600040101010101" charset="-122"/>
                <a:ea typeface="阿里巴巴普惠体 3.0 55 Regular" panose="00020600040101010101" charset="-122"/>
              </a:rPr>
              <a:t>table</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endParaRPr lang="en-US" altLang="zh-CN" sz="14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buNone/>
            </a:pP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1" dirty="0">
                <a:solidFill>
                  <a:srgbClr val="000000"/>
                </a:solidFill>
                <a:effectLst/>
                <a:latin typeface="阿里巴巴普惠体 3.0 55 Regular" panose="00020600040101010101" charset="-122"/>
                <a:ea typeface="阿里巴巴普惠体 3.0 55 Regular" panose="00020600040101010101" charset="-122"/>
              </a:rPr>
              <a:t>format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r>
              <a:rPr lang="en-US" altLang="zh-CN" sz="1400" b="1" dirty="0">
                <a:solidFill>
                  <a:srgbClr val="000000"/>
                </a:solidFill>
                <a:effectLst/>
                <a:latin typeface="阿里巴巴普惠体 3.0 55 Regular" panose="00020600040101010101" charset="-122"/>
                <a:ea typeface="阿里巴巴普惠体 3.0 55 Regular" panose="00020600040101010101" charset="-122"/>
              </a:rPr>
              <a:t>rand</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00A000"/>
                </a:solidFill>
                <a:effectLst/>
                <a:latin typeface="阿里巴巴普惠体 3.0 55 Regular" panose="00020600040101010101" charset="-122"/>
                <a:ea typeface="阿里巴巴普惠体 3.0 55 Regular" panose="00020600040101010101" charset="-122"/>
              </a:rPr>
              <a:t>10</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n) </a:t>
            </a:r>
            <a:r>
              <a:rPr lang="en-US" altLang="zh-CN" sz="1400" b="0" dirty="0">
                <a:solidFill>
                  <a:srgbClr val="FF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a:solidFill>
                  <a:srgbClr val="00A000"/>
                </a:solidFill>
                <a:effectLst/>
                <a:latin typeface="阿里巴巴普惠体 3.0 55 Regular" panose="00020600040101010101" charset="-122"/>
                <a:ea typeface="阿里巴巴普惠体 3.0 55 Regular" panose="00020600040101010101" charset="-122"/>
              </a:rPr>
              <a:t>1</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a:solidFill>
                  <a:srgbClr val="A31515"/>
                </a:solidFill>
                <a:effectLst/>
                <a:latin typeface="阿里巴巴普惠体 3.0 55 Regular" panose="00020600040101010101" charset="-122"/>
                <a:ea typeface="阿里巴巴普惠体 3.0 55 Regular" panose="00020600040101010101" charset="-122"/>
              </a:rPr>
              <a:t>"machine00"</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a:solidFill>
                  <a:srgbClr val="AF00DB"/>
                </a:solidFill>
                <a:effectLst/>
                <a:latin typeface="阿里巴巴普惠体 3.0 55 Regular" panose="00020600040101010101" charset="-122"/>
                <a:ea typeface="阿里巴巴普惠体 3.0 55 Regular" panose="00020600040101010101" charset="-122"/>
              </a:rPr>
              <a:t>as</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device,</a:t>
            </a:r>
            <a:endParaRPr lang="en-US" altLang="zh-CN" sz="14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buNone/>
            </a:pP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1" dirty="0">
                <a:solidFill>
                  <a:srgbClr val="000000"/>
                </a:solidFill>
                <a:effectLst/>
                <a:latin typeface="阿里巴巴普惠体 3.0 55 Regular" panose="00020600040101010101" charset="-122"/>
                <a:ea typeface="阿里巴巴普惠体 3.0 55 Regular" panose="00020600040101010101" charset="-122"/>
              </a:rPr>
              <a:t>take</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r>
              <a:rPr lang="en-US" altLang="zh-CN" sz="1400" b="1" dirty="0">
                <a:solidFill>
                  <a:srgbClr val="000000"/>
                </a:solidFill>
                <a:effectLst/>
                <a:latin typeface="阿里巴巴普惠体 3.0 55 Regular" panose="00020600040101010101" charset="-122"/>
                <a:ea typeface="阿里巴巴普惠体 3.0 55 Regular" panose="00020600040101010101" charset="-122"/>
              </a:rPr>
              <a:t>now</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n) </a:t>
            </a:r>
            <a:r>
              <a:rPr lang="en-US" altLang="zh-CN" sz="1400" b="0" dirty="0">
                <a:solidFill>
                  <a:srgbClr val="AF00DB"/>
                </a:solidFill>
                <a:effectLst/>
                <a:latin typeface="阿里巴巴普惠体 3.0 55 Regular" panose="00020600040101010101" charset="-122"/>
                <a:ea typeface="阿里巴巴普惠体 3.0 55 Regular" panose="00020600040101010101" charset="-122"/>
              </a:rPr>
              <a:t>as</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timestamp,</a:t>
            </a:r>
            <a:endParaRPr lang="en-US" altLang="zh-CN" sz="14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buNone/>
            </a:pP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1" dirty="0">
                <a:solidFill>
                  <a:srgbClr val="000000"/>
                </a:solidFill>
                <a:effectLst/>
                <a:latin typeface="阿里巴巴普惠体 3.0 55 Regular" panose="00020600040101010101" charset="-122"/>
                <a:ea typeface="阿里巴巴普惠体 3.0 55 Regular" panose="00020600040101010101" charset="-122"/>
              </a:rPr>
              <a:t>rand</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00A000"/>
                </a:solidFill>
                <a:effectLst/>
                <a:latin typeface="阿里巴巴普惠体 3.0 55 Regular" panose="00020600040101010101" charset="-122"/>
                <a:ea typeface="阿里巴巴普惠体 3.0 55 Regular" panose="00020600040101010101" charset="-122"/>
              </a:rPr>
              <a:t>4</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n) </a:t>
            </a:r>
            <a:r>
              <a:rPr lang="en-US" altLang="zh-CN" sz="1400" b="0" dirty="0">
                <a:solidFill>
                  <a:srgbClr val="AF00DB"/>
                </a:solidFill>
                <a:effectLst/>
                <a:latin typeface="阿里巴巴普惠体 3.0 55 Regular" panose="00020600040101010101" charset="-122"/>
                <a:ea typeface="阿里巴巴普惠体 3.0 55 Regular" panose="00020600040101010101" charset="-122"/>
              </a:rPr>
              <a:t>as</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value</a:t>
            </a:r>
            <a:endParaRPr lang="en-US" altLang="zh-CN" sz="14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buNone/>
            </a:pP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endParaRPr lang="en-US" altLang="zh-CN" sz="14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buNone/>
            </a:pP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err="1">
                <a:solidFill>
                  <a:srgbClr val="000000"/>
                </a:solidFill>
                <a:effectLst/>
                <a:latin typeface="阿里巴巴普惠体 3.0 55 Regular" panose="00020600040101010101" charset="-122"/>
                <a:ea typeface="阿里巴巴普惠体 3.0 55 Regular" panose="00020600040101010101" charset="-122"/>
              </a:rPr>
              <a:t>outputTable.</a:t>
            </a:r>
            <a:r>
              <a:rPr lang="en-US" altLang="zh-CN" sz="1400" b="1" dirty="0" err="1">
                <a:solidFill>
                  <a:srgbClr val="000000"/>
                </a:solidFill>
                <a:effectLst/>
                <a:latin typeface="阿里巴巴普惠体 3.0 55 Regular" panose="00020600040101010101" charset="-122"/>
                <a:ea typeface="阿里巴巴普惠体 3.0 55 Regular" panose="00020600040101010101" charset="-122"/>
              </a:rPr>
              <a:t>append</a:t>
            </a:r>
            <a:r>
              <a:rPr lang="en-US" altLang="zh-CN" sz="1400" b="1" dirty="0">
                <a:solidFill>
                  <a:srgbClr val="00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r>
              <a:rPr lang="en-US" altLang="zh-CN" sz="1400" b="0" dirty="0" err="1">
                <a:solidFill>
                  <a:srgbClr val="000000"/>
                </a:solidFill>
                <a:effectLst/>
                <a:latin typeface="阿里巴巴普惠体 3.0 55 Regular" panose="00020600040101010101" charset="-122"/>
                <a:ea typeface="阿里巴巴普惠体 3.0 55 Regular" panose="00020600040101010101" charset="-122"/>
              </a:rPr>
              <a:t>newData</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endParaRPr lang="en-US" altLang="zh-CN" sz="14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buNone/>
            </a:pP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endParaRPr lang="en-US" altLang="zh-CN" sz="14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pPr>
            <a:r>
              <a:rPr lang="en-US" altLang="zh-CN" sz="1400" b="1" dirty="0" err="1">
                <a:solidFill>
                  <a:srgbClr val="000000"/>
                </a:solidFill>
                <a:effectLst/>
                <a:latin typeface="阿里巴巴普惠体 3.0 55 Regular" panose="00020600040101010101" charset="-122"/>
                <a:ea typeface="阿里巴巴普惠体 3.0 55 Regular" panose="00020600040101010101" charset="-122"/>
              </a:rPr>
              <a:t>insertData</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00A000"/>
                </a:solidFill>
                <a:effectLst/>
                <a:latin typeface="阿里巴巴普惠体 3.0 55 Regular" panose="00020600040101010101" charset="-122"/>
                <a:ea typeface="阿里巴巴普惠体 3.0 55 Regular" panose="00020600040101010101" charset="-122"/>
              </a:rPr>
              <a:t>5</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endParaRPr lang="en-US" altLang="zh-CN" sz="1400" b="0" dirty="0">
              <a:solidFill>
                <a:srgbClr val="000000"/>
              </a:solidFill>
              <a:effectLst/>
              <a:latin typeface="阿里巴巴普惠体 3.0 55 Regular" panose="00020600040101010101" charset="-122"/>
              <a:ea typeface="阿里巴巴普惠体 3.0 55 Regular" panose="00020600040101010101" charset="-122"/>
            </a:endParaRPr>
          </a:p>
        </p:txBody>
      </p:sp>
      <p:sp>
        <p:nvSpPr>
          <p:cNvPr id="15" name="矩形 14"/>
          <p:cNvSpPr/>
          <p:nvPr>
            <p:custDataLst>
              <p:tags r:id="rId4"/>
            </p:custDataLst>
          </p:nvPr>
        </p:nvSpPr>
        <p:spPr>
          <a:xfrm>
            <a:off x="6121400" y="3653155"/>
            <a:ext cx="5415915" cy="2338705"/>
          </a:xfrm>
          <a:prstGeom prst="rect">
            <a:avLst/>
          </a:prstGeom>
          <a:noFill/>
          <a:ln w="28575" cmpd="dbl">
            <a:gradFill>
              <a:gsLst>
                <a:gs pos="0">
                  <a:schemeClr val="accent1">
                    <a:lumMod val="11000"/>
                    <a:lumOff val="89000"/>
                  </a:schemeClr>
                </a:gs>
                <a:gs pos="89000">
                  <a:srgbClr val="0D42D3"/>
                </a:gs>
                <a:gs pos="0">
                  <a:schemeClr val="accent1">
                    <a:lumMod val="45000"/>
                    <a:lumOff val="55000"/>
                  </a:schemeClr>
                </a:gs>
              </a:gsLst>
              <a:lin ang="20580000" scaled="1"/>
            </a:gra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latin typeface="阿里巴巴普惠体 3.0 55 Regular" panose="00020600040101010101" charset="-122"/>
              <a:ea typeface="阿里巴巴普惠体 3.0 55 Regular" panose="00020600040101010101" charset="-122"/>
            </a:endParaRPr>
          </a:p>
        </p:txBody>
      </p:sp>
      <p:sp>
        <p:nvSpPr>
          <p:cNvPr id="16" name="文本框 15"/>
          <p:cNvSpPr txBox="1"/>
          <p:nvPr/>
        </p:nvSpPr>
        <p:spPr>
          <a:xfrm>
            <a:off x="735965" y="4395470"/>
            <a:ext cx="4773930" cy="337185"/>
          </a:xfrm>
          <a:prstGeom prst="rect">
            <a:avLst/>
          </a:prstGeom>
          <a:noFill/>
        </p:spPr>
        <p:txBody>
          <a:bodyPr wrap="square" rtlCol="0" anchor="t">
            <a:spAutoFit/>
          </a:bodyPr>
          <a:lstStyle/>
          <a:p>
            <a:r>
              <a:rPr lang="zh-CN" altLang="en-US" sz="1600" dirty="0">
                <a:latin typeface="阿里巴巴普惠体 3.0 55 Regular" panose="00020600040101010101" charset="-122"/>
                <a:ea typeface="阿里巴巴普惠体 3.0 55 Regular" panose="00020600040101010101" charset="-122"/>
                <a:sym typeface="+mn-ea"/>
              </a:rPr>
              <a:t>步骤</a:t>
            </a:r>
            <a:r>
              <a:rPr lang="en-US" altLang="zh-CN" sz="1600" dirty="0">
                <a:latin typeface="阿里巴巴普惠体 3.0 55 Regular" panose="00020600040101010101" charset="-122"/>
                <a:ea typeface="阿里巴巴普惠体 3.0 55 Regular" panose="00020600040101010101" charset="-122"/>
                <a:sym typeface="+mn-ea"/>
              </a:rPr>
              <a:t>3</a:t>
            </a:r>
            <a:r>
              <a:rPr lang="zh-CN" altLang="en-US" sz="1600" dirty="0">
                <a:latin typeface="阿里巴巴普惠体 3.0 55 Regular" panose="00020600040101010101" charset="-122"/>
                <a:ea typeface="阿里巴巴普惠体 3.0 55 Regular" panose="00020600040101010101" charset="-122"/>
                <a:sym typeface="+mn-ea"/>
              </a:rPr>
              <a:t>：回到 </a:t>
            </a:r>
            <a:r>
              <a:rPr lang="en-US" altLang="zh-CN" sz="1600" dirty="0">
                <a:latin typeface="阿里巴巴普惠体 3.0 55 Regular" panose="00020600040101010101" charset="-122"/>
                <a:ea typeface="阿里巴巴普惠体 3.0 55 Regular" panose="00020600040101010101" charset="-122"/>
                <a:sym typeface="+mn-ea"/>
              </a:rPr>
              <a:t>Grafana </a:t>
            </a:r>
            <a:r>
              <a:rPr lang="zh-CN" altLang="en-US" sz="1600" dirty="0">
                <a:latin typeface="阿里巴巴普惠体 3.0 55 Regular" panose="00020600040101010101" charset="-122"/>
                <a:ea typeface="阿里巴巴普惠体 3.0 55 Regular" panose="00020600040101010101" charset="-122"/>
                <a:sym typeface="+mn-ea"/>
              </a:rPr>
              <a:t>面板，创建的数据已经显示</a:t>
            </a:r>
            <a:r>
              <a:rPr lang="en-US" altLang="zh-CN" sz="1600" dirty="0">
                <a:latin typeface="阿里巴巴普惠体 3.0 55 Regular" panose="00020600040101010101" charset="-122"/>
                <a:ea typeface="阿里巴巴普惠体 3.0 55 Regular" panose="00020600040101010101" charset="-122"/>
                <a:sym typeface="+mn-ea"/>
              </a:rPr>
              <a:t>:</a:t>
            </a:r>
            <a:endParaRPr lang="zh-CN" altLang="en-US" sz="1600" dirty="0">
              <a:latin typeface="阿里巴巴普惠体 3.0 55 Regular" panose="00020600040101010101" charset="-122"/>
              <a:ea typeface="阿里巴巴普惠体 3.0 55 Regular" panose="00020600040101010101" charset="-122"/>
              <a:sym typeface="+mn-ea"/>
            </a:endParaRPr>
          </a:p>
        </p:txBody>
      </p:sp>
      <p:pic>
        <p:nvPicPr>
          <p:cNvPr id="17" name="图片 16"/>
          <p:cNvPicPr>
            <a:picLocks noChangeAspect="1"/>
          </p:cNvPicPr>
          <p:nvPr/>
        </p:nvPicPr>
        <p:blipFill>
          <a:blip r:embed="rId5"/>
          <a:stretch>
            <a:fillRect/>
          </a:stretch>
        </p:blipFill>
        <p:spPr>
          <a:xfrm>
            <a:off x="776605" y="4824730"/>
            <a:ext cx="5020310" cy="1205865"/>
          </a:xfrm>
          <a:prstGeom prst="rect">
            <a:avLst/>
          </a:prstGeom>
        </p:spPr>
      </p:pic>
      <p:sp>
        <p:nvSpPr>
          <p:cNvPr id="18" name="椭圆 17"/>
          <p:cNvSpPr/>
          <p:nvPr/>
        </p:nvSpPr>
        <p:spPr>
          <a:xfrm>
            <a:off x="127000" y="610235"/>
            <a:ext cx="253365" cy="255905"/>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spTree>
    <p:custDataLst>
      <p:tags r:id="rId6"/>
    </p:custData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127000" y="-160020"/>
            <a:ext cx="762635" cy="770255"/>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阿里巴巴普惠体 3.0 55 Regular" panose="00020600040101010101" charset="-122"/>
              <a:ea typeface="阿里巴巴普惠体 3.0 55 Regular" panose="00020600040101010101" charset="-122"/>
              <a:cs typeface="+mn-cs"/>
            </a:endParaRPr>
          </a:p>
        </p:txBody>
      </p:sp>
      <p:sp>
        <p:nvSpPr>
          <p:cNvPr id="9" name="文本框 8"/>
          <p:cNvSpPr txBox="1"/>
          <p:nvPr/>
        </p:nvSpPr>
        <p:spPr>
          <a:xfrm>
            <a:off x="996314" y="104140"/>
            <a:ext cx="842150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rPr>
              <a:t>帆软</a:t>
            </a:r>
            <a:endParaRPr kumimoji="0" lang="en-US" altLang="zh-CN"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endParaRPr>
          </a:p>
        </p:txBody>
      </p:sp>
      <p:pic>
        <p:nvPicPr>
          <p:cNvPr id="2" name="图片 1" descr="/Users/chenjiayuan/Desktop/公司logo2.png公司logo2"/>
          <p:cNvPicPr>
            <a:picLocks noChangeAspect="1"/>
          </p:cNvPicPr>
          <p:nvPr>
            <p:custDataLst>
              <p:tags r:id="rId1"/>
            </p:custDataLst>
          </p:nvPr>
        </p:nvPicPr>
        <p:blipFill>
          <a:blip r:embed="rId2" cstate="screen"/>
          <a:srcRect/>
          <a:stretch>
            <a:fillRect/>
          </a:stretch>
        </p:blipFill>
        <p:spPr>
          <a:xfrm>
            <a:off x="10701655" y="288925"/>
            <a:ext cx="1056005" cy="275590"/>
          </a:xfrm>
          <a:prstGeom prst="rect">
            <a:avLst/>
          </a:prstGeom>
        </p:spPr>
      </p:pic>
      <p:sp>
        <p:nvSpPr>
          <p:cNvPr id="4" name="文本框 3"/>
          <p:cNvSpPr txBox="1"/>
          <p:nvPr/>
        </p:nvSpPr>
        <p:spPr>
          <a:xfrm>
            <a:off x="622935" y="922655"/>
            <a:ext cx="10868025" cy="922020"/>
          </a:xfrm>
          <a:prstGeom prst="rect">
            <a:avLst/>
          </a:prstGeom>
          <a:noFill/>
        </p:spPr>
        <p:txBody>
          <a:bodyPr wrap="square">
            <a:spAutoFit/>
          </a:bodyPr>
          <a:lstStyle/>
          <a:p>
            <a:r>
              <a:rPr lang="en-US" altLang="zh-CN" dirty="0">
                <a:latin typeface="阿里巴巴普惠体 3.0 55 Regular" panose="00020600040101010101" charset="-122"/>
                <a:ea typeface="阿里巴巴普惠体 3.0 55 Regular" panose="00020600040101010101" charset="-122"/>
              </a:rPr>
              <a:t>FineReport</a:t>
            </a:r>
            <a:r>
              <a:rPr lang="zh-CN" altLang="en-US" dirty="0">
                <a:latin typeface="阿里巴巴普惠体 3.0 55 Regular" panose="00020600040101010101" charset="-122"/>
                <a:ea typeface="阿里巴巴普惠体 3.0 55 Regular" panose="00020600040101010101" charset="-122"/>
              </a:rPr>
              <a:t>（帆软报表软件）是一款集数据展示和数据录入功能于一身的企业级工具， 具有专业、简捷、灵活的特点，仅须简单的拖曳操作便可以设计复杂的报表或搭建数据决策分析系统，目前广泛应用于各行各业。</a:t>
            </a:r>
            <a:endParaRPr lang="zh-CN" altLang="en-US" dirty="0">
              <a:latin typeface="阿里巴巴普惠体 3.0 55 Regular" panose="00020600040101010101" charset="-122"/>
              <a:ea typeface="阿里巴巴普惠体 3.0 55 Regular" panose="00020600040101010101" charset="-122"/>
            </a:endParaRPr>
          </a:p>
        </p:txBody>
      </p:sp>
      <p:sp>
        <p:nvSpPr>
          <p:cNvPr id="6" name="文本框 5"/>
          <p:cNvSpPr txBox="1"/>
          <p:nvPr/>
        </p:nvSpPr>
        <p:spPr>
          <a:xfrm>
            <a:off x="622935" y="2068195"/>
            <a:ext cx="7433945" cy="3815080"/>
          </a:xfrm>
          <a:prstGeom prst="rect">
            <a:avLst/>
          </a:prstGeom>
          <a:noFill/>
        </p:spPr>
        <p:txBody>
          <a:bodyPr wrap="square">
            <a:spAutoFit/>
          </a:bodyPr>
          <a:lstStyle/>
          <a:p>
            <a:pPr>
              <a:lnSpc>
                <a:spcPct val="120000"/>
              </a:lnSpc>
            </a:pPr>
            <a:r>
              <a:rPr lang="zh-CN" altLang="en-US" sz="1600" dirty="0">
                <a:latin typeface="阿里巴巴普惠体 3.0 55 Regular" panose="00020600040101010101" charset="-122"/>
                <a:ea typeface="阿里巴巴普惠体 3.0 55 Regular" panose="00020600040101010101" charset="-122"/>
              </a:rPr>
              <a:t>在</a:t>
            </a:r>
            <a:r>
              <a:rPr lang="en-US" altLang="zh-CN" sz="1600" dirty="0">
                <a:latin typeface="阿里巴巴普惠体 3.0 55 Regular" panose="00020600040101010101" charset="-122"/>
                <a:ea typeface="阿里巴巴普惠体 3.0 55 Regular" panose="00020600040101010101" charset="-122"/>
              </a:rPr>
              <a:t> FineReport </a:t>
            </a:r>
            <a:r>
              <a:rPr lang="zh-CN" altLang="en-US" sz="1600" dirty="0">
                <a:latin typeface="阿里巴巴普惠体 3.0 55 Regular" panose="00020600040101010101" charset="-122"/>
                <a:ea typeface="阿里巴巴普惠体 3.0 55 Regular" panose="00020600040101010101" charset="-122"/>
              </a:rPr>
              <a:t>中配置</a:t>
            </a:r>
            <a:r>
              <a:rPr lang="en-US" altLang="zh-CN" sz="1600" dirty="0">
                <a:latin typeface="阿里巴巴普惠体 3.0 55 Regular" panose="00020600040101010101" charset="-122"/>
                <a:ea typeface="阿里巴巴普惠体 3.0 55 Regular" panose="00020600040101010101" charset="-122"/>
              </a:rPr>
              <a:t> JDBC </a:t>
            </a:r>
            <a:r>
              <a:rPr lang="zh-CN" altLang="en-US" sz="1600" dirty="0">
                <a:latin typeface="阿里巴巴普惠体 3.0 55 Regular" panose="00020600040101010101" charset="-122"/>
                <a:ea typeface="阿里巴巴普惠体 3.0 55 Regular" panose="00020600040101010101" charset="-122"/>
              </a:rPr>
              <a:t>连接，及在</a:t>
            </a:r>
            <a:r>
              <a:rPr lang="en-US" altLang="zh-CN" sz="1600" dirty="0">
                <a:latin typeface="阿里巴巴普惠体 3.0 55 Regular" panose="00020600040101010101" charset="-122"/>
                <a:ea typeface="阿里巴巴普惠体 3.0 55 Regular" panose="00020600040101010101" charset="-122"/>
              </a:rPr>
              <a:t> DolphinDB </a:t>
            </a:r>
            <a:r>
              <a:rPr lang="zh-CN" altLang="en-US" sz="1600" dirty="0">
                <a:latin typeface="阿里巴巴普惠体 3.0 55 Regular" panose="00020600040101010101" charset="-122"/>
                <a:ea typeface="阿里巴巴普惠体 3.0 55 Regular" panose="00020600040101010101" charset="-122"/>
              </a:rPr>
              <a:t>中查 询并展示数据的步骤：</a:t>
            </a:r>
            <a:endParaRPr lang="en-US" altLang="zh-CN" sz="1600" dirty="0">
              <a:latin typeface="阿里巴巴普惠体 3.0 55 Regular" panose="00020600040101010101" charset="-122"/>
              <a:ea typeface="阿里巴巴普惠体 3.0 55 Regular" panose="00020600040101010101" charset="-122"/>
            </a:endParaRPr>
          </a:p>
          <a:p>
            <a:pPr>
              <a:lnSpc>
                <a:spcPct val="120000"/>
              </a:lnSpc>
            </a:pPr>
            <a:endParaRPr lang="en-US" altLang="zh-CN" sz="1000" dirty="0">
              <a:latin typeface="阿里巴巴普惠体 3.0 55 Regular" panose="00020600040101010101" charset="-122"/>
              <a:ea typeface="阿里巴巴普惠体 3.0 55 Regular" panose="00020600040101010101" charset="-122"/>
            </a:endParaRPr>
          </a:p>
          <a:p>
            <a:pPr marL="285750" indent="-285750">
              <a:lnSpc>
                <a:spcPct val="120000"/>
              </a:lnSpc>
              <a:buFont typeface="Arial" panose="020B0604020202020204" pitchFamily="34" charset="0"/>
              <a:buChar char="•"/>
            </a:pPr>
            <a:r>
              <a:rPr lang="zh-CN" altLang="en-US" sz="1600" dirty="0">
                <a:latin typeface="阿里巴巴普惠体 3.0 55 Regular" panose="00020600040101010101" charset="-122"/>
                <a:ea typeface="阿里巴巴普惠体 3.0 55 Regular" panose="00020600040101010101" charset="-122"/>
              </a:rPr>
              <a:t>步骤</a:t>
            </a:r>
            <a:r>
              <a:rPr lang="en-US" altLang="zh-CN" sz="1600" dirty="0">
                <a:latin typeface="阿里巴巴普惠体 3.0 55 Regular" panose="00020600040101010101" charset="-122"/>
                <a:ea typeface="阿里巴巴普惠体 3.0 55 Regular" panose="00020600040101010101" charset="-122"/>
              </a:rPr>
              <a:t>1</a:t>
            </a:r>
            <a:r>
              <a:rPr lang="zh-CN" altLang="en-US" sz="1600" dirty="0">
                <a:latin typeface="阿里巴巴普惠体 3.0 55 Regular" panose="00020600040101010101" charset="-122"/>
                <a:ea typeface="阿里巴巴普惠体 3.0 55 Regular" panose="00020600040101010101" charset="-122"/>
              </a:rPr>
              <a:t>：下载</a:t>
            </a:r>
            <a:r>
              <a:rPr lang="en-US" altLang="zh-CN" sz="1600" dirty="0">
                <a:latin typeface="阿里巴巴普惠体 3.0 55 Regular" panose="00020600040101010101" charset="-122"/>
                <a:ea typeface="阿里巴巴普惠体 3.0 55 Regular" panose="00020600040101010101" charset="-122"/>
              </a:rPr>
              <a:t> DolphinDB JDBC </a:t>
            </a:r>
            <a:r>
              <a:rPr lang="zh-CN" altLang="en-US" sz="1600" dirty="0">
                <a:latin typeface="阿里巴巴普惠体 3.0 55 Regular" panose="00020600040101010101" charset="-122"/>
                <a:ea typeface="阿里巴巴普惠体 3.0 55 Regular" panose="00020600040101010101" charset="-122"/>
              </a:rPr>
              <a:t>接口压缩包。 </a:t>
            </a:r>
            <a:endParaRPr lang="zh-CN" altLang="en-US" sz="1600" dirty="0">
              <a:latin typeface="阿里巴巴普惠体 3.0 55 Regular" panose="00020600040101010101" charset="-122"/>
              <a:ea typeface="阿里巴巴普惠体 3.0 55 Regular" panose="00020600040101010101" charset="-122"/>
            </a:endParaRPr>
          </a:p>
          <a:p>
            <a:pPr marL="285750" indent="-285750">
              <a:lnSpc>
                <a:spcPct val="120000"/>
              </a:lnSpc>
              <a:buFont typeface="Arial" panose="020B0604020202020204" pitchFamily="34" charset="0"/>
              <a:buChar char="•"/>
            </a:pPr>
            <a:r>
              <a:rPr lang="zh-CN" altLang="en-US" sz="1600" dirty="0">
                <a:latin typeface="阿里巴巴普惠体 3.0 55 Regular" panose="00020600040101010101" charset="-122"/>
                <a:ea typeface="阿里巴巴普惠体 3.0 55 Regular" panose="00020600040101010101" charset="-122"/>
              </a:rPr>
              <a:t>步骤 </a:t>
            </a:r>
            <a:r>
              <a:rPr lang="en-US" altLang="zh-CN" sz="1600" dirty="0">
                <a:latin typeface="阿里巴巴普惠体 3.0 55 Regular" panose="00020600040101010101" charset="-122"/>
                <a:ea typeface="阿里巴巴普惠体 3.0 55 Regular" panose="00020600040101010101" charset="-122"/>
              </a:rPr>
              <a:t>2</a:t>
            </a:r>
            <a:r>
              <a:rPr lang="zh-CN" altLang="en-US" sz="1600" dirty="0">
                <a:latin typeface="阿里巴巴普惠体 3.0 55 Regular" panose="00020600040101010101" charset="-122"/>
                <a:ea typeface="阿里巴巴普惠体 3.0 55 Regular" panose="00020600040101010101" charset="-122"/>
              </a:rPr>
              <a:t>：解压下载的 </a:t>
            </a:r>
            <a:r>
              <a:rPr lang="en-US" altLang="zh-CN" sz="1600" dirty="0">
                <a:latin typeface="阿里巴巴普惠体 3.0 55 Regular" panose="00020600040101010101" charset="-122"/>
                <a:ea typeface="阿里巴巴普惠体 3.0 55 Regular" panose="00020600040101010101" charset="-122"/>
              </a:rPr>
              <a:t>JDBC </a:t>
            </a:r>
            <a:r>
              <a:rPr lang="zh-CN" altLang="en-US" sz="1600" dirty="0">
                <a:latin typeface="阿里巴巴普惠体 3.0 55 Regular" panose="00020600040101010101" charset="-122"/>
                <a:ea typeface="阿里巴巴普惠体 3.0 55 Regular" panose="00020600040101010101" charset="-122"/>
              </a:rPr>
              <a:t>压缩包，将 ～</a:t>
            </a:r>
            <a:r>
              <a:rPr lang="en-US" altLang="zh-CN" sz="1600" dirty="0">
                <a:latin typeface="阿里巴巴普惠体 3.0 55 Regular" panose="00020600040101010101" charset="-122"/>
                <a:ea typeface="阿里巴巴普惠体 3.0 55 Regular" panose="00020600040101010101" charset="-122"/>
              </a:rPr>
              <a:t>/</a:t>
            </a:r>
            <a:r>
              <a:rPr lang="en-US" altLang="zh-CN" sz="1600" dirty="0" err="1">
                <a:latin typeface="阿里巴巴普惠体 3.0 55 Regular" panose="00020600040101010101" charset="-122"/>
                <a:ea typeface="阿里巴巴普惠体 3.0 55 Regular" panose="00020600040101010101" charset="-122"/>
              </a:rPr>
              <a:t>jdbc</a:t>
            </a:r>
            <a:r>
              <a:rPr lang="en-US" altLang="zh-CN" sz="1600" dirty="0">
                <a:latin typeface="阿里巴巴普惠体 3.0 55 Regular" panose="00020600040101010101" charset="-122"/>
                <a:ea typeface="阿里巴巴普惠体 3.0 55 Regular" panose="00020600040101010101" charset="-122"/>
              </a:rPr>
              <a:t>/bin/ </a:t>
            </a:r>
            <a:r>
              <a:rPr lang="zh-CN" altLang="en-US" sz="1600" dirty="0">
                <a:latin typeface="阿里巴巴普惠体 3.0 55 Regular" panose="00020600040101010101" charset="-122"/>
                <a:ea typeface="阿里巴巴普惠体 3.0 55 Regular" panose="00020600040101010101" charset="-122"/>
              </a:rPr>
              <a:t>目录下的 </a:t>
            </a:r>
            <a:r>
              <a:rPr lang="en-US" altLang="zh-CN" sz="1600" dirty="0">
                <a:latin typeface="阿里巴巴普惠体 3.0 55 Regular" panose="00020600040101010101" charset="-122"/>
                <a:ea typeface="阿里巴巴普惠体 3.0 55 Regular" panose="00020600040101010101" charset="-122"/>
              </a:rPr>
              <a:t>dolphindb_jdbc.jar </a:t>
            </a:r>
            <a:r>
              <a:rPr lang="zh-CN" altLang="en-US" sz="1600" dirty="0">
                <a:latin typeface="阿里巴巴普惠体 3.0 55 Regular" panose="00020600040101010101" charset="-122"/>
                <a:ea typeface="阿里巴巴普惠体 3.0 55 Regular" panose="00020600040101010101" charset="-122"/>
              </a:rPr>
              <a:t>和～ </a:t>
            </a:r>
            <a:r>
              <a:rPr lang="en-US" altLang="zh-CN" sz="1600" dirty="0">
                <a:latin typeface="阿里巴巴普惠体 3.0 55 Regular" panose="00020600040101010101" charset="-122"/>
                <a:ea typeface="阿里巴巴普惠体 3.0 55 Regular" panose="00020600040101010101" charset="-122"/>
              </a:rPr>
              <a:t>/</a:t>
            </a:r>
            <a:r>
              <a:rPr lang="en-US" altLang="zh-CN" sz="1600" dirty="0" err="1">
                <a:latin typeface="阿里巴巴普惠体 3.0 55 Regular" panose="00020600040101010101" charset="-122"/>
                <a:ea typeface="阿里巴巴普惠体 3.0 55 Regular" panose="00020600040101010101" charset="-122"/>
              </a:rPr>
              <a:t>jdbc</a:t>
            </a:r>
            <a:r>
              <a:rPr lang="en-US" altLang="zh-CN" sz="1600" dirty="0">
                <a:latin typeface="阿里巴巴普惠体 3.0 55 Regular" panose="00020600040101010101" charset="-122"/>
                <a:ea typeface="阿里巴巴普惠体 3.0 55 Regular" panose="00020600040101010101" charset="-122"/>
              </a:rPr>
              <a:t>/lib/</a:t>
            </a:r>
            <a:r>
              <a:rPr lang="zh-CN" altLang="en-US" sz="1600" dirty="0">
                <a:latin typeface="阿里巴巴普惠体 3.0 55 Regular" panose="00020600040101010101" charset="-122"/>
                <a:ea typeface="阿里巴巴普惠体 3.0 55 Regular" panose="00020600040101010101" charset="-122"/>
              </a:rPr>
              <a:t>目录下的 </a:t>
            </a:r>
            <a:r>
              <a:rPr lang="en-US" altLang="zh-CN" sz="1600" dirty="0">
                <a:latin typeface="阿里巴巴普惠体 3.0 55 Regular" panose="00020600040101010101" charset="-122"/>
                <a:ea typeface="阿里巴巴普惠体 3.0 55 Regular" panose="00020600040101010101" charset="-122"/>
              </a:rPr>
              <a:t>dolphindb.jar </a:t>
            </a:r>
            <a:r>
              <a:rPr lang="zh-CN" altLang="en-US" sz="1600" dirty="0">
                <a:latin typeface="阿里巴巴普惠体 3.0 55 Regular" panose="00020600040101010101" charset="-122"/>
                <a:ea typeface="阿里巴巴普惠体 3.0 55 Regular" panose="00020600040101010101" charset="-122"/>
              </a:rPr>
              <a:t>复制到帆软安装目录 </a:t>
            </a:r>
            <a:r>
              <a:rPr lang="en-US" altLang="zh-CN" sz="1600" dirty="0">
                <a:latin typeface="阿里巴巴普惠体 3.0 55 Regular" panose="00020600040101010101" charset="-122"/>
                <a:ea typeface="阿里巴巴普惠体 3.0 55 Regular" panose="00020600040101010101" charset="-122"/>
              </a:rPr>
              <a:t>FineReport_10.0\webapps\</a:t>
            </a:r>
            <a:r>
              <a:rPr lang="en-US" altLang="zh-CN" sz="1600" dirty="0" err="1">
                <a:latin typeface="阿里巴巴普惠体 3.0 55 Regular" panose="00020600040101010101" charset="-122"/>
                <a:ea typeface="阿里巴巴普惠体 3.0 55 Regular" panose="00020600040101010101" charset="-122"/>
              </a:rPr>
              <a:t>webroot</a:t>
            </a:r>
            <a:r>
              <a:rPr lang="en-US" altLang="zh-CN" sz="1600" dirty="0">
                <a:latin typeface="阿里巴巴普惠体 3.0 55 Regular" panose="00020600040101010101" charset="-122"/>
                <a:ea typeface="阿里巴巴普惠体 3.0 55 Regular" panose="00020600040101010101" charset="-122"/>
              </a:rPr>
              <a:t>\ WEB-INF\lib </a:t>
            </a:r>
            <a:r>
              <a:rPr lang="zh-CN" altLang="en-US" sz="1600" dirty="0">
                <a:latin typeface="阿里巴巴普惠体 3.0 55 Regular" panose="00020600040101010101" charset="-122"/>
                <a:ea typeface="阿里巴巴普惠体 3.0 55 Regular" panose="00020600040101010101" charset="-122"/>
              </a:rPr>
              <a:t>下。 </a:t>
            </a:r>
            <a:endParaRPr lang="zh-CN" altLang="en-US" sz="1600" dirty="0">
              <a:latin typeface="阿里巴巴普惠体 3.0 55 Regular" panose="00020600040101010101" charset="-122"/>
              <a:ea typeface="阿里巴巴普惠体 3.0 55 Regular" panose="00020600040101010101" charset="-122"/>
            </a:endParaRPr>
          </a:p>
          <a:p>
            <a:pPr marL="285750" indent="-285750">
              <a:lnSpc>
                <a:spcPct val="120000"/>
              </a:lnSpc>
              <a:buFont typeface="Arial" panose="020B0604020202020204" pitchFamily="34" charset="0"/>
              <a:buChar char="•"/>
            </a:pPr>
            <a:r>
              <a:rPr lang="zh-CN" altLang="en-US" sz="1600" dirty="0">
                <a:latin typeface="阿里巴巴普惠体 3.0 55 Regular" panose="00020600040101010101" charset="-122"/>
                <a:ea typeface="阿里巴巴普惠体 3.0 55 Regular" panose="00020600040101010101" charset="-122"/>
              </a:rPr>
              <a:t>步骤</a:t>
            </a:r>
            <a:r>
              <a:rPr lang="en-US" altLang="zh-CN" sz="1600" dirty="0">
                <a:latin typeface="阿里巴巴普惠体 3.0 55 Regular" panose="00020600040101010101" charset="-122"/>
                <a:ea typeface="阿里巴巴普惠体 3.0 55 Regular" panose="00020600040101010101" charset="-122"/>
              </a:rPr>
              <a:t>3</a:t>
            </a:r>
            <a:r>
              <a:rPr lang="zh-CN" altLang="en-US" sz="1600" dirty="0">
                <a:latin typeface="阿里巴巴普惠体 3.0 55 Regular" panose="00020600040101010101" charset="-122"/>
                <a:ea typeface="阿里巴巴普惠体 3.0 55 Regular" panose="00020600040101010101" charset="-122"/>
              </a:rPr>
              <a:t>：启动帆软报表（若帆软已打开，需要重启），在菜单中选择“服务器</a:t>
            </a:r>
            <a:r>
              <a:rPr lang="en-US" altLang="zh-CN" sz="1600" dirty="0">
                <a:latin typeface="阿里巴巴普惠体 3.0 55 Regular" panose="00020600040101010101" charset="-122"/>
                <a:ea typeface="阿里巴巴普惠体 3.0 55 Regular" panose="00020600040101010101" charset="-122"/>
              </a:rPr>
              <a:t>/</a:t>
            </a:r>
            <a:r>
              <a:rPr lang="zh-CN" altLang="en-US" sz="1600" dirty="0">
                <a:latin typeface="阿里巴巴普惠体 3.0 55 Regular" panose="00020600040101010101" charset="-122"/>
                <a:ea typeface="阿里巴巴普惠体 3.0 55 Regular" panose="00020600040101010101" charset="-122"/>
              </a:rPr>
              <a:t>定义数据 集连接”。</a:t>
            </a:r>
            <a:endParaRPr lang="en-US" altLang="zh-CN" sz="1600" dirty="0">
              <a:latin typeface="阿里巴巴普惠体 3.0 55 Regular" panose="00020600040101010101" charset="-122"/>
              <a:ea typeface="阿里巴巴普惠体 3.0 55 Regular" panose="00020600040101010101" charset="-122"/>
            </a:endParaRPr>
          </a:p>
          <a:p>
            <a:pPr marL="285750" indent="-285750">
              <a:lnSpc>
                <a:spcPct val="120000"/>
              </a:lnSpc>
              <a:buFont typeface="Arial" panose="020B0604020202020204" pitchFamily="34" charset="0"/>
              <a:buChar char="•"/>
            </a:pPr>
            <a:r>
              <a:rPr lang="zh-CN" altLang="en-US" sz="1600" dirty="0">
                <a:latin typeface="阿里巴巴普惠体 3.0 55 Regular" panose="00020600040101010101" charset="-122"/>
                <a:ea typeface="阿里巴巴普惠体 3.0 55 Regular" panose="00020600040101010101" charset="-122"/>
              </a:rPr>
              <a:t>步骤</a:t>
            </a:r>
            <a:r>
              <a:rPr lang="en-US" altLang="zh-CN" sz="1600" dirty="0">
                <a:latin typeface="阿里巴巴普惠体 3.0 55 Regular" panose="00020600040101010101" charset="-122"/>
                <a:ea typeface="阿里巴巴普惠体 3.0 55 Regular" panose="00020600040101010101" charset="-122"/>
              </a:rPr>
              <a:t>4</a:t>
            </a:r>
            <a:r>
              <a:rPr lang="zh-CN" altLang="en-US" sz="1600" dirty="0">
                <a:latin typeface="阿里巴巴普惠体 3.0 55 Regular" panose="00020600040101010101" charset="-122"/>
                <a:ea typeface="阿里巴巴普惠体 3.0 55 Regular" panose="00020600040101010101" charset="-122"/>
              </a:rPr>
              <a:t>：点击左上角的 </a:t>
            </a:r>
            <a:r>
              <a:rPr lang="en-US" altLang="zh-CN" sz="1600" dirty="0">
                <a:latin typeface="阿里巴巴普惠体 3.0 55 Regular" panose="00020600040101010101" charset="-122"/>
                <a:ea typeface="阿里巴巴普惠体 3.0 55 Regular" panose="00020600040101010101" charset="-122"/>
              </a:rPr>
              <a:t>+ </a:t>
            </a:r>
            <a:r>
              <a:rPr lang="zh-CN" altLang="en-US" sz="1600" dirty="0">
                <a:latin typeface="阿里巴巴普惠体 3.0 55 Regular" panose="00020600040101010101" charset="-122"/>
                <a:ea typeface="阿里巴巴普惠体 3.0 55 Regular" panose="00020600040101010101" charset="-122"/>
              </a:rPr>
              <a:t>按钮，选择添加</a:t>
            </a:r>
            <a:r>
              <a:rPr lang="en-US" altLang="zh-CN" sz="1600" dirty="0">
                <a:latin typeface="阿里巴巴普惠体 3.0 55 Regular" panose="00020600040101010101" charset="-122"/>
                <a:ea typeface="阿里巴巴普惠体 3.0 55 Regular" panose="00020600040101010101" charset="-122"/>
              </a:rPr>
              <a:t> JDBC </a:t>
            </a:r>
            <a:r>
              <a:rPr lang="zh-CN" altLang="en-US" sz="1600" dirty="0">
                <a:latin typeface="阿里巴巴普惠体 3.0 55 Regular" panose="00020600040101010101" charset="-122"/>
                <a:ea typeface="阿里巴巴普惠体 3.0 55 Regular" panose="00020600040101010101" charset="-122"/>
              </a:rPr>
              <a:t>连接，在右边属性页中数据库选默认的 “</a:t>
            </a:r>
            <a:r>
              <a:rPr lang="en-US" altLang="zh-CN" sz="1600" dirty="0">
                <a:latin typeface="阿里巴巴普惠体 3.0 55 Regular" panose="00020600040101010101" charset="-122"/>
                <a:ea typeface="阿里巴巴普惠体 3.0 55 Regular" panose="00020600040101010101" charset="-122"/>
              </a:rPr>
              <a:t>Others”</a:t>
            </a:r>
            <a:r>
              <a:rPr lang="zh-CN" altLang="en-US" sz="1600" dirty="0">
                <a:latin typeface="阿里巴巴普惠体 3.0 55 Regular" panose="00020600040101010101" charset="-122"/>
                <a:ea typeface="阿里巴巴普惠体 3.0 55 Regular" panose="00020600040101010101" charset="-122"/>
              </a:rPr>
              <a:t>，手工填写驱动器和 </a:t>
            </a:r>
            <a:r>
              <a:rPr lang="en-US" altLang="zh-CN" sz="1600" dirty="0">
                <a:latin typeface="阿里巴巴普惠体 3.0 55 Regular" panose="00020600040101010101" charset="-122"/>
                <a:ea typeface="阿里巴巴普惠体 3.0 55 Regular" panose="00020600040101010101" charset="-122"/>
              </a:rPr>
              <a:t>URL</a:t>
            </a:r>
            <a:r>
              <a:rPr lang="zh-CN" altLang="en-US" sz="1600" dirty="0">
                <a:latin typeface="阿里巴巴普惠体 3.0 55 Regular" panose="00020600040101010101" charset="-122"/>
                <a:ea typeface="阿里巴巴普惠体 3.0 55 Regular" panose="00020600040101010101" charset="-122"/>
              </a:rPr>
              <a:t>，输入访问 </a:t>
            </a:r>
            <a:r>
              <a:rPr lang="en-US" altLang="zh-CN" sz="1600" dirty="0">
                <a:latin typeface="阿里巴巴普惠体 3.0 55 Regular" panose="00020600040101010101" charset="-122"/>
                <a:ea typeface="阿里巴巴普惠体 3.0 55 Regular" panose="00020600040101010101" charset="-122"/>
              </a:rPr>
              <a:t>DolphinDB </a:t>
            </a:r>
            <a:r>
              <a:rPr lang="zh-CN" altLang="en-US" sz="1600" dirty="0">
                <a:latin typeface="阿里巴巴普惠体 3.0 55 Regular" panose="00020600040101010101" charset="-122"/>
                <a:ea typeface="阿里巴巴普惠体 3.0 55 Regular" panose="00020600040101010101" charset="-122"/>
              </a:rPr>
              <a:t>节点的用户名和密码。点击“测试 连接”，若连接成功，则证明配置无误。</a:t>
            </a:r>
            <a:endParaRPr lang="zh-CN" altLang="en-US" sz="1600" dirty="0">
              <a:latin typeface="阿里巴巴普惠体 3.0 55 Regular" panose="00020600040101010101" charset="-122"/>
              <a:ea typeface="阿里巴巴普惠体 3.0 55 Regular" panose="00020600040101010101" charset="-122"/>
            </a:endParaRPr>
          </a:p>
          <a:p>
            <a:pPr marL="285750" indent="-285750">
              <a:lnSpc>
                <a:spcPct val="120000"/>
              </a:lnSpc>
              <a:buFont typeface="Arial" panose="020B0604020202020204" pitchFamily="34" charset="0"/>
              <a:buChar char="•"/>
            </a:pPr>
            <a:r>
              <a:rPr lang="zh-CN" altLang="en-US" sz="1600" dirty="0">
                <a:latin typeface="阿里巴巴普惠体 3.0 55 Regular" panose="00020600040101010101" charset="-122"/>
                <a:ea typeface="阿里巴巴普惠体 3.0 55 Regular" panose="00020600040101010101" charset="-122"/>
              </a:rPr>
              <a:t>步骤 </a:t>
            </a:r>
            <a:r>
              <a:rPr lang="en-US" altLang="zh-CN" sz="1600" dirty="0">
                <a:latin typeface="阿里巴巴普惠体 3.0 55 Regular" panose="00020600040101010101" charset="-122"/>
                <a:ea typeface="阿里巴巴普惠体 3.0 55 Regular" panose="00020600040101010101" charset="-122"/>
              </a:rPr>
              <a:t>5</a:t>
            </a:r>
            <a:r>
              <a:rPr lang="zh-CN" altLang="en-US" sz="1600" dirty="0">
                <a:latin typeface="阿里巴巴普惠体 3.0 55 Regular" panose="00020600040101010101" charset="-122"/>
                <a:ea typeface="阿里巴巴普惠体 3.0 55 Regular" panose="00020600040101010101" charset="-122"/>
              </a:rPr>
              <a:t>：在帆软报表软件中查询并展示数据。在 </a:t>
            </a:r>
            <a:r>
              <a:rPr lang="en-US" altLang="zh-CN" sz="1600" dirty="0">
                <a:latin typeface="阿里巴巴普惠体 3.0 55 Regular" panose="00020600040101010101" charset="-122"/>
                <a:ea typeface="阿里巴巴普惠体 3.0 55 Regular" panose="00020600040101010101" charset="-122"/>
              </a:rPr>
              <a:t>DolphinDB </a:t>
            </a:r>
            <a:r>
              <a:rPr lang="zh-CN" altLang="en-US" sz="1600" dirty="0">
                <a:latin typeface="阿里巴巴普惠体 3.0 55 Regular" panose="00020600040101010101" charset="-122"/>
                <a:ea typeface="阿里巴巴普惠体 3.0 55 Regular" panose="00020600040101010101" charset="-122"/>
              </a:rPr>
              <a:t>中创建一个库表 </a:t>
            </a:r>
            <a:r>
              <a:rPr lang="en-US" altLang="zh-CN" sz="1600" dirty="0">
                <a:latin typeface="阿里巴巴普惠体 3.0 55 Regular" panose="00020600040101010101" charset="-122"/>
                <a:ea typeface="阿里巴巴普惠体 3.0 55 Regular" panose="00020600040101010101" charset="-122"/>
              </a:rPr>
              <a:t>dfs://rangedb/pt</a:t>
            </a:r>
            <a:r>
              <a:rPr lang="zh-CN" altLang="en-US" sz="1600" dirty="0">
                <a:latin typeface="阿里巴巴普惠体 3.0 55 Regular" panose="00020600040101010101" charset="-122"/>
                <a:ea typeface="阿里巴巴普惠体 3.0 55 Regular" panose="00020600040101010101" charset="-122"/>
              </a:rPr>
              <a:t>，并插入两列数据</a:t>
            </a:r>
            <a:r>
              <a:rPr lang="en-US" altLang="zh-CN" sz="1600" dirty="0">
                <a:latin typeface="阿里巴巴普惠体 3.0 55 Regular" panose="00020600040101010101" charset="-122"/>
                <a:ea typeface="阿里巴巴普惠体 3.0 55 Regular" panose="00020600040101010101" charset="-122"/>
              </a:rPr>
              <a:t> ID </a:t>
            </a:r>
            <a:r>
              <a:rPr lang="zh-CN" altLang="en-US" sz="1600" dirty="0">
                <a:latin typeface="阿里巴巴普惠体 3.0 55 Regular" panose="00020600040101010101" charset="-122"/>
                <a:ea typeface="阿里巴巴普惠体 3.0 55 Regular" panose="00020600040101010101" charset="-122"/>
              </a:rPr>
              <a:t>和</a:t>
            </a:r>
            <a:r>
              <a:rPr lang="en-US" altLang="zh-CN" sz="1600" dirty="0">
                <a:latin typeface="阿里巴巴普惠体 3.0 55 Regular" panose="00020600040101010101" charset="-122"/>
                <a:ea typeface="阿里巴巴普惠体 3.0 55 Regular" panose="00020600040101010101" charset="-122"/>
              </a:rPr>
              <a:t> x</a:t>
            </a:r>
            <a:r>
              <a:rPr lang="zh-CN" altLang="en-US" sz="1600" dirty="0">
                <a:latin typeface="阿里巴巴普惠体 3.0 55 Regular" panose="00020600040101010101" charset="-122"/>
                <a:ea typeface="阿里巴巴普惠体 3.0 55 Regular" panose="00020600040101010101" charset="-122"/>
              </a:rPr>
              <a:t>。</a:t>
            </a:r>
            <a:endParaRPr lang="zh-CN" altLang="en-US" sz="1600" dirty="0">
              <a:latin typeface="阿里巴巴普惠体 3.0 55 Regular" panose="00020600040101010101" charset="-122"/>
              <a:ea typeface="阿里巴巴普惠体 3.0 55 Regular" panose="00020600040101010101" charset="-122"/>
            </a:endParaRPr>
          </a:p>
        </p:txBody>
      </p:sp>
      <p:sp>
        <p:nvSpPr>
          <p:cNvPr id="3" name="文本框 2"/>
          <p:cNvSpPr txBox="1"/>
          <p:nvPr/>
        </p:nvSpPr>
        <p:spPr>
          <a:xfrm>
            <a:off x="8315325" y="2792730"/>
            <a:ext cx="3037205" cy="1995805"/>
          </a:xfrm>
          <a:prstGeom prst="rect">
            <a:avLst/>
          </a:prstGeom>
          <a:noFill/>
        </p:spPr>
        <p:txBody>
          <a:bodyPr wrap="square">
            <a:spAutoFit/>
          </a:bodyPr>
          <a:lstStyle/>
          <a:p>
            <a:pPr>
              <a:lnSpc>
                <a:spcPts val="1650"/>
              </a:lnSpc>
              <a:buNone/>
            </a:pP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n</a:t>
            </a:r>
            <a:r>
              <a:rPr lang="en-US" altLang="zh-CN" sz="1400" b="0" dirty="0">
                <a:solidFill>
                  <a:srgbClr val="FF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00A000"/>
                </a:solidFill>
                <a:effectLst/>
                <a:latin typeface="阿里巴巴普惠体 3.0 55 Regular" panose="00020600040101010101" charset="-122"/>
                <a:ea typeface="阿里巴巴普惠体 3.0 55 Regular" panose="00020600040101010101" charset="-122"/>
              </a:rPr>
              <a:t>100</a:t>
            </a:r>
            <a:endParaRPr lang="en-US" altLang="zh-CN" sz="14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buNone/>
            </a:pP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ID</a:t>
            </a:r>
            <a:r>
              <a:rPr lang="en-US" altLang="zh-CN" sz="1400" b="0" dirty="0">
                <a:solidFill>
                  <a:srgbClr val="FF0000"/>
                </a:solidFill>
                <a:effectLst/>
                <a:latin typeface="阿里巴巴普惠体 3.0 55 Regular" panose="00020600040101010101" charset="-122"/>
                <a:ea typeface="阿里巴巴普惠体 3.0 55 Regular" panose="00020600040101010101" charset="-122"/>
              </a:rPr>
              <a:t>=</a:t>
            </a:r>
            <a:r>
              <a:rPr lang="en-US" altLang="zh-CN" sz="1400" b="1" dirty="0">
                <a:solidFill>
                  <a:srgbClr val="000000"/>
                </a:solidFill>
                <a:effectLst/>
                <a:latin typeface="阿里巴巴普惠体 3.0 55 Regular" panose="00020600040101010101" charset="-122"/>
                <a:ea typeface="阿里巴巴普惠体 3.0 55 Regular" panose="00020600040101010101" charset="-122"/>
              </a:rPr>
              <a:t>rand</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00A000"/>
                </a:solidFill>
                <a:effectLst/>
                <a:latin typeface="阿里巴巴普惠体 3.0 55 Regular" panose="00020600040101010101" charset="-122"/>
                <a:ea typeface="阿里巴巴普惠体 3.0 55 Regular" panose="00020600040101010101" charset="-122"/>
              </a:rPr>
              <a:t>10</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n)</a:t>
            </a:r>
            <a:endParaRPr lang="en-US" altLang="zh-CN" sz="14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buNone/>
            </a:pP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x</a:t>
            </a:r>
            <a:r>
              <a:rPr lang="en-US" altLang="zh-CN" sz="1400" b="0" dirty="0">
                <a:solidFill>
                  <a:srgbClr val="FF0000"/>
                </a:solidFill>
                <a:effectLst/>
                <a:latin typeface="阿里巴巴普惠体 3.0 55 Regular" panose="00020600040101010101" charset="-122"/>
                <a:ea typeface="阿里巴巴普惠体 3.0 55 Regular" panose="00020600040101010101" charset="-122"/>
              </a:rPr>
              <a:t>=</a:t>
            </a:r>
            <a:r>
              <a:rPr lang="en-US" altLang="zh-CN" sz="1400" b="1" dirty="0">
                <a:solidFill>
                  <a:srgbClr val="000000"/>
                </a:solidFill>
                <a:effectLst/>
                <a:latin typeface="阿里巴巴普惠体 3.0 55 Regular" panose="00020600040101010101" charset="-122"/>
                <a:ea typeface="阿里巴巴普惠体 3.0 55 Regular" panose="00020600040101010101" charset="-122"/>
              </a:rPr>
              <a:t>rand</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00A000"/>
                </a:solidFill>
                <a:effectLst/>
                <a:latin typeface="阿里巴巴普惠体 3.0 55 Regular" panose="00020600040101010101" charset="-122"/>
                <a:ea typeface="阿里巴巴普惠体 3.0 55 Regular" panose="00020600040101010101" charset="-122"/>
              </a:rPr>
              <a:t>1.0</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n)</a:t>
            </a:r>
            <a:endParaRPr lang="en-US" altLang="zh-CN" sz="14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buNone/>
            </a:pP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t</a:t>
            </a:r>
            <a:r>
              <a:rPr lang="en-US" altLang="zh-CN" sz="1400" b="0" dirty="0">
                <a:solidFill>
                  <a:srgbClr val="FF0000"/>
                </a:solidFill>
                <a:effectLst/>
                <a:latin typeface="阿里巴巴普惠体 3.0 55 Regular" panose="00020600040101010101" charset="-122"/>
                <a:ea typeface="阿里巴巴普惠体 3.0 55 Regular" panose="00020600040101010101" charset="-122"/>
              </a:rPr>
              <a:t>=</a:t>
            </a:r>
            <a:r>
              <a:rPr lang="en-US" altLang="zh-CN" sz="1400" b="1" dirty="0">
                <a:solidFill>
                  <a:srgbClr val="000000"/>
                </a:solidFill>
                <a:effectLst/>
                <a:latin typeface="阿里巴巴普惠体 3.0 55 Regular" panose="00020600040101010101" charset="-122"/>
                <a:ea typeface="阿里巴巴普惠体 3.0 55 Regular" panose="00020600040101010101" charset="-122"/>
              </a:rPr>
              <a:t>table</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(ID, x)</a:t>
            </a:r>
            <a:endParaRPr lang="en-US" altLang="zh-CN" sz="14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buNone/>
            </a:pPr>
            <a:r>
              <a:rPr lang="en-US" altLang="zh-CN" sz="1400" b="0" dirty="0" err="1">
                <a:solidFill>
                  <a:srgbClr val="000000"/>
                </a:solidFill>
                <a:effectLst/>
                <a:latin typeface="阿里巴巴普惠体 3.0 55 Regular" panose="00020600040101010101" charset="-122"/>
                <a:ea typeface="阿里巴巴普惠体 3.0 55 Regular" panose="00020600040101010101" charset="-122"/>
              </a:rPr>
              <a:t>db</a:t>
            </a:r>
            <a:r>
              <a:rPr lang="en-US" altLang="zh-CN" sz="1400" b="0" dirty="0">
                <a:solidFill>
                  <a:srgbClr val="FF0000"/>
                </a:solidFill>
                <a:effectLst/>
                <a:latin typeface="阿里巴巴普惠体 3.0 55 Regular" panose="00020600040101010101" charset="-122"/>
                <a:ea typeface="阿里巴巴普惠体 3.0 55 Regular" panose="00020600040101010101" charset="-122"/>
              </a:rPr>
              <a:t>=</a:t>
            </a:r>
            <a:r>
              <a:rPr lang="en-US" altLang="zh-CN" sz="1400" b="1" dirty="0">
                <a:solidFill>
                  <a:srgbClr val="000000"/>
                </a:solidFill>
                <a:effectLst/>
                <a:latin typeface="阿里巴巴普惠体 3.0 55 Regular" panose="00020600040101010101" charset="-122"/>
                <a:ea typeface="阿里巴巴普惠体 3.0 55 Regular" panose="00020600040101010101" charset="-122"/>
              </a:rPr>
              <a:t>database</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A31515"/>
                </a:solidFill>
                <a:effectLst/>
                <a:latin typeface="阿里巴巴普惠体 3.0 55 Regular" panose="00020600040101010101" charset="-122"/>
                <a:ea typeface="阿里巴巴普惠体 3.0 55 Regular" panose="00020600040101010101" charset="-122"/>
              </a:rPr>
              <a:t>"</a:t>
            </a:r>
            <a:r>
              <a:rPr lang="en-US" altLang="zh-CN" sz="1400" b="0" dirty="0" err="1">
                <a:solidFill>
                  <a:srgbClr val="A31515"/>
                </a:solidFill>
                <a:effectLst/>
                <a:latin typeface="阿里巴巴普惠体 3.0 55 Regular" panose="00020600040101010101" charset="-122"/>
                <a:ea typeface="阿里巴巴普惠体 3.0 55 Regular" panose="00020600040101010101" charset="-122"/>
              </a:rPr>
              <a:t>dfs</a:t>
            </a:r>
            <a:r>
              <a:rPr lang="en-US" altLang="zh-CN" sz="1400" b="0" dirty="0">
                <a:solidFill>
                  <a:srgbClr val="A31515"/>
                </a:solidFill>
                <a:effectLst/>
                <a:latin typeface="阿里巴巴普惠体 3.0 55 Regular" panose="00020600040101010101" charset="-122"/>
                <a:ea typeface="阿里巴巴普惠体 3.0 55 Regular" panose="00020600040101010101" charset="-122"/>
              </a:rPr>
              <a:t>://</a:t>
            </a:r>
            <a:r>
              <a:rPr lang="en-US" altLang="zh-CN" sz="1400" b="0" dirty="0" err="1">
                <a:solidFill>
                  <a:srgbClr val="A31515"/>
                </a:solidFill>
                <a:effectLst/>
                <a:latin typeface="阿里巴巴普惠体 3.0 55 Regular" panose="00020600040101010101" charset="-122"/>
                <a:ea typeface="阿里巴巴普惠体 3.0 55 Regular" panose="00020600040101010101" charset="-122"/>
              </a:rPr>
              <a:t>rangedb</a:t>
            </a:r>
            <a:r>
              <a:rPr lang="en-US" altLang="zh-CN" sz="1400" b="0" dirty="0">
                <a:solidFill>
                  <a:srgbClr val="A31515"/>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a:solidFill>
                  <a:srgbClr val="0000EE"/>
                </a:solidFill>
                <a:effectLst/>
                <a:latin typeface="阿里巴巴普惠体 3.0 55 Regular" panose="00020600040101010101" charset="-122"/>
                <a:ea typeface="阿里巴巴普惠体 3.0 55 Regular" panose="00020600040101010101" charset="-122"/>
              </a:rPr>
              <a:t>VALUE</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a:solidFill>
                  <a:srgbClr val="00A000"/>
                </a:solidFill>
                <a:effectLst/>
                <a:latin typeface="阿里巴巴普惠体 3.0 55 Regular" panose="00020600040101010101" charset="-122"/>
                <a:ea typeface="阿里巴巴普惠体 3.0 55 Regular" panose="00020600040101010101" charset="-122"/>
              </a:rPr>
              <a:t>1</a:t>
            </a:r>
            <a:r>
              <a:rPr lang="en-US" altLang="zh-CN" sz="1400" b="0" dirty="0">
                <a:solidFill>
                  <a:srgbClr val="FF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00A000"/>
                </a:solidFill>
                <a:effectLst/>
                <a:latin typeface="阿里巴巴普惠体 3.0 55 Regular" panose="00020600040101010101" charset="-122"/>
                <a:ea typeface="阿里巴巴普惠体 3.0 55 Regular" panose="00020600040101010101" charset="-122"/>
              </a:rPr>
              <a:t>10</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endParaRPr lang="en-US" altLang="zh-CN" sz="14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buNone/>
            </a:pP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pt </a:t>
            </a:r>
            <a:r>
              <a:rPr lang="en-US" altLang="zh-CN" sz="1400" b="0" dirty="0">
                <a:solidFill>
                  <a:srgbClr val="FF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err="1">
                <a:solidFill>
                  <a:srgbClr val="000000"/>
                </a:solidFill>
                <a:effectLst/>
                <a:latin typeface="阿里巴巴普惠体 3.0 55 Regular" panose="00020600040101010101" charset="-122"/>
                <a:ea typeface="阿里巴巴普惠体 3.0 55 Regular" panose="00020600040101010101" charset="-122"/>
              </a:rPr>
              <a:t>db.</a:t>
            </a:r>
            <a:r>
              <a:rPr lang="en-US" altLang="zh-CN" sz="1400" b="1" dirty="0" err="1">
                <a:solidFill>
                  <a:srgbClr val="000000"/>
                </a:solidFill>
                <a:effectLst/>
                <a:latin typeface="阿里巴巴普惠体 3.0 55 Regular" panose="00020600040101010101" charset="-122"/>
                <a:ea typeface="阿里巴巴普惠体 3.0 55 Regular" panose="00020600040101010101" charset="-122"/>
              </a:rPr>
              <a:t>createPartitionedTable</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(t, </a:t>
            </a:r>
            <a:r>
              <a:rPr lang="en-US" altLang="zh-CN" sz="1400" b="0" dirty="0">
                <a:solidFill>
                  <a:srgbClr val="A31515"/>
                </a:solidFill>
                <a:effectLst/>
                <a:latin typeface="阿里巴巴普惠体 3.0 55 Regular" panose="00020600040101010101" charset="-122"/>
                <a:ea typeface="阿里巴巴普惠体 3.0 55 Regular" panose="00020600040101010101" charset="-122"/>
              </a:rPr>
              <a:t>`pt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a:solidFill>
                  <a:srgbClr val="A31515"/>
                </a:solidFill>
                <a:effectLst/>
                <a:latin typeface="阿里巴巴普惠体 3.0 55 Regular" panose="00020600040101010101" charset="-122"/>
                <a:ea typeface="阿里巴巴普惠体 3.0 55 Regular" panose="00020600040101010101" charset="-122"/>
              </a:rPr>
              <a:t>`ID</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endParaRPr lang="en-US" altLang="zh-CN" sz="14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pPr>
            <a:r>
              <a:rPr lang="en-US" altLang="zh-CN" sz="1400" b="0" dirty="0" err="1">
                <a:solidFill>
                  <a:srgbClr val="000000"/>
                </a:solidFill>
                <a:effectLst/>
                <a:latin typeface="阿里巴巴普惠体 3.0 55 Regular" panose="00020600040101010101" charset="-122"/>
                <a:ea typeface="阿里巴巴普惠体 3.0 55 Regular" panose="00020600040101010101" charset="-122"/>
              </a:rPr>
              <a:t>pt.</a:t>
            </a:r>
            <a:r>
              <a:rPr lang="en-US" altLang="zh-CN" sz="1400" b="1" dirty="0" err="1">
                <a:solidFill>
                  <a:srgbClr val="000000"/>
                </a:solidFill>
                <a:effectLst/>
                <a:latin typeface="阿里巴巴普惠体 3.0 55 Regular" panose="00020600040101010101" charset="-122"/>
                <a:ea typeface="阿里巴巴普惠体 3.0 55 Regular" panose="00020600040101010101" charset="-122"/>
              </a:rPr>
              <a:t>append</a:t>
            </a:r>
            <a:r>
              <a:rPr lang="en-US" altLang="zh-CN" sz="1400" b="1" dirty="0">
                <a:solidFill>
                  <a:srgbClr val="00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(t)</a:t>
            </a:r>
            <a:endParaRPr lang="en-US" altLang="zh-CN" sz="1400" b="0" dirty="0">
              <a:solidFill>
                <a:srgbClr val="000000"/>
              </a:solidFill>
              <a:effectLst/>
              <a:latin typeface="阿里巴巴普惠体 3.0 55 Regular" panose="00020600040101010101" charset="-122"/>
              <a:ea typeface="阿里巴巴普惠体 3.0 55 Regular" panose="00020600040101010101" charset="-122"/>
            </a:endParaRPr>
          </a:p>
        </p:txBody>
      </p:sp>
      <p:sp>
        <p:nvSpPr>
          <p:cNvPr id="5" name="矩形 4"/>
          <p:cNvSpPr/>
          <p:nvPr>
            <p:custDataLst>
              <p:tags r:id="rId3"/>
            </p:custDataLst>
          </p:nvPr>
        </p:nvSpPr>
        <p:spPr>
          <a:xfrm>
            <a:off x="8170545" y="2621280"/>
            <a:ext cx="3326765" cy="2338705"/>
          </a:xfrm>
          <a:prstGeom prst="rect">
            <a:avLst/>
          </a:prstGeom>
          <a:noFill/>
          <a:ln w="28575" cmpd="dbl">
            <a:gradFill>
              <a:gsLst>
                <a:gs pos="0">
                  <a:schemeClr val="accent1">
                    <a:lumMod val="11000"/>
                    <a:lumOff val="89000"/>
                  </a:schemeClr>
                </a:gs>
                <a:gs pos="89000">
                  <a:srgbClr val="0D42D3"/>
                </a:gs>
                <a:gs pos="0">
                  <a:schemeClr val="accent1">
                    <a:lumMod val="45000"/>
                    <a:lumOff val="55000"/>
                  </a:schemeClr>
                </a:gs>
              </a:gsLst>
              <a:lin ang="20580000" scaled="1"/>
            </a:gra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latin typeface="阿里巴巴普惠体 3.0 55 Regular" panose="00020600040101010101" charset="-122"/>
              <a:ea typeface="阿里巴巴普惠体 3.0 55 Regular" panose="00020600040101010101" charset="-122"/>
            </a:endParaRPr>
          </a:p>
        </p:txBody>
      </p:sp>
      <p:sp>
        <p:nvSpPr>
          <p:cNvPr id="7" name="椭圆 6"/>
          <p:cNvSpPr/>
          <p:nvPr/>
        </p:nvSpPr>
        <p:spPr>
          <a:xfrm>
            <a:off x="127000" y="610235"/>
            <a:ext cx="253365" cy="255905"/>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spTree>
    <p:custDataLst>
      <p:tags r:id="rId4"/>
    </p:custData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127000" y="-160020"/>
            <a:ext cx="762635" cy="770255"/>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阿里巴巴普惠体 3.0 55 Regular" panose="00020600040101010101" charset="-122"/>
              <a:ea typeface="阿里巴巴普惠体 3.0 55 Regular" panose="00020600040101010101" charset="-122"/>
              <a:cs typeface="+mn-cs"/>
            </a:endParaRPr>
          </a:p>
        </p:txBody>
      </p:sp>
      <p:sp>
        <p:nvSpPr>
          <p:cNvPr id="9" name="文本框 8"/>
          <p:cNvSpPr txBox="1"/>
          <p:nvPr/>
        </p:nvSpPr>
        <p:spPr>
          <a:xfrm>
            <a:off x="996314" y="104140"/>
            <a:ext cx="8421509"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b="1" noProof="0" dirty="0">
                <a:ln>
                  <a:noFill/>
                </a:ln>
                <a:solidFill>
                  <a:srgbClr val="022EA6"/>
                </a:solidFill>
                <a:effectLst/>
                <a:uLnTx/>
                <a:uFillTx/>
                <a:latin typeface="阿里巴巴普惠体 3.0 55 Regular" panose="00020600040101010101" charset="-122"/>
                <a:ea typeface="阿里巴巴普惠体 3.0 55 Regular" panose="00020600040101010101" charset="-122"/>
                <a:sym typeface="+mn-ea"/>
              </a:rPr>
              <a:t>帆软</a:t>
            </a:r>
            <a:r>
              <a:rPr lang="en-US" altLang="zh-CN" sz="2400" b="1" noProof="0" dirty="0">
                <a:ln>
                  <a:noFill/>
                </a:ln>
                <a:solidFill>
                  <a:srgbClr val="022EA6"/>
                </a:solidFill>
                <a:effectLst/>
                <a:uLnTx/>
                <a:uFillTx/>
                <a:latin typeface="阿里巴巴普惠体 3.0 55 Regular" panose="00020600040101010101" charset="-122"/>
                <a:ea typeface="阿里巴巴普惠体 3.0 55 Regular" panose="00020600040101010101" charset="-122"/>
                <a:sym typeface="+mn-ea"/>
              </a:rPr>
              <a:t>-</a:t>
            </a:r>
            <a:r>
              <a:rPr kumimoji="0" lang="zh-CN" altLang="en-US"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rPr>
              <a:t>数据库查询和表格</a:t>
            </a:r>
            <a:r>
              <a:rPr lang="zh-CN" altLang="en-US" sz="2400" b="1" noProof="0" dirty="0">
                <a:ln>
                  <a:noFill/>
                </a:ln>
                <a:solidFill>
                  <a:srgbClr val="022EA6"/>
                </a:solidFill>
                <a:effectLst/>
                <a:uLnTx/>
                <a:uFillTx/>
                <a:latin typeface="阿里巴巴普惠体 3.0 55 Regular" panose="00020600040101010101" charset="-122"/>
                <a:ea typeface="阿里巴巴普惠体 3.0 55 Regular" panose="00020600040101010101" charset="-122"/>
                <a:sym typeface="+mn-ea"/>
              </a:rPr>
              <a:t>创建</a:t>
            </a:r>
            <a:endParaRPr kumimoji="0" lang="en-US" altLang="zh-CN"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endParaRPr>
          </a:p>
        </p:txBody>
      </p:sp>
      <p:pic>
        <p:nvPicPr>
          <p:cNvPr id="2" name="图片 1" descr="/Users/chenjiayuan/Desktop/公司logo2.png公司logo2"/>
          <p:cNvPicPr>
            <a:picLocks noChangeAspect="1"/>
          </p:cNvPicPr>
          <p:nvPr>
            <p:custDataLst>
              <p:tags r:id="rId1"/>
            </p:custDataLst>
          </p:nvPr>
        </p:nvPicPr>
        <p:blipFill>
          <a:blip r:embed="rId2" cstate="screen"/>
          <a:srcRect/>
          <a:stretch>
            <a:fillRect/>
          </a:stretch>
        </p:blipFill>
        <p:spPr>
          <a:xfrm>
            <a:off x="10701655" y="288925"/>
            <a:ext cx="1056005" cy="275590"/>
          </a:xfrm>
          <a:prstGeom prst="rect">
            <a:avLst/>
          </a:prstGeom>
        </p:spPr>
      </p:pic>
      <p:sp>
        <p:nvSpPr>
          <p:cNvPr id="6" name="文本框 5"/>
          <p:cNvSpPr txBox="1"/>
          <p:nvPr/>
        </p:nvSpPr>
        <p:spPr>
          <a:xfrm>
            <a:off x="495300" y="1347470"/>
            <a:ext cx="4987925" cy="975995"/>
          </a:xfrm>
          <a:prstGeom prst="rect">
            <a:avLst/>
          </a:prstGeom>
          <a:noFill/>
        </p:spPr>
        <p:txBody>
          <a:bodyPr wrap="square">
            <a:spAutoFit/>
          </a:bodyPr>
          <a:lstStyle/>
          <a:p>
            <a:pPr>
              <a:lnSpc>
                <a:spcPct val="120000"/>
              </a:lnSpc>
            </a:pPr>
            <a:r>
              <a:rPr lang="zh-CN" altLang="en-US" sz="1600" dirty="0">
                <a:latin typeface="阿里巴巴普惠体 3.0 55 Regular" panose="00020600040101010101" charset="-122"/>
                <a:ea typeface="阿里巴巴普惠体 3.0 55 Regular" panose="00020600040101010101" charset="-122"/>
              </a:rPr>
              <a:t>先定义一个数据库查询。再选择菜单“服务器</a:t>
            </a:r>
            <a:r>
              <a:rPr lang="en-US" altLang="zh-CN" sz="1600" dirty="0">
                <a:latin typeface="阿里巴巴普惠体 3.0 55 Regular" panose="00020600040101010101" charset="-122"/>
                <a:ea typeface="阿里巴巴普惠体 3.0 55 Regular" panose="00020600040101010101" charset="-122"/>
              </a:rPr>
              <a:t>/</a:t>
            </a:r>
            <a:r>
              <a:rPr lang="zh-CN" altLang="en-US" sz="1600" dirty="0">
                <a:latin typeface="阿里巴巴普惠体 3.0 55 Regular" panose="00020600040101010101" charset="-122"/>
                <a:ea typeface="阿里巴巴普惠体 3.0 55 Regular" panose="00020600040101010101" charset="-122"/>
              </a:rPr>
              <a:t>数据集”，在弹出的对话框中点击左上角 “</a:t>
            </a:r>
            <a:r>
              <a:rPr lang="en-US" altLang="zh-CN" sz="1600" dirty="0">
                <a:latin typeface="阿里巴巴普惠体 3.0 55 Regular" panose="00020600040101010101" charset="-122"/>
                <a:ea typeface="阿里巴巴普惠体 3.0 55 Regular" panose="00020600040101010101" charset="-122"/>
              </a:rPr>
              <a:t>+”</a:t>
            </a:r>
            <a:r>
              <a:rPr lang="zh-CN" altLang="en-US" sz="1600" dirty="0">
                <a:latin typeface="阿里巴巴普惠体 3.0 55 Regular" panose="00020600040101010101" charset="-122"/>
                <a:ea typeface="阿里巴巴普惠体 3.0 55 Regular" panose="00020600040101010101" charset="-122"/>
              </a:rPr>
              <a:t>按钮，选择数据库查询，选择前面一节刚定义的</a:t>
            </a:r>
            <a:r>
              <a:rPr lang="en-US" altLang="zh-CN" sz="1600" dirty="0">
                <a:latin typeface="阿里巴巴普惠体 3.0 55 Regular" panose="00020600040101010101" charset="-122"/>
                <a:ea typeface="阿里巴巴普惠体 3.0 55 Regular" panose="00020600040101010101" charset="-122"/>
              </a:rPr>
              <a:t>JDBC</a:t>
            </a:r>
            <a:r>
              <a:rPr lang="zh-CN" altLang="en-US" sz="1600" dirty="0">
                <a:latin typeface="阿里巴巴普惠体 3.0 55 Regular" panose="00020600040101010101" charset="-122"/>
                <a:ea typeface="阿里巴巴普惠体 3.0 55 Regular" panose="00020600040101010101" charset="-122"/>
              </a:rPr>
              <a:t>连接。</a:t>
            </a:r>
            <a:endParaRPr lang="zh-CN" altLang="en-US" sz="1600" dirty="0">
              <a:latin typeface="阿里巴巴普惠体 3.0 55 Regular" panose="00020600040101010101" charset="-122"/>
              <a:ea typeface="阿里巴巴普惠体 3.0 55 Regular" panose="00020600040101010101" charset="-122"/>
            </a:endParaRPr>
          </a:p>
        </p:txBody>
      </p:sp>
      <p:pic>
        <p:nvPicPr>
          <p:cNvPr id="7" name="图片 6"/>
          <p:cNvPicPr>
            <a:picLocks noChangeAspect="1"/>
          </p:cNvPicPr>
          <p:nvPr/>
        </p:nvPicPr>
        <p:blipFill>
          <a:blip r:embed="rId3"/>
          <a:srcRect l="565" b="2327"/>
          <a:stretch>
            <a:fillRect/>
          </a:stretch>
        </p:blipFill>
        <p:spPr>
          <a:xfrm>
            <a:off x="5687060" y="793115"/>
            <a:ext cx="6036310" cy="3224530"/>
          </a:xfrm>
          <a:prstGeom prst="rect">
            <a:avLst/>
          </a:prstGeom>
        </p:spPr>
      </p:pic>
      <p:sp>
        <p:nvSpPr>
          <p:cNvPr id="15" name="文本框 14"/>
          <p:cNvSpPr txBox="1"/>
          <p:nvPr/>
        </p:nvSpPr>
        <p:spPr>
          <a:xfrm>
            <a:off x="495300" y="4972685"/>
            <a:ext cx="4828540" cy="583565"/>
          </a:xfrm>
          <a:prstGeom prst="rect">
            <a:avLst/>
          </a:prstGeom>
          <a:noFill/>
        </p:spPr>
        <p:txBody>
          <a:bodyPr wrap="square">
            <a:spAutoFit/>
          </a:bodyPr>
          <a:lstStyle/>
          <a:p>
            <a:r>
              <a:rPr lang="zh-CN" altLang="en-US" sz="1600" dirty="0">
                <a:latin typeface="阿里巴巴普惠体 3.0 55 Regular" panose="00020600040101010101" charset="-122"/>
                <a:ea typeface="阿里巴巴普惠体 3.0 55 Regular" panose="00020600040101010101" charset="-122"/>
              </a:rPr>
              <a:t>最后，点击“确认”按钮即可完成操作，将数据列插入表格中，如右图所示。</a:t>
            </a:r>
            <a:endParaRPr lang="en-US" altLang="zh-CN" sz="1600" dirty="0">
              <a:latin typeface="阿里巴巴普惠体 3.0 55 Regular" panose="00020600040101010101" charset="-122"/>
              <a:ea typeface="阿里巴巴普惠体 3.0 55 Regular" panose="00020600040101010101" charset="-122"/>
            </a:endParaRPr>
          </a:p>
        </p:txBody>
      </p:sp>
      <p:pic>
        <p:nvPicPr>
          <p:cNvPr id="16" name="图片 15"/>
          <p:cNvPicPr>
            <a:picLocks noChangeAspect="1"/>
          </p:cNvPicPr>
          <p:nvPr/>
        </p:nvPicPr>
        <p:blipFill>
          <a:blip r:embed="rId4"/>
          <a:stretch>
            <a:fillRect/>
          </a:stretch>
        </p:blipFill>
        <p:spPr>
          <a:xfrm>
            <a:off x="5687060" y="4208145"/>
            <a:ext cx="6061075" cy="2281555"/>
          </a:xfrm>
          <a:prstGeom prst="rect">
            <a:avLst/>
          </a:prstGeom>
        </p:spPr>
      </p:pic>
      <p:grpSp>
        <p:nvGrpSpPr>
          <p:cNvPr id="4" name="组合 3"/>
          <p:cNvGrpSpPr/>
          <p:nvPr/>
        </p:nvGrpSpPr>
        <p:grpSpPr>
          <a:xfrm>
            <a:off x="444500" y="3061335"/>
            <a:ext cx="4878070" cy="1173480"/>
            <a:chOff x="700" y="4081"/>
            <a:chExt cx="7682" cy="1848"/>
          </a:xfrm>
        </p:grpSpPr>
        <p:sp>
          <p:nvSpPr>
            <p:cNvPr id="13" name="文本框 12"/>
            <p:cNvSpPr txBox="1"/>
            <p:nvPr/>
          </p:nvSpPr>
          <p:spPr>
            <a:xfrm>
              <a:off x="1021" y="5233"/>
              <a:ext cx="6523" cy="485"/>
            </a:xfrm>
            <a:prstGeom prst="rect">
              <a:avLst/>
            </a:prstGeom>
            <a:noFill/>
          </p:spPr>
          <p:txBody>
            <a:bodyPr wrap="square">
              <a:spAutoFit/>
            </a:bodyPr>
            <a:lstStyle/>
            <a:p>
              <a:pPr>
                <a:lnSpc>
                  <a:spcPts val="1650"/>
                </a:lnSpc>
              </a:pPr>
              <a:r>
                <a:rPr lang="en-US" altLang="zh-CN" sz="1400" b="0" dirty="0">
                  <a:solidFill>
                    <a:srgbClr val="AF00DB"/>
                  </a:solidFill>
                  <a:effectLst/>
                  <a:latin typeface="阿里巴巴普惠体 3.0 55 Regular" panose="00020600040101010101" charset="-122"/>
                  <a:ea typeface="阿里巴巴普惠体 3.0 55 Regular" panose="00020600040101010101" charset="-122"/>
                </a:rPr>
                <a:t>select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a:solidFill>
                    <a:srgbClr val="FF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a:solidFill>
                    <a:srgbClr val="AF00DB"/>
                  </a:solidFill>
                  <a:effectLst/>
                  <a:latin typeface="阿里巴巴普惠体 3.0 55 Regular" panose="00020600040101010101" charset="-122"/>
                  <a:ea typeface="阿里巴巴普惠体 3.0 55 Regular" panose="00020600040101010101" charset="-122"/>
                </a:rPr>
                <a:t>from</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1" dirty="0" err="1">
                  <a:solidFill>
                    <a:srgbClr val="000000"/>
                  </a:solidFill>
                  <a:effectLst/>
                  <a:latin typeface="阿里巴巴普惠体 3.0 55 Regular" panose="00020600040101010101" charset="-122"/>
                  <a:ea typeface="阿里巴巴普惠体 3.0 55 Regular" panose="00020600040101010101" charset="-122"/>
                </a:rPr>
                <a:t>loadTable</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A31515"/>
                  </a:solidFill>
                  <a:effectLst/>
                  <a:latin typeface="阿里巴巴普惠体 3.0 55 Regular" panose="00020600040101010101" charset="-122"/>
                  <a:ea typeface="阿里巴巴普惠体 3.0 55 Regular" panose="00020600040101010101" charset="-122"/>
                </a:rPr>
                <a:t>"</a:t>
              </a:r>
              <a:r>
                <a:rPr lang="en-US" altLang="zh-CN" sz="1400" b="0" dirty="0" err="1">
                  <a:solidFill>
                    <a:srgbClr val="A31515"/>
                  </a:solidFill>
                  <a:effectLst/>
                  <a:latin typeface="阿里巴巴普惠体 3.0 55 Regular" panose="00020600040101010101" charset="-122"/>
                  <a:ea typeface="阿里巴巴普惠体 3.0 55 Regular" panose="00020600040101010101" charset="-122"/>
                </a:rPr>
                <a:t>dfs</a:t>
              </a:r>
              <a:r>
                <a:rPr lang="en-US" altLang="zh-CN" sz="1400" b="0" dirty="0">
                  <a:solidFill>
                    <a:srgbClr val="A31515"/>
                  </a:solidFill>
                  <a:effectLst/>
                  <a:latin typeface="阿里巴巴普惠体 3.0 55 Regular" panose="00020600040101010101" charset="-122"/>
                  <a:ea typeface="阿里巴巴普惠体 3.0 55 Regular" panose="00020600040101010101" charset="-122"/>
                </a:rPr>
                <a:t>://</a:t>
              </a:r>
              <a:r>
                <a:rPr lang="en-US" altLang="zh-CN" sz="1400" b="0" dirty="0" err="1">
                  <a:solidFill>
                    <a:srgbClr val="A31515"/>
                  </a:solidFill>
                  <a:effectLst/>
                  <a:latin typeface="阿里巴巴普惠体 3.0 55 Regular" panose="00020600040101010101" charset="-122"/>
                  <a:ea typeface="阿里巴巴普惠体 3.0 55 Regular" panose="00020600040101010101" charset="-122"/>
                </a:rPr>
                <a:t>rangedb</a:t>
              </a:r>
              <a:r>
                <a:rPr lang="en-US" altLang="zh-CN" sz="1400" b="0" dirty="0">
                  <a:solidFill>
                    <a:srgbClr val="A31515"/>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A31515"/>
                  </a:solidFill>
                  <a:effectLst/>
                  <a:latin typeface="阿里巴巴普惠体 3.0 55 Regular" panose="00020600040101010101" charset="-122"/>
                  <a:ea typeface="阿里巴巴普惠体 3.0 55 Regular" panose="00020600040101010101" charset="-122"/>
                </a:rPr>
                <a:t>"pt"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endParaRPr lang="en-US" altLang="zh-CN" sz="1400" b="0" dirty="0">
                <a:solidFill>
                  <a:srgbClr val="000000"/>
                </a:solidFill>
                <a:effectLst/>
                <a:latin typeface="阿里巴巴普惠体 3.0 55 Regular" panose="00020600040101010101" charset="-122"/>
                <a:ea typeface="阿里巴巴普惠体 3.0 55 Regular" panose="00020600040101010101" charset="-122"/>
              </a:endParaRPr>
            </a:p>
          </p:txBody>
        </p:sp>
        <p:grpSp>
          <p:nvGrpSpPr>
            <p:cNvPr id="3" name="组合 2"/>
            <p:cNvGrpSpPr/>
            <p:nvPr/>
          </p:nvGrpSpPr>
          <p:grpSpPr>
            <a:xfrm>
              <a:off x="700" y="4081"/>
              <a:ext cx="7682" cy="1848"/>
              <a:chOff x="700" y="4081"/>
              <a:chExt cx="7682" cy="1848"/>
            </a:xfrm>
          </p:grpSpPr>
          <p:sp>
            <p:nvSpPr>
              <p:cNvPr id="11" name="文本框 10"/>
              <p:cNvSpPr txBox="1"/>
              <p:nvPr/>
            </p:nvSpPr>
            <p:spPr>
              <a:xfrm>
                <a:off x="700" y="4081"/>
                <a:ext cx="7683" cy="628"/>
              </a:xfrm>
              <a:prstGeom prst="rect">
                <a:avLst/>
              </a:prstGeom>
              <a:noFill/>
            </p:spPr>
            <p:txBody>
              <a:bodyPr wrap="square">
                <a:spAutoFit/>
              </a:bodyPr>
              <a:lstStyle/>
              <a:p>
                <a:r>
                  <a:rPr lang="zh-CN" altLang="en-US" sz="2000" dirty="0"/>
                  <a:t> </a:t>
                </a:r>
                <a:r>
                  <a:rPr lang="zh-CN" altLang="en-US" sz="1600" dirty="0">
                    <a:latin typeface="阿里巴巴普惠体 3.0 55 Regular" panose="00020600040101010101" charset="-122"/>
                    <a:ea typeface="阿里巴巴普惠体 3.0 55 Regular" panose="00020600040101010101" charset="-122"/>
                  </a:rPr>
                  <a:t>在</a:t>
                </a:r>
                <a:r>
                  <a:rPr lang="en-US" altLang="zh-CN" sz="1600" dirty="0">
                    <a:latin typeface="阿里巴巴普惠体 3.0 55 Regular" panose="00020600040101010101" charset="-122"/>
                    <a:ea typeface="阿里巴巴普惠体 3.0 55 Regular" panose="00020600040101010101" charset="-122"/>
                  </a:rPr>
                  <a:t> SQL </a:t>
                </a:r>
                <a:r>
                  <a:rPr lang="zh-CN" altLang="en-US" sz="1600" dirty="0">
                    <a:latin typeface="阿里巴巴普惠体 3.0 55 Regular" panose="00020600040101010101" charset="-122"/>
                    <a:ea typeface="阿里巴巴普惠体 3.0 55 Regular" panose="00020600040101010101" charset="-122"/>
                  </a:rPr>
                  <a:t>编辑框中输入下列语句：</a:t>
                </a:r>
                <a:endParaRPr lang="zh-CN" altLang="en-US" sz="1600" dirty="0">
                  <a:latin typeface="阿里巴巴普惠体 3.0 55 Regular" panose="00020600040101010101" charset="-122"/>
                  <a:ea typeface="阿里巴巴普惠体 3.0 55 Regular" panose="00020600040101010101" charset="-122"/>
                </a:endParaRPr>
              </a:p>
            </p:txBody>
          </p:sp>
          <p:sp>
            <p:nvSpPr>
              <p:cNvPr id="17" name="矩形 16"/>
              <p:cNvSpPr/>
              <p:nvPr>
                <p:custDataLst>
                  <p:tags r:id="rId5"/>
                </p:custDataLst>
              </p:nvPr>
            </p:nvSpPr>
            <p:spPr>
              <a:xfrm>
                <a:off x="960" y="5009"/>
                <a:ext cx="6583" cy="921"/>
              </a:xfrm>
              <a:prstGeom prst="rect">
                <a:avLst/>
              </a:prstGeom>
              <a:noFill/>
              <a:ln w="28575" cmpd="dbl">
                <a:gradFill>
                  <a:gsLst>
                    <a:gs pos="0">
                      <a:schemeClr val="accent1">
                        <a:lumMod val="11000"/>
                        <a:lumOff val="89000"/>
                      </a:schemeClr>
                    </a:gs>
                    <a:gs pos="89000">
                      <a:srgbClr val="0D42D3"/>
                    </a:gs>
                    <a:gs pos="0">
                      <a:schemeClr val="accent1">
                        <a:lumMod val="45000"/>
                        <a:lumOff val="55000"/>
                      </a:schemeClr>
                    </a:gs>
                  </a:gsLst>
                  <a:lin ang="20580000" scaled="1"/>
                </a:gra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latin typeface="阿里巴巴普惠体 3.0 55 Regular" panose="00020600040101010101" charset="-122"/>
                  <a:ea typeface="阿里巴巴普惠体 3.0 55 Regular" panose="00020600040101010101" charset="-122"/>
                </a:endParaRPr>
              </a:p>
            </p:txBody>
          </p:sp>
        </p:grpSp>
      </p:grpSp>
      <p:sp>
        <p:nvSpPr>
          <p:cNvPr id="5" name="椭圆 4"/>
          <p:cNvSpPr/>
          <p:nvPr/>
        </p:nvSpPr>
        <p:spPr>
          <a:xfrm>
            <a:off x="127000" y="610235"/>
            <a:ext cx="253365" cy="255905"/>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spTree>
    <p:custDataLst>
      <p:tags r:id="rId6"/>
    </p:custData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127000" y="-160020"/>
            <a:ext cx="762635" cy="770255"/>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阿里巴巴普惠体 3.0 55 Regular" panose="00020600040101010101" charset="-122"/>
              <a:ea typeface="阿里巴巴普惠体 3.0 55 Regular" panose="00020600040101010101" charset="-122"/>
              <a:cs typeface="+mn-cs"/>
            </a:endParaRPr>
          </a:p>
        </p:txBody>
      </p:sp>
      <p:sp>
        <p:nvSpPr>
          <p:cNvPr id="9" name="文本框 8"/>
          <p:cNvSpPr txBox="1"/>
          <p:nvPr/>
        </p:nvSpPr>
        <p:spPr>
          <a:xfrm>
            <a:off x="996314" y="104140"/>
            <a:ext cx="8421509"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rPr>
              <a:t>帆软</a:t>
            </a:r>
            <a:r>
              <a:rPr kumimoji="0" lang="en-US" altLang="zh-CN"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rPr>
              <a:t>-</a:t>
            </a:r>
            <a:r>
              <a:rPr kumimoji="0" lang="zh-CN" altLang="en-US"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rPr>
              <a:t>定义数据库查询和创建表格</a:t>
            </a:r>
            <a:endParaRPr kumimoji="0" lang="en-US" altLang="zh-CN"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endParaRPr>
          </a:p>
        </p:txBody>
      </p:sp>
      <p:pic>
        <p:nvPicPr>
          <p:cNvPr id="2" name="图片 1" descr="/Users/chenjiayuan/Desktop/公司logo2.png公司logo2"/>
          <p:cNvPicPr>
            <a:picLocks noChangeAspect="1"/>
          </p:cNvPicPr>
          <p:nvPr>
            <p:custDataLst>
              <p:tags r:id="rId1"/>
            </p:custDataLst>
          </p:nvPr>
        </p:nvPicPr>
        <p:blipFill>
          <a:blip r:embed="rId2" cstate="screen"/>
          <a:srcRect/>
          <a:stretch>
            <a:fillRect/>
          </a:stretch>
        </p:blipFill>
        <p:spPr>
          <a:xfrm>
            <a:off x="10701655" y="288925"/>
            <a:ext cx="1056005" cy="275590"/>
          </a:xfrm>
          <a:prstGeom prst="rect">
            <a:avLst/>
          </a:prstGeom>
        </p:spPr>
      </p:pic>
      <p:sp>
        <p:nvSpPr>
          <p:cNvPr id="4" name="文本框 3"/>
          <p:cNvSpPr txBox="1"/>
          <p:nvPr/>
        </p:nvSpPr>
        <p:spPr>
          <a:xfrm>
            <a:off x="1034414" y="1271420"/>
            <a:ext cx="8851071" cy="583565"/>
          </a:xfrm>
          <a:prstGeom prst="rect">
            <a:avLst/>
          </a:prstGeom>
          <a:noFill/>
        </p:spPr>
        <p:txBody>
          <a:bodyPr wrap="square">
            <a:spAutoFit/>
          </a:bodyPr>
          <a:lstStyle/>
          <a:p>
            <a:r>
              <a:rPr lang="zh-CN" altLang="en-US" sz="1600" dirty="0">
                <a:latin typeface="阿里巴巴普惠体 3.0 55 Regular" panose="00020600040101010101" charset="-122"/>
                <a:ea typeface="阿里巴巴普惠体 3.0 55 Regular" panose="00020600040101010101" charset="-122"/>
              </a:rPr>
              <a:t>在插入时需要注意在配置数据列时判断是否需要在前端展示数据，如图</a:t>
            </a:r>
            <a:r>
              <a:rPr lang="en-US" altLang="zh-CN" sz="1600" dirty="0">
                <a:latin typeface="阿里巴巴普惠体 3.0 55 Regular" panose="00020600040101010101" charset="-122"/>
                <a:ea typeface="阿里巴巴普惠体 3.0 55 Regular" panose="00020600040101010101" charset="-122"/>
              </a:rPr>
              <a:t>1</a:t>
            </a:r>
            <a:r>
              <a:rPr lang="zh-CN" altLang="en-US" sz="1600" dirty="0">
                <a:latin typeface="阿里巴巴普惠体 3.0 55 Regular" panose="00020600040101010101" charset="-122"/>
                <a:ea typeface="阿里巴巴普惠体 3.0 55 Regular" panose="00020600040101010101" charset="-122"/>
              </a:rPr>
              <a:t>所示。</a:t>
            </a:r>
            <a:endParaRPr lang="zh-CN" altLang="en-US" sz="1600" dirty="0">
              <a:latin typeface="阿里巴巴普惠体 3.0 55 Regular" panose="00020600040101010101" charset="-122"/>
              <a:ea typeface="阿里巴巴普惠体 3.0 55 Regular" panose="00020600040101010101" charset="-122"/>
            </a:endParaRPr>
          </a:p>
          <a:p>
            <a:r>
              <a:rPr lang="zh-CN" altLang="en-US" sz="1600" dirty="0">
                <a:latin typeface="阿里巴巴普惠体 3.0 55 Regular" panose="00020600040101010101" charset="-122"/>
                <a:ea typeface="阿里巴巴普惠体 3.0 55 Regular" panose="00020600040101010101" charset="-122"/>
              </a:rPr>
              <a:t>如果有展示样式的需求，如图</a:t>
            </a:r>
            <a:r>
              <a:rPr lang="en-US" altLang="zh-CN" sz="1600" dirty="0">
                <a:latin typeface="阿里巴巴普惠体 3.0 55 Regular" panose="00020600040101010101" charset="-122"/>
                <a:ea typeface="阿里巴巴普惠体 3.0 55 Regular" panose="00020600040101010101" charset="-122"/>
              </a:rPr>
              <a:t>2</a:t>
            </a:r>
            <a:r>
              <a:rPr lang="zh-CN" altLang="en-US" sz="1600" dirty="0">
                <a:latin typeface="阿里巴巴普惠体 3.0 55 Regular" panose="00020600040101010101" charset="-122"/>
                <a:ea typeface="阿里巴巴普惠体 3.0 55 Regular" panose="00020600040101010101" charset="-122"/>
              </a:rPr>
              <a:t>所示，需要对帆软报表进行格式的定制。</a:t>
            </a:r>
            <a:endParaRPr lang="zh-CN" altLang="en-US" sz="1600" dirty="0">
              <a:latin typeface="阿里巴巴普惠体 3.0 55 Regular" panose="00020600040101010101" charset="-122"/>
              <a:ea typeface="阿里巴巴普惠体 3.0 55 Regular" panose="00020600040101010101" charset="-122"/>
            </a:endParaRPr>
          </a:p>
        </p:txBody>
      </p:sp>
      <p:pic>
        <p:nvPicPr>
          <p:cNvPr id="8" name="图片 7"/>
          <p:cNvPicPr>
            <a:picLocks noChangeAspect="1"/>
          </p:cNvPicPr>
          <p:nvPr/>
        </p:nvPicPr>
        <p:blipFill>
          <a:blip r:embed="rId3"/>
          <a:stretch>
            <a:fillRect/>
          </a:stretch>
        </p:blipFill>
        <p:spPr>
          <a:xfrm>
            <a:off x="1034415" y="2310130"/>
            <a:ext cx="4492625" cy="2982595"/>
          </a:xfrm>
          <a:prstGeom prst="rect">
            <a:avLst/>
          </a:prstGeom>
        </p:spPr>
      </p:pic>
      <p:pic>
        <p:nvPicPr>
          <p:cNvPr id="12" name="图片 11"/>
          <p:cNvPicPr>
            <a:picLocks noChangeAspect="1"/>
          </p:cNvPicPr>
          <p:nvPr/>
        </p:nvPicPr>
        <p:blipFill>
          <a:blip r:embed="rId4"/>
          <a:stretch>
            <a:fillRect/>
          </a:stretch>
        </p:blipFill>
        <p:spPr>
          <a:xfrm>
            <a:off x="5634990" y="2310130"/>
            <a:ext cx="5909945" cy="2982595"/>
          </a:xfrm>
          <a:prstGeom prst="rect">
            <a:avLst/>
          </a:prstGeom>
        </p:spPr>
      </p:pic>
      <p:sp>
        <p:nvSpPr>
          <p:cNvPr id="14" name="文本框 13"/>
          <p:cNvSpPr txBox="1"/>
          <p:nvPr/>
        </p:nvSpPr>
        <p:spPr>
          <a:xfrm>
            <a:off x="2579545" y="5485615"/>
            <a:ext cx="1402366" cy="337185"/>
          </a:xfrm>
          <a:prstGeom prst="rect">
            <a:avLst/>
          </a:prstGeom>
          <a:noFill/>
        </p:spPr>
        <p:txBody>
          <a:bodyPr wrap="square">
            <a:spAutoFit/>
          </a:bodyPr>
          <a:lstStyle/>
          <a:p>
            <a:r>
              <a:rPr lang="en-US" altLang="zh-CN" sz="1600" b="1" dirty="0">
                <a:latin typeface="阿里巴巴普惠体 3.0 55 Regular" panose="00020600040101010101" charset="-122"/>
                <a:ea typeface="阿里巴巴普惠体 3.0 55 Regular" panose="00020600040101010101" charset="-122"/>
              </a:rPr>
              <a:t>1 </a:t>
            </a:r>
            <a:r>
              <a:rPr lang="zh-CN" altLang="en-US" sz="1600" b="1" dirty="0">
                <a:latin typeface="阿里巴巴普惠体 3.0 55 Regular" panose="00020600040101010101" charset="-122"/>
                <a:ea typeface="阿里巴巴普惠体 3.0 55 Regular" panose="00020600040101010101" charset="-122"/>
              </a:rPr>
              <a:t>数据列配置</a:t>
            </a:r>
            <a:endParaRPr lang="zh-CN" altLang="en-US" sz="1600" b="1" dirty="0">
              <a:latin typeface="阿里巴巴普惠体 3.0 55 Regular" panose="00020600040101010101" charset="-122"/>
              <a:ea typeface="阿里巴巴普惠体 3.0 55 Regular" panose="00020600040101010101" charset="-122"/>
            </a:endParaRPr>
          </a:p>
        </p:txBody>
      </p:sp>
      <p:sp>
        <p:nvSpPr>
          <p:cNvPr id="15" name="文本框 14"/>
          <p:cNvSpPr txBox="1"/>
          <p:nvPr/>
        </p:nvSpPr>
        <p:spPr>
          <a:xfrm>
            <a:off x="7587231" y="5485615"/>
            <a:ext cx="2005463" cy="337185"/>
          </a:xfrm>
          <a:prstGeom prst="rect">
            <a:avLst/>
          </a:prstGeom>
          <a:noFill/>
        </p:spPr>
        <p:txBody>
          <a:bodyPr wrap="square">
            <a:spAutoFit/>
          </a:bodyPr>
          <a:lstStyle/>
          <a:p>
            <a:r>
              <a:rPr lang="en-US" altLang="zh-CN" sz="1600" b="1" dirty="0">
                <a:latin typeface="阿里巴巴普惠体 3.0 55 Regular" panose="00020600040101010101" charset="-122"/>
                <a:ea typeface="阿里巴巴普惠体 3.0 55 Regular" panose="00020600040101010101" charset="-122"/>
              </a:rPr>
              <a:t>2 </a:t>
            </a:r>
            <a:r>
              <a:rPr lang="zh-CN" altLang="en-US" sz="1600" b="1" dirty="0">
                <a:latin typeface="阿里巴巴普惠体 3.0 55 Regular" panose="00020600040101010101" charset="-122"/>
                <a:ea typeface="阿里巴巴普惠体 3.0 55 Regular" panose="00020600040101010101" charset="-122"/>
              </a:rPr>
              <a:t>帆软报表展示结果</a:t>
            </a:r>
            <a:endParaRPr lang="zh-CN" altLang="en-US" sz="1600" b="1" dirty="0">
              <a:latin typeface="阿里巴巴普惠体 3.0 55 Regular" panose="00020600040101010101" charset="-122"/>
              <a:ea typeface="阿里巴巴普惠体 3.0 55 Regular" panose="00020600040101010101" charset="-122"/>
            </a:endParaRPr>
          </a:p>
        </p:txBody>
      </p:sp>
      <p:sp>
        <p:nvSpPr>
          <p:cNvPr id="3" name="椭圆 2"/>
          <p:cNvSpPr/>
          <p:nvPr/>
        </p:nvSpPr>
        <p:spPr>
          <a:xfrm>
            <a:off x="127000" y="610235"/>
            <a:ext cx="253365" cy="255905"/>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spTree>
    <p:custDataLst>
      <p:tags r:id="rId5"/>
    </p:custData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127000" y="-160020"/>
            <a:ext cx="762635" cy="770255"/>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阿里巴巴普惠体 3.0 55 Regular" panose="00020600040101010101" charset="-122"/>
              <a:ea typeface="阿里巴巴普惠体 3.0 55 Regular" panose="00020600040101010101" charset="-122"/>
              <a:cs typeface="+mn-cs"/>
            </a:endParaRPr>
          </a:p>
        </p:txBody>
      </p:sp>
      <p:sp>
        <p:nvSpPr>
          <p:cNvPr id="9" name="文本框 8"/>
          <p:cNvSpPr txBox="1"/>
          <p:nvPr/>
        </p:nvSpPr>
        <p:spPr>
          <a:xfrm>
            <a:off x="996314" y="104140"/>
            <a:ext cx="842150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rPr>
              <a:t>Redash</a:t>
            </a:r>
            <a:r>
              <a:rPr kumimoji="0" lang="zh-CN" altLang="en-US"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rPr>
              <a:t>、</a:t>
            </a:r>
            <a:r>
              <a:rPr kumimoji="0" lang="en-US" altLang="zh-CN"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rPr>
              <a:t>GP </a:t>
            </a:r>
            <a:r>
              <a:rPr kumimoji="0" lang="zh-CN" altLang="en-US"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rPr>
              <a:t>插件、</a:t>
            </a:r>
            <a:r>
              <a:rPr kumimoji="0" lang="en-US" altLang="zh-CN"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rPr>
              <a:t>Altair Panopticon</a:t>
            </a:r>
            <a:endParaRPr kumimoji="0" lang="en-US" altLang="zh-CN"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endParaRPr>
          </a:p>
        </p:txBody>
      </p:sp>
      <p:pic>
        <p:nvPicPr>
          <p:cNvPr id="2" name="图片 1" descr="/Users/chenjiayuan/Desktop/公司logo2.png公司logo2"/>
          <p:cNvPicPr>
            <a:picLocks noChangeAspect="1"/>
          </p:cNvPicPr>
          <p:nvPr>
            <p:custDataLst>
              <p:tags r:id="rId1"/>
            </p:custDataLst>
          </p:nvPr>
        </p:nvPicPr>
        <p:blipFill>
          <a:blip r:embed="rId2" cstate="screen"/>
          <a:srcRect/>
          <a:stretch>
            <a:fillRect/>
          </a:stretch>
        </p:blipFill>
        <p:spPr>
          <a:xfrm>
            <a:off x="10701655" y="288925"/>
            <a:ext cx="1056005" cy="275590"/>
          </a:xfrm>
          <a:prstGeom prst="rect">
            <a:avLst/>
          </a:prstGeom>
        </p:spPr>
      </p:pic>
      <p:sp>
        <p:nvSpPr>
          <p:cNvPr id="4" name="文本框 3"/>
          <p:cNvSpPr txBox="1"/>
          <p:nvPr/>
        </p:nvSpPr>
        <p:spPr>
          <a:xfrm>
            <a:off x="879475" y="4425950"/>
            <a:ext cx="6096000" cy="1623695"/>
          </a:xfrm>
          <a:prstGeom prst="rect">
            <a:avLst/>
          </a:prstGeom>
          <a:noFill/>
        </p:spPr>
        <p:txBody>
          <a:bodyPr wrap="square">
            <a:noAutofit/>
          </a:bodyPr>
          <a:lstStyle/>
          <a:p>
            <a:pPr>
              <a:lnSpc>
                <a:spcPct val="120000"/>
              </a:lnSpc>
            </a:pPr>
            <a:r>
              <a:rPr lang="en-US" altLang="zh-CN" dirty="0">
                <a:solidFill>
                  <a:srgbClr val="436FDE"/>
                </a:solidFill>
                <a:latin typeface="阿里巴巴普惠体 3.0 55 Regular" panose="00020600040101010101" charset="-122"/>
                <a:ea typeface="阿里巴巴普惠体 3.0 55 Regular" panose="00020600040101010101" charset="-122"/>
              </a:rPr>
              <a:t>Altair Panopticon</a:t>
            </a:r>
            <a:endParaRPr lang="en-US" altLang="zh-CN" dirty="0">
              <a:solidFill>
                <a:srgbClr val="436FDE"/>
              </a:solidFill>
              <a:latin typeface="阿里巴巴普惠体 3.0 55 Regular" panose="00020600040101010101" charset="-122"/>
              <a:ea typeface="阿里巴巴普惠体 3.0 55 Regular" panose="00020600040101010101" charset="-122"/>
            </a:endParaRPr>
          </a:p>
          <a:p>
            <a:pPr>
              <a:lnSpc>
                <a:spcPct val="120000"/>
              </a:lnSpc>
            </a:pPr>
            <a:r>
              <a:rPr lang="zh-CN" altLang="en-US" sz="1600" dirty="0">
                <a:latin typeface="阿里巴巴普惠体 3.0 55 Regular" panose="00020600040101010101" charset="-122"/>
                <a:ea typeface="阿里巴巴普惠体 3.0 55 Regular" panose="00020600040101010101" charset="-122"/>
              </a:rPr>
              <a:t>由</a:t>
            </a:r>
            <a:r>
              <a:rPr lang="en-US" altLang="zh-CN" sz="1600" dirty="0">
                <a:latin typeface="阿里巴巴普惠体 3.0 55 Regular" panose="00020600040101010101" charset="-122"/>
                <a:ea typeface="阿里巴巴普惠体 3.0 55 Regular" panose="00020600040101010101" charset="-122"/>
              </a:rPr>
              <a:t>DolphinDB </a:t>
            </a:r>
            <a:r>
              <a:rPr lang="zh-CN" altLang="en-US" sz="1600" dirty="0">
                <a:latin typeface="阿里巴巴普惠体 3.0 55 Regular" panose="00020600040101010101" charset="-122"/>
                <a:ea typeface="阿里巴巴普惠体 3.0 55 Regular" panose="00020600040101010101" charset="-122"/>
              </a:rPr>
              <a:t>和 </a:t>
            </a:r>
            <a:r>
              <a:rPr lang="en-US" altLang="zh-CN" sz="1600" dirty="0">
                <a:latin typeface="阿里巴巴普惠体 3.0 55 Regular" panose="00020600040101010101" charset="-122"/>
                <a:ea typeface="阿里巴巴普惠体 3.0 55 Regular" panose="00020600040101010101" charset="-122"/>
              </a:rPr>
              <a:t>Altair Panopticon </a:t>
            </a:r>
            <a:r>
              <a:rPr lang="zh-CN" altLang="en-US" sz="1600" dirty="0">
                <a:latin typeface="阿里巴巴普惠体 3.0 55 Regular" panose="00020600040101010101" charset="-122"/>
                <a:ea typeface="阿里巴巴普惠体 3.0 55 Regular" panose="00020600040101010101" charset="-122"/>
              </a:rPr>
              <a:t>共同搭建的高性能时序数据分析平台提供 </a:t>
            </a:r>
            <a:r>
              <a:rPr lang="en-US" altLang="zh-CN" sz="1600" dirty="0">
                <a:latin typeface="阿里巴巴普惠体 3.0 55 Regular" panose="00020600040101010101" charset="-122"/>
                <a:ea typeface="阿里巴巴普惠体 3.0 55 Regular" panose="00020600040101010101" charset="-122"/>
              </a:rPr>
              <a:t>SQL </a:t>
            </a:r>
            <a:r>
              <a:rPr lang="zh-CN" altLang="en-US" sz="1600" dirty="0">
                <a:latin typeface="阿里巴巴普惠体 3.0 55 Regular" panose="00020600040101010101" charset="-122"/>
                <a:ea typeface="阿里巴巴普惠体 3.0 55 Regular" panose="00020600040101010101" charset="-122"/>
              </a:rPr>
              <a:t>查询 和流数据表订阅两种数据接口，通过接口，用户能够访问并分析实时流数据、日内累计数据 和历史数据，并实时地将接收到的数据可视化。</a:t>
            </a:r>
            <a:endParaRPr lang="zh-CN" altLang="en-US" sz="1600" dirty="0">
              <a:latin typeface="阿里巴巴普惠体 3.0 55 Regular" panose="00020600040101010101" charset="-122"/>
              <a:ea typeface="阿里巴巴普惠体 3.0 55 Regular" panose="00020600040101010101" charset="-122"/>
            </a:endParaRPr>
          </a:p>
        </p:txBody>
      </p:sp>
      <p:pic>
        <p:nvPicPr>
          <p:cNvPr id="3" name="图片 2"/>
          <p:cNvPicPr>
            <a:picLocks noChangeAspect="1"/>
          </p:cNvPicPr>
          <p:nvPr/>
        </p:nvPicPr>
        <p:blipFill>
          <a:blip r:embed="rId3"/>
          <a:stretch>
            <a:fillRect/>
          </a:stretch>
        </p:blipFill>
        <p:spPr>
          <a:xfrm>
            <a:off x="7185859" y="2241401"/>
            <a:ext cx="4463928" cy="2514114"/>
          </a:xfrm>
          <a:prstGeom prst="rect">
            <a:avLst/>
          </a:prstGeom>
        </p:spPr>
      </p:pic>
      <p:grpSp>
        <p:nvGrpSpPr>
          <p:cNvPr id="11" name="组合 10"/>
          <p:cNvGrpSpPr/>
          <p:nvPr/>
        </p:nvGrpSpPr>
        <p:grpSpPr>
          <a:xfrm>
            <a:off x="509314" y="2648585"/>
            <a:ext cx="302260" cy="306070"/>
            <a:chOff x="763" y="6708"/>
            <a:chExt cx="476" cy="482"/>
          </a:xfrm>
        </p:grpSpPr>
        <p:sp>
          <p:nvSpPr>
            <p:cNvPr id="13" name="椭圆 12"/>
            <p:cNvSpPr/>
            <p:nvPr/>
          </p:nvSpPr>
          <p:spPr>
            <a:xfrm>
              <a:off x="763" y="6708"/>
              <a:ext cx="477" cy="483"/>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3.0 55 Regular" panose="00020600040101010101" charset="-122"/>
                <a:ea typeface="阿里巴巴普惠体 3.0 55 Regular" panose="00020600040101010101" charset="-122"/>
              </a:endParaRPr>
            </a:p>
          </p:txBody>
        </p:sp>
        <p:sp>
          <p:nvSpPr>
            <p:cNvPr id="16" name="Shape"/>
            <p:cNvSpPr/>
            <p:nvPr/>
          </p:nvSpPr>
          <p:spPr>
            <a:xfrm>
              <a:off x="877" y="6866"/>
              <a:ext cx="242" cy="242"/>
            </a:xfrm>
            <a:custGeom>
              <a:avLst/>
              <a:gdLst/>
              <a:ahLst/>
              <a:cxnLst>
                <a:cxn ang="0">
                  <a:pos x="wd2" y="hd2"/>
                </a:cxn>
                <a:cxn ang="5400000">
                  <a:pos x="wd2" y="hd2"/>
                </a:cxn>
                <a:cxn ang="10800000">
                  <a:pos x="wd2" y="hd2"/>
                </a:cxn>
                <a:cxn ang="16200000">
                  <a:pos x="wd2" y="hd2"/>
                </a:cxn>
              </a:cxnLst>
              <a:rect l="0" t="0" r="r" b="b"/>
              <a:pathLst>
                <a:path w="21600" h="21600" extrusionOk="0">
                  <a:moveTo>
                    <a:pt x="12598" y="1785"/>
                  </a:moveTo>
                  <a:cubicBezTo>
                    <a:pt x="12368" y="1785"/>
                    <a:pt x="11884" y="1989"/>
                    <a:pt x="11731" y="2168"/>
                  </a:cubicBezTo>
                  <a:lnTo>
                    <a:pt x="1785" y="11705"/>
                  </a:lnTo>
                  <a:lnTo>
                    <a:pt x="9895" y="19815"/>
                  </a:lnTo>
                  <a:lnTo>
                    <a:pt x="19432" y="9869"/>
                  </a:lnTo>
                  <a:cubicBezTo>
                    <a:pt x="19611" y="9716"/>
                    <a:pt x="19815" y="9232"/>
                    <a:pt x="19815" y="9002"/>
                  </a:cubicBezTo>
                  <a:lnTo>
                    <a:pt x="19815" y="1785"/>
                  </a:lnTo>
                  <a:lnTo>
                    <a:pt x="12598" y="1785"/>
                  </a:lnTo>
                  <a:close/>
                  <a:moveTo>
                    <a:pt x="9895" y="21600"/>
                  </a:moveTo>
                  <a:cubicBezTo>
                    <a:pt x="9410" y="21600"/>
                    <a:pt x="8977" y="21370"/>
                    <a:pt x="8645" y="21064"/>
                  </a:cubicBezTo>
                  <a:lnTo>
                    <a:pt x="561" y="12955"/>
                  </a:lnTo>
                  <a:cubicBezTo>
                    <a:pt x="179" y="12623"/>
                    <a:pt x="0" y="12190"/>
                    <a:pt x="0" y="11705"/>
                  </a:cubicBezTo>
                  <a:cubicBezTo>
                    <a:pt x="0" y="11221"/>
                    <a:pt x="179" y="10736"/>
                    <a:pt x="561" y="10430"/>
                  </a:cubicBezTo>
                  <a:lnTo>
                    <a:pt x="10430" y="867"/>
                  </a:lnTo>
                  <a:cubicBezTo>
                    <a:pt x="10966" y="383"/>
                    <a:pt x="11884" y="0"/>
                    <a:pt x="12598" y="0"/>
                  </a:cubicBezTo>
                  <a:lnTo>
                    <a:pt x="19815" y="0"/>
                  </a:lnTo>
                  <a:cubicBezTo>
                    <a:pt x="20784" y="0"/>
                    <a:pt x="21600" y="816"/>
                    <a:pt x="21600" y="1785"/>
                  </a:cubicBezTo>
                  <a:lnTo>
                    <a:pt x="21600" y="9002"/>
                  </a:lnTo>
                  <a:cubicBezTo>
                    <a:pt x="21600" y="9716"/>
                    <a:pt x="21217" y="10634"/>
                    <a:pt x="20682" y="11170"/>
                  </a:cubicBezTo>
                  <a:lnTo>
                    <a:pt x="11195" y="21064"/>
                  </a:lnTo>
                  <a:cubicBezTo>
                    <a:pt x="10864" y="21370"/>
                    <a:pt x="10379" y="21600"/>
                    <a:pt x="9895" y="21600"/>
                  </a:cubicBezTo>
                  <a:close/>
                </a:path>
              </a:pathLst>
            </a:custGeom>
            <a:solidFill>
              <a:schemeClr val="bg2"/>
            </a:solidFill>
            <a:ln w="12700">
              <a:miter lim="400000"/>
            </a:ln>
          </p:spPr>
          <p:txBody>
            <a:bodyPr lIns="22860" rIns="22860" anchor="ctr"/>
            <a:lstStyle/>
            <a:p>
              <a:pPr defTabSz="228600">
                <a:lnSpc>
                  <a:spcPct val="93000"/>
                </a:lnSpc>
                <a:defRPr sz="1800">
                  <a:solidFill>
                    <a:srgbClr val="000000"/>
                  </a:solidFill>
                </a:defRPr>
              </a:pPr>
              <a:endParaRPr sz="900" dirty="0">
                <a:latin typeface="阿里巴巴普惠体 3.0 55 Regular" panose="00020600040101010101" charset="-122"/>
                <a:ea typeface="阿里巴巴普惠体 3.0 55 Regular" panose="00020600040101010101" charset="-122"/>
              </a:endParaRPr>
            </a:p>
          </p:txBody>
        </p:sp>
      </p:grpSp>
      <p:grpSp>
        <p:nvGrpSpPr>
          <p:cNvPr id="17" name="组合 16"/>
          <p:cNvGrpSpPr/>
          <p:nvPr/>
        </p:nvGrpSpPr>
        <p:grpSpPr>
          <a:xfrm>
            <a:off x="509314" y="4501515"/>
            <a:ext cx="302260" cy="306070"/>
            <a:chOff x="763" y="6708"/>
            <a:chExt cx="476" cy="482"/>
          </a:xfrm>
        </p:grpSpPr>
        <p:sp>
          <p:nvSpPr>
            <p:cNvPr id="18" name="椭圆 17"/>
            <p:cNvSpPr/>
            <p:nvPr/>
          </p:nvSpPr>
          <p:spPr>
            <a:xfrm>
              <a:off x="763" y="6708"/>
              <a:ext cx="477" cy="483"/>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3.0 55 Regular" panose="00020600040101010101" charset="-122"/>
                <a:ea typeface="阿里巴巴普惠体 3.0 55 Regular" panose="00020600040101010101" charset="-122"/>
              </a:endParaRPr>
            </a:p>
          </p:txBody>
        </p:sp>
        <p:sp>
          <p:nvSpPr>
            <p:cNvPr id="19" name="Shape"/>
            <p:cNvSpPr/>
            <p:nvPr/>
          </p:nvSpPr>
          <p:spPr>
            <a:xfrm>
              <a:off x="877" y="6866"/>
              <a:ext cx="242" cy="242"/>
            </a:xfrm>
            <a:custGeom>
              <a:avLst/>
              <a:gdLst/>
              <a:ahLst/>
              <a:cxnLst>
                <a:cxn ang="0">
                  <a:pos x="wd2" y="hd2"/>
                </a:cxn>
                <a:cxn ang="5400000">
                  <a:pos x="wd2" y="hd2"/>
                </a:cxn>
                <a:cxn ang="10800000">
                  <a:pos x="wd2" y="hd2"/>
                </a:cxn>
                <a:cxn ang="16200000">
                  <a:pos x="wd2" y="hd2"/>
                </a:cxn>
              </a:cxnLst>
              <a:rect l="0" t="0" r="r" b="b"/>
              <a:pathLst>
                <a:path w="21600" h="21600" extrusionOk="0">
                  <a:moveTo>
                    <a:pt x="12598" y="1785"/>
                  </a:moveTo>
                  <a:cubicBezTo>
                    <a:pt x="12368" y="1785"/>
                    <a:pt x="11884" y="1989"/>
                    <a:pt x="11731" y="2168"/>
                  </a:cubicBezTo>
                  <a:lnTo>
                    <a:pt x="1785" y="11705"/>
                  </a:lnTo>
                  <a:lnTo>
                    <a:pt x="9895" y="19815"/>
                  </a:lnTo>
                  <a:lnTo>
                    <a:pt x="19432" y="9869"/>
                  </a:lnTo>
                  <a:cubicBezTo>
                    <a:pt x="19611" y="9716"/>
                    <a:pt x="19815" y="9232"/>
                    <a:pt x="19815" y="9002"/>
                  </a:cubicBezTo>
                  <a:lnTo>
                    <a:pt x="19815" y="1785"/>
                  </a:lnTo>
                  <a:lnTo>
                    <a:pt x="12598" y="1785"/>
                  </a:lnTo>
                  <a:close/>
                  <a:moveTo>
                    <a:pt x="9895" y="21600"/>
                  </a:moveTo>
                  <a:cubicBezTo>
                    <a:pt x="9410" y="21600"/>
                    <a:pt x="8977" y="21370"/>
                    <a:pt x="8645" y="21064"/>
                  </a:cubicBezTo>
                  <a:lnTo>
                    <a:pt x="561" y="12955"/>
                  </a:lnTo>
                  <a:cubicBezTo>
                    <a:pt x="179" y="12623"/>
                    <a:pt x="0" y="12190"/>
                    <a:pt x="0" y="11705"/>
                  </a:cubicBezTo>
                  <a:cubicBezTo>
                    <a:pt x="0" y="11221"/>
                    <a:pt x="179" y="10736"/>
                    <a:pt x="561" y="10430"/>
                  </a:cubicBezTo>
                  <a:lnTo>
                    <a:pt x="10430" y="867"/>
                  </a:lnTo>
                  <a:cubicBezTo>
                    <a:pt x="10966" y="383"/>
                    <a:pt x="11884" y="0"/>
                    <a:pt x="12598" y="0"/>
                  </a:cubicBezTo>
                  <a:lnTo>
                    <a:pt x="19815" y="0"/>
                  </a:lnTo>
                  <a:cubicBezTo>
                    <a:pt x="20784" y="0"/>
                    <a:pt x="21600" y="816"/>
                    <a:pt x="21600" y="1785"/>
                  </a:cubicBezTo>
                  <a:lnTo>
                    <a:pt x="21600" y="9002"/>
                  </a:lnTo>
                  <a:cubicBezTo>
                    <a:pt x="21600" y="9716"/>
                    <a:pt x="21217" y="10634"/>
                    <a:pt x="20682" y="11170"/>
                  </a:cubicBezTo>
                  <a:lnTo>
                    <a:pt x="11195" y="21064"/>
                  </a:lnTo>
                  <a:cubicBezTo>
                    <a:pt x="10864" y="21370"/>
                    <a:pt x="10379" y="21600"/>
                    <a:pt x="9895" y="21600"/>
                  </a:cubicBezTo>
                  <a:close/>
                </a:path>
              </a:pathLst>
            </a:custGeom>
            <a:solidFill>
              <a:schemeClr val="bg2"/>
            </a:solidFill>
            <a:ln w="12700">
              <a:miter lim="400000"/>
            </a:ln>
          </p:spPr>
          <p:txBody>
            <a:bodyPr lIns="22860" rIns="22860" anchor="ctr"/>
            <a:lstStyle/>
            <a:p>
              <a:pPr defTabSz="228600">
                <a:lnSpc>
                  <a:spcPct val="93000"/>
                </a:lnSpc>
                <a:defRPr sz="1800">
                  <a:solidFill>
                    <a:srgbClr val="000000"/>
                  </a:solidFill>
                </a:defRPr>
              </a:pPr>
              <a:endParaRPr sz="900" dirty="0">
                <a:latin typeface="阿里巴巴普惠体 3.0 55 Regular" panose="00020600040101010101" charset="-122"/>
                <a:ea typeface="阿里巴巴普惠体 3.0 55 Regular" panose="00020600040101010101" charset="-122"/>
              </a:endParaRPr>
            </a:p>
          </p:txBody>
        </p:sp>
      </p:grpSp>
      <p:grpSp>
        <p:nvGrpSpPr>
          <p:cNvPr id="5" name="组合 4"/>
          <p:cNvGrpSpPr/>
          <p:nvPr/>
        </p:nvGrpSpPr>
        <p:grpSpPr>
          <a:xfrm rot="0">
            <a:off x="509314" y="1119505"/>
            <a:ext cx="302260" cy="306070"/>
            <a:chOff x="763" y="6708"/>
            <a:chExt cx="476" cy="482"/>
          </a:xfrm>
        </p:grpSpPr>
        <p:sp>
          <p:nvSpPr>
            <p:cNvPr id="6" name="椭圆 5"/>
            <p:cNvSpPr/>
            <p:nvPr/>
          </p:nvSpPr>
          <p:spPr>
            <a:xfrm>
              <a:off x="763" y="6708"/>
              <a:ext cx="477" cy="483"/>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3.0 55 Regular" panose="00020600040101010101" charset="-122"/>
                <a:ea typeface="阿里巴巴普惠体 3.0 55 Regular" panose="00020600040101010101" charset="-122"/>
              </a:endParaRPr>
            </a:p>
          </p:txBody>
        </p:sp>
        <p:sp>
          <p:nvSpPr>
            <p:cNvPr id="7" name="Shape"/>
            <p:cNvSpPr/>
            <p:nvPr/>
          </p:nvSpPr>
          <p:spPr>
            <a:xfrm>
              <a:off x="877" y="6866"/>
              <a:ext cx="242" cy="242"/>
            </a:xfrm>
            <a:custGeom>
              <a:avLst/>
              <a:gdLst/>
              <a:ahLst/>
              <a:cxnLst>
                <a:cxn ang="0">
                  <a:pos x="wd2" y="hd2"/>
                </a:cxn>
                <a:cxn ang="5400000">
                  <a:pos x="wd2" y="hd2"/>
                </a:cxn>
                <a:cxn ang="10800000">
                  <a:pos x="wd2" y="hd2"/>
                </a:cxn>
                <a:cxn ang="16200000">
                  <a:pos x="wd2" y="hd2"/>
                </a:cxn>
              </a:cxnLst>
              <a:rect l="0" t="0" r="r" b="b"/>
              <a:pathLst>
                <a:path w="21600" h="21600" extrusionOk="0">
                  <a:moveTo>
                    <a:pt x="12598" y="1785"/>
                  </a:moveTo>
                  <a:cubicBezTo>
                    <a:pt x="12368" y="1785"/>
                    <a:pt x="11884" y="1989"/>
                    <a:pt x="11731" y="2168"/>
                  </a:cubicBezTo>
                  <a:lnTo>
                    <a:pt x="1785" y="11705"/>
                  </a:lnTo>
                  <a:lnTo>
                    <a:pt x="9895" y="19815"/>
                  </a:lnTo>
                  <a:lnTo>
                    <a:pt x="19432" y="9869"/>
                  </a:lnTo>
                  <a:cubicBezTo>
                    <a:pt x="19611" y="9716"/>
                    <a:pt x="19815" y="9232"/>
                    <a:pt x="19815" y="9002"/>
                  </a:cubicBezTo>
                  <a:lnTo>
                    <a:pt x="19815" y="1785"/>
                  </a:lnTo>
                  <a:lnTo>
                    <a:pt x="12598" y="1785"/>
                  </a:lnTo>
                  <a:close/>
                  <a:moveTo>
                    <a:pt x="9895" y="21600"/>
                  </a:moveTo>
                  <a:cubicBezTo>
                    <a:pt x="9410" y="21600"/>
                    <a:pt x="8977" y="21370"/>
                    <a:pt x="8645" y="21064"/>
                  </a:cubicBezTo>
                  <a:lnTo>
                    <a:pt x="561" y="12955"/>
                  </a:lnTo>
                  <a:cubicBezTo>
                    <a:pt x="179" y="12623"/>
                    <a:pt x="0" y="12190"/>
                    <a:pt x="0" y="11705"/>
                  </a:cubicBezTo>
                  <a:cubicBezTo>
                    <a:pt x="0" y="11221"/>
                    <a:pt x="179" y="10736"/>
                    <a:pt x="561" y="10430"/>
                  </a:cubicBezTo>
                  <a:lnTo>
                    <a:pt x="10430" y="867"/>
                  </a:lnTo>
                  <a:cubicBezTo>
                    <a:pt x="10966" y="383"/>
                    <a:pt x="11884" y="0"/>
                    <a:pt x="12598" y="0"/>
                  </a:cubicBezTo>
                  <a:lnTo>
                    <a:pt x="19815" y="0"/>
                  </a:lnTo>
                  <a:cubicBezTo>
                    <a:pt x="20784" y="0"/>
                    <a:pt x="21600" y="816"/>
                    <a:pt x="21600" y="1785"/>
                  </a:cubicBezTo>
                  <a:lnTo>
                    <a:pt x="21600" y="9002"/>
                  </a:lnTo>
                  <a:cubicBezTo>
                    <a:pt x="21600" y="9716"/>
                    <a:pt x="21217" y="10634"/>
                    <a:pt x="20682" y="11170"/>
                  </a:cubicBezTo>
                  <a:lnTo>
                    <a:pt x="11195" y="21064"/>
                  </a:lnTo>
                  <a:cubicBezTo>
                    <a:pt x="10864" y="21370"/>
                    <a:pt x="10379" y="21600"/>
                    <a:pt x="9895" y="21600"/>
                  </a:cubicBezTo>
                  <a:close/>
                </a:path>
              </a:pathLst>
            </a:custGeom>
            <a:solidFill>
              <a:schemeClr val="bg2"/>
            </a:solidFill>
            <a:ln w="12700">
              <a:miter lim="400000"/>
            </a:ln>
          </p:spPr>
          <p:txBody>
            <a:bodyPr lIns="22860" rIns="22860" anchor="ctr"/>
            <a:lstStyle/>
            <a:p>
              <a:pPr defTabSz="228600">
                <a:lnSpc>
                  <a:spcPct val="93000"/>
                </a:lnSpc>
                <a:defRPr sz="1800">
                  <a:solidFill>
                    <a:srgbClr val="000000"/>
                  </a:solidFill>
                </a:defRPr>
              </a:pPr>
              <a:endParaRPr sz="900" dirty="0">
                <a:latin typeface="阿里巴巴普惠体 3.0 55 Regular" panose="00020600040101010101" charset="-122"/>
                <a:ea typeface="阿里巴巴普惠体 3.0 55 Regular" panose="00020600040101010101" charset="-122"/>
              </a:endParaRPr>
            </a:p>
          </p:txBody>
        </p:sp>
      </p:grpSp>
      <p:sp>
        <p:nvSpPr>
          <p:cNvPr id="8" name="文本框 7"/>
          <p:cNvSpPr txBox="1"/>
          <p:nvPr/>
        </p:nvSpPr>
        <p:spPr>
          <a:xfrm>
            <a:off x="879475" y="1049020"/>
            <a:ext cx="6096000" cy="1013460"/>
          </a:xfrm>
          <a:prstGeom prst="rect">
            <a:avLst/>
          </a:prstGeom>
          <a:noFill/>
        </p:spPr>
        <p:txBody>
          <a:bodyPr wrap="square" rtlCol="0" anchor="t">
            <a:spAutoFit/>
          </a:bodyPr>
          <a:p>
            <a:pPr>
              <a:lnSpc>
                <a:spcPct val="120000"/>
              </a:lnSpc>
            </a:pPr>
            <a:r>
              <a:rPr lang="en-US" altLang="zh-CN" dirty="0">
                <a:solidFill>
                  <a:srgbClr val="436FDE"/>
                </a:solidFill>
                <a:latin typeface="阿里巴巴普惠体 3.0 55 Regular" panose="00020600040101010101" charset="-122"/>
                <a:ea typeface="阿里巴巴普惠体 3.0 55 Regular" panose="00020600040101010101" charset="-122"/>
                <a:sym typeface="+mn-ea"/>
              </a:rPr>
              <a:t>Redash</a:t>
            </a:r>
            <a:endParaRPr lang="en-US" altLang="zh-CN" dirty="0">
              <a:solidFill>
                <a:srgbClr val="436FDE"/>
              </a:solidFill>
              <a:latin typeface="阿里巴巴普惠体 3.0 55 Regular" panose="00020600040101010101" charset="-122"/>
              <a:ea typeface="阿里巴巴普惠体 3.0 55 Regular" panose="00020600040101010101" charset="-122"/>
            </a:endParaRPr>
          </a:p>
          <a:p>
            <a:pPr>
              <a:lnSpc>
                <a:spcPct val="120000"/>
              </a:lnSpc>
            </a:pPr>
            <a:r>
              <a:rPr lang="en-US" altLang="zh-CN" sz="1600" dirty="0">
                <a:latin typeface="阿里巴巴普惠体 3.0 55 Regular" panose="00020600040101010101" charset="-122"/>
                <a:ea typeface="阿里巴巴普惠体 3.0 55 Regular" panose="00020600040101010101" charset="-122"/>
                <a:sym typeface="+mn-ea"/>
              </a:rPr>
              <a:t>Redash</a:t>
            </a:r>
            <a:r>
              <a:rPr lang="zh-CN" altLang="en-US" sz="1600" dirty="0">
                <a:latin typeface="阿里巴巴普惠体 3.0 55 Regular" panose="00020600040101010101" charset="-122"/>
                <a:ea typeface="阿里巴巴普惠体 3.0 55 Regular" panose="00020600040101010101" charset="-122"/>
                <a:sym typeface="+mn-ea"/>
              </a:rPr>
              <a:t>是一款开源的</a:t>
            </a:r>
            <a:r>
              <a:rPr lang="en-US" altLang="zh-CN" sz="1600" dirty="0">
                <a:latin typeface="阿里巴巴普惠体 3.0 55 Regular" panose="00020600040101010101" charset="-122"/>
                <a:ea typeface="阿里巴巴普惠体 3.0 55 Regular" panose="00020600040101010101" charset="-122"/>
                <a:sym typeface="+mn-ea"/>
              </a:rPr>
              <a:t>BI</a:t>
            </a:r>
            <a:r>
              <a:rPr lang="zh-CN" altLang="en-US" sz="1600" dirty="0">
                <a:latin typeface="阿里巴巴普惠体 3.0 55 Regular" panose="00020600040101010101" charset="-122"/>
                <a:ea typeface="阿里巴巴普惠体 3.0 55 Regular" panose="00020600040101010101" charset="-122"/>
                <a:sym typeface="+mn-ea"/>
              </a:rPr>
              <a:t>工具，提供了基于</a:t>
            </a:r>
            <a:r>
              <a:rPr lang="en-US" altLang="zh-CN" sz="1600" dirty="0">
                <a:latin typeface="阿里巴巴普惠体 3.0 55 Regular" panose="00020600040101010101" charset="-122"/>
                <a:ea typeface="阿里巴巴普惠体 3.0 55 Regular" panose="00020600040101010101" charset="-122"/>
                <a:sym typeface="+mn-ea"/>
              </a:rPr>
              <a:t>Web</a:t>
            </a:r>
            <a:r>
              <a:rPr lang="zh-CN" altLang="en-US" sz="1600" dirty="0">
                <a:latin typeface="阿里巴巴普惠体 3.0 55 Regular" panose="00020600040101010101" charset="-122"/>
                <a:ea typeface="阿里巴巴普惠体 3.0 55 Regular" panose="00020600040101010101" charset="-122"/>
                <a:sym typeface="+mn-ea"/>
              </a:rPr>
              <a:t>的数据库查询和数据可视化功能。</a:t>
            </a:r>
            <a:endParaRPr lang="zh-CN" altLang="en-US" sz="1600" dirty="0">
              <a:latin typeface="阿里巴巴普惠体 3.0 55 Regular" panose="00020600040101010101" charset="-122"/>
              <a:ea typeface="阿里巴巴普惠体 3.0 55 Regular" panose="00020600040101010101" charset="-122"/>
              <a:sym typeface="+mn-ea"/>
            </a:endParaRPr>
          </a:p>
        </p:txBody>
      </p:sp>
      <p:sp>
        <p:nvSpPr>
          <p:cNvPr id="14" name="文本框 13"/>
          <p:cNvSpPr txBox="1"/>
          <p:nvPr/>
        </p:nvSpPr>
        <p:spPr>
          <a:xfrm>
            <a:off x="879475" y="2590165"/>
            <a:ext cx="6096000" cy="1308100"/>
          </a:xfrm>
          <a:prstGeom prst="rect">
            <a:avLst/>
          </a:prstGeom>
          <a:noFill/>
        </p:spPr>
        <p:txBody>
          <a:bodyPr wrap="square" rtlCol="0" anchor="t">
            <a:spAutoFit/>
          </a:bodyPr>
          <a:p>
            <a:pPr>
              <a:lnSpc>
                <a:spcPct val="120000"/>
              </a:lnSpc>
            </a:pPr>
            <a:r>
              <a:rPr lang="en-US" altLang="zh-CN" dirty="0">
                <a:solidFill>
                  <a:srgbClr val="436FDE"/>
                </a:solidFill>
                <a:latin typeface="阿里巴巴普惠体 3.0 55 Regular" panose="00020600040101010101" charset="-122"/>
                <a:ea typeface="阿里巴巴普惠体 3.0 55 Regular" panose="00020600040101010101" charset="-122"/>
                <a:sym typeface="+mn-ea"/>
              </a:rPr>
              <a:t>GP</a:t>
            </a:r>
            <a:endParaRPr lang="en-US" altLang="zh-CN" dirty="0">
              <a:solidFill>
                <a:srgbClr val="436FDE"/>
              </a:solidFill>
              <a:latin typeface="阿里巴巴普惠体 3.0 55 Regular" panose="00020600040101010101" charset="-122"/>
              <a:ea typeface="阿里巴巴普惠体 3.0 55 Regular" panose="00020600040101010101" charset="-122"/>
            </a:endParaRPr>
          </a:p>
          <a:p>
            <a:pPr>
              <a:lnSpc>
                <a:spcPct val="120000"/>
              </a:lnSpc>
            </a:pPr>
            <a:r>
              <a:rPr lang="en-US" altLang="zh-CN" sz="1600" dirty="0">
                <a:latin typeface="阿里巴巴普惠体 3.0 55 Regular" panose="00020600040101010101" charset="-122"/>
                <a:ea typeface="阿里巴巴普惠体 3.0 55 Regular" panose="00020600040101010101" charset="-122"/>
                <a:sym typeface="+mn-ea"/>
              </a:rPr>
              <a:t>GP</a:t>
            </a:r>
            <a:r>
              <a:rPr lang="zh-CN" altLang="en-US" sz="1600" dirty="0">
                <a:latin typeface="阿里巴巴普惠体 3.0 55 Regular" panose="00020600040101010101" charset="-122"/>
                <a:ea typeface="阿里巴巴普惠体 3.0 55 Regular" panose="00020600040101010101" charset="-122"/>
                <a:sym typeface="+mn-ea"/>
              </a:rPr>
              <a:t>（</a:t>
            </a:r>
            <a:r>
              <a:rPr lang="en-US" altLang="zh-CN" sz="1600" dirty="0" err="1">
                <a:latin typeface="阿里巴巴普惠体 3.0 55 Regular" panose="00020600040101010101" charset="-122"/>
                <a:ea typeface="阿里巴巴普惠体 3.0 55 Regular" panose="00020600040101010101" charset="-122"/>
                <a:sym typeface="+mn-ea"/>
              </a:rPr>
              <a:t>Gnuplot</a:t>
            </a:r>
            <a:r>
              <a:rPr lang="zh-CN" altLang="en-US" sz="1600" dirty="0">
                <a:latin typeface="阿里巴巴普惠体 3.0 55 Regular" panose="00020600040101010101" charset="-122"/>
                <a:ea typeface="阿里巴巴普惠体 3.0 55 Regular" panose="00020600040101010101" charset="-122"/>
                <a:sym typeface="+mn-ea"/>
              </a:rPr>
              <a:t>）是一套跨平台的数学绘图自由软件。使用命令列界面，可以绘制数学函 数图形，也可以从纯文字档读入简单格式的坐标资料，绘制统计图表等。</a:t>
            </a:r>
            <a:endParaRPr lang="zh-CN" altLang="en-US" sz="1600" dirty="0">
              <a:latin typeface="阿里巴巴普惠体 3.0 55 Regular" panose="00020600040101010101" charset="-122"/>
              <a:ea typeface="阿里巴巴普惠体 3.0 55 Regular" panose="00020600040101010101" charset="-122"/>
              <a:sym typeface="+mn-ea"/>
            </a:endParaRPr>
          </a:p>
        </p:txBody>
      </p:sp>
      <p:sp>
        <p:nvSpPr>
          <p:cNvPr id="15" name="椭圆 14"/>
          <p:cNvSpPr/>
          <p:nvPr/>
        </p:nvSpPr>
        <p:spPr>
          <a:xfrm>
            <a:off x="127000" y="610235"/>
            <a:ext cx="253365" cy="255905"/>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spTree>
    <p:custDataLst>
      <p:tags r:id="rId4"/>
    </p:custData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22EA6"/>
        </a:solidFill>
        <a:effectLst/>
      </p:bgPr>
    </p:bg>
    <p:spTree>
      <p:nvGrpSpPr>
        <p:cNvPr id="1" name=""/>
        <p:cNvGrpSpPr/>
        <p:nvPr/>
      </p:nvGrpSpPr>
      <p:grpSpPr>
        <a:xfrm>
          <a:off x="0" y="0"/>
          <a:ext cx="0" cy="0"/>
          <a:chOff x="0" y="0"/>
          <a:chExt cx="0" cy="0"/>
        </a:xfrm>
      </p:grpSpPr>
      <p:pic>
        <p:nvPicPr>
          <p:cNvPr id="5" name="图片 4" descr="VCG211260803510"/>
          <p:cNvPicPr>
            <a:picLocks noChangeAspect="1"/>
          </p:cNvPicPr>
          <p:nvPr>
            <p:custDataLst>
              <p:tags r:id="rId1"/>
            </p:custDataLst>
          </p:nvPr>
        </p:nvPicPr>
        <p:blipFill>
          <a:blip r:embed="rId2" cstate="screen">
            <a:alphaModFix amt="20000"/>
            <a:grayscl/>
            <a:lum bright="24000"/>
          </a:blip>
          <a:srcRect/>
          <a:stretch>
            <a:fillRect/>
          </a:stretch>
        </p:blipFill>
        <p:spPr>
          <a:xfrm flipH="1">
            <a:off x="-1351280" y="0"/>
            <a:ext cx="13543280" cy="6951345"/>
          </a:xfrm>
          <a:prstGeom prst="rect">
            <a:avLst/>
          </a:prstGeom>
        </p:spPr>
      </p:pic>
      <p:sp>
        <p:nvSpPr>
          <p:cNvPr id="3" name="矩形 2"/>
          <p:cNvSpPr/>
          <p:nvPr>
            <p:custDataLst>
              <p:tags r:id="rId3"/>
            </p:custDataLst>
          </p:nvPr>
        </p:nvSpPr>
        <p:spPr>
          <a:xfrm>
            <a:off x="-1270" y="0"/>
            <a:ext cx="12192635" cy="6858000"/>
          </a:xfrm>
          <a:prstGeom prst="rect">
            <a:avLst/>
          </a:prstGeom>
          <a:solidFill>
            <a:srgbClr val="022EA6">
              <a:alpha val="29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sp>
        <p:nvSpPr>
          <p:cNvPr id="13" name="椭圆 12"/>
          <p:cNvSpPr/>
          <p:nvPr/>
        </p:nvSpPr>
        <p:spPr>
          <a:xfrm rot="6960000">
            <a:off x="1805940" y="1903730"/>
            <a:ext cx="1305560" cy="1305560"/>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sp>
        <p:nvSpPr>
          <p:cNvPr id="7" name="文本框 6"/>
          <p:cNvSpPr txBox="1"/>
          <p:nvPr/>
        </p:nvSpPr>
        <p:spPr>
          <a:xfrm>
            <a:off x="2402205" y="2419350"/>
            <a:ext cx="1810385" cy="768350"/>
          </a:xfrm>
          <a:prstGeom prst="rect">
            <a:avLst/>
          </a:prstGeom>
          <a:noFill/>
        </p:spPr>
        <p:txBody>
          <a:bodyPr wrap="square" rtlCol="0">
            <a:spAutoFit/>
          </a:bodyPr>
          <a:lstStyle/>
          <a:p>
            <a:r>
              <a:rPr lang="en-US" altLang="zh-CN" sz="4400" i="1" u="sng" dirty="0">
                <a:solidFill>
                  <a:schemeClr val="bg1"/>
                </a:solidFill>
                <a:latin typeface="Noto Sans S Chinese Regular" panose="020B0500000000000000" pitchFamily="34" charset="-128"/>
                <a:ea typeface="Noto Sans S Chinese Regular" panose="020B0500000000000000" pitchFamily="34" charset="-128"/>
                <a:sym typeface="+mn-ea"/>
              </a:rPr>
              <a:t>01</a:t>
            </a:r>
            <a:endParaRPr lang="en-US" altLang="zh-CN" sz="4400" i="1" u="sng" dirty="0">
              <a:solidFill>
                <a:schemeClr val="bg1"/>
              </a:solidFill>
              <a:latin typeface="Noto Sans S Chinese Regular" panose="020B0500000000000000" pitchFamily="34" charset="-128"/>
              <a:ea typeface="Noto Sans S Chinese Regular" panose="020B0500000000000000" pitchFamily="34" charset="-128"/>
              <a:sym typeface="+mn-ea"/>
            </a:endParaRPr>
          </a:p>
        </p:txBody>
      </p:sp>
      <p:sp>
        <p:nvSpPr>
          <p:cNvPr id="9" name="文本框 8"/>
          <p:cNvSpPr txBox="1"/>
          <p:nvPr/>
        </p:nvSpPr>
        <p:spPr>
          <a:xfrm>
            <a:off x="2402205" y="3246120"/>
            <a:ext cx="7030085" cy="922020"/>
          </a:xfrm>
          <a:prstGeom prst="rect">
            <a:avLst/>
          </a:prstGeom>
          <a:noFill/>
        </p:spPr>
        <p:txBody>
          <a:bodyPr wrap="square" rtlCol="0">
            <a:spAutoFit/>
          </a:bodyPr>
          <a:lstStyle/>
          <a:p>
            <a:pPr algn="l"/>
            <a:r>
              <a:rPr lang="zh-CN" altLang="en-US" sz="5400" dirty="0">
                <a:solidFill>
                  <a:schemeClr val="bg1"/>
                </a:solidFill>
                <a:latin typeface="Noto Sans S Chinese Regular" panose="020B0500000000000000" pitchFamily="34" charset="-128"/>
                <a:ea typeface="Noto Sans S Chinese Regular" panose="020B0500000000000000" pitchFamily="34" charset="-128"/>
              </a:rPr>
              <a:t>集成开发环境</a:t>
            </a:r>
            <a:endParaRPr lang="zh-CN" altLang="en-US" sz="5400" dirty="0">
              <a:solidFill>
                <a:schemeClr val="bg1"/>
              </a:solidFill>
              <a:latin typeface="Noto Sans S Chinese Regular" panose="020B0500000000000000" pitchFamily="34" charset="-128"/>
              <a:ea typeface="Noto Sans S Chinese Regular" panose="020B0500000000000000" pitchFamily="34" charset="-128"/>
            </a:endParaRPr>
          </a:p>
        </p:txBody>
      </p:sp>
      <p:grpSp>
        <p:nvGrpSpPr>
          <p:cNvPr id="14" name="组合 13"/>
          <p:cNvGrpSpPr/>
          <p:nvPr/>
        </p:nvGrpSpPr>
        <p:grpSpPr>
          <a:xfrm>
            <a:off x="11428427" y="340526"/>
            <a:ext cx="388923" cy="346007"/>
            <a:chOff x="3933635" y="-1495234"/>
            <a:chExt cx="842211" cy="749278"/>
          </a:xfrm>
          <a:solidFill>
            <a:schemeClr val="bg1">
              <a:alpha val="86000"/>
            </a:schemeClr>
          </a:solidFill>
        </p:grpSpPr>
        <p:grpSp>
          <p:nvGrpSpPr>
            <p:cNvPr id="15" name="组合 14"/>
            <p:cNvGrpSpPr/>
            <p:nvPr/>
          </p:nvGrpSpPr>
          <p:grpSpPr>
            <a:xfrm>
              <a:off x="3933635" y="-1495234"/>
              <a:ext cx="203846" cy="749278"/>
              <a:chOff x="3933635" y="-1487213"/>
              <a:chExt cx="203846" cy="749278"/>
            </a:xfrm>
            <a:grpFill/>
          </p:grpSpPr>
          <p:sp>
            <p:nvSpPr>
              <p:cNvPr id="16" name="椭圆 15"/>
              <p:cNvSpPr/>
              <p:nvPr>
                <p:custDataLst>
                  <p:tags r:id="rId4"/>
                </p:custDataLst>
              </p:nvPr>
            </p:nvSpPr>
            <p:spPr>
              <a:xfrm>
                <a:off x="3933635" y="-1487213"/>
                <a:ext cx="203846" cy="203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sp>
            <p:nvSpPr>
              <p:cNvPr id="17" name="椭圆 16"/>
              <p:cNvSpPr/>
              <p:nvPr>
                <p:custDataLst>
                  <p:tags r:id="rId5"/>
                </p:custDataLst>
              </p:nvPr>
            </p:nvSpPr>
            <p:spPr>
              <a:xfrm>
                <a:off x="3933635" y="-1214497"/>
                <a:ext cx="203846" cy="203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sp>
            <p:nvSpPr>
              <p:cNvPr id="18" name="椭圆 17"/>
              <p:cNvSpPr/>
              <p:nvPr>
                <p:custDataLst>
                  <p:tags r:id="rId6"/>
                </p:custDataLst>
              </p:nvPr>
            </p:nvSpPr>
            <p:spPr>
              <a:xfrm>
                <a:off x="3933635" y="-941781"/>
                <a:ext cx="203846" cy="203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grpSp>
        <p:grpSp>
          <p:nvGrpSpPr>
            <p:cNvPr id="19" name="组合 18"/>
            <p:cNvGrpSpPr/>
            <p:nvPr/>
          </p:nvGrpSpPr>
          <p:grpSpPr>
            <a:xfrm>
              <a:off x="4252817" y="-1495234"/>
              <a:ext cx="203846" cy="749278"/>
              <a:chOff x="4254477" y="-1495234"/>
              <a:chExt cx="203846" cy="749278"/>
            </a:xfrm>
            <a:grpFill/>
          </p:grpSpPr>
          <p:sp>
            <p:nvSpPr>
              <p:cNvPr id="20" name="椭圆 19"/>
              <p:cNvSpPr/>
              <p:nvPr>
                <p:custDataLst>
                  <p:tags r:id="rId7"/>
                </p:custDataLst>
              </p:nvPr>
            </p:nvSpPr>
            <p:spPr>
              <a:xfrm>
                <a:off x="4254477" y="-1495234"/>
                <a:ext cx="203846" cy="203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sp>
            <p:nvSpPr>
              <p:cNvPr id="23" name="椭圆 22"/>
              <p:cNvSpPr/>
              <p:nvPr>
                <p:custDataLst>
                  <p:tags r:id="rId8"/>
                </p:custDataLst>
              </p:nvPr>
            </p:nvSpPr>
            <p:spPr>
              <a:xfrm>
                <a:off x="4254477" y="-1222518"/>
                <a:ext cx="203846" cy="203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sp>
            <p:nvSpPr>
              <p:cNvPr id="25" name="椭圆 24"/>
              <p:cNvSpPr/>
              <p:nvPr>
                <p:custDataLst>
                  <p:tags r:id="rId9"/>
                </p:custDataLst>
              </p:nvPr>
            </p:nvSpPr>
            <p:spPr>
              <a:xfrm>
                <a:off x="4254477" y="-949802"/>
                <a:ext cx="203846" cy="203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grpSp>
        <p:grpSp>
          <p:nvGrpSpPr>
            <p:cNvPr id="26" name="组合 25"/>
            <p:cNvGrpSpPr/>
            <p:nvPr/>
          </p:nvGrpSpPr>
          <p:grpSpPr>
            <a:xfrm>
              <a:off x="4572000" y="-1495234"/>
              <a:ext cx="203846" cy="749278"/>
              <a:chOff x="4572000" y="-1503255"/>
              <a:chExt cx="203846" cy="749278"/>
            </a:xfrm>
            <a:grpFill/>
          </p:grpSpPr>
          <p:sp>
            <p:nvSpPr>
              <p:cNvPr id="27" name="椭圆 26"/>
              <p:cNvSpPr/>
              <p:nvPr>
                <p:custDataLst>
                  <p:tags r:id="rId10"/>
                </p:custDataLst>
              </p:nvPr>
            </p:nvSpPr>
            <p:spPr>
              <a:xfrm>
                <a:off x="4572000" y="-1503255"/>
                <a:ext cx="203846" cy="203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sp>
            <p:nvSpPr>
              <p:cNvPr id="28" name="椭圆 27"/>
              <p:cNvSpPr/>
              <p:nvPr>
                <p:custDataLst>
                  <p:tags r:id="rId11"/>
                </p:custDataLst>
              </p:nvPr>
            </p:nvSpPr>
            <p:spPr>
              <a:xfrm>
                <a:off x="4572000" y="-1230539"/>
                <a:ext cx="203846" cy="203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sp>
            <p:nvSpPr>
              <p:cNvPr id="29" name="椭圆 28"/>
              <p:cNvSpPr/>
              <p:nvPr>
                <p:custDataLst>
                  <p:tags r:id="rId12"/>
                </p:custDataLst>
              </p:nvPr>
            </p:nvSpPr>
            <p:spPr>
              <a:xfrm>
                <a:off x="4572000" y="-957823"/>
                <a:ext cx="203846" cy="203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grpSp>
      </p:grpSp>
      <p:cxnSp>
        <p:nvCxnSpPr>
          <p:cNvPr id="30" name="直接连接符 29"/>
          <p:cNvCxnSpPr/>
          <p:nvPr>
            <p:custDataLst>
              <p:tags r:id="rId13"/>
            </p:custDataLst>
          </p:nvPr>
        </p:nvCxnSpPr>
        <p:spPr>
          <a:xfrm>
            <a:off x="11218545" y="6332220"/>
            <a:ext cx="598805" cy="0"/>
          </a:xfrm>
          <a:prstGeom prst="line">
            <a:avLst/>
          </a:prstGeom>
          <a:ln w="60325">
            <a:solidFill>
              <a:schemeClr val="bg1">
                <a:alpha val="86000"/>
              </a:schemeClr>
            </a:solidFill>
          </a:ln>
        </p:spPr>
        <p:style>
          <a:lnRef idx="1">
            <a:schemeClr val="accent1"/>
          </a:lnRef>
          <a:fillRef idx="0">
            <a:schemeClr val="accent1"/>
          </a:fillRef>
          <a:effectRef idx="0">
            <a:schemeClr val="accent1"/>
          </a:effectRef>
          <a:fontRef idx="minor">
            <a:schemeClr val="tx1"/>
          </a:fontRef>
        </p:style>
      </p:cxnSp>
      <p:pic>
        <p:nvPicPr>
          <p:cNvPr id="47" name="图片 46" descr="公司logo"/>
          <p:cNvPicPr>
            <a:picLocks noChangeAspect="1"/>
          </p:cNvPicPr>
          <p:nvPr>
            <p:custDataLst>
              <p:tags r:id="rId14"/>
            </p:custDataLst>
          </p:nvPr>
        </p:nvPicPr>
        <p:blipFill>
          <a:blip r:embed="rId15" cstate="screen"/>
          <a:stretch>
            <a:fillRect/>
          </a:stretch>
        </p:blipFill>
        <p:spPr>
          <a:xfrm>
            <a:off x="582930" y="356235"/>
            <a:ext cx="1620520" cy="889000"/>
          </a:xfrm>
          <a:prstGeom prst="rect">
            <a:avLst/>
          </a:prstGeom>
        </p:spPr>
      </p:pic>
    </p:spTree>
    <p:custDataLst>
      <p:tags r:id="rId16"/>
    </p:custData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127000" y="-160020"/>
            <a:ext cx="762635" cy="770255"/>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阿里巴巴普惠体 3.0 55 Regular" panose="00020600040101010101" charset="-122"/>
              <a:ea typeface="阿里巴巴普惠体 3.0 55 Regular" panose="00020600040101010101" charset="-122"/>
              <a:cs typeface="+mn-cs"/>
            </a:endParaRPr>
          </a:p>
        </p:txBody>
      </p:sp>
      <p:sp>
        <p:nvSpPr>
          <p:cNvPr id="9" name="文本框 8"/>
          <p:cNvSpPr txBox="1"/>
          <p:nvPr/>
        </p:nvSpPr>
        <p:spPr>
          <a:xfrm>
            <a:off x="996314" y="104140"/>
            <a:ext cx="842150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rPr>
              <a:t>JavaScript API</a:t>
            </a:r>
            <a:endParaRPr kumimoji="0" lang="en-US" altLang="zh-CN"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endParaRPr>
          </a:p>
        </p:txBody>
      </p:sp>
      <p:pic>
        <p:nvPicPr>
          <p:cNvPr id="2" name="图片 1" descr="/Users/chenjiayuan/Desktop/公司logo2.png公司logo2"/>
          <p:cNvPicPr>
            <a:picLocks noChangeAspect="1"/>
          </p:cNvPicPr>
          <p:nvPr>
            <p:custDataLst>
              <p:tags r:id="rId1"/>
            </p:custDataLst>
          </p:nvPr>
        </p:nvPicPr>
        <p:blipFill>
          <a:blip r:embed="rId2" cstate="screen"/>
          <a:srcRect/>
          <a:stretch>
            <a:fillRect/>
          </a:stretch>
        </p:blipFill>
        <p:spPr>
          <a:xfrm>
            <a:off x="10701655" y="288925"/>
            <a:ext cx="1056005" cy="275590"/>
          </a:xfrm>
          <a:prstGeom prst="rect">
            <a:avLst/>
          </a:prstGeom>
        </p:spPr>
      </p:pic>
      <p:sp>
        <p:nvSpPr>
          <p:cNvPr id="4" name="文本框 3"/>
          <p:cNvSpPr txBox="1"/>
          <p:nvPr/>
        </p:nvSpPr>
        <p:spPr>
          <a:xfrm>
            <a:off x="572135" y="906780"/>
            <a:ext cx="10821035" cy="829945"/>
          </a:xfrm>
          <a:prstGeom prst="rect">
            <a:avLst/>
          </a:prstGeom>
          <a:noFill/>
        </p:spPr>
        <p:txBody>
          <a:bodyPr wrap="square">
            <a:spAutoFit/>
          </a:bodyPr>
          <a:lstStyle/>
          <a:p>
            <a:pPr indent="0" fontAlgn="auto">
              <a:lnSpc>
                <a:spcPct val="150000"/>
              </a:lnSpc>
            </a:pPr>
            <a:r>
              <a:rPr lang="zh-CN" altLang="en-US" sz="1600" dirty="0">
                <a:latin typeface="阿里巴巴普惠体 3.0 55 Regular" panose="00020600040101010101" charset="-122"/>
                <a:ea typeface="阿里巴巴普惠体 3.0 55 Regular" panose="00020600040101010101" charset="-122"/>
                <a:cs typeface="阿里巴巴普惠体 3.0 55 Regular" panose="00020600040101010101" charset="-122"/>
              </a:rPr>
              <a:t>如果你使用的平台官方没有提供插件，需要自己开发，或者你想要自己搭建一个数据平台， </a:t>
            </a:r>
            <a:r>
              <a:rPr lang="en-US" altLang="zh-CN" sz="1600" dirty="0">
                <a:latin typeface="阿里巴巴普惠体 3.0 55 Regular" panose="00020600040101010101" charset="-122"/>
                <a:ea typeface="阿里巴巴普惠体 3.0 55 Regular" panose="00020600040101010101" charset="-122"/>
                <a:cs typeface="阿里巴巴普惠体 3.0 55 Regular" panose="00020600040101010101" charset="-122"/>
              </a:rPr>
              <a:t>DolphinDB </a:t>
            </a:r>
            <a:r>
              <a:rPr lang="zh-CN" altLang="en-US" sz="1600" dirty="0">
                <a:latin typeface="阿里巴巴普惠体 3.0 55 Regular" panose="00020600040101010101" charset="-122"/>
                <a:ea typeface="阿里巴巴普惠体 3.0 55 Regular" panose="00020600040101010101" charset="-122"/>
                <a:cs typeface="阿里巴巴普惠体 3.0 55 Regular" panose="00020600040101010101" charset="-122"/>
              </a:rPr>
              <a:t>官方也提供了各种常用语言的</a:t>
            </a:r>
            <a:r>
              <a:rPr lang="en-US" altLang="zh-CN" sz="1600" dirty="0">
                <a:latin typeface="阿里巴巴普惠体 3.0 55 Regular" panose="00020600040101010101" charset="-122"/>
                <a:ea typeface="阿里巴巴普惠体 3.0 55 Regular" panose="00020600040101010101" charset="-122"/>
                <a:cs typeface="阿里巴巴普惠体 3.0 55 Regular" panose="00020600040101010101" charset="-122"/>
              </a:rPr>
              <a:t>SDK</a:t>
            </a:r>
            <a:r>
              <a:rPr lang="zh-CN" altLang="en-US" sz="1600" dirty="0">
                <a:latin typeface="阿里巴巴普惠体 3.0 55 Regular" panose="00020600040101010101" charset="-122"/>
                <a:ea typeface="阿里巴巴普惠体 3.0 55 Regular" panose="00020600040101010101" charset="-122"/>
                <a:cs typeface="阿里巴巴普惠体 3.0 55 Regular" panose="00020600040101010101" charset="-122"/>
              </a:rPr>
              <a:t>来满足各种场景需求。这里以</a:t>
            </a:r>
            <a:r>
              <a:rPr lang="en-US" altLang="zh-CN" sz="1600" dirty="0">
                <a:latin typeface="阿里巴巴普惠体 3.0 55 Regular" panose="00020600040101010101" charset="-122"/>
                <a:ea typeface="阿里巴巴普惠体 3.0 55 Regular" panose="00020600040101010101" charset="-122"/>
                <a:cs typeface="阿里巴巴普惠体 3.0 55 Regular" panose="00020600040101010101" charset="-122"/>
              </a:rPr>
              <a:t> JavaScript API </a:t>
            </a:r>
            <a:r>
              <a:rPr lang="zh-CN" altLang="en-US" sz="1600" dirty="0">
                <a:latin typeface="阿里巴巴普惠体 3.0 55 Regular" panose="00020600040101010101" charset="-122"/>
                <a:ea typeface="阿里巴巴普惠体 3.0 55 Regular" panose="00020600040101010101" charset="-122"/>
                <a:cs typeface="阿里巴巴普惠体 3.0 55 Regular" panose="00020600040101010101" charset="-122"/>
              </a:rPr>
              <a:t>为例，介绍如何使用</a:t>
            </a:r>
            <a:r>
              <a:rPr lang="en-US" altLang="zh-CN" sz="1600" dirty="0">
                <a:latin typeface="阿里巴巴普惠体 3.0 55 Regular" panose="00020600040101010101" charset="-122"/>
                <a:ea typeface="阿里巴巴普惠体 3.0 55 Regular" panose="00020600040101010101" charset="-122"/>
                <a:cs typeface="阿里巴巴普惠体 3.0 55 Regular" panose="00020600040101010101" charset="-122"/>
              </a:rPr>
              <a:t> SDK </a:t>
            </a:r>
            <a:r>
              <a:rPr lang="zh-CN" altLang="en-US" sz="1600" dirty="0">
                <a:latin typeface="阿里巴巴普惠体 3.0 55 Regular" panose="00020600040101010101" charset="-122"/>
                <a:ea typeface="阿里巴巴普惠体 3.0 55 Regular" panose="00020600040101010101" charset="-122"/>
                <a:cs typeface="阿里巴巴普惠体 3.0 55 Regular" panose="00020600040101010101" charset="-122"/>
              </a:rPr>
              <a:t>获取数据。</a:t>
            </a:r>
            <a:endParaRPr lang="zh-CN" altLang="en-US" sz="1600" dirty="0">
              <a:latin typeface="阿里巴巴普惠体 3.0 55 Regular" panose="00020600040101010101" charset="-122"/>
              <a:ea typeface="阿里巴巴普惠体 3.0 55 Regular" panose="00020600040101010101" charset="-122"/>
              <a:cs typeface="阿里巴巴普惠体 3.0 55 Regular" panose="00020600040101010101" charset="-122"/>
            </a:endParaRPr>
          </a:p>
        </p:txBody>
      </p:sp>
      <p:sp>
        <p:nvSpPr>
          <p:cNvPr id="6" name="文本框 5"/>
          <p:cNvSpPr txBox="1"/>
          <p:nvPr/>
        </p:nvSpPr>
        <p:spPr>
          <a:xfrm>
            <a:off x="571908" y="2027843"/>
            <a:ext cx="6097464" cy="338554"/>
          </a:xfrm>
          <a:prstGeom prst="rect">
            <a:avLst/>
          </a:prstGeom>
          <a:noFill/>
        </p:spPr>
        <p:txBody>
          <a:bodyPr wrap="square">
            <a:spAutoFit/>
          </a:bodyPr>
          <a:lstStyle/>
          <a:p>
            <a:r>
              <a:rPr lang="zh-CN" altLang="en-US" sz="1600" dirty="0">
                <a:latin typeface="阿里巴巴普惠体 3.0 55 Regular" panose="00020600040101010101" charset="-122"/>
                <a:ea typeface="阿里巴巴普惠体 3.0 55 Regular" panose="00020600040101010101" charset="-122"/>
              </a:rPr>
              <a:t>在项目中安装 </a:t>
            </a:r>
            <a:r>
              <a:rPr lang="en-US" altLang="zh-CN" sz="1600" dirty="0">
                <a:latin typeface="阿里巴巴普惠体 3.0 55 Regular" panose="00020600040101010101" charset="-122"/>
                <a:ea typeface="阿里巴巴普惠体 3.0 55 Regular" panose="00020600040101010101" charset="-122"/>
              </a:rPr>
              <a:t>DolphinDB</a:t>
            </a:r>
            <a:r>
              <a:rPr lang="zh-CN" altLang="en-US" sz="1600" dirty="0">
                <a:latin typeface="阿里巴巴普惠体 3.0 55 Regular" panose="00020600040101010101" charset="-122"/>
                <a:ea typeface="阿里巴巴普惠体 3.0 55 Regular" panose="00020600040101010101" charset="-122"/>
              </a:rPr>
              <a:t>。</a:t>
            </a:r>
            <a:r>
              <a:rPr lang="en-US" altLang="zh-CN" sz="1600" dirty="0">
                <a:latin typeface="阿里巴巴普惠体 3.0 55 Regular" panose="00020600040101010101" charset="-122"/>
                <a:ea typeface="阿里巴巴普惠体 3.0 55 Regular" panose="00020600040101010101" charset="-122"/>
              </a:rPr>
              <a:t> </a:t>
            </a:r>
            <a:endParaRPr lang="zh-CN" altLang="en-US" sz="1600" dirty="0">
              <a:latin typeface="阿里巴巴普惠体 3.0 55 Regular" panose="00020600040101010101" charset="-122"/>
              <a:ea typeface="阿里巴巴普惠体 3.0 55 Regular" panose="00020600040101010101" charset="-122"/>
            </a:endParaRPr>
          </a:p>
        </p:txBody>
      </p:sp>
      <p:sp>
        <p:nvSpPr>
          <p:cNvPr id="8" name="文本框 7"/>
          <p:cNvSpPr txBox="1"/>
          <p:nvPr/>
        </p:nvSpPr>
        <p:spPr>
          <a:xfrm>
            <a:off x="765339" y="2602769"/>
            <a:ext cx="2074576" cy="307777"/>
          </a:xfrm>
          <a:prstGeom prst="rect">
            <a:avLst/>
          </a:prstGeom>
          <a:noFill/>
        </p:spPr>
        <p:txBody>
          <a:bodyPr wrap="square">
            <a:spAutoFit/>
          </a:bodyPr>
          <a:lstStyle/>
          <a:p>
            <a:r>
              <a:rPr lang="en-US" altLang="zh-CN" sz="1400" dirty="0">
                <a:solidFill>
                  <a:srgbClr val="000000"/>
                </a:solidFill>
                <a:latin typeface="阿里巴巴普惠体 3.0 55 Regular" panose="00020600040101010101" charset="-122"/>
                <a:ea typeface="阿里巴巴普惠体 3.0 55 Regular" panose="00020600040101010101" charset="-122"/>
              </a:rPr>
              <a:t>npm install </a:t>
            </a:r>
            <a:r>
              <a:rPr lang="en-US" altLang="zh-CN" sz="1400" dirty="0" err="1">
                <a:solidFill>
                  <a:srgbClr val="000000"/>
                </a:solidFill>
                <a:latin typeface="阿里巴巴普惠体 3.0 55 Regular" panose="00020600040101010101" charset="-122"/>
                <a:ea typeface="阿里巴巴普惠体 3.0 55 Regular" panose="00020600040101010101" charset="-122"/>
              </a:rPr>
              <a:t>dolphindb</a:t>
            </a:r>
            <a:endParaRPr lang="zh-CN" altLang="en-US" sz="1400" dirty="0">
              <a:solidFill>
                <a:srgbClr val="000000"/>
              </a:solidFill>
              <a:latin typeface="阿里巴巴普惠体 3.0 55 Regular" panose="00020600040101010101" charset="-122"/>
              <a:ea typeface="阿里巴巴普惠体 3.0 55 Regular" panose="00020600040101010101" charset="-122"/>
            </a:endParaRPr>
          </a:p>
        </p:txBody>
      </p:sp>
      <p:sp>
        <p:nvSpPr>
          <p:cNvPr id="11" name="矩形 10"/>
          <p:cNvSpPr/>
          <p:nvPr>
            <p:custDataLst>
              <p:tags r:id="rId3"/>
            </p:custDataLst>
          </p:nvPr>
        </p:nvSpPr>
        <p:spPr>
          <a:xfrm>
            <a:off x="654685" y="2499360"/>
            <a:ext cx="5383530" cy="508000"/>
          </a:xfrm>
          <a:prstGeom prst="rect">
            <a:avLst/>
          </a:prstGeom>
          <a:noFill/>
          <a:ln w="28575" cmpd="dbl">
            <a:gradFill>
              <a:gsLst>
                <a:gs pos="0">
                  <a:schemeClr val="accent1">
                    <a:lumMod val="11000"/>
                    <a:lumOff val="89000"/>
                  </a:schemeClr>
                </a:gs>
                <a:gs pos="89000">
                  <a:srgbClr val="0D42D3"/>
                </a:gs>
                <a:gs pos="0">
                  <a:schemeClr val="accent1">
                    <a:lumMod val="45000"/>
                    <a:lumOff val="55000"/>
                  </a:schemeClr>
                </a:gs>
              </a:gsLst>
              <a:lin ang="20580000" scaled="1"/>
            </a:gra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latin typeface="阿里巴巴普惠体 3.0 55 Regular" panose="00020600040101010101" charset="-122"/>
              <a:ea typeface="阿里巴巴普惠体 3.0 55 Regular" panose="00020600040101010101" charset="-122"/>
            </a:endParaRPr>
          </a:p>
        </p:txBody>
      </p:sp>
      <p:sp>
        <p:nvSpPr>
          <p:cNvPr id="13" name="文本框 12"/>
          <p:cNvSpPr txBox="1"/>
          <p:nvPr/>
        </p:nvSpPr>
        <p:spPr>
          <a:xfrm>
            <a:off x="571908" y="3217272"/>
            <a:ext cx="6097464" cy="338554"/>
          </a:xfrm>
          <a:prstGeom prst="rect">
            <a:avLst/>
          </a:prstGeom>
          <a:noFill/>
        </p:spPr>
        <p:txBody>
          <a:bodyPr wrap="square">
            <a:spAutoFit/>
          </a:bodyPr>
          <a:lstStyle/>
          <a:p>
            <a:r>
              <a:rPr lang="zh-CN" altLang="en-US" sz="1600" dirty="0">
                <a:latin typeface="阿里巴巴普惠体 3.0 55 Regular" panose="00020600040101010101" charset="-122"/>
                <a:ea typeface="阿里巴巴普惠体 3.0 55 Regular" panose="00020600040101010101" charset="-122"/>
              </a:rPr>
              <a:t>通过 </a:t>
            </a:r>
            <a:r>
              <a:rPr lang="en-US" altLang="zh-CN" sz="1600" dirty="0">
                <a:latin typeface="阿里巴巴普惠体 3.0 55 Regular" panose="00020600040101010101" charset="-122"/>
                <a:ea typeface="阿里巴巴普惠体 3.0 55 Regular" panose="00020600040101010101" charset="-122"/>
              </a:rPr>
              <a:t>new DDB </a:t>
            </a:r>
            <a:r>
              <a:rPr lang="zh-CN" altLang="en-US" sz="1600" dirty="0">
                <a:latin typeface="阿里巴巴普惠体 3.0 55 Regular" panose="00020600040101010101" charset="-122"/>
                <a:ea typeface="阿里巴巴普惠体 3.0 55 Regular" panose="00020600040101010101" charset="-122"/>
              </a:rPr>
              <a:t>对象的方式来建立一个连接。</a:t>
            </a:r>
            <a:endParaRPr lang="zh-CN" altLang="en-US" sz="1600" dirty="0">
              <a:latin typeface="阿里巴巴普惠体 3.0 55 Regular" panose="00020600040101010101" charset="-122"/>
              <a:ea typeface="阿里巴巴普惠体 3.0 55 Regular" panose="00020600040101010101" charset="-122"/>
            </a:endParaRPr>
          </a:p>
        </p:txBody>
      </p:sp>
      <p:sp>
        <p:nvSpPr>
          <p:cNvPr id="15" name="文本框 14"/>
          <p:cNvSpPr txBox="1"/>
          <p:nvPr/>
        </p:nvSpPr>
        <p:spPr>
          <a:xfrm>
            <a:off x="765339" y="3765821"/>
            <a:ext cx="6097464" cy="2246769"/>
          </a:xfrm>
          <a:prstGeom prst="rect">
            <a:avLst/>
          </a:prstGeom>
          <a:noFill/>
        </p:spPr>
        <p:txBody>
          <a:bodyPr wrap="square">
            <a:spAutoFit/>
          </a:bodyPr>
          <a:lstStyle/>
          <a:p>
            <a:pPr>
              <a:lnSpc>
                <a:spcPts val="1650"/>
              </a:lnSpc>
              <a:buNone/>
            </a:pPr>
            <a:r>
              <a:rPr lang="en-US" altLang="zh-CN" sz="1400" b="0" dirty="0">
                <a:solidFill>
                  <a:srgbClr val="AF00DB"/>
                </a:solidFill>
                <a:effectLst/>
                <a:latin typeface="阿里巴巴普惠体 3.0 55 Regular" panose="00020600040101010101" charset="-122"/>
                <a:ea typeface="阿里巴巴普惠体 3.0 55 Regular" panose="00020600040101010101" charset="-122"/>
              </a:rPr>
              <a:t>import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 DDB } </a:t>
            </a:r>
            <a:r>
              <a:rPr lang="en-US" altLang="zh-CN" sz="1400" b="0" dirty="0">
                <a:solidFill>
                  <a:srgbClr val="AF00DB"/>
                </a:solidFill>
                <a:effectLst/>
                <a:latin typeface="阿里巴巴普惠体 3.0 55 Regular" panose="00020600040101010101" charset="-122"/>
                <a:ea typeface="阿里巴巴普惠体 3.0 55 Regular" panose="00020600040101010101" charset="-122"/>
              </a:rPr>
              <a:t>from</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a:solidFill>
                  <a:srgbClr val="A31515"/>
                </a:solidFill>
                <a:effectLst/>
                <a:latin typeface="阿里巴巴普惠体 3.0 55 Regular" panose="00020600040101010101" charset="-122"/>
                <a:ea typeface="阿里巴巴普惠体 3.0 55 Regular" panose="00020600040101010101" charset="-122"/>
              </a:rPr>
              <a:t>'</a:t>
            </a:r>
            <a:r>
              <a:rPr lang="en-US" altLang="zh-CN" sz="1400" b="0" dirty="0" err="1">
                <a:solidFill>
                  <a:srgbClr val="A31515"/>
                </a:solidFill>
                <a:effectLst/>
                <a:latin typeface="阿里巴巴普惠体 3.0 55 Regular" panose="00020600040101010101" charset="-122"/>
                <a:ea typeface="阿里巴巴普惠体 3.0 55 Regular" panose="00020600040101010101" charset="-122"/>
              </a:rPr>
              <a:t>dolphindb</a:t>
            </a:r>
            <a:r>
              <a:rPr lang="en-US" altLang="zh-CN" sz="1400" b="0" dirty="0">
                <a:solidFill>
                  <a:srgbClr val="A31515"/>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endParaRPr lang="en-US" altLang="zh-CN" sz="14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buNone/>
            </a:pP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zh-CN" altLang="en-US" sz="1400" b="0" dirty="0">
                <a:solidFill>
                  <a:srgbClr val="000000"/>
                </a:solidFill>
                <a:effectLst/>
                <a:latin typeface="阿里巴巴普惠体 3.0 55 Regular" panose="00020600040101010101" charset="-122"/>
                <a:ea typeface="阿里巴巴普惠体 3.0 55 Regular" panose="00020600040101010101" charset="-122"/>
              </a:rPr>
              <a:t>在浏览器中使用时，需要改成从 </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r>
              <a:rPr lang="en-US" altLang="zh-CN" sz="1400" b="0" dirty="0" err="1">
                <a:solidFill>
                  <a:srgbClr val="000000"/>
                </a:solidFill>
                <a:effectLst/>
                <a:latin typeface="阿里巴巴普惠体 3.0 55 Regular" panose="00020600040101010101" charset="-122"/>
                <a:ea typeface="阿里巴巴普惠体 3.0 55 Regular" panose="00020600040101010101" charset="-122"/>
              </a:rPr>
              <a:t>dolphindb</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/browser.js' </a:t>
            </a:r>
            <a:r>
              <a:rPr lang="zh-CN" altLang="en-US" sz="1400" b="0" dirty="0">
                <a:solidFill>
                  <a:srgbClr val="000000"/>
                </a:solidFill>
                <a:effectLst/>
                <a:latin typeface="阿里巴巴普惠体 3.0 55 Regular" panose="00020600040101010101" charset="-122"/>
                <a:ea typeface="阿里巴巴普惠体 3.0 55 Regular" panose="00020600040101010101" charset="-122"/>
              </a:rPr>
              <a:t>引入</a:t>
            </a:r>
            <a:endParaRPr lang="zh-CN" altLang="en-US" sz="14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buNone/>
            </a:pP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import { DDB } from '</a:t>
            </a:r>
            <a:r>
              <a:rPr lang="en-US" altLang="zh-CN" sz="1400" b="0" dirty="0" err="1">
                <a:solidFill>
                  <a:srgbClr val="000000"/>
                </a:solidFill>
                <a:effectLst/>
                <a:latin typeface="阿里巴巴普惠体 3.0 55 Regular" panose="00020600040101010101" charset="-122"/>
                <a:ea typeface="阿里巴巴普惠体 3.0 55 Regular" panose="00020600040101010101" charset="-122"/>
              </a:rPr>
              <a:t>dolphindb</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/browser.js'</a:t>
            </a:r>
            <a:endParaRPr lang="en-US" altLang="zh-CN" sz="14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buNone/>
            </a:pP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zh-CN" altLang="en-US" sz="1400" b="0" dirty="0">
                <a:solidFill>
                  <a:srgbClr val="000000"/>
                </a:solidFill>
                <a:effectLst/>
                <a:latin typeface="阿里巴巴普惠体 3.0 55 Regular" panose="00020600040101010101" charset="-122"/>
                <a:ea typeface="阿里巴巴普惠体 3.0 55 Regular" panose="00020600040101010101" charset="-122"/>
              </a:rPr>
              <a:t>创建连接</a:t>
            </a:r>
            <a:endParaRPr lang="zh-CN" altLang="en-US" sz="14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buNone/>
            </a:pPr>
            <a:r>
              <a:rPr lang="en-US" altLang="zh-CN" sz="1400" b="0" dirty="0">
                <a:solidFill>
                  <a:srgbClr val="AF00DB"/>
                </a:solidFill>
                <a:effectLst/>
                <a:latin typeface="阿里巴巴普惠体 3.0 55 Regular" panose="00020600040101010101" charset="-122"/>
                <a:ea typeface="阿里巴巴普惠体 3.0 55 Regular" panose="00020600040101010101" charset="-122"/>
              </a:rPr>
              <a:t>const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err="1">
                <a:solidFill>
                  <a:srgbClr val="000000"/>
                </a:solidFill>
                <a:effectLst/>
                <a:latin typeface="阿里巴巴普惠体 3.0 55 Regular" panose="00020600040101010101" charset="-122"/>
                <a:ea typeface="阿里巴巴普惠体 3.0 55 Regular" panose="00020600040101010101" charset="-122"/>
              </a:rPr>
              <a:t>ddb</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a:solidFill>
                  <a:srgbClr val="FF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new </a:t>
            </a:r>
            <a:r>
              <a:rPr lang="en-US" altLang="zh-CN" sz="1400" b="1" dirty="0">
                <a:solidFill>
                  <a:srgbClr val="000000"/>
                </a:solidFill>
                <a:effectLst/>
                <a:latin typeface="阿里巴巴普惠体 3.0 55 Regular" panose="00020600040101010101" charset="-122"/>
                <a:ea typeface="阿里巴巴普惠体 3.0 55 Regular" panose="00020600040101010101" charset="-122"/>
              </a:rPr>
              <a:t>DDB</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A31515"/>
                </a:solidFill>
                <a:effectLst/>
                <a:latin typeface="阿里巴巴普惠体 3.0 55 Regular" panose="00020600040101010101" charset="-122"/>
                <a:ea typeface="阿里巴巴普惠体 3.0 55 Regular" panose="00020600040101010101" charset="-122"/>
              </a:rPr>
              <a:t>'</a:t>
            </a:r>
            <a:r>
              <a:rPr lang="en-US" altLang="zh-CN" sz="1400" b="0" dirty="0" err="1">
                <a:solidFill>
                  <a:srgbClr val="A31515"/>
                </a:solidFill>
                <a:effectLst/>
                <a:latin typeface="阿里巴巴普惠体 3.0 55 Regular" panose="00020600040101010101" charset="-122"/>
                <a:ea typeface="阿里巴巴普惠体 3.0 55 Regular" panose="00020600040101010101" charset="-122"/>
              </a:rPr>
              <a:t>ws</a:t>
            </a:r>
            <a:r>
              <a:rPr lang="en-US" altLang="zh-CN" sz="1400" b="0" dirty="0">
                <a:solidFill>
                  <a:srgbClr val="A31515"/>
                </a:solidFill>
                <a:effectLst/>
                <a:latin typeface="阿里巴巴普惠体 3.0 55 Regular" panose="00020600040101010101" charset="-122"/>
                <a:ea typeface="阿里巴巴普惠体 3.0 55 Regular" panose="00020600040101010101" charset="-122"/>
              </a:rPr>
              <a:t>://192.168.0.48:8848'</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endParaRPr lang="en-US" altLang="zh-CN" sz="14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buNone/>
            </a:pP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autologin</a:t>
            </a:r>
            <a:r>
              <a:rPr lang="en-US" altLang="zh-CN" sz="1400" b="0" dirty="0">
                <a:solidFill>
                  <a:srgbClr val="FF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a:solidFill>
                  <a:srgbClr val="0000EE"/>
                </a:solidFill>
                <a:effectLst/>
                <a:latin typeface="阿里巴巴普惠体 3.0 55 Regular" panose="00020600040101010101" charset="-122"/>
                <a:ea typeface="阿里巴巴普惠体 3.0 55 Regular" panose="00020600040101010101" charset="-122"/>
              </a:rPr>
              <a:t>true</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endParaRPr lang="en-US" altLang="zh-CN" sz="14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buNone/>
            </a:pP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username</a:t>
            </a:r>
            <a:r>
              <a:rPr lang="en-US" altLang="zh-CN" sz="1400" b="0" dirty="0">
                <a:solidFill>
                  <a:srgbClr val="FF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a:solidFill>
                  <a:srgbClr val="A31515"/>
                </a:solidFill>
                <a:effectLst/>
                <a:latin typeface="阿里巴巴普惠体 3.0 55 Regular" panose="00020600040101010101" charset="-122"/>
                <a:ea typeface="阿里巴巴普惠体 3.0 55 Regular" panose="00020600040101010101" charset="-122"/>
              </a:rPr>
              <a:t>'admin'</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endParaRPr lang="en-US" altLang="zh-CN" sz="14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buNone/>
            </a:pP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password</a:t>
            </a:r>
            <a:r>
              <a:rPr lang="en-US" altLang="zh-CN" sz="1400" b="0" dirty="0">
                <a:solidFill>
                  <a:srgbClr val="FF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a:solidFill>
                  <a:srgbClr val="A31515"/>
                </a:solidFill>
                <a:effectLst/>
                <a:latin typeface="阿里巴巴普惠体 3.0 55 Regular" panose="00020600040101010101" charset="-122"/>
                <a:ea typeface="阿里巴巴普惠体 3.0 55 Regular" panose="00020600040101010101" charset="-122"/>
              </a:rPr>
              <a:t>'123456'</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endParaRPr lang="en-US" altLang="zh-CN" sz="14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buNone/>
            </a:pP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endParaRPr lang="en-US" altLang="zh-CN" sz="14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pPr>
            <a:r>
              <a:rPr lang="en-US" altLang="zh-CN" sz="1400" b="0" dirty="0" err="1">
                <a:solidFill>
                  <a:srgbClr val="000000"/>
                </a:solidFill>
                <a:effectLst/>
                <a:latin typeface="阿里巴巴普惠体 3.0 55 Regular" panose="00020600040101010101" charset="-122"/>
                <a:ea typeface="阿里巴巴普惠体 3.0 55 Regular" panose="00020600040101010101" charset="-122"/>
              </a:rPr>
              <a:t>ddb.</a:t>
            </a:r>
            <a:r>
              <a:rPr lang="en-US" altLang="zh-CN" sz="1400" b="1" dirty="0" err="1">
                <a:solidFill>
                  <a:srgbClr val="000000"/>
                </a:solidFill>
                <a:effectLst/>
                <a:latin typeface="阿里巴巴普惠体 3.0 55 Regular" panose="00020600040101010101" charset="-122"/>
                <a:ea typeface="阿里巴巴普惠体 3.0 55 Regular" panose="00020600040101010101" charset="-122"/>
              </a:rPr>
              <a:t>connect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endParaRPr lang="en-US" altLang="zh-CN" sz="1400" b="0" dirty="0">
              <a:solidFill>
                <a:srgbClr val="000000"/>
              </a:solidFill>
              <a:effectLst/>
              <a:latin typeface="阿里巴巴普惠体 3.0 55 Regular" panose="00020600040101010101" charset="-122"/>
              <a:ea typeface="阿里巴巴普惠体 3.0 55 Regular" panose="00020600040101010101" charset="-122"/>
            </a:endParaRPr>
          </a:p>
        </p:txBody>
      </p:sp>
      <p:sp>
        <p:nvSpPr>
          <p:cNvPr id="16" name="矩形 15"/>
          <p:cNvSpPr/>
          <p:nvPr>
            <p:custDataLst>
              <p:tags r:id="rId4"/>
            </p:custDataLst>
          </p:nvPr>
        </p:nvSpPr>
        <p:spPr>
          <a:xfrm>
            <a:off x="654851" y="3633157"/>
            <a:ext cx="5383090" cy="2459911"/>
          </a:xfrm>
          <a:prstGeom prst="rect">
            <a:avLst/>
          </a:prstGeom>
          <a:noFill/>
          <a:ln w="28575" cmpd="dbl">
            <a:gradFill>
              <a:gsLst>
                <a:gs pos="0">
                  <a:schemeClr val="accent1">
                    <a:lumMod val="11000"/>
                    <a:lumOff val="89000"/>
                  </a:schemeClr>
                </a:gs>
                <a:gs pos="89000">
                  <a:srgbClr val="0D42D3"/>
                </a:gs>
                <a:gs pos="0">
                  <a:schemeClr val="accent1">
                    <a:lumMod val="45000"/>
                    <a:lumOff val="55000"/>
                  </a:schemeClr>
                </a:gs>
              </a:gsLst>
              <a:lin ang="20580000" scaled="1"/>
            </a:gra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latin typeface="阿里巴巴普惠体 3.0 55 Regular" panose="00020600040101010101" charset="-122"/>
              <a:ea typeface="阿里巴巴普惠体 3.0 55 Regular" panose="00020600040101010101" charset="-122"/>
            </a:endParaRPr>
          </a:p>
        </p:txBody>
      </p:sp>
      <p:sp>
        <p:nvSpPr>
          <p:cNvPr id="22" name="文本框 21"/>
          <p:cNvSpPr txBox="1"/>
          <p:nvPr/>
        </p:nvSpPr>
        <p:spPr>
          <a:xfrm>
            <a:off x="6618447" y="2033455"/>
            <a:ext cx="4776421" cy="1077218"/>
          </a:xfrm>
          <a:prstGeom prst="rect">
            <a:avLst/>
          </a:prstGeom>
          <a:noFill/>
        </p:spPr>
        <p:txBody>
          <a:bodyPr wrap="square">
            <a:spAutoFit/>
          </a:bodyPr>
          <a:lstStyle/>
          <a:p>
            <a:r>
              <a:rPr lang="en-US" altLang="zh-CN" sz="1600" dirty="0" err="1">
                <a:latin typeface="阿里巴巴普惠体 3.0 55 Regular" panose="00020600040101010101" charset="-122"/>
                <a:ea typeface="阿里巴巴普惠体 3.0 55 Regular" panose="00020600040101010101" charset="-122"/>
              </a:rPr>
              <a:t>ddb</a:t>
            </a:r>
            <a:r>
              <a:rPr lang="en-US" altLang="zh-CN" sz="1600" dirty="0">
                <a:latin typeface="阿里巴巴普惠体 3.0 55 Regular" panose="00020600040101010101" charset="-122"/>
                <a:ea typeface="阿里巴巴普惠体 3.0 55 Regular" panose="00020600040101010101" charset="-122"/>
              </a:rPr>
              <a:t> </a:t>
            </a:r>
            <a:r>
              <a:rPr lang="zh-CN" altLang="en-US" sz="1600" dirty="0">
                <a:latin typeface="阿里巴巴普惠体 3.0 55 Regular" panose="00020600040101010101" charset="-122"/>
                <a:ea typeface="阿里巴巴普惠体 3.0 55 Regular" panose="00020600040101010101" charset="-122"/>
              </a:rPr>
              <a:t>对象提供了 </a:t>
            </a:r>
            <a:r>
              <a:rPr lang="en-US" altLang="zh-CN" sz="1600" dirty="0">
                <a:latin typeface="阿里巴巴普惠体 3.0 55 Regular" panose="00020600040101010101" charset="-122"/>
                <a:ea typeface="阿里巴巴普惠体 3.0 55 Regular" panose="00020600040101010101" charset="-122"/>
              </a:rPr>
              <a:t>eval </a:t>
            </a:r>
            <a:r>
              <a:rPr lang="zh-CN" altLang="en-US" sz="1600" dirty="0">
                <a:latin typeface="阿里巴巴普惠体 3.0 55 Regular" panose="00020600040101010101" charset="-122"/>
                <a:ea typeface="阿里巴巴普惠体 3.0 55 Regular" panose="00020600040101010101" charset="-122"/>
              </a:rPr>
              <a:t>和 </a:t>
            </a:r>
            <a:r>
              <a:rPr lang="en-US" altLang="zh-CN" sz="1600" dirty="0">
                <a:latin typeface="阿里巴巴普惠体 3.0 55 Regular" panose="00020600040101010101" charset="-122"/>
                <a:ea typeface="阿里巴巴普惠体 3.0 55 Regular" panose="00020600040101010101" charset="-122"/>
              </a:rPr>
              <a:t>call </a:t>
            </a:r>
            <a:r>
              <a:rPr lang="zh-CN" altLang="en-US" sz="1600" dirty="0">
                <a:latin typeface="阿里巴巴普惠体 3.0 55 Regular" panose="00020600040101010101" charset="-122"/>
                <a:ea typeface="阿里巴巴普惠体 3.0 55 Regular" panose="00020600040101010101" charset="-122"/>
              </a:rPr>
              <a:t>两个不同的方法来向服务器发送命令：</a:t>
            </a:r>
            <a:endParaRPr lang="zh-CN" altLang="en-US" sz="1600" dirty="0">
              <a:latin typeface="阿里巴巴普惠体 3.0 55 Regular" panose="00020600040101010101" charset="-122"/>
              <a:ea typeface="阿里巴巴普惠体 3.0 55 Regular" panose="00020600040101010101" charset="-122"/>
            </a:endParaRPr>
          </a:p>
          <a:p>
            <a:endParaRPr lang="zh-CN" altLang="en-US" sz="1600" dirty="0">
              <a:latin typeface="阿里巴巴普惠体 3.0 55 Regular" panose="00020600040101010101" charset="-122"/>
              <a:ea typeface="阿里巴巴普惠体 3.0 55 Regular" panose="00020600040101010101" charset="-122"/>
            </a:endParaRPr>
          </a:p>
          <a:p>
            <a:r>
              <a:rPr lang="zh-CN" altLang="en-US" sz="1600" dirty="0">
                <a:latin typeface="阿里巴巴普惠体 3.0 55 Regular" panose="00020600040101010101" charset="-122"/>
                <a:ea typeface="阿里巴巴普惠体 3.0 55 Regular" panose="00020600040101010101" charset="-122"/>
              </a:rPr>
              <a:t>（</a:t>
            </a:r>
            <a:r>
              <a:rPr lang="en-US" altLang="zh-CN" sz="1600" dirty="0">
                <a:latin typeface="阿里巴巴普惠体 3.0 55 Regular" panose="00020600040101010101" charset="-122"/>
                <a:ea typeface="阿里巴巴普惠体 3.0 55 Regular" panose="00020600040101010101" charset="-122"/>
              </a:rPr>
              <a:t>1</a:t>
            </a:r>
            <a:r>
              <a:rPr lang="zh-CN" altLang="en-US" sz="1600" dirty="0">
                <a:latin typeface="阿里巴巴普惠体 3.0 55 Regular" panose="00020600040101010101" charset="-122"/>
                <a:ea typeface="阿里巴巴普惠体 3.0 55 Regular" panose="00020600040101010101" charset="-122"/>
              </a:rPr>
              <a:t>）</a:t>
            </a:r>
            <a:r>
              <a:rPr lang="en-US" altLang="zh-CN" sz="1600" dirty="0">
                <a:latin typeface="阿里巴巴普惠体 3.0 55 Regular" panose="00020600040101010101" charset="-122"/>
                <a:ea typeface="阿里巴巴普惠体 3.0 55 Regular" panose="00020600040101010101" charset="-122"/>
              </a:rPr>
              <a:t>eval </a:t>
            </a:r>
            <a:r>
              <a:rPr lang="zh-CN" altLang="en-US" sz="1600" dirty="0">
                <a:latin typeface="阿里巴巴普惠体 3.0 55 Regular" panose="00020600040101010101" charset="-122"/>
                <a:ea typeface="阿里巴巴普惠体 3.0 55 Regular" panose="00020600040101010101" charset="-122"/>
              </a:rPr>
              <a:t>直接发送一段脚本字符串让服务器执行。</a:t>
            </a:r>
            <a:endParaRPr lang="zh-CN" altLang="en-US" sz="1600" dirty="0">
              <a:latin typeface="阿里巴巴普惠体 3.0 55 Regular" panose="00020600040101010101" charset="-122"/>
              <a:ea typeface="阿里巴巴普惠体 3.0 55 Regular" panose="00020600040101010101" charset="-122"/>
            </a:endParaRPr>
          </a:p>
        </p:txBody>
      </p:sp>
      <p:sp>
        <p:nvSpPr>
          <p:cNvPr id="24" name="文本框 23"/>
          <p:cNvSpPr txBox="1"/>
          <p:nvPr/>
        </p:nvSpPr>
        <p:spPr>
          <a:xfrm>
            <a:off x="6988175" y="3390265"/>
            <a:ext cx="4178300" cy="302895"/>
          </a:xfrm>
          <a:prstGeom prst="rect">
            <a:avLst/>
          </a:prstGeom>
          <a:noFill/>
        </p:spPr>
        <p:txBody>
          <a:bodyPr wrap="square">
            <a:spAutoFit/>
          </a:bodyPr>
          <a:lstStyle/>
          <a:p>
            <a:pPr>
              <a:lnSpc>
                <a:spcPts val="1650"/>
              </a:lnSpc>
            </a:pPr>
            <a:r>
              <a:rPr lang="en-US" altLang="zh-CN" sz="1400" b="0" dirty="0">
                <a:solidFill>
                  <a:srgbClr val="AF00DB"/>
                </a:solidFill>
                <a:effectLst/>
                <a:latin typeface="阿里巴巴普惠体 3.0 55 Regular" panose="00020600040101010101" charset="-122"/>
                <a:ea typeface="阿里巴巴普惠体 3.0 55 Regular" panose="00020600040101010101" charset="-122"/>
              </a:rPr>
              <a:t>const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result </a:t>
            </a:r>
            <a:r>
              <a:rPr lang="en-US" altLang="zh-CN" sz="1400" b="0" dirty="0">
                <a:solidFill>
                  <a:srgbClr val="FF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a:solidFill>
                  <a:srgbClr val="AF00DB"/>
                </a:solidFill>
                <a:effectLst/>
                <a:latin typeface="阿里巴巴普惠体 3.0 55 Regular" panose="00020600040101010101" charset="-122"/>
                <a:ea typeface="阿里巴巴普惠体 3.0 55 Regular" panose="00020600040101010101" charset="-122"/>
              </a:rPr>
              <a:t>await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err="1">
                <a:solidFill>
                  <a:srgbClr val="000000"/>
                </a:solidFill>
                <a:effectLst/>
                <a:latin typeface="阿里巴巴普惠体 3.0 55 Regular" panose="00020600040101010101" charset="-122"/>
                <a:ea typeface="阿里巴巴普惠体 3.0 55 Regular" panose="00020600040101010101" charset="-122"/>
              </a:rPr>
              <a:t>ddb.</a:t>
            </a:r>
            <a:r>
              <a:rPr lang="en-US" altLang="zh-CN" sz="1400" b="1" dirty="0" err="1">
                <a:solidFill>
                  <a:srgbClr val="000000"/>
                </a:solidFill>
                <a:effectLst/>
                <a:latin typeface="阿里巴巴普惠体 3.0 55 Regular" panose="00020600040101010101" charset="-122"/>
                <a:ea typeface="阿里巴巴普惠体 3.0 55 Regular" panose="00020600040101010101" charset="-122"/>
              </a:rPr>
              <a:t>eval</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A31515"/>
                </a:solidFill>
                <a:effectLst/>
                <a:latin typeface="阿里巴巴普惠体 3.0 55 Regular" panose="00020600040101010101" charset="-122"/>
                <a:ea typeface="阿里巴巴普惠体 3.0 55 Regular" panose="00020600040101010101" charset="-122"/>
              </a:rPr>
              <a:t>'1 + 1'</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endParaRPr lang="en-US" altLang="zh-CN" sz="1400" b="0" dirty="0">
              <a:solidFill>
                <a:srgbClr val="000000"/>
              </a:solidFill>
              <a:effectLst/>
              <a:latin typeface="阿里巴巴普惠体 3.0 55 Regular" panose="00020600040101010101" charset="-122"/>
              <a:ea typeface="阿里巴巴普惠体 3.0 55 Regular" panose="00020600040101010101" charset="-122"/>
            </a:endParaRPr>
          </a:p>
        </p:txBody>
      </p:sp>
      <p:sp>
        <p:nvSpPr>
          <p:cNvPr id="26" name="文本框 25"/>
          <p:cNvSpPr txBox="1"/>
          <p:nvPr/>
        </p:nvSpPr>
        <p:spPr>
          <a:xfrm>
            <a:off x="6623925" y="4041428"/>
            <a:ext cx="4542107" cy="584775"/>
          </a:xfrm>
          <a:prstGeom prst="rect">
            <a:avLst/>
          </a:prstGeom>
          <a:noFill/>
        </p:spPr>
        <p:txBody>
          <a:bodyPr wrap="square">
            <a:spAutoFit/>
          </a:bodyPr>
          <a:lstStyle>
            <a:defPPr>
              <a:defRPr lang="zh-CN"/>
            </a:defPPr>
          </a:lstStyle>
          <a:p>
            <a:r>
              <a:rPr lang="zh-CN" altLang="en-US" sz="1600" dirty="0">
                <a:latin typeface="阿里巴巴普惠体 3.0 55 Regular" panose="00020600040101010101" charset="-122"/>
                <a:ea typeface="阿里巴巴普惠体 3.0 55 Regular" panose="00020600040101010101" charset="-122"/>
              </a:rPr>
              <a:t>（</a:t>
            </a:r>
            <a:r>
              <a:rPr lang="en-US" altLang="zh-CN" sz="1600" dirty="0">
                <a:latin typeface="阿里巴巴普惠体 3.0 55 Regular" panose="00020600040101010101" charset="-122"/>
                <a:ea typeface="阿里巴巴普惠体 3.0 55 Regular" panose="00020600040101010101" charset="-122"/>
              </a:rPr>
              <a:t>2</a:t>
            </a:r>
            <a:r>
              <a:rPr lang="zh-CN" altLang="en-US" sz="1600" dirty="0">
                <a:latin typeface="阿里巴巴普惠体 3.0 55 Regular" panose="00020600040101010101" charset="-122"/>
                <a:ea typeface="阿里巴巴普惠体 3.0 55 Regular" panose="00020600040101010101" charset="-122"/>
              </a:rPr>
              <a:t>）</a:t>
            </a:r>
            <a:r>
              <a:rPr lang="en-US" altLang="zh-CN" sz="1600" dirty="0">
                <a:latin typeface="阿里巴巴普惠体 3.0 55 Regular" panose="00020600040101010101" charset="-122"/>
                <a:ea typeface="阿里巴巴普惠体 3.0 55 Regular" panose="00020600040101010101" charset="-122"/>
              </a:rPr>
              <a:t>call </a:t>
            </a:r>
            <a:r>
              <a:rPr lang="zh-CN" altLang="en-US" sz="1600" dirty="0">
                <a:latin typeface="阿里巴巴普惠体 3.0 55 Regular" panose="00020600040101010101" charset="-122"/>
                <a:ea typeface="阿里巴巴普惠体 3.0 55 Regular" panose="00020600040101010101" charset="-122"/>
              </a:rPr>
              <a:t>指定一个函数和函数的参数，让服务器执行一次函数的调用。</a:t>
            </a:r>
            <a:endParaRPr lang="zh-CN" altLang="en-US" sz="1600" dirty="0">
              <a:latin typeface="阿里巴巴普惠体 3.0 55 Regular" panose="00020600040101010101" charset="-122"/>
              <a:ea typeface="阿里巴巴普惠体 3.0 55 Regular" panose="00020600040101010101" charset="-122"/>
            </a:endParaRPr>
          </a:p>
        </p:txBody>
      </p:sp>
      <p:sp>
        <p:nvSpPr>
          <p:cNvPr id="28" name="文本框 27"/>
          <p:cNvSpPr txBox="1"/>
          <p:nvPr/>
        </p:nvSpPr>
        <p:spPr>
          <a:xfrm>
            <a:off x="6862445" y="5055235"/>
            <a:ext cx="4145915" cy="737235"/>
          </a:xfrm>
          <a:prstGeom prst="rect">
            <a:avLst/>
          </a:prstGeom>
          <a:noFill/>
        </p:spPr>
        <p:txBody>
          <a:bodyPr wrap="square">
            <a:spAutoFit/>
          </a:bodyPr>
          <a:lstStyle/>
          <a:p>
            <a:pPr indent="0" fontAlgn="auto">
              <a:lnSpc>
                <a:spcPct val="100000"/>
              </a:lnSpc>
              <a:buNone/>
            </a:pP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zh-CN" altLang="en-US" sz="1400" b="0" dirty="0">
                <a:solidFill>
                  <a:srgbClr val="000000"/>
                </a:solidFill>
                <a:effectLst/>
                <a:latin typeface="阿里巴巴普惠体 3.0 55 Regular" panose="00020600040101010101" charset="-122"/>
                <a:ea typeface="阿里巴巴普惠体 3.0 55 Regular" panose="00020600040101010101" charset="-122"/>
              </a:rPr>
              <a:t>需要手动声明参数在 </a:t>
            </a:r>
            <a:r>
              <a:rPr lang="en-US" altLang="zh-CN" sz="1400" b="0" dirty="0" err="1">
                <a:solidFill>
                  <a:srgbClr val="000000"/>
                </a:solidFill>
                <a:effectLst/>
                <a:latin typeface="阿里巴巴普惠体 3.0 55 Regular" panose="00020600040101010101" charset="-122"/>
                <a:ea typeface="阿里巴巴普惠体 3.0 55 Regular" panose="00020600040101010101" charset="-122"/>
              </a:rPr>
              <a:t>DolphinDB</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zh-CN" altLang="en-US" sz="1400" b="0" dirty="0">
                <a:solidFill>
                  <a:srgbClr val="000000"/>
                </a:solidFill>
                <a:effectLst/>
                <a:latin typeface="阿里巴巴普惠体 3.0 55 Regular" panose="00020600040101010101" charset="-122"/>
                <a:ea typeface="阿里巴巴普惠体 3.0 55 Regular" panose="00020600040101010101" charset="-122"/>
              </a:rPr>
              <a:t>中的数据类型</a:t>
            </a:r>
            <a:endParaRPr lang="zh-CN" altLang="en-US" sz="1400" b="0" dirty="0">
              <a:solidFill>
                <a:srgbClr val="000000"/>
              </a:solidFill>
              <a:effectLst/>
              <a:latin typeface="阿里巴巴普惠体 3.0 55 Regular" panose="00020600040101010101" charset="-122"/>
              <a:ea typeface="阿里巴巴普惠体 3.0 55 Regular" panose="00020600040101010101" charset="-122"/>
            </a:endParaRPr>
          </a:p>
          <a:p>
            <a:pPr indent="0" fontAlgn="auto">
              <a:lnSpc>
                <a:spcPct val="100000"/>
              </a:lnSpc>
            </a:pPr>
            <a:r>
              <a:rPr lang="en-US" altLang="zh-CN" sz="1400" b="0" dirty="0">
                <a:solidFill>
                  <a:srgbClr val="AF00DB"/>
                </a:solidFill>
                <a:effectLst/>
                <a:latin typeface="阿里巴巴普惠体 3.0 55 Regular" panose="00020600040101010101" charset="-122"/>
                <a:ea typeface="阿里巴巴普惠体 3.0 55 Regular" panose="00020600040101010101" charset="-122"/>
              </a:rPr>
              <a:t>const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result </a:t>
            </a:r>
            <a:r>
              <a:rPr lang="en-US" altLang="zh-CN" sz="1400" b="0" dirty="0">
                <a:solidFill>
                  <a:srgbClr val="FF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a:solidFill>
                  <a:srgbClr val="AF00DB"/>
                </a:solidFill>
                <a:effectLst/>
                <a:latin typeface="阿里巴巴普惠体 3.0 55 Regular" panose="00020600040101010101" charset="-122"/>
                <a:ea typeface="阿里巴巴普惠体 3.0 55 Regular" panose="00020600040101010101" charset="-122"/>
              </a:rPr>
              <a:t>await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err="1">
                <a:solidFill>
                  <a:srgbClr val="000000"/>
                </a:solidFill>
                <a:effectLst/>
                <a:latin typeface="阿里巴巴普惠体 3.0 55 Regular" panose="00020600040101010101" charset="-122"/>
                <a:ea typeface="阿里巴巴普惠体 3.0 55 Regular" panose="00020600040101010101" charset="-122"/>
              </a:rPr>
              <a:t>ddb.</a:t>
            </a:r>
            <a:r>
              <a:rPr lang="en-US" altLang="zh-CN" sz="1400" b="1" dirty="0" err="1">
                <a:solidFill>
                  <a:srgbClr val="000000"/>
                </a:solidFill>
                <a:effectLst/>
                <a:latin typeface="阿里巴巴普惠体 3.0 55 Regular" panose="00020600040101010101" charset="-122"/>
                <a:ea typeface="阿里巴巴普惠体 3.0 55 Regular" panose="00020600040101010101" charset="-122"/>
              </a:rPr>
              <a:t>call</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A31515"/>
                </a:solidFill>
                <a:effectLst/>
                <a:latin typeface="阿里巴巴普惠体 3.0 55 Regular" panose="00020600040101010101" charset="-122"/>
                <a:ea typeface="阿里巴巴普惠体 3.0 55 Regular" panose="00020600040101010101" charset="-122"/>
              </a:rPr>
              <a:t>'add'</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[new </a:t>
            </a:r>
            <a:r>
              <a:rPr lang="en-US" altLang="zh-CN" sz="1400" b="1" dirty="0" err="1">
                <a:solidFill>
                  <a:srgbClr val="000000"/>
                </a:solidFill>
                <a:effectLst/>
                <a:latin typeface="阿里巴巴普惠体 3.0 55 Regular" panose="00020600040101010101" charset="-122"/>
                <a:ea typeface="阿里巴巴普惠体 3.0 55 Regular" panose="00020600040101010101" charset="-122"/>
              </a:rPr>
              <a:t>DdbInt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00A000"/>
                </a:solidFill>
                <a:effectLst/>
                <a:latin typeface="阿里巴巴普惠体 3.0 55 Regular" panose="00020600040101010101" charset="-122"/>
                <a:ea typeface="阿里巴巴普惠体 3.0 55 Regular" panose="00020600040101010101" charset="-122"/>
              </a:rPr>
              <a:t>1</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new </a:t>
            </a:r>
            <a:r>
              <a:rPr lang="en-US" altLang="zh-CN" sz="1400" b="1" dirty="0" err="1">
                <a:solidFill>
                  <a:srgbClr val="000000"/>
                </a:solidFill>
                <a:effectLst/>
                <a:latin typeface="阿里巴巴普惠体 3.0 55 Regular" panose="00020600040101010101" charset="-122"/>
                <a:ea typeface="阿里巴巴普惠体 3.0 55 Regular" panose="00020600040101010101" charset="-122"/>
              </a:rPr>
              <a:t>DdbInt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00A000"/>
                </a:solidFill>
                <a:effectLst/>
                <a:latin typeface="阿里巴巴普惠体 3.0 55 Regular" panose="00020600040101010101" charset="-122"/>
                <a:ea typeface="阿里巴巴普惠体 3.0 55 Regular" panose="00020600040101010101" charset="-122"/>
              </a:rPr>
              <a:t>1</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endParaRPr lang="en-US" altLang="zh-CN" sz="1400" b="0" dirty="0">
              <a:solidFill>
                <a:srgbClr val="000000"/>
              </a:solidFill>
              <a:effectLst/>
              <a:latin typeface="阿里巴巴普惠体 3.0 55 Regular" panose="00020600040101010101" charset="-122"/>
              <a:ea typeface="阿里巴巴普惠体 3.0 55 Regular" panose="00020600040101010101" charset="-122"/>
            </a:endParaRPr>
          </a:p>
        </p:txBody>
      </p:sp>
      <p:sp>
        <p:nvSpPr>
          <p:cNvPr id="29" name="矩形 28"/>
          <p:cNvSpPr/>
          <p:nvPr>
            <p:custDataLst>
              <p:tags r:id="rId5"/>
            </p:custDataLst>
          </p:nvPr>
        </p:nvSpPr>
        <p:spPr>
          <a:xfrm>
            <a:off x="6687185" y="3252470"/>
            <a:ext cx="4541520" cy="559435"/>
          </a:xfrm>
          <a:prstGeom prst="rect">
            <a:avLst/>
          </a:prstGeom>
          <a:noFill/>
          <a:ln w="28575" cmpd="dbl">
            <a:gradFill>
              <a:gsLst>
                <a:gs pos="0">
                  <a:schemeClr val="accent1">
                    <a:lumMod val="11000"/>
                    <a:lumOff val="89000"/>
                  </a:schemeClr>
                </a:gs>
                <a:gs pos="89000">
                  <a:srgbClr val="0D42D3"/>
                </a:gs>
                <a:gs pos="0">
                  <a:schemeClr val="accent1">
                    <a:lumMod val="45000"/>
                    <a:lumOff val="55000"/>
                  </a:schemeClr>
                </a:gs>
              </a:gsLst>
              <a:lin ang="20580000" scaled="1"/>
            </a:gra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latin typeface="阿里巴巴普惠体 3.0 55 Regular" panose="00020600040101010101" charset="-122"/>
              <a:ea typeface="阿里巴巴普惠体 3.0 55 Regular" panose="00020600040101010101" charset="-122"/>
            </a:endParaRPr>
          </a:p>
        </p:txBody>
      </p:sp>
      <p:sp>
        <p:nvSpPr>
          <p:cNvPr id="30" name="矩形 29"/>
          <p:cNvSpPr/>
          <p:nvPr>
            <p:custDataLst>
              <p:tags r:id="rId6"/>
            </p:custDataLst>
          </p:nvPr>
        </p:nvSpPr>
        <p:spPr>
          <a:xfrm>
            <a:off x="6687185" y="4754880"/>
            <a:ext cx="4542155" cy="1337945"/>
          </a:xfrm>
          <a:prstGeom prst="rect">
            <a:avLst/>
          </a:prstGeom>
          <a:noFill/>
          <a:ln w="28575" cmpd="dbl">
            <a:gradFill>
              <a:gsLst>
                <a:gs pos="0">
                  <a:schemeClr val="accent1">
                    <a:lumMod val="11000"/>
                    <a:lumOff val="89000"/>
                  </a:schemeClr>
                </a:gs>
                <a:gs pos="89000">
                  <a:srgbClr val="0D42D3"/>
                </a:gs>
                <a:gs pos="0">
                  <a:schemeClr val="accent1">
                    <a:lumMod val="45000"/>
                    <a:lumOff val="55000"/>
                  </a:schemeClr>
                </a:gs>
              </a:gsLst>
              <a:lin ang="20580000" scaled="1"/>
            </a:gra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latin typeface="阿里巴巴普惠体 3.0 55 Regular" panose="00020600040101010101" charset="-122"/>
              <a:ea typeface="阿里巴巴普惠体 3.0 55 Regular" panose="00020600040101010101" charset="-122"/>
            </a:endParaRPr>
          </a:p>
        </p:txBody>
      </p:sp>
      <p:sp>
        <p:nvSpPr>
          <p:cNvPr id="3" name="椭圆 2"/>
          <p:cNvSpPr/>
          <p:nvPr/>
        </p:nvSpPr>
        <p:spPr>
          <a:xfrm>
            <a:off x="127000" y="610235"/>
            <a:ext cx="253365" cy="255905"/>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spTree>
    <p:custDataLst>
      <p:tags r:id="rId7"/>
    </p:custData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127000" y="-160020"/>
            <a:ext cx="762635" cy="770255"/>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阿里巴巴普惠体 3.0 55 Regular" panose="00020600040101010101" charset="-122"/>
              <a:ea typeface="阿里巴巴普惠体 3.0 55 Regular" panose="00020600040101010101" charset="-122"/>
              <a:cs typeface="+mn-cs"/>
            </a:endParaRPr>
          </a:p>
        </p:txBody>
      </p:sp>
      <p:sp>
        <p:nvSpPr>
          <p:cNvPr id="9" name="文本框 8"/>
          <p:cNvSpPr txBox="1"/>
          <p:nvPr/>
        </p:nvSpPr>
        <p:spPr>
          <a:xfrm>
            <a:off x="996314" y="104140"/>
            <a:ext cx="842150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rPr>
              <a:t>JavaScript API</a:t>
            </a:r>
            <a:endParaRPr kumimoji="0" lang="en-US" altLang="zh-CN"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endParaRPr>
          </a:p>
        </p:txBody>
      </p:sp>
      <p:pic>
        <p:nvPicPr>
          <p:cNvPr id="2" name="图片 1" descr="/Users/chenjiayuan/Desktop/公司logo2.png公司logo2"/>
          <p:cNvPicPr>
            <a:picLocks noChangeAspect="1"/>
          </p:cNvPicPr>
          <p:nvPr>
            <p:custDataLst>
              <p:tags r:id="rId1"/>
            </p:custDataLst>
          </p:nvPr>
        </p:nvPicPr>
        <p:blipFill>
          <a:blip r:embed="rId2" cstate="screen"/>
          <a:srcRect/>
          <a:stretch>
            <a:fillRect/>
          </a:stretch>
        </p:blipFill>
        <p:spPr>
          <a:xfrm>
            <a:off x="10701655" y="288925"/>
            <a:ext cx="1056005" cy="275590"/>
          </a:xfrm>
          <a:prstGeom prst="rect">
            <a:avLst/>
          </a:prstGeom>
        </p:spPr>
      </p:pic>
      <p:sp>
        <p:nvSpPr>
          <p:cNvPr id="6" name="文本框 5"/>
          <p:cNvSpPr txBox="1"/>
          <p:nvPr/>
        </p:nvSpPr>
        <p:spPr>
          <a:xfrm>
            <a:off x="666750" y="860425"/>
            <a:ext cx="7013575" cy="1568450"/>
          </a:xfrm>
          <a:prstGeom prst="rect">
            <a:avLst/>
          </a:prstGeom>
          <a:noFill/>
        </p:spPr>
        <p:txBody>
          <a:bodyPr wrap="square">
            <a:spAutoFit/>
          </a:bodyPr>
          <a:lstStyle/>
          <a:p>
            <a:pPr indent="0" fontAlgn="auto">
              <a:lnSpc>
                <a:spcPct val="150000"/>
              </a:lnSpc>
            </a:pPr>
            <a:r>
              <a:rPr lang="zh-CN" altLang="en-US" sz="1600" dirty="0">
                <a:latin typeface="阿里巴巴普惠体 3.0 55 Regular" panose="00020600040101010101" charset="-122"/>
                <a:ea typeface="阿里巴巴普惠体 3.0 55 Regular" panose="00020600040101010101" charset="-122"/>
              </a:rPr>
              <a:t>如果想要订阅一个流数据表，就需要使用其他的写法。</a:t>
            </a:r>
            <a:endParaRPr lang="zh-CN" altLang="en-US" sz="1600" dirty="0">
              <a:latin typeface="阿里巴巴普惠体 3.0 55 Regular" panose="00020600040101010101" charset="-122"/>
              <a:ea typeface="阿里巴巴普惠体 3.0 55 Regular" panose="00020600040101010101" charset="-122"/>
            </a:endParaRPr>
          </a:p>
          <a:p>
            <a:pPr indent="0" fontAlgn="auto">
              <a:lnSpc>
                <a:spcPct val="150000"/>
              </a:lnSpc>
            </a:pPr>
            <a:r>
              <a:rPr lang="zh-CN" altLang="en-US" sz="1600" dirty="0">
                <a:latin typeface="阿里巴巴普惠体 3.0 55 Regular" panose="00020600040101010101" charset="-122"/>
                <a:ea typeface="阿里巴巴普惠体 3.0 55 Regular" panose="00020600040101010101" charset="-122"/>
              </a:rPr>
              <a:t>步骤如下：</a:t>
            </a:r>
            <a:endParaRPr lang="en-US" altLang="zh-CN" sz="1600" dirty="0">
              <a:latin typeface="阿里巴巴普惠体 3.0 55 Regular" panose="00020600040101010101" charset="-122"/>
              <a:ea typeface="阿里巴巴普惠体 3.0 55 Regular" panose="00020600040101010101" charset="-122"/>
            </a:endParaRPr>
          </a:p>
          <a:p>
            <a:pPr indent="0" fontAlgn="auto">
              <a:lnSpc>
                <a:spcPct val="150000"/>
              </a:lnSpc>
            </a:pPr>
            <a:endParaRPr lang="en-US" altLang="zh-CN" sz="1600" dirty="0">
              <a:latin typeface="阿里巴巴普惠体 3.0 55 Regular" panose="00020600040101010101" charset="-122"/>
              <a:ea typeface="阿里巴巴普惠体 3.0 55 Regular" panose="00020600040101010101" charset="-122"/>
            </a:endParaRPr>
          </a:p>
          <a:p>
            <a:pPr indent="0" fontAlgn="auto">
              <a:lnSpc>
                <a:spcPct val="150000"/>
              </a:lnSpc>
            </a:pPr>
            <a:endParaRPr lang="zh-CN" altLang="en-US" sz="1600" dirty="0">
              <a:latin typeface="阿里巴巴普惠体 3.0 55 Regular" panose="00020600040101010101" charset="-122"/>
              <a:ea typeface="阿里巴巴普惠体 3.0 55 Regular" panose="00020600040101010101" charset="-122"/>
            </a:endParaRPr>
          </a:p>
        </p:txBody>
      </p:sp>
      <p:sp>
        <p:nvSpPr>
          <p:cNvPr id="8" name="文本框 7"/>
          <p:cNvSpPr txBox="1"/>
          <p:nvPr/>
        </p:nvSpPr>
        <p:spPr>
          <a:xfrm>
            <a:off x="800735" y="2310395"/>
            <a:ext cx="4941298" cy="957250"/>
          </a:xfrm>
          <a:prstGeom prst="rect">
            <a:avLst/>
          </a:prstGeom>
          <a:noFill/>
        </p:spPr>
        <p:txBody>
          <a:bodyPr wrap="square">
            <a:spAutoFit/>
          </a:bodyPr>
          <a:lstStyle/>
          <a:p>
            <a:pPr>
              <a:lnSpc>
                <a:spcPts val="1650"/>
              </a:lnSpc>
              <a:buNone/>
            </a:pP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share </a:t>
            </a:r>
            <a:r>
              <a:rPr lang="en-US" altLang="zh-CN" sz="1400" b="1" dirty="0" err="1">
                <a:solidFill>
                  <a:srgbClr val="000000"/>
                </a:solidFill>
                <a:effectLst/>
                <a:latin typeface="阿里巴巴普惠体 3.0 55 Regular" panose="00020600040101010101" charset="-122"/>
                <a:ea typeface="阿里巴巴普惠体 3.0 55 Regular" panose="00020600040101010101" charset="-122"/>
              </a:rPr>
              <a:t>streamTable</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00A000"/>
                </a:solidFill>
                <a:effectLst/>
                <a:latin typeface="阿里巴巴普惠体 3.0 55 Regular" panose="00020600040101010101" charset="-122"/>
                <a:ea typeface="阿里巴巴普惠体 3.0 55 Regular" panose="00020600040101010101" charset="-122"/>
              </a:rPr>
              <a:t>10</a:t>
            </a:r>
            <a:r>
              <a:rPr lang="en-US" altLang="zh-CN" sz="1400" b="0" dirty="0">
                <a:solidFill>
                  <a:srgbClr val="FF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00A000"/>
                </a:solidFill>
                <a:effectLst/>
                <a:latin typeface="阿里巴巴普惠体 3.0 55 Regular" panose="00020600040101010101" charset="-122"/>
                <a:ea typeface="阿里巴巴普惠体 3.0 55 Regular" panose="00020600040101010101" charset="-122"/>
              </a:rPr>
              <a:t>0</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a:solidFill>
                  <a:srgbClr val="A31515"/>
                </a:solidFill>
                <a:effectLst/>
                <a:latin typeface="阿里巴巴普惠体 3.0 55 Regular" panose="00020600040101010101" charset="-122"/>
                <a:ea typeface="阿里巴巴普惠体 3.0 55 Regular" panose="00020600040101010101" charset="-122"/>
              </a:rPr>
              <a:t>`</a:t>
            </a:r>
            <a:r>
              <a:rPr lang="en-US" altLang="zh-CN" sz="1400" b="0" dirty="0" err="1">
                <a:solidFill>
                  <a:srgbClr val="A31515"/>
                </a:solidFill>
                <a:effectLst/>
                <a:latin typeface="阿里巴巴普惠体 3.0 55 Regular" panose="00020600040101010101" charset="-122"/>
                <a:ea typeface="阿里巴巴普惠体 3.0 55 Regular" panose="00020600040101010101" charset="-122"/>
              </a:rPr>
              <a:t>name`value</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a:solidFill>
                  <a:srgbClr val="0000EE"/>
                </a:solidFill>
                <a:effectLst/>
                <a:latin typeface="阿里巴巴普惠体 3.0 55 Regular" panose="00020600040101010101" charset="-122"/>
                <a:ea typeface="阿里巴巴普惠体 3.0 55 Regular" panose="00020600040101010101" charset="-122"/>
              </a:rPr>
              <a:t>STRING</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0000EE"/>
                </a:solidFill>
                <a:effectLst/>
                <a:latin typeface="阿里巴巴普惠体 3.0 55 Regular" panose="00020600040101010101" charset="-122"/>
                <a:ea typeface="阿里巴巴普惠体 3.0 55 Regular" panose="00020600040101010101" charset="-122"/>
              </a:rPr>
              <a:t>INT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a:solidFill>
                  <a:srgbClr val="AF00DB"/>
                </a:solidFill>
                <a:effectLst/>
                <a:latin typeface="阿里巴巴普惠体 3.0 55 Regular" panose="00020600040101010101" charset="-122"/>
                <a:ea typeface="阿里巴巴普惠体 3.0 55 Regular" panose="00020600040101010101" charset="-122"/>
              </a:rPr>
              <a:t>as</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err="1">
                <a:solidFill>
                  <a:srgbClr val="000000"/>
                </a:solidFill>
                <a:effectLst/>
                <a:latin typeface="阿里巴巴普惠体 3.0 55 Regular" panose="00020600040101010101" charset="-122"/>
                <a:ea typeface="阿里巴巴普惠体 3.0 55 Regular" panose="00020600040101010101" charset="-122"/>
              </a:rPr>
              <a:t>outputTable</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endParaRPr lang="en-US" altLang="zh-CN" sz="14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pPr>
            <a:br>
              <a:rPr lang="en-US" altLang="zh-CN" sz="1400" b="0" dirty="0">
                <a:solidFill>
                  <a:srgbClr val="000000"/>
                </a:solidFill>
                <a:effectLst/>
                <a:latin typeface="Fira Sans Condensed Medium" panose="020B0603050000020004" pitchFamily="34" charset="0"/>
              </a:rPr>
            </a:br>
            <a:endParaRPr lang="en-US" altLang="zh-CN" sz="1400" b="0" dirty="0">
              <a:solidFill>
                <a:srgbClr val="000000"/>
              </a:solidFill>
              <a:effectLst/>
              <a:latin typeface="Fira Sans Condensed Medium" panose="020B0603050000020004" pitchFamily="34" charset="0"/>
            </a:endParaRPr>
          </a:p>
        </p:txBody>
      </p:sp>
      <p:sp>
        <p:nvSpPr>
          <p:cNvPr id="11" name="矩形 10"/>
          <p:cNvSpPr/>
          <p:nvPr>
            <p:custDataLst>
              <p:tags r:id="rId3"/>
            </p:custDataLst>
          </p:nvPr>
        </p:nvSpPr>
        <p:spPr>
          <a:xfrm>
            <a:off x="742239" y="2246868"/>
            <a:ext cx="5016744" cy="652986"/>
          </a:xfrm>
          <a:prstGeom prst="rect">
            <a:avLst/>
          </a:prstGeom>
          <a:noFill/>
          <a:ln w="28575" cmpd="dbl">
            <a:gradFill>
              <a:gsLst>
                <a:gs pos="0">
                  <a:schemeClr val="accent1">
                    <a:lumMod val="11000"/>
                    <a:lumOff val="89000"/>
                  </a:schemeClr>
                </a:gs>
                <a:gs pos="89000">
                  <a:srgbClr val="0D42D3"/>
                </a:gs>
                <a:gs pos="0">
                  <a:schemeClr val="accent1">
                    <a:lumMod val="45000"/>
                    <a:lumOff val="55000"/>
                  </a:schemeClr>
                </a:gs>
              </a:gsLst>
              <a:lin ang="20580000" scaled="1"/>
            </a:gra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latin typeface="阿里巴巴普惠体 3.0 55 Regular" panose="00020600040101010101" charset="-122"/>
              <a:ea typeface="阿里巴巴普惠体 3.0 55 Regular" panose="00020600040101010101" charset="-122"/>
            </a:endParaRPr>
          </a:p>
        </p:txBody>
      </p:sp>
      <p:sp>
        <p:nvSpPr>
          <p:cNvPr id="13" name="文本框 12"/>
          <p:cNvSpPr txBox="1"/>
          <p:nvPr/>
        </p:nvSpPr>
        <p:spPr>
          <a:xfrm>
            <a:off x="628650" y="3009900"/>
            <a:ext cx="5114290" cy="337185"/>
          </a:xfrm>
          <a:prstGeom prst="rect">
            <a:avLst/>
          </a:prstGeom>
          <a:noFill/>
        </p:spPr>
        <p:txBody>
          <a:bodyPr wrap="square">
            <a:spAutoFit/>
          </a:bodyPr>
          <a:lstStyle/>
          <a:p>
            <a:r>
              <a:rPr lang="zh-CN" altLang="en-US" sz="1600" dirty="0">
                <a:latin typeface="阿里巴巴普惠体 3.0 55 Regular" panose="00020600040101010101" charset="-122"/>
                <a:ea typeface="阿里巴巴普惠体 3.0 55 Regular" panose="00020600040101010101" charset="-122"/>
              </a:rPr>
              <a:t>再创建一个新的 </a:t>
            </a:r>
            <a:r>
              <a:rPr lang="en-US" altLang="zh-CN" sz="1600" dirty="0">
                <a:latin typeface="阿里巴巴普惠体 3.0 55 Regular" panose="00020600040101010101" charset="-122"/>
                <a:ea typeface="阿里巴巴普惠体 3.0 55 Regular" panose="00020600040101010101" charset="-122"/>
              </a:rPr>
              <a:t>DDB </a:t>
            </a:r>
            <a:r>
              <a:rPr lang="zh-CN" altLang="en-US" sz="1600" dirty="0">
                <a:latin typeface="阿里巴巴普惠体 3.0 55 Regular" panose="00020600040101010101" charset="-122"/>
                <a:ea typeface="阿里巴巴普惠体 3.0 55 Regular" panose="00020600040101010101" charset="-122"/>
              </a:rPr>
              <a:t>对象：</a:t>
            </a:r>
            <a:endParaRPr lang="zh-CN" altLang="en-US" sz="1600" dirty="0">
              <a:latin typeface="阿里巴巴普惠体 3.0 55 Regular" panose="00020600040101010101" charset="-122"/>
              <a:ea typeface="阿里巴巴普惠体 3.0 55 Regular" panose="00020600040101010101" charset="-122"/>
            </a:endParaRPr>
          </a:p>
        </p:txBody>
      </p:sp>
      <p:sp>
        <p:nvSpPr>
          <p:cNvPr id="15" name="文本框 14"/>
          <p:cNvSpPr txBox="1"/>
          <p:nvPr/>
        </p:nvSpPr>
        <p:spPr>
          <a:xfrm>
            <a:off x="847861" y="3617518"/>
            <a:ext cx="6097464" cy="2923877"/>
          </a:xfrm>
          <a:prstGeom prst="rect">
            <a:avLst/>
          </a:prstGeom>
          <a:noFill/>
        </p:spPr>
        <p:txBody>
          <a:bodyPr wrap="square">
            <a:spAutoFit/>
          </a:bodyPr>
          <a:lstStyle/>
          <a:p>
            <a:pPr>
              <a:lnSpc>
                <a:spcPts val="1650"/>
              </a:lnSpc>
              <a:buNone/>
            </a:pPr>
            <a:r>
              <a:rPr lang="en-US" altLang="zh-CN" sz="1400" b="0" dirty="0">
                <a:solidFill>
                  <a:srgbClr val="AF00DB"/>
                </a:solidFill>
                <a:effectLst/>
                <a:latin typeface="阿里巴巴普惠体 3.0 55 Regular" panose="00020600040101010101" charset="-122"/>
                <a:ea typeface="阿里巴巴普惠体 3.0 55 Regular" panose="00020600040101010101" charset="-122"/>
              </a:rPr>
              <a:t>const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err="1">
                <a:solidFill>
                  <a:srgbClr val="000000"/>
                </a:solidFill>
                <a:effectLst/>
                <a:latin typeface="阿里巴巴普惠体 3.0 55 Regular" panose="00020600040101010101" charset="-122"/>
                <a:ea typeface="阿里巴巴普惠体 3.0 55 Regular" panose="00020600040101010101" charset="-122"/>
              </a:rPr>
              <a:t>ddb</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a:solidFill>
                  <a:srgbClr val="FF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new </a:t>
            </a:r>
            <a:r>
              <a:rPr lang="en-US" altLang="zh-CN" sz="1400" b="1" dirty="0">
                <a:solidFill>
                  <a:srgbClr val="000000"/>
                </a:solidFill>
                <a:effectLst/>
                <a:latin typeface="阿里巴巴普惠体 3.0 55 Regular" panose="00020600040101010101" charset="-122"/>
                <a:ea typeface="阿里巴巴普惠体 3.0 55 Regular" panose="00020600040101010101" charset="-122"/>
              </a:rPr>
              <a:t>DDB</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A31515"/>
                </a:solidFill>
                <a:effectLst/>
                <a:latin typeface="阿里巴巴普惠体 3.0 55 Regular" panose="00020600040101010101" charset="-122"/>
                <a:ea typeface="阿里巴巴普惠体 3.0 55 Regular" panose="00020600040101010101" charset="-122"/>
              </a:rPr>
              <a:t>'</a:t>
            </a:r>
            <a:r>
              <a:rPr lang="en-US" altLang="zh-CN" sz="1400" b="0" dirty="0" err="1">
                <a:solidFill>
                  <a:srgbClr val="A31515"/>
                </a:solidFill>
                <a:effectLst/>
                <a:latin typeface="阿里巴巴普惠体 3.0 55 Regular" panose="00020600040101010101" charset="-122"/>
                <a:ea typeface="阿里巴巴普惠体 3.0 55 Regular" panose="00020600040101010101" charset="-122"/>
              </a:rPr>
              <a:t>ws</a:t>
            </a:r>
            <a:r>
              <a:rPr lang="en-US" altLang="zh-CN" sz="1400" b="0" dirty="0">
                <a:solidFill>
                  <a:srgbClr val="A31515"/>
                </a:solidFill>
                <a:effectLst/>
                <a:latin typeface="阿里巴巴普惠体 3.0 55 Regular" panose="00020600040101010101" charset="-122"/>
                <a:ea typeface="阿里巴巴普惠体 3.0 55 Regular" panose="00020600040101010101" charset="-122"/>
              </a:rPr>
              <a:t>://192.168.0.43:8800'</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endParaRPr lang="en-US" altLang="zh-CN" sz="14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buNone/>
            </a:pP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autologin</a:t>
            </a:r>
            <a:r>
              <a:rPr lang="en-US" altLang="zh-CN" sz="1400" b="0" dirty="0">
                <a:solidFill>
                  <a:srgbClr val="FF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a:solidFill>
                  <a:srgbClr val="0000EE"/>
                </a:solidFill>
                <a:effectLst/>
                <a:latin typeface="阿里巴巴普惠体 3.0 55 Regular" panose="00020600040101010101" charset="-122"/>
                <a:ea typeface="阿里巴巴普惠体 3.0 55 Regular" panose="00020600040101010101" charset="-122"/>
              </a:rPr>
              <a:t>true</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endParaRPr lang="en-US" altLang="zh-CN" sz="14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buNone/>
            </a:pP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username</a:t>
            </a:r>
            <a:r>
              <a:rPr lang="en-US" altLang="zh-CN" sz="1400" b="0" dirty="0">
                <a:solidFill>
                  <a:srgbClr val="FF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a:solidFill>
                  <a:srgbClr val="A31515"/>
                </a:solidFill>
                <a:effectLst/>
                <a:latin typeface="阿里巴巴普惠体 3.0 55 Regular" panose="00020600040101010101" charset="-122"/>
                <a:ea typeface="阿里巴巴普惠体 3.0 55 Regular" panose="00020600040101010101" charset="-122"/>
              </a:rPr>
              <a:t>'admin'</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endParaRPr lang="en-US" altLang="zh-CN" sz="14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buNone/>
            </a:pP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password</a:t>
            </a:r>
            <a:r>
              <a:rPr lang="en-US" altLang="zh-CN" sz="1400" b="0" dirty="0">
                <a:solidFill>
                  <a:srgbClr val="FF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a:solidFill>
                  <a:srgbClr val="A31515"/>
                </a:solidFill>
                <a:effectLst/>
                <a:latin typeface="阿里巴巴普惠体 3.0 55 Regular" panose="00020600040101010101" charset="-122"/>
                <a:ea typeface="阿里巴巴普惠体 3.0 55 Regular" panose="00020600040101010101" charset="-122"/>
              </a:rPr>
              <a:t>'123456'</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endParaRPr lang="en-US" altLang="zh-CN" sz="14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buNone/>
            </a:pP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streaming</a:t>
            </a:r>
            <a:r>
              <a:rPr lang="en-US" altLang="zh-CN" sz="1400" b="0" dirty="0">
                <a:solidFill>
                  <a:srgbClr val="FF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endParaRPr lang="en-US" altLang="zh-CN" sz="14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buNone/>
            </a:pP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table</a:t>
            </a:r>
            <a:r>
              <a:rPr lang="en-US" altLang="zh-CN" sz="1400" b="0" dirty="0">
                <a:solidFill>
                  <a:srgbClr val="FF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a:solidFill>
                  <a:srgbClr val="A31515"/>
                </a:solidFill>
                <a:effectLst/>
                <a:latin typeface="阿里巴巴普惠体 3.0 55 Regular" panose="00020600040101010101" charset="-122"/>
                <a:ea typeface="阿里巴巴普惠体 3.0 55 Regular" panose="00020600040101010101" charset="-122"/>
              </a:rPr>
              <a:t>'</a:t>
            </a:r>
            <a:r>
              <a:rPr lang="en-US" altLang="zh-CN" sz="1400" b="0" dirty="0" err="1">
                <a:solidFill>
                  <a:srgbClr val="A31515"/>
                </a:solidFill>
                <a:effectLst/>
                <a:latin typeface="阿里巴巴普惠体 3.0 55 Regular" panose="00020600040101010101" charset="-122"/>
                <a:ea typeface="阿里巴巴普惠体 3.0 55 Regular" panose="00020600040101010101" charset="-122"/>
              </a:rPr>
              <a:t>outputTable</a:t>
            </a:r>
            <a:r>
              <a:rPr lang="en-US" altLang="zh-CN" sz="1400" b="0" dirty="0">
                <a:solidFill>
                  <a:srgbClr val="A31515"/>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endParaRPr lang="en-US" altLang="zh-CN" sz="14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buNone/>
            </a:pP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1" dirty="0">
                <a:solidFill>
                  <a:srgbClr val="000000"/>
                </a:solidFill>
                <a:effectLst/>
                <a:latin typeface="阿里巴巴普惠体 3.0 55 Regular" panose="00020600040101010101" charset="-122"/>
                <a:ea typeface="阿里巴巴普惠体 3.0 55 Regular" panose="00020600040101010101" charset="-122"/>
              </a:rPr>
              <a:t>handler</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(message) {</a:t>
            </a:r>
            <a:endParaRPr lang="en-US" altLang="zh-CN" sz="14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buNone/>
            </a:pP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console.</a:t>
            </a:r>
            <a:r>
              <a:rPr lang="en-US" altLang="zh-CN" sz="1400" b="1" dirty="0">
                <a:solidFill>
                  <a:srgbClr val="000000"/>
                </a:solidFill>
                <a:effectLst/>
                <a:latin typeface="阿里巴巴普惠体 3.0 55 Regular" panose="00020600040101010101" charset="-122"/>
                <a:ea typeface="阿里巴巴普惠体 3.0 55 Regular" panose="00020600040101010101" charset="-122"/>
              </a:rPr>
              <a:t>log</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(message)</a:t>
            </a:r>
            <a:endParaRPr lang="en-US" altLang="zh-CN" sz="14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buNone/>
            </a:pP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endParaRPr lang="en-US" altLang="zh-CN" sz="14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buNone/>
            </a:pP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endParaRPr lang="en-US" altLang="zh-CN" sz="14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buNone/>
            </a:pP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endParaRPr lang="en-US" altLang="zh-CN" sz="14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pPr>
            <a:r>
              <a:rPr lang="en-US" altLang="zh-CN" sz="1400" b="0" dirty="0">
                <a:solidFill>
                  <a:srgbClr val="AF00DB"/>
                </a:solidFill>
                <a:effectLst/>
                <a:latin typeface="阿里巴巴普惠体 3.0 55 Regular" panose="00020600040101010101" charset="-122"/>
                <a:ea typeface="阿里巴巴普惠体 3.0 55 Regular" panose="00020600040101010101" charset="-122"/>
              </a:rPr>
              <a:t>await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err="1">
                <a:solidFill>
                  <a:srgbClr val="000000"/>
                </a:solidFill>
                <a:effectLst/>
                <a:latin typeface="阿里巴巴普惠体 3.0 55 Regular" panose="00020600040101010101" charset="-122"/>
                <a:ea typeface="阿里巴巴普惠体 3.0 55 Regular" panose="00020600040101010101" charset="-122"/>
              </a:rPr>
              <a:t>ddb.</a:t>
            </a:r>
            <a:r>
              <a:rPr lang="en-US" altLang="zh-CN" sz="1400" b="1" dirty="0" err="1">
                <a:solidFill>
                  <a:srgbClr val="000000"/>
                </a:solidFill>
                <a:effectLst/>
                <a:latin typeface="阿里巴巴普惠体 3.0 55 Regular" panose="00020600040101010101" charset="-122"/>
                <a:ea typeface="阿里巴巴普惠体 3.0 55 Regular" panose="00020600040101010101" charset="-122"/>
              </a:rPr>
              <a:t>connect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endParaRPr lang="en-US" altLang="zh-CN" sz="1400" b="0" dirty="0">
              <a:solidFill>
                <a:srgbClr val="000000"/>
              </a:solidFill>
              <a:effectLst/>
              <a:latin typeface="阿里巴巴普惠体 3.0 55 Regular" panose="00020600040101010101" charset="-122"/>
              <a:ea typeface="阿里巴巴普惠体 3.0 55 Regular" panose="00020600040101010101" charset="-122"/>
            </a:endParaRPr>
          </a:p>
          <a:p>
            <a:endParaRPr lang="zh-CN" altLang="en-US" sz="1400" dirty="0">
              <a:solidFill>
                <a:srgbClr val="000000"/>
              </a:solidFill>
              <a:latin typeface="阿里巴巴普惠体 3.0 55 Regular" panose="00020600040101010101" charset="-122"/>
              <a:ea typeface="阿里巴巴普惠体 3.0 55 Regular" panose="00020600040101010101" charset="-122"/>
            </a:endParaRPr>
          </a:p>
        </p:txBody>
      </p:sp>
      <p:sp>
        <p:nvSpPr>
          <p:cNvPr id="16" name="矩形 15"/>
          <p:cNvSpPr/>
          <p:nvPr>
            <p:custDataLst>
              <p:tags r:id="rId4"/>
            </p:custDataLst>
          </p:nvPr>
        </p:nvSpPr>
        <p:spPr>
          <a:xfrm>
            <a:off x="742239" y="3448015"/>
            <a:ext cx="5016744" cy="2900223"/>
          </a:xfrm>
          <a:prstGeom prst="rect">
            <a:avLst/>
          </a:prstGeom>
          <a:noFill/>
          <a:ln w="28575" cmpd="dbl">
            <a:gradFill>
              <a:gsLst>
                <a:gs pos="0">
                  <a:schemeClr val="accent1">
                    <a:lumMod val="11000"/>
                    <a:lumOff val="89000"/>
                  </a:schemeClr>
                </a:gs>
                <a:gs pos="89000">
                  <a:srgbClr val="0D42D3"/>
                </a:gs>
                <a:gs pos="0">
                  <a:schemeClr val="accent1">
                    <a:lumMod val="45000"/>
                    <a:lumOff val="55000"/>
                  </a:schemeClr>
                </a:gs>
              </a:gsLst>
              <a:lin ang="20580000" scaled="1"/>
            </a:gra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latin typeface="阿里巴巴普惠体 3.0 55 Regular" panose="00020600040101010101" charset="-122"/>
              <a:ea typeface="阿里巴巴普惠体 3.0 55 Regular" panose="00020600040101010101" charset="-122"/>
            </a:endParaRPr>
          </a:p>
        </p:txBody>
      </p:sp>
      <p:sp>
        <p:nvSpPr>
          <p:cNvPr id="4" name="文本框 3"/>
          <p:cNvSpPr txBox="1"/>
          <p:nvPr/>
        </p:nvSpPr>
        <p:spPr>
          <a:xfrm>
            <a:off x="6211660" y="824974"/>
            <a:ext cx="5076521" cy="829945"/>
          </a:xfrm>
          <a:prstGeom prst="rect">
            <a:avLst/>
          </a:prstGeom>
          <a:noFill/>
        </p:spPr>
        <p:txBody>
          <a:bodyPr wrap="square">
            <a:spAutoFit/>
          </a:bodyPr>
          <a:lstStyle/>
          <a:p>
            <a:pPr indent="0" fontAlgn="auto">
              <a:lnSpc>
                <a:spcPct val="150000"/>
              </a:lnSpc>
            </a:pPr>
            <a:r>
              <a:rPr lang="zh-CN" altLang="en-US" sz="1600" dirty="0">
                <a:latin typeface="阿里巴巴普惠体 3.0 55 Regular" panose="00020600040101010101" charset="-122"/>
                <a:ea typeface="阿里巴巴普惠体 3.0 55 Regular" panose="00020600040101010101" charset="-122"/>
              </a:rPr>
              <a:t>在运行这段</a:t>
            </a:r>
            <a:r>
              <a:rPr lang="en-US" altLang="zh-CN" sz="1600" dirty="0">
                <a:latin typeface="阿里巴巴普惠体 3.0 55 Regular" panose="00020600040101010101" charset="-122"/>
                <a:ea typeface="阿里巴巴普惠体 3.0 55 Regular" panose="00020600040101010101" charset="-122"/>
              </a:rPr>
              <a:t> JavaScript </a:t>
            </a:r>
            <a:r>
              <a:rPr lang="zh-CN" altLang="en-US" sz="1600" dirty="0">
                <a:latin typeface="阿里巴巴普惠体 3.0 55 Regular" panose="00020600040101010101" charset="-122"/>
                <a:ea typeface="阿里巴巴普惠体 3.0 55 Regular" panose="00020600040101010101" charset="-122"/>
              </a:rPr>
              <a:t>代码的同时，在服务器上执行下面的命令：</a:t>
            </a:r>
            <a:endParaRPr lang="zh-CN" altLang="en-US" sz="1600" dirty="0">
              <a:latin typeface="阿里巴巴普惠体 3.0 55 Regular" panose="00020600040101010101" charset="-122"/>
              <a:ea typeface="阿里巴巴普惠体 3.0 55 Regular" panose="00020600040101010101" charset="-122"/>
            </a:endParaRPr>
          </a:p>
        </p:txBody>
      </p:sp>
      <p:sp>
        <p:nvSpPr>
          <p:cNvPr id="7" name="文本框 6"/>
          <p:cNvSpPr txBox="1"/>
          <p:nvPr/>
        </p:nvSpPr>
        <p:spPr>
          <a:xfrm>
            <a:off x="6490970" y="1775460"/>
            <a:ext cx="4573905" cy="1360805"/>
          </a:xfrm>
          <a:prstGeom prst="rect">
            <a:avLst/>
          </a:prstGeom>
          <a:noFill/>
        </p:spPr>
        <p:txBody>
          <a:bodyPr wrap="square">
            <a:spAutoFit/>
          </a:bodyPr>
          <a:lstStyle/>
          <a:p>
            <a:pPr>
              <a:lnSpc>
                <a:spcPts val="1650"/>
              </a:lnSpc>
              <a:buNone/>
            </a:pP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n </a:t>
            </a:r>
            <a:r>
              <a:rPr lang="en-US" altLang="zh-CN" sz="1400" b="0" dirty="0">
                <a:solidFill>
                  <a:srgbClr val="FF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a:solidFill>
                  <a:srgbClr val="00A000"/>
                </a:solidFill>
                <a:effectLst/>
                <a:latin typeface="阿里巴巴普惠体 3.0 55 Regular" panose="00020600040101010101" charset="-122"/>
                <a:ea typeface="阿里巴巴普惠体 3.0 55 Regular" panose="00020600040101010101" charset="-122"/>
              </a:rPr>
              <a:t>3</a:t>
            </a:r>
            <a:endParaRPr lang="en-US" altLang="zh-CN" sz="14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buNone/>
            </a:pPr>
            <a:r>
              <a:rPr lang="en-US" altLang="zh-CN" sz="1400" b="0" dirty="0" err="1">
                <a:solidFill>
                  <a:srgbClr val="000000"/>
                </a:solidFill>
                <a:effectLst/>
                <a:latin typeface="阿里巴巴普惠体 3.0 55 Regular" panose="00020600040101010101" charset="-122"/>
                <a:ea typeface="阿里巴巴普惠体 3.0 55 Regular" panose="00020600040101010101" charset="-122"/>
              </a:rPr>
              <a:t>newData</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a:solidFill>
                  <a:srgbClr val="FF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1" dirty="0">
                <a:solidFill>
                  <a:srgbClr val="000000"/>
                </a:solidFill>
                <a:effectLst/>
                <a:latin typeface="阿里巴巴普惠体 3.0 55 Regular" panose="00020600040101010101" charset="-122"/>
                <a:ea typeface="阿里巴巴普惠体 3.0 55 Regular" panose="00020600040101010101" charset="-122"/>
              </a:rPr>
              <a:t>table</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endParaRPr lang="en-US" altLang="zh-CN" sz="14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buNone/>
            </a:pP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1" dirty="0">
                <a:solidFill>
                  <a:srgbClr val="000000"/>
                </a:solidFill>
                <a:effectLst/>
                <a:latin typeface="阿里巴巴普惠体 3.0 55 Regular" panose="00020600040101010101" charset="-122"/>
                <a:ea typeface="阿里巴巴普惠体 3.0 55 Regular" panose="00020600040101010101" charset="-122"/>
              </a:rPr>
              <a:t>format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r>
              <a:rPr lang="en-US" altLang="zh-CN" sz="1400" b="1" dirty="0">
                <a:solidFill>
                  <a:srgbClr val="000000"/>
                </a:solidFill>
                <a:effectLst/>
                <a:latin typeface="阿里巴巴普惠体 3.0 55 Regular" panose="00020600040101010101" charset="-122"/>
                <a:ea typeface="阿里巴巴普惠体 3.0 55 Regular" panose="00020600040101010101" charset="-122"/>
              </a:rPr>
              <a:t>rand</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00A000"/>
                </a:solidFill>
                <a:effectLst/>
                <a:latin typeface="阿里巴巴普惠体 3.0 55 Regular" panose="00020600040101010101" charset="-122"/>
                <a:ea typeface="阿里巴巴普惠体 3.0 55 Regular" panose="00020600040101010101" charset="-122"/>
              </a:rPr>
              <a:t>10</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n) </a:t>
            </a:r>
            <a:r>
              <a:rPr lang="en-US" altLang="zh-CN" sz="1400" b="0" dirty="0">
                <a:solidFill>
                  <a:srgbClr val="FF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a:solidFill>
                  <a:srgbClr val="00A000"/>
                </a:solidFill>
                <a:effectLst/>
                <a:latin typeface="阿里巴巴普惠体 3.0 55 Regular" panose="00020600040101010101" charset="-122"/>
                <a:ea typeface="阿里巴巴普惠体 3.0 55 Regular" panose="00020600040101010101" charset="-122"/>
              </a:rPr>
              <a:t>1</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a:solidFill>
                  <a:srgbClr val="A31515"/>
                </a:solidFill>
                <a:effectLst/>
                <a:latin typeface="阿里巴巴普惠体 3.0 55 Regular" panose="00020600040101010101" charset="-122"/>
                <a:ea typeface="阿里巴巴普惠体 3.0 55 Regular" panose="00020600040101010101" charset="-122"/>
              </a:rPr>
              <a:t>"SYMBOL00"</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a:solidFill>
                  <a:srgbClr val="AF00DB"/>
                </a:solidFill>
                <a:effectLst/>
                <a:latin typeface="阿里巴巴普惠体 3.0 55 Regular" panose="00020600040101010101" charset="-122"/>
                <a:ea typeface="阿里巴巴普惠体 3.0 55 Regular" panose="00020600040101010101" charset="-122"/>
              </a:rPr>
              <a:t>as</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name,</a:t>
            </a:r>
            <a:endParaRPr lang="en-US" altLang="zh-CN" sz="14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buNone/>
            </a:pP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1" dirty="0">
                <a:solidFill>
                  <a:srgbClr val="000000"/>
                </a:solidFill>
                <a:effectLst/>
                <a:latin typeface="阿里巴巴普惠体 3.0 55 Regular" panose="00020600040101010101" charset="-122"/>
                <a:ea typeface="阿里巴巴普惠体 3.0 55 Regular" panose="00020600040101010101" charset="-122"/>
              </a:rPr>
              <a:t>rand</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00A000"/>
                </a:solidFill>
                <a:effectLst/>
                <a:latin typeface="阿里巴巴普惠体 3.0 55 Regular" panose="00020600040101010101" charset="-122"/>
                <a:ea typeface="阿里巴巴普惠体 3.0 55 Regular" panose="00020600040101010101" charset="-122"/>
              </a:rPr>
              <a:t>10</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n) </a:t>
            </a:r>
            <a:r>
              <a:rPr lang="en-US" altLang="zh-CN" sz="1400" b="0" dirty="0">
                <a:solidFill>
                  <a:srgbClr val="AF00DB"/>
                </a:solidFill>
                <a:effectLst/>
                <a:latin typeface="阿里巴巴普惠体 3.0 55 Regular" panose="00020600040101010101" charset="-122"/>
                <a:ea typeface="阿里巴巴普惠体 3.0 55 Regular" panose="00020600040101010101" charset="-122"/>
              </a:rPr>
              <a:t>as</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value</a:t>
            </a:r>
            <a:endParaRPr lang="en-US" altLang="zh-CN" sz="14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buNone/>
            </a:pP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endParaRPr lang="en-US" altLang="zh-CN" sz="14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pPr>
            <a:r>
              <a:rPr lang="en-US" altLang="zh-CN" sz="1400" b="0" dirty="0" err="1">
                <a:solidFill>
                  <a:srgbClr val="000000"/>
                </a:solidFill>
                <a:effectLst/>
                <a:latin typeface="阿里巴巴普惠体 3.0 55 Regular" panose="00020600040101010101" charset="-122"/>
                <a:ea typeface="阿里巴巴普惠体 3.0 55 Regular" panose="00020600040101010101" charset="-122"/>
              </a:rPr>
              <a:t>outputTable.</a:t>
            </a:r>
            <a:r>
              <a:rPr lang="en-US" altLang="zh-CN" sz="1400" b="1" dirty="0" err="1">
                <a:solidFill>
                  <a:srgbClr val="000000"/>
                </a:solidFill>
                <a:effectLst/>
                <a:latin typeface="阿里巴巴普惠体 3.0 55 Regular" panose="00020600040101010101" charset="-122"/>
                <a:ea typeface="阿里巴巴普惠体 3.0 55 Regular" panose="00020600040101010101" charset="-122"/>
              </a:rPr>
              <a:t>append</a:t>
            </a:r>
            <a:r>
              <a:rPr lang="en-US" altLang="zh-CN" sz="1400" b="1" dirty="0">
                <a:solidFill>
                  <a:srgbClr val="00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r>
              <a:rPr lang="en-US" altLang="zh-CN" sz="1400" b="0" dirty="0" err="1">
                <a:solidFill>
                  <a:srgbClr val="000000"/>
                </a:solidFill>
                <a:effectLst/>
                <a:latin typeface="阿里巴巴普惠体 3.0 55 Regular" panose="00020600040101010101" charset="-122"/>
                <a:ea typeface="阿里巴巴普惠体 3.0 55 Regular" panose="00020600040101010101" charset="-122"/>
              </a:rPr>
              <a:t>newData</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endParaRPr lang="en-US" altLang="zh-CN" sz="1400" b="0" dirty="0">
              <a:solidFill>
                <a:srgbClr val="000000"/>
              </a:solidFill>
              <a:effectLst/>
              <a:latin typeface="阿里巴巴普惠体 3.0 55 Regular" panose="00020600040101010101" charset="-122"/>
              <a:ea typeface="阿里巴巴普惠体 3.0 55 Regular" panose="00020600040101010101" charset="-122"/>
            </a:endParaRPr>
          </a:p>
        </p:txBody>
      </p:sp>
      <p:sp>
        <p:nvSpPr>
          <p:cNvPr id="14" name="文本框 13"/>
          <p:cNvSpPr txBox="1"/>
          <p:nvPr/>
        </p:nvSpPr>
        <p:spPr>
          <a:xfrm>
            <a:off x="6211660" y="3396226"/>
            <a:ext cx="5262327" cy="829945"/>
          </a:xfrm>
          <a:prstGeom prst="rect">
            <a:avLst/>
          </a:prstGeom>
          <a:noFill/>
        </p:spPr>
        <p:txBody>
          <a:bodyPr wrap="square">
            <a:spAutoFit/>
          </a:bodyPr>
          <a:lstStyle/>
          <a:p>
            <a:r>
              <a:rPr lang="zh-CN" altLang="en-US" sz="1600" dirty="0">
                <a:latin typeface="阿里巴巴普惠体 3.0 55 Regular" panose="00020600040101010101" charset="-122"/>
                <a:ea typeface="阿里巴巴普惠体 3.0 55 Regular" panose="00020600040101010101" charset="-122"/>
              </a:rPr>
              <a:t>可以看到运行</a:t>
            </a:r>
            <a:r>
              <a:rPr lang="en-US" altLang="zh-CN" sz="1600" dirty="0">
                <a:latin typeface="阿里巴巴普惠体 3.0 55 Regular" panose="00020600040101010101" charset="-122"/>
                <a:ea typeface="阿里巴巴普惠体 3.0 55 Regular" panose="00020600040101010101" charset="-122"/>
              </a:rPr>
              <a:t> JavaScript </a:t>
            </a:r>
            <a:r>
              <a:rPr lang="zh-CN" altLang="en-US" sz="1600" dirty="0">
                <a:latin typeface="阿里巴巴普惠体 3.0 55 Regular" panose="00020600040101010101" charset="-122"/>
                <a:ea typeface="阿里巴巴普惠体 3.0 55 Regular" panose="00020600040101010101" charset="-122"/>
              </a:rPr>
              <a:t>代码的控制台中打印出来了一条新的信息，如图所示，包括了这次运行</a:t>
            </a:r>
            <a:r>
              <a:rPr lang="en-US" altLang="zh-CN" sz="1600" dirty="0">
                <a:latin typeface="阿里巴巴普惠体 3.0 55 Regular" panose="00020600040101010101" charset="-122"/>
                <a:ea typeface="阿里巴巴普惠体 3.0 55 Regular" panose="00020600040101010101" charset="-122"/>
              </a:rPr>
              <a:t>DolphinDB </a:t>
            </a:r>
            <a:r>
              <a:rPr lang="zh-CN" altLang="en-US" sz="1600" dirty="0">
                <a:latin typeface="阿里巴巴普惠体 3.0 55 Regular" panose="00020600040101010101" charset="-122"/>
                <a:ea typeface="阿里巴巴普惠体 3.0 55 Regular" panose="00020600040101010101" charset="-122"/>
              </a:rPr>
              <a:t>脚本代码插入</a:t>
            </a:r>
            <a:r>
              <a:rPr lang="en-US" altLang="zh-CN" sz="1600" dirty="0">
                <a:latin typeface="阿里巴巴普惠体 3.0 55 Regular" panose="00020600040101010101" charset="-122"/>
                <a:ea typeface="阿里巴巴普惠体 3.0 55 Regular" panose="00020600040101010101" charset="-122"/>
              </a:rPr>
              <a:t> </a:t>
            </a:r>
            <a:r>
              <a:rPr lang="en-US" altLang="zh-CN" sz="1600" dirty="0" err="1">
                <a:latin typeface="阿里巴巴普惠体 3.0 55 Regular" panose="00020600040101010101" charset="-122"/>
                <a:ea typeface="阿里巴巴普惠体 3.0 55 Regular" panose="00020600040101010101" charset="-122"/>
              </a:rPr>
              <a:t>outputTable </a:t>
            </a:r>
            <a:r>
              <a:rPr lang="zh-CN" altLang="en-US" sz="1600" dirty="0">
                <a:latin typeface="阿里巴巴普惠体 3.0 55 Regular" panose="00020600040101010101" charset="-122"/>
                <a:ea typeface="阿里巴巴普惠体 3.0 55 Regular" panose="00020600040101010101" charset="-122"/>
              </a:rPr>
              <a:t>的新数据。</a:t>
            </a:r>
            <a:endParaRPr lang="zh-CN" altLang="en-US" sz="1600" dirty="0">
              <a:latin typeface="阿里巴巴普惠体 3.0 55 Regular" panose="00020600040101010101" charset="-122"/>
              <a:ea typeface="阿里巴巴普惠体 3.0 55 Regular" panose="00020600040101010101" charset="-122"/>
            </a:endParaRPr>
          </a:p>
        </p:txBody>
      </p:sp>
      <p:pic>
        <p:nvPicPr>
          <p:cNvPr id="17" name="图片 16"/>
          <p:cNvPicPr>
            <a:picLocks noChangeAspect="1"/>
          </p:cNvPicPr>
          <p:nvPr/>
        </p:nvPicPr>
        <p:blipFill>
          <a:blip r:embed="rId5"/>
          <a:stretch>
            <a:fillRect/>
          </a:stretch>
        </p:blipFill>
        <p:spPr>
          <a:xfrm>
            <a:off x="6287770" y="4264025"/>
            <a:ext cx="3928110" cy="2102485"/>
          </a:xfrm>
          <a:prstGeom prst="rect">
            <a:avLst/>
          </a:prstGeom>
        </p:spPr>
      </p:pic>
      <p:sp>
        <p:nvSpPr>
          <p:cNvPr id="18" name="矩形 17"/>
          <p:cNvSpPr/>
          <p:nvPr>
            <p:custDataLst>
              <p:tags r:id="rId6"/>
            </p:custDataLst>
          </p:nvPr>
        </p:nvSpPr>
        <p:spPr>
          <a:xfrm>
            <a:off x="6313034" y="1718877"/>
            <a:ext cx="4874101" cy="1448053"/>
          </a:xfrm>
          <a:prstGeom prst="rect">
            <a:avLst/>
          </a:prstGeom>
          <a:noFill/>
          <a:ln w="28575" cmpd="dbl">
            <a:gradFill>
              <a:gsLst>
                <a:gs pos="0">
                  <a:schemeClr val="accent1">
                    <a:lumMod val="11000"/>
                    <a:lumOff val="89000"/>
                  </a:schemeClr>
                </a:gs>
                <a:gs pos="89000">
                  <a:srgbClr val="0D42D3"/>
                </a:gs>
                <a:gs pos="0">
                  <a:schemeClr val="accent1">
                    <a:lumMod val="45000"/>
                    <a:lumOff val="55000"/>
                  </a:schemeClr>
                </a:gs>
              </a:gsLst>
              <a:lin ang="20580000" scaled="1"/>
            </a:gra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latin typeface="阿里巴巴普惠体 3.0 55 Regular" panose="00020600040101010101" charset="-122"/>
              <a:ea typeface="阿里巴巴普惠体 3.0 55 Regular" panose="00020600040101010101" charset="-122"/>
            </a:endParaRPr>
          </a:p>
        </p:txBody>
      </p:sp>
      <p:sp>
        <p:nvSpPr>
          <p:cNvPr id="3" name="文本框 2"/>
          <p:cNvSpPr txBox="1"/>
          <p:nvPr/>
        </p:nvSpPr>
        <p:spPr>
          <a:xfrm>
            <a:off x="666750" y="1802765"/>
            <a:ext cx="4978400" cy="337185"/>
          </a:xfrm>
          <a:prstGeom prst="rect">
            <a:avLst/>
          </a:prstGeom>
          <a:noFill/>
        </p:spPr>
        <p:txBody>
          <a:bodyPr wrap="square" rtlCol="0" anchor="t">
            <a:spAutoFit/>
          </a:bodyPr>
          <a:lstStyle/>
          <a:p>
            <a:r>
              <a:rPr lang="zh-CN" altLang="en-US" sz="1600" dirty="0">
                <a:latin typeface="阿里巴巴普惠体 3.0 55 Regular" panose="00020600040101010101" charset="-122"/>
                <a:ea typeface="阿里巴巴普惠体 3.0 55 Regular" panose="00020600040101010101" charset="-122"/>
                <a:sym typeface="+mn-ea"/>
              </a:rPr>
              <a:t>先在服务器上创建一个流表。</a:t>
            </a:r>
            <a:endParaRPr lang="zh-CN" altLang="en-US" sz="1600" dirty="0">
              <a:latin typeface="阿里巴巴普惠体 3.0 55 Regular" panose="00020600040101010101" charset="-122"/>
              <a:ea typeface="阿里巴巴普惠体 3.0 55 Regular" panose="00020600040101010101" charset="-122"/>
              <a:sym typeface="+mn-ea"/>
            </a:endParaRPr>
          </a:p>
        </p:txBody>
      </p:sp>
      <p:sp>
        <p:nvSpPr>
          <p:cNvPr id="5" name="椭圆 4"/>
          <p:cNvSpPr/>
          <p:nvPr/>
        </p:nvSpPr>
        <p:spPr>
          <a:xfrm>
            <a:off x="127000" y="610235"/>
            <a:ext cx="253365" cy="255905"/>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spTree>
    <p:custDataLst>
      <p:tags r:id="rId7"/>
    </p:custData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127000" y="-160020"/>
            <a:ext cx="762635" cy="770255"/>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阿里巴巴普惠体 3.0 55 Regular" panose="00020600040101010101" charset="-122"/>
              <a:ea typeface="阿里巴巴普惠体 3.0 55 Regular" panose="00020600040101010101" charset="-122"/>
              <a:cs typeface="+mn-cs"/>
            </a:endParaRPr>
          </a:p>
        </p:txBody>
      </p:sp>
      <p:sp>
        <p:nvSpPr>
          <p:cNvPr id="9" name="文本框 8"/>
          <p:cNvSpPr txBox="1"/>
          <p:nvPr/>
        </p:nvSpPr>
        <p:spPr>
          <a:xfrm>
            <a:off x="996314" y="104140"/>
            <a:ext cx="8421509"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rPr>
              <a:t>JavaScript API </a:t>
            </a:r>
            <a:r>
              <a:rPr kumimoji="0" lang="zh-CN" altLang="en-US"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rPr>
              <a:t>案例</a:t>
            </a:r>
            <a:endParaRPr kumimoji="0" lang="en-US" altLang="zh-CN"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endParaRPr>
          </a:p>
        </p:txBody>
      </p:sp>
      <p:pic>
        <p:nvPicPr>
          <p:cNvPr id="2" name="图片 1" descr="/Users/chenjiayuan/Desktop/公司logo2.png公司logo2"/>
          <p:cNvPicPr>
            <a:picLocks noChangeAspect="1"/>
          </p:cNvPicPr>
          <p:nvPr>
            <p:custDataLst>
              <p:tags r:id="rId1"/>
            </p:custDataLst>
          </p:nvPr>
        </p:nvPicPr>
        <p:blipFill>
          <a:blip r:embed="rId2" cstate="screen"/>
          <a:srcRect/>
          <a:stretch>
            <a:fillRect/>
          </a:stretch>
        </p:blipFill>
        <p:spPr>
          <a:xfrm>
            <a:off x="10701655" y="288925"/>
            <a:ext cx="1056005" cy="275590"/>
          </a:xfrm>
          <a:prstGeom prst="rect">
            <a:avLst/>
          </a:prstGeom>
        </p:spPr>
      </p:pic>
      <p:sp>
        <p:nvSpPr>
          <p:cNvPr id="4" name="文本框 3"/>
          <p:cNvSpPr txBox="1"/>
          <p:nvPr/>
        </p:nvSpPr>
        <p:spPr>
          <a:xfrm>
            <a:off x="996314" y="875100"/>
            <a:ext cx="6097464" cy="400110"/>
          </a:xfrm>
          <a:prstGeom prst="rect">
            <a:avLst/>
          </a:prstGeom>
          <a:noFill/>
        </p:spPr>
        <p:txBody>
          <a:bodyPr wrap="square">
            <a:spAutoFit/>
          </a:bodyPr>
          <a:lstStyle/>
          <a:p>
            <a:r>
              <a:rPr lang="zh-CN" altLang="en-US" sz="2000" b="1" dirty="0">
                <a:latin typeface="阿里巴巴普惠体 3.0 55 Regular" panose="00020600040101010101" charset="-122"/>
                <a:ea typeface="阿里巴巴普惠体 3.0 55 Regular" panose="00020600040101010101" charset="-122"/>
              </a:rPr>
              <a:t>实践案例：通过历史数据生成 </a:t>
            </a:r>
            <a:r>
              <a:rPr lang="en-US" altLang="zh-CN" sz="2000" b="1" dirty="0">
                <a:latin typeface="阿里巴巴普惠体 3.0 55 Regular" panose="00020600040101010101" charset="-122"/>
                <a:ea typeface="阿里巴巴普惠体 3.0 55 Regular" panose="00020600040101010101" charset="-122"/>
              </a:rPr>
              <a:t>K </a:t>
            </a:r>
            <a:r>
              <a:rPr lang="zh-CN" altLang="en-US" sz="2000" b="1" dirty="0">
                <a:latin typeface="阿里巴巴普惠体 3.0 55 Regular" panose="00020600040101010101" charset="-122"/>
                <a:ea typeface="阿里巴巴普惠体 3.0 55 Regular" panose="00020600040101010101" charset="-122"/>
              </a:rPr>
              <a:t>线</a:t>
            </a:r>
            <a:endParaRPr lang="zh-CN" altLang="en-US" sz="2000" b="1" dirty="0">
              <a:latin typeface="阿里巴巴普惠体 3.0 55 Regular" panose="00020600040101010101" charset="-122"/>
              <a:ea typeface="阿里巴巴普惠体 3.0 55 Regular" panose="00020600040101010101" charset="-122"/>
            </a:endParaRPr>
          </a:p>
        </p:txBody>
      </p:sp>
      <p:sp>
        <p:nvSpPr>
          <p:cNvPr id="6" name="文本框 5"/>
          <p:cNvSpPr txBox="1"/>
          <p:nvPr/>
        </p:nvSpPr>
        <p:spPr>
          <a:xfrm>
            <a:off x="970915" y="1520825"/>
            <a:ext cx="9730105" cy="1106805"/>
          </a:xfrm>
          <a:prstGeom prst="rect">
            <a:avLst/>
          </a:prstGeom>
          <a:noFill/>
        </p:spPr>
        <p:txBody>
          <a:bodyPr wrap="square">
            <a:spAutoFit/>
          </a:bodyPr>
          <a:lstStyle/>
          <a:p>
            <a:r>
              <a:rPr lang="zh-CN" altLang="en-US" dirty="0">
                <a:latin typeface="阿里巴巴普惠体 3.0 55 Regular" panose="00020600040101010101" charset="-122"/>
                <a:ea typeface="阿里巴巴普惠体 3.0 55 Regular" panose="00020600040101010101" charset="-122"/>
              </a:rPr>
              <a:t>通过 </a:t>
            </a:r>
            <a:r>
              <a:rPr lang="en-US" altLang="zh-CN" dirty="0">
                <a:latin typeface="阿里巴巴普惠体 3.0 55 Regular" panose="00020600040101010101" charset="-122"/>
                <a:ea typeface="阿里巴巴普惠体 3.0 55 Regular" panose="00020600040101010101" charset="-122"/>
              </a:rPr>
              <a:t>JavaScript API </a:t>
            </a:r>
            <a:r>
              <a:rPr lang="zh-CN" altLang="en-US" dirty="0">
                <a:latin typeface="阿里巴巴普惠体 3.0 55 Regular" panose="00020600040101010101" charset="-122"/>
                <a:ea typeface="阿里巴巴普惠体 3.0 55 Regular" panose="00020600040101010101" charset="-122"/>
              </a:rPr>
              <a:t>的 </a:t>
            </a:r>
            <a:r>
              <a:rPr lang="en-US" altLang="zh-CN" dirty="0">
                <a:latin typeface="阿里巴巴普惠体 3.0 55 Regular" panose="00020600040101010101" charset="-122"/>
                <a:ea typeface="阿里巴巴普惠体 3.0 55 Regular" panose="00020600040101010101" charset="-122"/>
              </a:rPr>
              <a:t>execute </a:t>
            </a:r>
            <a:r>
              <a:rPr lang="zh-CN" altLang="en-US" dirty="0">
                <a:latin typeface="阿里巴巴普惠体 3.0 55 Regular" panose="00020600040101010101" charset="-122"/>
                <a:ea typeface="阿里巴巴普惠体 3.0 55 Regular" panose="00020600040101010101" charset="-122"/>
              </a:rPr>
              <a:t>方法可以直接执行 </a:t>
            </a:r>
            <a:r>
              <a:rPr lang="en-US" altLang="zh-CN" dirty="0" err="1">
                <a:latin typeface="阿里巴巴普惠体 3.0 55 Regular" panose="00020600040101010101" charset="-122"/>
                <a:ea typeface="阿里巴巴普惠体 3.0 55 Regular" panose="00020600040101010101" charset="-122"/>
              </a:rPr>
              <a:t>DolphinDB</a:t>
            </a:r>
            <a:r>
              <a:rPr lang="en-US" altLang="zh-CN" dirty="0">
                <a:latin typeface="阿里巴巴普惠体 3.0 55 Regular" panose="00020600040101010101" charset="-122"/>
                <a:ea typeface="阿里巴巴普惠体 3.0 55 Regular" panose="00020600040101010101" charset="-122"/>
              </a:rPr>
              <a:t> </a:t>
            </a:r>
            <a:r>
              <a:rPr lang="zh-CN" altLang="en-US" dirty="0">
                <a:latin typeface="阿里巴巴普惠体 3.0 55 Regular" panose="00020600040101010101" charset="-122"/>
                <a:ea typeface="阿里巴巴普惠体 3.0 55 Regular" panose="00020600040101010101" charset="-122"/>
              </a:rPr>
              <a:t>脚本。</a:t>
            </a:r>
            <a:endParaRPr lang="zh-CN" altLang="en-US" dirty="0">
              <a:latin typeface="阿里巴巴普惠体 3.0 55 Regular" panose="00020600040101010101" charset="-122"/>
              <a:ea typeface="阿里巴巴普惠体 3.0 55 Regular" panose="00020600040101010101" charset="-122"/>
            </a:endParaRPr>
          </a:p>
          <a:p>
            <a:endParaRPr lang="zh-CN" altLang="en-US" sz="1200" dirty="0">
              <a:latin typeface="阿里巴巴普惠体 3.0 55 Regular" panose="00020600040101010101" charset="-122"/>
              <a:ea typeface="阿里巴巴普惠体 3.0 55 Regular" panose="00020600040101010101" charset="-122"/>
            </a:endParaRPr>
          </a:p>
          <a:p>
            <a:r>
              <a:rPr lang="zh-CN" altLang="en-US" dirty="0">
                <a:latin typeface="阿里巴巴普惠体 3.0 55 Regular" panose="00020600040101010101" charset="-122"/>
                <a:ea typeface="阿里巴巴普惠体 3.0 55 Regular" panose="00020600040101010101" charset="-122"/>
              </a:rPr>
              <a:t>此处使用 </a:t>
            </a:r>
            <a:r>
              <a:rPr lang="en-US" altLang="zh-CN" dirty="0">
                <a:latin typeface="阿里巴巴普惠体 3.0 55 Regular" panose="00020600040101010101" charset="-122"/>
                <a:ea typeface="阿里巴巴普惠体 3.0 55 Regular" panose="00020600040101010101" charset="-122"/>
              </a:rPr>
              <a:t>SQL Select </a:t>
            </a:r>
            <a:r>
              <a:rPr lang="zh-CN" altLang="en-US" dirty="0">
                <a:latin typeface="阿里巴巴普惠体 3.0 55 Regular" panose="00020600040101010101" charset="-122"/>
                <a:ea typeface="阿里巴巴普惠体 3.0 55 Regular" panose="00020600040101010101" charset="-122"/>
              </a:rPr>
              <a:t>语句查出 </a:t>
            </a:r>
            <a:r>
              <a:rPr lang="en-US" altLang="zh-CN" dirty="0">
                <a:latin typeface="阿里巴巴普惠体 3.0 55 Regular" panose="00020600040101010101" charset="-122"/>
                <a:ea typeface="阿里巴巴普惠体 3.0 55 Regular" panose="00020600040101010101" charset="-122"/>
              </a:rPr>
              <a:t>K </a:t>
            </a:r>
            <a:r>
              <a:rPr lang="zh-CN" altLang="en-US" dirty="0">
                <a:latin typeface="阿里巴巴普惠体 3.0 55 Regular" panose="00020600040101010101" charset="-122"/>
                <a:ea typeface="阿里巴巴普惠体 3.0 55 Regular" panose="00020600040101010101" charset="-122"/>
              </a:rPr>
              <a:t>线数据中绘图必要的字段 </a:t>
            </a:r>
            <a:r>
              <a:rPr lang="en-US" altLang="zh-CN" dirty="0">
                <a:latin typeface="阿里巴巴普惠体 3.0 55 Regular" panose="00020600040101010101" charset="-122"/>
                <a:ea typeface="阿里巴巴普惠体 3.0 55 Regular" panose="00020600040101010101" charset="-122"/>
              </a:rPr>
              <a:t>timestamp, open, high, low, close, volume, turnover</a:t>
            </a:r>
            <a:r>
              <a:rPr lang="zh-CN" altLang="en-US" dirty="0">
                <a:latin typeface="阿里巴巴普惠体 3.0 55 Regular" panose="00020600040101010101" charset="-122"/>
                <a:ea typeface="阿里巴巴普惠体 3.0 55 Regular" panose="00020600040101010101" charset="-122"/>
              </a:rPr>
              <a:t>。</a:t>
            </a:r>
            <a:endParaRPr lang="zh-CN" altLang="en-US" dirty="0">
              <a:latin typeface="阿里巴巴普惠体 3.0 55 Regular" panose="00020600040101010101" charset="-122"/>
              <a:ea typeface="阿里巴巴普惠体 3.0 55 Regular" panose="00020600040101010101" charset="-122"/>
            </a:endParaRPr>
          </a:p>
        </p:txBody>
      </p:sp>
      <p:sp>
        <p:nvSpPr>
          <p:cNvPr id="8" name="文本框 7"/>
          <p:cNvSpPr txBox="1"/>
          <p:nvPr/>
        </p:nvSpPr>
        <p:spPr>
          <a:xfrm>
            <a:off x="1180952" y="2966557"/>
            <a:ext cx="9273101" cy="302840"/>
          </a:xfrm>
          <a:prstGeom prst="rect">
            <a:avLst/>
          </a:prstGeom>
          <a:noFill/>
        </p:spPr>
        <p:txBody>
          <a:bodyPr wrap="square">
            <a:spAutoFit/>
          </a:bodyPr>
          <a:lstStyle/>
          <a:p>
            <a:pPr>
              <a:lnSpc>
                <a:spcPts val="1650"/>
              </a:lnSpc>
            </a:pP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conn.</a:t>
            </a:r>
            <a:r>
              <a:rPr lang="en-US" altLang="zh-CN" sz="1400" b="1" dirty="0">
                <a:solidFill>
                  <a:srgbClr val="000000"/>
                </a:solidFill>
                <a:effectLst/>
                <a:latin typeface="阿里巴巴普惠体 3.0 55 Regular" panose="00020600040101010101" charset="-122"/>
                <a:ea typeface="阿里巴巴普惠体 3.0 55 Regular" panose="00020600040101010101" charset="-122"/>
              </a:rPr>
              <a:t>execute</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A31515"/>
                </a:solidFill>
                <a:effectLst/>
                <a:latin typeface="阿里巴巴普惠体 3.0 55 Regular" panose="00020600040101010101" charset="-122"/>
                <a:ea typeface="阿里巴巴普惠体 3.0 55 Regular" panose="00020600040101010101" charset="-122"/>
              </a:rPr>
              <a:t>'select </a:t>
            </a:r>
            <a:r>
              <a:rPr lang="en-US" altLang="zh-CN" sz="1400" b="0" dirty="0" err="1">
                <a:solidFill>
                  <a:srgbClr val="A31515"/>
                </a:solidFill>
                <a:effectLst/>
                <a:latin typeface="阿里巴巴普惠体 3.0 55 Regular" panose="00020600040101010101" charset="-122"/>
                <a:ea typeface="阿里巴巴普惠体 3.0 55 Regular" panose="00020600040101010101" charset="-122"/>
              </a:rPr>
              <a:t>unixTime</a:t>
            </a:r>
            <a:r>
              <a:rPr lang="en-US" altLang="zh-CN" sz="1400" b="0" dirty="0">
                <a:solidFill>
                  <a:srgbClr val="A31515"/>
                </a:solidFill>
                <a:effectLst/>
                <a:latin typeface="阿里巴巴普惠体 3.0 55 Regular" panose="00020600040101010101" charset="-122"/>
                <a:ea typeface="阿里巴巴普惠体 3.0 55 Regular" panose="00020600040101010101" charset="-122"/>
              </a:rPr>
              <a:t> as timestamp, open, high, low, close, volume, turnover from </a:t>
            </a:r>
            <a:r>
              <a:rPr lang="en-US" altLang="zh-CN" sz="1400" b="0" dirty="0" err="1">
                <a:solidFill>
                  <a:srgbClr val="A31515"/>
                </a:solidFill>
                <a:effectLst/>
                <a:latin typeface="阿里巴巴普惠体 3.0 55 Regular" panose="00020600040101010101" charset="-122"/>
                <a:ea typeface="阿里巴巴普惠体 3.0 55 Regular" panose="00020600040101010101" charset="-122"/>
              </a:rPr>
              <a:t>jsTable</a:t>
            </a:r>
            <a:r>
              <a:rPr lang="en-US" altLang="zh-CN" sz="1400" b="0" dirty="0">
                <a:solidFill>
                  <a:srgbClr val="A31515"/>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endParaRPr lang="en-US" altLang="zh-CN" sz="1400" b="0" dirty="0">
              <a:solidFill>
                <a:srgbClr val="000000"/>
              </a:solidFill>
              <a:effectLst/>
              <a:latin typeface="阿里巴巴普惠体 3.0 55 Regular" panose="00020600040101010101" charset="-122"/>
              <a:ea typeface="阿里巴巴普惠体 3.0 55 Regular" panose="00020600040101010101" charset="-122"/>
            </a:endParaRPr>
          </a:p>
        </p:txBody>
      </p:sp>
      <p:sp>
        <p:nvSpPr>
          <p:cNvPr id="12" name="矩形 11"/>
          <p:cNvSpPr/>
          <p:nvPr>
            <p:custDataLst>
              <p:tags r:id="rId3"/>
            </p:custDataLst>
          </p:nvPr>
        </p:nvSpPr>
        <p:spPr>
          <a:xfrm>
            <a:off x="1094907" y="2776014"/>
            <a:ext cx="9139339" cy="652986"/>
          </a:xfrm>
          <a:prstGeom prst="rect">
            <a:avLst/>
          </a:prstGeom>
          <a:noFill/>
          <a:ln w="28575" cmpd="dbl">
            <a:gradFill>
              <a:gsLst>
                <a:gs pos="0">
                  <a:schemeClr val="accent1">
                    <a:lumMod val="11000"/>
                    <a:lumOff val="89000"/>
                  </a:schemeClr>
                </a:gs>
                <a:gs pos="89000">
                  <a:srgbClr val="0D42D3"/>
                </a:gs>
                <a:gs pos="0">
                  <a:schemeClr val="accent1">
                    <a:lumMod val="45000"/>
                    <a:lumOff val="55000"/>
                  </a:schemeClr>
                </a:gs>
              </a:gsLst>
              <a:lin ang="20580000" scaled="1"/>
            </a:gra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latin typeface="阿里巴巴普惠体 3.0 55 Regular" panose="00020600040101010101" charset="-122"/>
              <a:ea typeface="阿里巴巴普惠体 3.0 55 Regular" panose="00020600040101010101" charset="-122"/>
            </a:endParaRPr>
          </a:p>
        </p:txBody>
      </p:sp>
      <p:sp>
        <p:nvSpPr>
          <p:cNvPr id="14" name="文本框 13"/>
          <p:cNvSpPr txBox="1"/>
          <p:nvPr/>
        </p:nvSpPr>
        <p:spPr>
          <a:xfrm>
            <a:off x="996314" y="3619543"/>
            <a:ext cx="6097464" cy="369332"/>
          </a:xfrm>
          <a:prstGeom prst="rect">
            <a:avLst/>
          </a:prstGeom>
          <a:noFill/>
        </p:spPr>
        <p:txBody>
          <a:bodyPr wrap="square">
            <a:spAutoFit/>
          </a:bodyPr>
          <a:lstStyle/>
          <a:p>
            <a:r>
              <a:rPr lang="en-US" altLang="zh-CN" dirty="0" err="1">
                <a:latin typeface="阿里巴巴普惠体 3.0 55 Regular" panose="00020600040101010101" charset="-122"/>
                <a:ea typeface="阿里巴巴普惠体 3.0 55 Regular" panose="00020600040101010101" charset="-122"/>
              </a:rPr>
              <a:t>DolphinDB</a:t>
            </a:r>
            <a:r>
              <a:rPr lang="en-US" altLang="zh-CN" dirty="0">
                <a:latin typeface="阿里巴巴普惠体 3.0 55 Regular" panose="00020600040101010101" charset="-122"/>
                <a:ea typeface="阿里巴巴普惠体 3.0 55 Regular" panose="00020600040101010101" charset="-122"/>
              </a:rPr>
              <a:t> </a:t>
            </a:r>
            <a:r>
              <a:rPr lang="zh-CN" altLang="en-US" dirty="0">
                <a:latin typeface="阿里巴巴普惠体 3.0 55 Regular" panose="00020600040101010101" charset="-122"/>
                <a:ea typeface="阿里巴巴普惠体 3.0 55 Regular" panose="00020600040101010101" charset="-122"/>
              </a:rPr>
              <a:t>中上述数据字段对应的数据类型为：</a:t>
            </a:r>
            <a:endParaRPr lang="zh-CN" altLang="en-US" dirty="0">
              <a:latin typeface="阿里巴巴普惠体 3.0 55 Regular" panose="00020600040101010101" charset="-122"/>
              <a:ea typeface="阿里巴巴普惠体 3.0 55 Regular" panose="00020600040101010101" charset="-122"/>
            </a:endParaRPr>
          </a:p>
        </p:txBody>
      </p:sp>
      <p:pic>
        <p:nvPicPr>
          <p:cNvPr id="16" name="图片 15"/>
          <p:cNvPicPr>
            <a:picLocks noChangeAspect="1"/>
          </p:cNvPicPr>
          <p:nvPr/>
        </p:nvPicPr>
        <p:blipFill>
          <a:blip r:embed="rId4"/>
          <a:stretch>
            <a:fillRect/>
          </a:stretch>
        </p:blipFill>
        <p:spPr>
          <a:xfrm>
            <a:off x="996314" y="4085102"/>
            <a:ext cx="6582655" cy="2503877"/>
          </a:xfrm>
          <a:prstGeom prst="rect">
            <a:avLst/>
          </a:prstGeom>
        </p:spPr>
      </p:pic>
      <p:sp>
        <p:nvSpPr>
          <p:cNvPr id="3" name="椭圆 2"/>
          <p:cNvSpPr/>
          <p:nvPr/>
        </p:nvSpPr>
        <p:spPr>
          <a:xfrm>
            <a:off x="127000" y="610235"/>
            <a:ext cx="253365" cy="255905"/>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spTree>
    <p:custDataLst>
      <p:tags r:id="rId5"/>
    </p:custData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127000" y="-160020"/>
            <a:ext cx="762635" cy="770255"/>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阿里巴巴普惠体 3.0 55 Regular" panose="00020600040101010101" charset="-122"/>
              <a:ea typeface="阿里巴巴普惠体 3.0 55 Regular" panose="00020600040101010101" charset="-122"/>
              <a:cs typeface="+mn-cs"/>
            </a:endParaRPr>
          </a:p>
        </p:txBody>
      </p:sp>
      <p:pic>
        <p:nvPicPr>
          <p:cNvPr id="2" name="图片 1" descr="/Users/chenjiayuan/Desktop/公司logo2.png公司logo2"/>
          <p:cNvPicPr>
            <a:picLocks noChangeAspect="1"/>
          </p:cNvPicPr>
          <p:nvPr>
            <p:custDataLst>
              <p:tags r:id="rId1"/>
            </p:custDataLst>
          </p:nvPr>
        </p:nvPicPr>
        <p:blipFill>
          <a:blip r:embed="rId2" cstate="screen"/>
          <a:srcRect/>
          <a:stretch>
            <a:fillRect/>
          </a:stretch>
        </p:blipFill>
        <p:spPr>
          <a:xfrm>
            <a:off x="10701655" y="288925"/>
            <a:ext cx="1056005" cy="275590"/>
          </a:xfrm>
          <a:prstGeom prst="rect">
            <a:avLst/>
          </a:prstGeom>
        </p:spPr>
      </p:pic>
      <p:sp>
        <p:nvSpPr>
          <p:cNvPr id="4" name="文本框 3"/>
          <p:cNvSpPr txBox="1"/>
          <p:nvPr/>
        </p:nvSpPr>
        <p:spPr>
          <a:xfrm>
            <a:off x="805813" y="1852365"/>
            <a:ext cx="9079671" cy="321945"/>
          </a:xfrm>
          <a:prstGeom prst="rect">
            <a:avLst/>
          </a:prstGeom>
          <a:noFill/>
        </p:spPr>
        <p:txBody>
          <a:bodyPr wrap="square">
            <a:spAutoFit/>
          </a:bodyPr>
          <a:lstStyle/>
          <a:p>
            <a:pPr algn="l">
              <a:lnSpc>
                <a:spcPts val="1800"/>
              </a:lnSpc>
              <a:spcAft>
                <a:spcPts val="1200"/>
              </a:spcAft>
              <a:buNone/>
            </a:pPr>
            <a:r>
              <a:rPr lang="zh-CN" altLang="en-US" dirty="0">
                <a:latin typeface="阿里巴巴普惠体 3.0 55 Regular" panose="00020600040101010101" charset="-122"/>
                <a:ea typeface="阿里巴巴普惠体 3.0 55 Regular" panose="00020600040101010101" charset="-122"/>
              </a:rPr>
              <a:t>（</a:t>
            </a:r>
            <a:r>
              <a:rPr lang="en-US" altLang="zh-CN" dirty="0">
                <a:latin typeface="阿里巴巴普惠体 3.0 55 Regular" panose="00020600040101010101" charset="-122"/>
                <a:ea typeface="阿里巴巴普惠体 3.0 55 Regular" panose="00020600040101010101" charset="-122"/>
              </a:rPr>
              <a:t>1</a:t>
            </a:r>
            <a:r>
              <a:rPr lang="zh-CN" altLang="en-US" dirty="0">
                <a:latin typeface="阿里巴巴普惠体 3.0 55 Regular" panose="00020600040101010101" charset="-122"/>
                <a:ea typeface="阿里巴巴普惠体 3.0 55 Regular" panose="00020600040101010101" charset="-122"/>
              </a:rPr>
              <a:t>）在 </a:t>
            </a:r>
            <a:r>
              <a:rPr lang="en-US" altLang="zh-CN" dirty="0" err="1">
                <a:latin typeface="阿里巴巴普惠体 3.0 55 Regular" panose="00020600040101010101" charset="-122"/>
                <a:ea typeface="阿里巴巴普惠体 3.0 55 Regular" panose="00020600040101010101" charset="-122"/>
              </a:rPr>
              <a:t>DolphinDB</a:t>
            </a:r>
            <a:r>
              <a:rPr lang="en-US" altLang="zh-CN" dirty="0">
                <a:latin typeface="阿里巴巴普惠体 3.0 55 Regular" panose="00020600040101010101" charset="-122"/>
                <a:ea typeface="阿里巴巴普惠体 3.0 55 Regular" panose="00020600040101010101" charset="-122"/>
              </a:rPr>
              <a:t> </a:t>
            </a:r>
            <a:r>
              <a:rPr lang="zh-CN" altLang="en-US" dirty="0">
                <a:latin typeface="阿里巴巴普惠体 3.0 55 Regular" panose="00020600040101010101" charset="-122"/>
                <a:ea typeface="阿里巴巴普惠体 3.0 55 Regular" panose="00020600040101010101" charset="-122"/>
              </a:rPr>
              <a:t>端转换，直接转成不丢失精度的 </a:t>
            </a:r>
            <a:r>
              <a:rPr lang="en-US" altLang="zh-CN" dirty="0">
                <a:latin typeface="阿里巴巴普惠体 3.0 55 Regular" panose="00020600040101010101" charset="-122"/>
                <a:ea typeface="阿里巴巴普惠体 3.0 55 Regular" panose="00020600040101010101" charset="-122"/>
              </a:rPr>
              <a:t>DOUBLE </a:t>
            </a:r>
            <a:r>
              <a:rPr lang="zh-CN" altLang="en-US" dirty="0">
                <a:latin typeface="阿里巴巴普惠体 3.0 55 Regular" panose="00020600040101010101" charset="-122"/>
                <a:ea typeface="阿里巴巴普惠体 3.0 55 Regular" panose="00020600040101010101" charset="-122"/>
              </a:rPr>
              <a:t>类型：</a:t>
            </a:r>
            <a:endParaRPr lang="zh-CN" altLang="en-US" dirty="0">
              <a:latin typeface="阿里巴巴普惠体 3.0 55 Regular" panose="00020600040101010101" charset="-122"/>
              <a:ea typeface="阿里巴巴普惠体 3.0 55 Regular" panose="00020600040101010101" charset="-122"/>
            </a:endParaRPr>
          </a:p>
        </p:txBody>
      </p:sp>
      <p:sp>
        <p:nvSpPr>
          <p:cNvPr id="5" name="文本框 4"/>
          <p:cNvSpPr txBox="1"/>
          <p:nvPr/>
        </p:nvSpPr>
        <p:spPr>
          <a:xfrm>
            <a:off x="1154430" y="2360930"/>
            <a:ext cx="7320280" cy="514350"/>
          </a:xfrm>
          <a:prstGeom prst="rect">
            <a:avLst/>
          </a:prstGeom>
          <a:noFill/>
        </p:spPr>
        <p:txBody>
          <a:bodyPr wrap="square">
            <a:spAutoFit/>
          </a:bodyPr>
          <a:lstStyle/>
          <a:p>
            <a:pPr>
              <a:lnSpc>
                <a:spcPts val="1650"/>
              </a:lnSpc>
              <a:buNone/>
            </a:pPr>
            <a:r>
              <a:rPr lang="en-US" altLang="zh-CN" sz="1600" b="0" dirty="0">
                <a:solidFill>
                  <a:srgbClr val="AF00DB"/>
                </a:solidFill>
                <a:effectLst/>
                <a:latin typeface="阿里巴巴普惠体 3.0 55 Regular" panose="00020600040101010101" charset="-122"/>
                <a:ea typeface="阿里巴巴普惠体 3.0 55 Regular" panose="00020600040101010101" charset="-122"/>
              </a:rPr>
              <a:t>const</a:t>
            </a: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 data </a:t>
            </a:r>
            <a:r>
              <a:rPr lang="en-US" altLang="zh-CN" sz="1600" b="0" dirty="0">
                <a:solidFill>
                  <a:srgbClr val="FF0000"/>
                </a:solidFill>
                <a:effectLst/>
                <a:latin typeface="阿里巴巴普惠体 3.0 55 Regular" panose="00020600040101010101" charset="-122"/>
                <a:ea typeface="阿里巴巴普惠体 3.0 55 Regular" panose="00020600040101010101" charset="-122"/>
              </a:rPr>
              <a:t>=</a:t>
            </a: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600" b="0" dirty="0">
                <a:solidFill>
                  <a:srgbClr val="AF00DB"/>
                </a:solidFill>
                <a:effectLst/>
                <a:latin typeface="阿里巴巴普惠体 3.0 55 Regular" panose="00020600040101010101" charset="-122"/>
                <a:ea typeface="阿里巴巴普惠体 3.0 55 Regular" panose="00020600040101010101" charset="-122"/>
              </a:rPr>
              <a:t>await</a:t>
            </a: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 conn.</a:t>
            </a:r>
            <a:r>
              <a:rPr lang="en-US" altLang="zh-CN" sz="1600" b="1" dirty="0">
                <a:solidFill>
                  <a:srgbClr val="000000"/>
                </a:solidFill>
                <a:effectLst/>
                <a:latin typeface="阿里巴巴普惠体 3.0 55 Regular" panose="00020600040101010101" charset="-122"/>
                <a:ea typeface="阿里巴巴普惠体 3.0 55 Regular" panose="00020600040101010101" charset="-122"/>
              </a:rPr>
              <a:t>execute</a:t>
            </a: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a:t>
            </a:r>
            <a:r>
              <a:rPr lang="en-US" altLang="zh-CN" sz="1600" b="0" dirty="0">
                <a:solidFill>
                  <a:srgbClr val="A31515"/>
                </a:solidFill>
                <a:effectLst/>
                <a:latin typeface="阿里巴巴普惠体 3.0 55 Regular" panose="00020600040101010101" charset="-122"/>
                <a:ea typeface="阿里巴巴普惠体 3.0 55 Regular" panose="00020600040101010101" charset="-122"/>
              </a:rPr>
              <a:t>'select double(</a:t>
            </a:r>
            <a:r>
              <a:rPr lang="en-US" altLang="zh-CN" sz="1600" b="0" dirty="0" err="1">
                <a:solidFill>
                  <a:srgbClr val="A31515"/>
                </a:solidFill>
                <a:effectLst/>
                <a:latin typeface="阿里巴巴普惠体 3.0 55 Regular" panose="00020600040101010101" charset="-122"/>
                <a:ea typeface="阿里巴巴普惠体 3.0 55 Regular" panose="00020600040101010101" charset="-122"/>
              </a:rPr>
              <a:t>unixTime</a:t>
            </a:r>
            <a:r>
              <a:rPr lang="en-US" altLang="zh-CN" sz="1600" b="0" dirty="0">
                <a:solidFill>
                  <a:srgbClr val="A31515"/>
                </a:solidFill>
                <a:effectLst/>
                <a:latin typeface="阿里巴巴普惠体 3.0 55 Regular" panose="00020600040101010101" charset="-122"/>
                <a:ea typeface="阿里巴巴普惠体 3.0 55 Regular" panose="00020600040101010101" charset="-122"/>
              </a:rPr>
              <a:t>) as timestamp, </a:t>
            </a:r>
            <a:endParaRPr lang="en-US" altLang="zh-CN" sz="16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pPr>
            <a:r>
              <a:rPr lang="en-US" altLang="zh-CN" sz="1600" b="0" dirty="0">
                <a:solidFill>
                  <a:srgbClr val="A31515"/>
                </a:solidFill>
                <a:effectLst/>
                <a:latin typeface="阿里巴巴普惠体 3.0 55 Regular" panose="00020600040101010101" charset="-122"/>
                <a:ea typeface="阿里巴巴普惠体 3.0 55 Regular" panose="00020600040101010101" charset="-122"/>
              </a:rPr>
              <a:t>    open, high, low, close, volume, turnover from </a:t>
            </a:r>
            <a:r>
              <a:rPr lang="en-US" altLang="zh-CN" sz="1600" b="0" dirty="0" err="1">
                <a:solidFill>
                  <a:srgbClr val="A31515"/>
                </a:solidFill>
                <a:effectLst/>
                <a:latin typeface="阿里巴巴普惠体 3.0 55 Regular" panose="00020600040101010101" charset="-122"/>
                <a:ea typeface="阿里巴巴普惠体 3.0 55 Regular" panose="00020600040101010101" charset="-122"/>
              </a:rPr>
              <a:t>jsTable</a:t>
            </a:r>
            <a:r>
              <a:rPr lang="en-US" altLang="zh-CN" sz="1600" b="0" dirty="0">
                <a:solidFill>
                  <a:srgbClr val="A31515"/>
                </a:solidFill>
                <a:effectLst/>
                <a:latin typeface="阿里巴巴普惠体 3.0 55 Regular" panose="00020600040101010101" charset="-122"/>
                <a:ea typeface="阿里巴巴普惠体 3.0 55 Regular" panose="00020600040101010101" charset="-122"/>
              </a:rPr>
              <a:t>'</a:t>
            </a: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 </a:t>
            </a:r>
            <a:endParaRPr lang="en-US" altLang="zh-CN" sz="1600" b="0" dirty="0">
              <a:solidFill>
                <a:srgbClr val="000000"/>
              </a:solidFill>
              <a:effectLst/>
              <a:latin typeface="阿里巴巴普惠体 3.0 55 Regular" panose="00020600040101010101" charset="-122"/>
              <a:ea typeface="阿里巴巴普惠体 3.0 55 Regular" panose="00020600040101010101" charset="-122"/>
            </a:endParaRPr>
          </a:p>
        </p:txBody>
      </p:sp>
      <p:sp>
        <p:nvSpPr>
          <p:cNvPr id="6" name="矩形 5"/>
          <p:cNvSpPr/>
          <p:nvPr>
            <p:custDataLst>
              <p:tags r:id="rId3"/>
            </p:custDataLst>
          </p:nvPr>
        </p:nvSpPr>
        <p:spPr>
          <a:xfrm>
            <a:off x="1036320" y="2252345"/>
            <a:ext cx="7438390" cy="723265"/>
          </a:xfrm>
          <a:prstGeom prst="rect">
            <a:avLst/>
          </a:prstGeom>
          <a:noFill/>
          <a:ln w="28575" cmpd="dbl">
            <a:gradFill>
              <a:gsLst>
                <a:gs pos="0">
                  <a:schemeClr val="accent1">
                    <a:lumMod val="11000"/>
                    <a:lumOff val="89000"/>
                  </a:schemeClr>
                </a:gs>
                <a:gs pos="89000">
                  <a:srgbClr val="0D42D3"/>
                </a:gs>
                <a:gs pos="0">
                  <a:schemeClr val="accent1">
                    <a:lumMod val="45000"/>
                    <a:lumOff val="55000"/>
                  </a:schemeClr>
                </a:gs>
              </a:gsLst>
              <a:lin ang="20580000" scaled="1"/>
            </a:gra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latin typeface="阿里巴巴普惠体 3.0 55 Regular" panose="00020600040101010101" charset="-122"/>
              <a:ea typeface="阿里巴巴普惠体 3.0 55 Regular" panose="00020600040101010101" charset="-122"/>
            </a:endParaRPr>
          </a:p>
        </p:txBody>
      </p:sp>
      <p:sp>
        <p:nvSpPr>
          <p:cNvPr id="8" name="文本框 7"/>
          <p:cNvSpPr txBox="1"/>
          <p:nvPr/>
        </p:nvSpPr>
        <p:spPr>
          <a:xfrm>
            <a:off x="1133060" y="3709988"/>
            <a:ext cx="6097464" cy="2061210"/>
          </a:xfrm>
          <a:prstGeom prst="rect">
            <a:avLst/>
          </a:prstGeom>
          <a:noFill/>
        </p:spPr>
        <p:txBody>
          <a:bodyPr wrap="square">
            <a:spAutoFit/>
          </a:bodyPr>
          <a:lstStyle/>
          <a:p>
            <a:pPr>
              <a:buNone/>
            </a:pPr>
            <a:r>
              <a:rPr lang="en-US" altLang="zh-CN" sz="1600" b="0" dirty="0">
                <a:solidFill>
                  <a:srgbClr val="AF00DB"/>
                </a:solidFill>
                <a:effectLst/>
                <a:latin typeface="阿里巴巴普惠体 3.0 55 Regular" panose="00020600040101010101" charset="-122"/>
                <a:ea typeface="阿里巴巴普惠体 3.0 55 Regular" panose="00020600040101010101" charset="-122"/>
              </a:rPr>
              <a:t>const</a:t>
            </a: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 data </a:t>
            </a:r>
            <a:r>
              <a:rPr lang="en-US" altLang="zh-CN" sz="1600" b="0" dirty="0">
                <a:solidFill>
                  <a:srgbClr val="FF0000"/>
                </a:solidFill>
                <a:effectLst/>
                <a:latin typeface="阿里巴巴普惠体 3.0 55 Regular" panose="00020600040101010101" charset="-122"/>
                <a:ea typeface="阿里巴巴普惠体 3.0 55 Regular" panose="00020600040101010101" charset="-122"/>
              </a:rPr>
              <a:t>=</a:t>
            </a: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600" b="0" dirty="0">
                <a:solidFill>
                  <a:srgbClr val="AF00DB"/>
                </a:solidFill>
                <a:effectLst/>
                <a:latin typeface="阿里巴巴普惠体 3.0 55 Regular" panose="00020600040101010101" charset="-122"/>
                <a:ea typeface="阿里巴巴普惠体 3.0 55 Regular" panose="00020600040101010101" charset="-122"/>
              </a:rPr>
              <a:t>await</a:t>
            </a: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 conn.</a:t>
            </a:r>
            <a:r>
              <a:rPr lang="en-US" altLang="zh-CN" sz="1600" b="1" dirty="0">
                <a:solidFill>
                  <a:srgbClr val="000000"/>
                </a:solidFill>
                <a:effectLst/>
                <a:latin typeface="阿里巴巴普惠体 3.0 55 Regular" panose="00020600040101010101" charset="-122"/>
                <a:ea typeface="阿里巴巴普惠体 3.0 55 Regular" panose="00020600040101010101" charset="-122"/>
              </a:rPr>
              <a:t>execute</a:t>
            </a: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a:t>
            </a:r>
            <a:r>
              <a:rPr lang="en-US" altLang="zh-CN" sz="1600" b="0" dirty="0">
                <a:solidFill>
                  <a:srgbClr val="A31515"/>
                </a:solidFill>
                <a:effectLst/>
                <a:latin typeface="阿里巴巴普惠体 3.0 55 Regular" panose="00020600040101010101" charset="-122"/>
                <a:ea typeface="阿里巴巴普惠体 3.0 55 Regular" panose="00020600040101010101" charset="-122"/>
              </a:rPr>
              <a:t>'select </a:t>
            </a:r>
            <a:r>
              <a:rPr lang="en-US" altLang="zh-CN" sz="1600" b="0" dirty="0" err="1">
                <a:solidFill>
                  <a:srgbClr val="A31515"/>
                </a:solidFill>
                <a:effectLst/>
                <a:latin typeface="阿里巴巴普惠体 3.0 55 Regular" panose="00020600040101010101" charset="-122"/>
                <a:ea typeface="阿里巴巴普惠体 3.0 55 Regular" panose="00020600040101010101" charset="-122"/>
              </a:rPr>
              <a:t>unixTime</a:t>
            </a:r>
            <a:r>
              <a:rPr lang="en-US" altLang="zh-CN" sz="1600" b="0" dirty="0">
                <a:solidFill>
                  <a:srgbClr val="A31515"/>
                </a:solidFill>
                <a:effectLst/>
                <a:latin typeface="阿里巴巴普惠体 3.0 55 Regular" panose="00020600040101010101" charset="-122"/>
                <a:ea typeface="阿里巴巴普惠体 3.0 55 Regular" panose="00020600040101010101" charset="-122"/>
              </a:rPr>
              <a:t> as timestamp, open, high, low, close, volume, </a:t>
            </a:r>
            <a:endParaRPr lang="en-US" altLang="zh-CN" sz="1600" b="0" dirty="0">
              <a:solidFill>
                <a:srgbClr val="000000"/>
              </a:solidFill>
              <a:effectLst/>
              <a:latin typeface="阿里巴巴普惠体 3.0 55 Regular" panose="00020600040101010101" charset="-122"/>
              <a:ea typeface="阿里巴巴普惠体 3.0 55 Regular" panose="00020600040101010101" charset="-122"/>
            </a:endParaRPr>
          </a:p>
          <a:p>
            <a:pPr>
              <a:buNone/>
            </a:pPr>
            <a:r>
              <a:rPr lang="en-US" altLang="zh-CN" sz="1600" b="0" dirty="0">
                <a:solidFill>
                  <a:srgbClr val="A31515"/>
                </a:solidFill>
                <a:effectLst/>
                <a:latin typeface="阿里巴巴普惠体 3.0 55 Regular" panose="00020600040101010101" charset="-122"/>
                <a:ea typeface="阿里巴巴普惠体 3.0 55 Regular" panose="00020600040101010101" charset="-122"/>
              </a:rPr>
              <a:t>    turnover from </a:t>
            </a:r>
            <a:r>
              <a:rPr lang="en-US" altLang="zh-CN" sz="1600" b="0" dirty="0" err="1">
                <a:solidFill>
                  <a:srgbClr val="A31515"/>
                </a:solidFill>
                <a:effectLst/>
                <a:latin typeface="阿里巴巴普惠体 3.0 55 Regular" panose="00020600040101010101" charset="-122"/>
                <a:ea typeface="阿里巴巴普惠体 3.0 55 Regular" panose="00020600040101010101" charset="-122"/>
              </a:rPr>
              <a:t>jsTable</a:t>
            </a:r>
            <a:r>
              <a:rPr lang="en-US" altLang="zh-CN" sz="1600" b="0" dirty="0">
                <a:solidFill>
                  <a:srgbClr val="A31515"/>
                </a:solidFill>
                <a:effectLst/>
                <a:latin typeface="阿里巴巴普惠体 3.0 55 Regular" panose="00020600040101010101" charset="-122"/>
                <a:ea typeface="阿里巴巴普惠体 3.0 55 Regular" panose="00020600040101010101" charset="-122"/>
              </a:rPr>
              <a:t>'</a:t>
            </a: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a:t>
            </a:r>
            <a:endParaRPr lang="en-US" altLang="zh-CN" sz="1600" b="0" dirty="0">
              <a:solidFill>
                <a:srgbClr val="000000"/>
              </a:solidFill>
              <a:effectLst/>
              <a:latin typeface="阿里巴巴普惠体 3.0 55 Regular" panose="00020600040101010101" charset="-122"/>
              <a:ea typeface="阿里巴巴普惠体 3.0 55 Regular" panose="00020600040101010101" charset="-122"/>
            </a:endParaRPr>
          </a:p>
          <a:p>
            <a:pPr>
              <a:buNone/>
            </a:pP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 DolphinDB </a:t>
            </a:r>
            <a:r>
              <a:rPr lang="zh-CN" altLang="en-US" sz="1600" b="0" dirty="0">
                <a:solidFill>
                  <a:srgbClr val="000000"/>
                </a:solidFill>
                <a:effectLst/>
                <a:latin typeface="阿里巴巴普惠体 3.0 55 Regular" panose="00020600040101010101" charset="-122"/>
                <a:ea typeface="阿里巴巴普惠体 3.0 55 Regular" panose="00020600040101010101" charset="-122"/>
              </a:rPr>
              <a:t>的</a:t>
            </a: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 LONG </a:t>
            </a:r>
            <a:r>
              <a:rPr lang="zh-CN" altLang="en-US" sz="1600" b="0" dirty="0">
                <a:solidFill>
                  <a:srgbClr val="000000"/>
                </a:solidFill>
                <a:effectLst/>
                <a:latin typeface="阿里巴巴普惠体 3.0 55 Regular" panose="00020600040101010101" charset="-122"/>
                <a:ea typeface="阿里巴巴普惠体 3.0 55 Regular" panose="00020600040101010101" charset="-122"/>
              </a:rPr>
              <a:t>类型默认转成 </a:t>
            </a:r>
            <a:r>
              <a:rPr lang="en-US" altLang="zh-CN" sz="1600" b="0" dirty="0" err="1">
                <a:solidFill>
                  <a:srgbClr val="000000"/>
                </a:solidFill>
                <a:effectLst/>
                <a:latin typeface="阿里巴巴普惠体 3.0 55 Regular" panose="00020600040101010101" charset="-122"/>
                <a:ea typeface="阿里巴巴普惠体 3.0 55 Regular" panose="00020600040101010101" charset="-122"/>
              </a:rPr>
              <a:t>bigInt</a:t>
            </a: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 </a:t>
            </a:r>
            <a:endParaRPr lang="en-US" altLang="zh-CN" sz="1600" b="0" dirty="0">
              <a:solidFill>
                <a:srgbClr val="000000"/>
              </a:solidFill>
              <a:effectLst/>
              <a:latin typeface="阿里巴巴普惠体 3.0 55 Regular" panose="00020600040101010101" charset="-122"/>
              <a:ea typeface="阿里巴巴普惠体 3.0 55 Regular" panose="00020600040101010101" charset="-122"/>
            </a:endParaRPr>
          </a:p>
          <a:p>
            <a:pPr>
              <a:buNone/>
            </a:pP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 </a:t>
            </a:r>
            <a:r>
              <a:rPr lang="zh-CN" altLang="en-US" sz="1600" b="0" dirty="0">
                <a:solidFill>
                  <a:srgbClr val="000000"/>
                </a:solidFill>
                <a:effectLst/>
                <a:latin typeface="阿里巴巴普惠体 3.0 55 Regular" panose="00020600040101010101" charset="-122"/>
                <a:ea typeface="阿里巴巴普惠体 3.0 55 Regular" panose="00020600040101010101" charset="-122"/>
              </a:rPr>
              <a:t>此处需要进一步需要转成 </a:t>
            </a: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Number</a:t>
            </a:r>
            <a:endParaRPr lang="en-US" altLang="zh-CN" sz="1600" b="0" dirty="0">
              <a:solidFill>
                <a:srgbClr val="000000"/>
              </a:solidFill>
              <a:effectLst/>
              <a:latin typeface="阿里巴巴普惠体 3.0 55 Regular" panose="00020600040101010101" charset="-122"/>
              <a:ea typeface="阿里巴巴普惠体 3.0 55 Regular" panose="00020600040101010101" charset="-122"/>
            </a:endParaRPr>
          </a:p>
          <a:p>
            <a:pPr>
              <a:buNone/>
            </a:pPr>
            <a:r>
              <a:rPr lang="en-US" altLang="zh-CN" sz="1600" b="0" dirty="0" err="1">
                <a:solidFill>
                  <a:srgbClr val="000000"/>
                </a:solidFill>
                <a:effectLst/>
                <a:latin typeface="阿里巴巴普惠体 3.0 55 Regular" panose="00020600040101010101" charset="-122"/>
                <a:ea typeface="阿里巴巴普惠体 3.0 55 Regular" panose="00020600040101010101" charset="-122"/>
              </a:rPr>
              <a:t>data.</a:t>
            </a:r>
            <a:r>
              <a:rPr lang="en-US" altLang="zh-CN" sz="1600" b="1" dirty="0" err="1">
                <a:solidFill>
                  <a:srgbClr val="000000"/>
                </a:solidFill>
                <a:effectLst/>
                <a:latin typeface="阿里巴巴普惠体 3.0 55 Regular" panose="00020600040101010101" charset="-122"/>
                <a:ea typeface="阿里巴巴普惠体 3.0 55 Regular" panose="00020600040101010101" charset="-122"/>
              </a:rPr>
              <a:t>forEach</a:t>
            </a: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(item =</a:t>
            </a:r>
            <a:r>
              <a:rPr lang="en-US" altLang="zh-CN" sz="1600" b="0" dirty="0">
                <a:solidFill>
                  <a:srgbClr val="FF0000"/>
                </a:solidFill>
                <a:effectLst/>
                <a:latin typeface="阿里巴巴普惠体 3.0 55 Regular" panose="00020600040101010101" charset="-122"/>
                <a:ea typeface="阿里巴巴普惠体 3.0 55 Regular" panose="00020600040101010101" charset="-122"/>
              </a:rPr>
              <a:t>&gt;</a:t>
            </a: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 {</a:t>
            </a:r>
            <a:endParaRPr lang="en-US" altLang="zh-CN" sz="1600" b="0" dirty="0">
              <a:solidFill>
                <a:srgbClr val="000000"/>
              </a:solidFill>
              <a:effectLst/>
              <a:latin typeface="阿里巴巴普惠体 3.0 55 Regular" panose="00020600040101010101" charset="-122"/>
              <a:ea typeface="阿里巴巴普惠体 3.0 55 Regular" panose="00020600040101010101" charset="-122"/>
            </a:endParaRPr>
          </a:p>
          <a:p>
            <a:pPr>
              <a:buNone/>
            </a:pP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600" b="0" dirty="0" err="1">
                <a:solidFill>
                  <a:srgbClr val="000000"/>
                </a:solidFill>
                <a:effectLst/>
                <a:latin typeface="阿里巴巴普惠体 3.0 55 Regular" panose="00020600040101010101" charset="-122"/>
                <a:ea typeface="阿里巴巴普惠体 3.0 55 Regular" panose="00020600040101010101" charset="-122"/>
              </a:rPr>
              <a:t>item.timestamp</a:t>
            </a: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600" b="0" dirty="0">
                <a:solidFill>
                  <a:srgbClr val="FF0000"/>
                </a:solidFill>
                <a:effectLst/>
                <a:latin typeface="阿里巴巴普惠体 3.0 55 Regular" panose="00020600040101010101" charset="-122"/>
                <a:ea typeface="阿里巴巴普惠体 3.0 55 Regular" panose="00020600040101010101" charset="-122"/>
              </a:rPr>
              <a:t>=</a:t>
            </a: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600" b="1" dirty="0">
                <a:solidFill>
                  <a:srgbClr val="000000"/>
                </a:solidFill>
                <a:effectLst/>
                <a:latin typeface="阿里巴巴普惠体 3.0 55 Regular" panose="00020600040101010101" charset="-122"/>
                <a:ea typeface="阿里巴巴普惠体 3.0 55 Regular" panose="00020600040101010101" charset="-122"/>
              </a:rPr>
              <a:t>Number</a:t>
            </a: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a:t>
            </a:r>
            <a:r>
              <a:rPr lang="en-US" altLang="zh-CN" sz="1600" b="0" dirty="0" err="1">
                <a:solidFill>
                  <a:srgbClr val="000000"/>
                </a:solidFill>
                <a:effectLst/>
                <a:latin typeface="阿里巴巴普惠体 3.0 55 Regular" panose="00020600040101010101" charset="-122"/>
                <a:ea typeface="阿里巴巴普惠体 3.0 55 Regular" panose="00020600040101010101" charset="-122"/>
              </a:rPr>
              <a:t>item.timestamp</a:t>
            </a: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a:t>
            </a:r>
            <a:endParaRPr lang="en-US" altLang="zh-CN" sz="1600" b="0" dirty="0">
              <a:solidFill>
                <a:srgbClr val="000000"/>
              </a:solidFill>
              <a:effectLst/>
              <a:latin typeface="阿里巴巴普惠体 3.0 55 Regular" panose="00020600040101010101" charset="-122"/>
              <a:ea typeface="阿里巴巴普惠体 3.0 55 Regular" panose="00020600040101010101" charset="-122"/>
            </a:endParaRPr>
          </a:p>
          <a:p>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a:t>
            </a:r>
            <a:endParaRPr lang="en-US" altLang="zh-CN" sz="1600" b="0" dirty="0">
              <a:solidFill>
                <a:srgbClr val="000000"/>
              </a:solidFill>
              <a:effectLst/>
              <a:latin typeface="阿里巴巴普惠体 3.0 55 Regular" panose="00020600040101010101" charset="-122"/>
              <a:ea typeface="阿里巴巴普惠体 3.0 55 Regular" panose="00020600040101010101" charset="-122"/>
            </a:endParaRPr>
          </a:p>
        </p:txBody>
      </p:sp>
      <p:sp>
        <p:nvSpPr>
          <p:cNvPr id="12" name="文本框 11"/>
          <p:cNvSpPr txBox="1"/>
          <p:nvPr/>
        </p:nvSpPr>
        <p:spPr>
          <a:xfrm>
            <a:off x="805813" y="3206283"/>
            <a:ext cx="8578510" cy="325923"/>
          </a:xfrm>
          <a:prstGeom prst="rect">
            <a:avLst/>
          </a:prstGeom>
          <a:noFill/>
        </p:spPr>
        <p:txBody>
          <a:bodyPr wrap="square">
            <a:spAutoFit/>
          </a:bodyPr>
          <a:lstStyle/>
          <a:p>
            <a:pPr algn="l">
              <a:lnSpc>
                <a:spcPts val="1800"/>
              </a:lnSpc>
              <a:spcAft>
                <a:spcPts val="1200"/>
              </a:spcAft>
            </a:pPr>
            <a:r>
              <a:rPr lang="zh-CN" altLang="en-US" dirty="0">
                <a:latin typeface="阿里巴巴普惠体 3.0 55 Regular" panose="00020600040101010101" charset="-122"/>
                <a:ea typeface="阿里巴巴普惠体 3.0 55 Regular" panose="00020600040101010101" charset="-122"/>
              </a:rPr>
              <a:t>（</a:t>
            </a:r>
            <a:r>
              <a:rPr lang="en-US" altLang="zh-CN" dirty="0">
                <a:latin typeface="阿里巴巴普惠体 3.0 55 Regular" panose="00020600040101010101" charset="-122"/>
                <a:ea typeface="阿里巴巴普惠体 3.0 55 Regular" panose="00020600040101010101" charset="-122"/>
              </a:rPr>
              <a:t>2</a:t>
            </a:r>
            <a:r>
              <a:rPr lang="zh-CN" altLang="en-US" dirty="0">
                <a:latin typeface="阿里巴巴普惠体 3.0 55 Regular" panose="00020600040101010101" charset="-122"/>
                <a:ea typeface="阿里巴巴普惠体 3.0 55 Regular" panose="00020600040101010101" charset="-122"/>
              </a:rPr>
              <a:t>）使用 </a:t>
            </a:r>
            <a:r>
              <a:rPr lang="en-US" altLang="zh-CN" dirty="0">
                <a:latin typeface="阿里巴巴普惠体 3.0 55 Regular" panose="00020600040101010101" charset="-122"/>
                <a:ea typeface="阿里巴巴普惠体 3.0 55 Regular" panose="00020600040101010101" charset="-122"/>
              </a:rPr>
              <a:t>JavaScript </a:t>
            </a:r>
            <a:r>
              <a:rPr lang="zh-CN" altLang="en-US" dirty="0">
                <a:latin typeface="阿里巴巴普惠体 3.0 55 Regular" panose="00020600040101010101" charset="-122"/>
                <a:ea typeface="阿里巴巴普惠体 3.0 55 Regular" panose="00020600040101010101" charset="-122"/>
              </a:rPr>
              <a:t>脚本进行强制类型转换：</a:t>
            </a:r>
            <a:endParaRPr lang="zh-CN" altLang="en-US" dirty="0">
              <a:latin typeface="阿里巴巴普惠体 3.0 55 Regular" panose="00020600040101010101" charset="-122"/>
              <a:ea typeface="阿里巴巴普惠体 3.0 55 Regular" panose="00020600040101010101" charset="-122"/>
            </a:endParaRPr>
          </a:p>
        </p:txBody>
      </p:sp>
      <p:sp>
        <p:nvSpPr>
          <p:cNvPr id="14" name="矩形 13"/>
          <p:cNvSpPr/>
          <p:nvPr>
            <p:custDataLst>
              <p:tags r:id="rId4"/>
            </p:custDataLst>
          </p:nvPr>
        </p:nvSpPr>
        <p:spPr>
          <a:xfrm>
            <a:off x="1036320" y="3689985"/>
            <a:ext cx="6290945" cy="2101215"/>
          </a:xfrm>
          <a:prstGeom prst="rect">
            <a:avLst/>
          </a:prstGeom>
          <a:noFill/>
          <a:ln w="28575" cmpd="dbl">
            <a:gradFill>
              <a:gsLst>
                <a:gs pos="0">
                  <a:schemeClr val="accent1">
                    <a:lumMod val="11000"/>
                    <a:lumOff val="89000"/>
                  </a:schemeClr>
                </a:gs>
                <a:gs pos="89000">
                  <a:srgbClr val="0D42D3"/>
                </a:gs>
                <a:gs pos="0">
                  <a:schemeClr val="accent1">
                    <a:lumMod val="45000"/>
                    <a:lumOff val="55000"/>
                  </a:schemeClr>
                </a:gs>
              </a:gsLst>
              <a:lin ang="20580000" scaled="1"/>
            </a:gra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latin typeface="阿里巴巴普惠体 3.0 55 Regular" panose="00020600040101010101" charset="-122"/>
              <a:ea typeface="阿里巴巴普惠体 3.0 55 Regular" panose="00020600040101010101" charset="-122"/>
            </a:endParaRPr>
          </a:p>
        </p:txBody>
      </p:sp>
      <p:sp>
        <p:nvSpPr>
          <p:cNvPr id="16" name="文本框 15"/>
          <p:cNvSpPr txBox="1"/>
          <p:nvPr/>
        </p:nvSpPr>
        <p:spPr>
          <a:xfrm>
            <a:off x="946394" y="5926238"/>
            <a:ext cx="9181367" cy="369332"/>
          </a:xfrm>
          <a:prstGeom prst="rect">
            <a:avLst/>
          </a:prstGeom>
          <a:noFill/>
        </p:spPr>
        <p:txBody>
          <a:bodyPr wrap="square">
            <a:spAutoFit/>
          </a:bodyPr>
          <a:lstStyle/>
          <a:p>
            <a:r>
              <a:rPr lang="zh-CN" altLang="en-US" dirty="0">
                <a:latin typeface="阿里巴巴普惠体 3.0 55 Regular" panose="00020600040101010101" charset="-122"/>
                <a:ea typeface="阿里巴巴普惠体 3.0 55 Regular" panose="00020600040101010101" charset="-122"/>
              </a:rPr>
              <a:t>上述两种类型转换方式都可以成功绘制出 </a:t>
            </a:r>
            <a:r>
              <a:rPr lang="en-US" altLang="zh-CN" dirty="0" err="1">
                <a:latin typeface="阿里巴巴普惠体 3.0 55 Regular" panose="00020600040101010101" charset="-122"/>
                <a:ea typeface="阿里巴巴普惠体 3.0 55 Regular" panose="00020600040101010101" charset="-122"/>
              </a:rPr>
              <a:t>KLine</a:t>
            </a:r>
            <a:r>
              <a:rPr lang="en-US" altLang="zh-CN" dirty="0">
                <a:latin typeface="阿里巴巴普惠体 3.0 55 Regular" panose="00020600040101010101" charset="-122"/>
                <a:ea typeface="阿里巴巴普惠体 3.0 55 Regular" panose="00020600040101010101" charset="-122"/>
              </a:rPr>
              <a:t> </a:t>
            </a:r>
            <a:r>
              <a:rPr lang="zh-CN" altLang="en-US" dirty="0">
                <a:latin typeface="阿里巴巴普惠体 3.0 55 Regular" panose="00020600040101010101" charset="-122"/>
                <a:ea typeface="阿里巴巴普惠体 3.0 55 Regular" panose="00020600040101010101" charset="-122"/>
              </a:rPr>
              <a:t>图，但在本例中，第一种方法更为高效。</a:t>
            </a:r>
            <a:endParaRPr lang="zh-CN" altLang="en-US" dirty="0">
              <a:latin typeface="阿里巴巴普惠体 3.0 55 Regular" panose="00020600040101010101" charset="-122"/>
              <a:ea typeface="阿里巴巴普惠体 3.0 55 Regular" panose="00020600040101010101" charset="-122"/>
            </a:endParaRPr>
          </a:p>
        </p:txBody>
      </p:sp>
      <p:sp>
        <p:nvSpPr>
          <p:cNvPr id="3" name="文本框 2"/>
          <p:cNvSpPr txBox="1"/>
          <p:nvPr/>
        </p:nvSpPr>
        <p:spPr>
          <a:xfrm>
            <a:off x="996314" y="104140"/>
            <a:ext cx="8421509"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rPr>
              <a:t>JavaScript API </a:t>
            </a:r>
            <a:r>
              <a:rPr kumimoji="0" lang="zh-CN" altLang="en-US"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rPr>
              <a:t>案例</a:t>
            </a:r>
            <a:endParaRPr kumimoji="0" lang="en-US" altLang="zh-CN"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endParaRPr>
          </a:p>
        </p:txBody>
      </p:sp>
      <p:sp>
        <p:nvSpPr>
          <p:cNvPr id="7" name="文本框 6"/>
          <p:cNvSpPr txBox="1"/>
          <p:nvPr/>
        </p:nvSpPr>
        <p:spPr>
          <a:xfrm>
            <a:off x="927735" y="829945"/>
            <a:ext cx="8781415" cy="922020"/>
          </a:xfrm>
          <a:prstGeom prst="rect">
            <a:avLst/>
          </a:prstGeom>
          <a:noFill/>
        </p:spPr>
        <p:txBody>
          <a:bodyPr wrap="square" rtlCol="0" anchor="t">
            <a:spAutoFit/>
          </a:bodyPr>
          <a:lstStyle/>
          <a:p>
            <a:pPr indent="0" algn="l" fontAlgn="auto">
              <a:lnSpc>
                <a:spcPct val="150000"/>
              </a:lnSpc>
              <a:spcAft>
                <a:spcPts val="1200"/>
              </a:spcAft>
              <a:buNone/>
            </a:pPr>
            <a:r>
              <a:rPr lang="zh-CN" altLang="en-US" dirty="0">
                <a:latin typeface="阿里巴巴普惠体 3.0 55 Regular" panose="00020600040101010101" charset="-122"/>
                <a:ea typeface="阿里巴巴普惠体 3.0 55 Regular" panose="00020600040101010101" charset="-122"/>
                <a:sym typeface="+mn-ea"/>
              </a:rPr>
              <a:t>可以发现 </a:t>
            </a:r>
            <a:r>
              <a:rPr lang="en-US" altLang="zh-CN" dirty="0" err="1">
                <a:latin typeface="阿里巴巴普惠体 3.0 55 Regular" panose="00020600040101010101" charset="-122"/>
                <a:ea typeface="阿里巴巴普惠体 3.0 55 Regular" panose="00020600040101010101" charset="-122"/>
                <a:sym typeface="+mn-ea"/>
              </a:rPr>
              <a:t>unixTime</a:t>
            </a:r>
            <a:r>
              <a:rPr lang="en-US" altLang="zh-CN" dirty="0">
                <a:latin typeface="阿里巴巴普惠体 3.0 55 Regular" panose="00020600040101010101" charset="-122"/>
                <a:ea typeface="阿里巴巴普惠体 3.0 55 Regular" panose="00020600040101010101" charset="-122"/>
                <a:sym typeface="+mn-ea"/>
              </a:rPr>
              <a:t> </a:t>
            </a:r>
            <a:r>
              <a:rPr lang="zh-CN" altLang="en-US" dirty="0">
                <a:latin typeface="阿里巴巴普惠体 3.0 55 Regular" panose="00020600040101010101" charset="-122"/>
                <a:ea typeface="阿里巴巴普惠体 3.0 55 Regular" panose="00020600040101010101" charset="-122"/>
                <a:sym typeface="+mn-ea"/>
              </a:rPr>
              <a:t>会转换为 </a:t>
            </a:r>
            <a:r>
              <a:rPr lang="en-US" altLang="zh-CN" dirty="0" err="1">
                <a:latin typeface="阿里巴巴普惠体 3.0 55 Regular" panose="00020600040101010101" charset="-122"/>
                <a:ea typeface="阿里巴巴普惠体 3.0 55 Regular" panose="00020600040101010101" charset="-122"/>
                <a:sym typeface="+mn-ea"/>
              </a:rPr>
              <a:t>BigInt</a:t>
            </a:r>
            <a:r>
              <a:rPr lang="en-US" altLang="zh-CN" dirty="0">
                <a:latin typeface="阿里巴巴普惠体 3.0 55 Regular" panose="00020600040101010101" charset="-122"/>
                <a:ea typeface="阿里巴巴普惠体 3.0 55 Regular" panose="00020600040101010101" charset="-122"/>
                <a:sym typeface="+mn-ea"/>
              </a:rPr>
              <a:t> </a:t>
            </a:r>
            <a:r>
              <a:rPr lang="zh-CN" altLang="en-US" dirty="0">
                <a:latin typeface="阿里巴巴普惠体 3.0 55 Regular" panose="00020600040101010101" charset="-122"/>
                <a:ea typeface="阿里巴巴普惠体 3.0 55 Regular" panose="00020600040101010101" charset="-122"/>
                <a:sym typeface="+mn-ea"/>
              </a:rPr>
              <a:t>类型，与 </a:t>
            </a:r>
            <a:r>
              <a:rPr lang="en-US" altLang="zh-CN" dirty="0" err="1">
                <a:latin typeface="阿里巴巴普惠体 3.0 55 Regular" panose="00020600040101010101" charset="-122"/>
                <a:ea typeface="阿里巴巴普惠体 3.0 55 Regular" panose="00020600040101010101" charset="-122"/>
                <a:sym typeface="+mn-ea"/>
              </a:rPr>
              <a:t>KLineChart</a:t>
            </a:r>
            <a:r>
              <a:rPr lang="en-US" altLang="zh-CN" dirty="0">
                <a:latin typeface="阿里巴巴普惠体 3.0 55 Regular" panose="00020600040101010101" charset="-122"/>
                <a:ea typeface="阿里巴巴普惠体 3.0 55 Regular" panose="00020600040101010101" charset="-122"/>
                <a:sym typeface="+mn-ea"/>
              </a:rPr>
              <a:t> </a:t>
            </a:r>
            <a:r>
              <a:rPr lang="zh-CN" altLang="en-US" dirty="0">
                <a:latin typeface="阿里巴巴普惠体 3.0 55 Regular" panose="00020600040101010101" charset="-122"/>
                <a:ea typeface="阿里巴巴普惠体 3.0 55 Regular" panose="00020600040101010101" charset="-122"/>
                <a:sym typeface="+mn-ea"/>
              </a:rPr>
              <a:t>的 </a:t>
            </a:r>
            <a:r>
              <a:rPr lang="en-US" altLang="zh-CN" dirty="0">
                <a:latin typeface="阿里巴巴普惠体 3.0 55 Regular" panose="00020600040101010101" charset="-122"/>
                <a:ea typeface="阿里巴巴普惠体 3.0 55 Regular" panose="00020600040101010101" charset="-122"/>
                <a:sym typeface="+mn-ea"/>
              </a:rPr>
              <a:t>Number </a:t>
            </a:r>
            <a:r>
              <a:rPr lang="zh-CN" altLang="en-US" dirty="0">
                <a:latin typeface="阿里巴巴普惠体 3.0 55 Regular" panose="00020600040101010101" charset="-122"/>
                <a:ea typeface="阿里巴巴普惠体 3.0 55 Regular" panose="00020600040101010101" charset="-122"/>
                <a:sym typeface="+mn-ea"/>
              </a:rPr>
              <a:t>类型不一致，此处需要进行一个转换。有两种转换思路：</a:t>
            </a:r>
            <a:endParaRPr lang="zh-CN" altLang="en-US" dirty="0">
              <a:latin typeface="阿里巴巴普惠体 3.0 55 Regular" panose="00020600040101010101" charset="-122"/>
              <a:ea typeface="阿里巴巴普惠体 3.0 55 Regular" panose="00020600040101010101" charset="-122"/>
              <a:sym typeface="+mn-ea"/>
            </a:endParaRPr>
          </a:p>
        </p:txBody>
      </p:sp>
      <p:sp>
        <p:nvSpPr>
          <p:cNvPr id="9" name="椭圆 8"/>
          <p:cNvSpPr/>
          <p:nvPr/>
        </p:nvSpPr>
        <p:spPr>
          <a:xfrm>
            <a:off x="127000" y="610235"/>
            <a:ext cx="253365" cy="255905"/>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spTree>
    <p:custDataLst>
      <p:tags r:id="rId5"/>
    </p:custData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127000" y="-160020"/>
            <a:ext cx="762635" cy="770255"/>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阿里巴巴普惠体 3.0 55 Regular" panose="00020600040101010101" charset="-122"/>
              <a:ea typeface="阿里巴巴普惠体 3.0 55 Regular" panose="00020600040101010101" charset="-122"/>
              <a:cs typeface="+mn-cs"/>
            </a:endParaRPr>
          </a:p>
        </p:txBody>
      </p:sp>
      <p:pic>
        <p:nvPicPr>
          <p:cNvPr id="2" name="图片 1" descr="/Users/chenjiayuan/Desktop/公司logo2.png公司logo2"/>
          <p:cNvPicPr>
            <a:picLocks noChangeAspect="1"/>
          </p:cNvPicPr>
          <p:nvPr>
            <p:custDataLst>
              <p:tags r:id="rId1"/>
            </p:custDataLst>
          </p:nvPr>
        </p:nvPicPr>
        <p:blipFill>
          <a:blip r:embed="rId2" cstate="screen"/>
          <a:srcRect/>
          <a:stretch>
            <a:fillRect/>
          </a:stretch>
        </p:blipFill>
        <p:spPr>
          <a:xfrm>
            <a:off x="10701655" y="288925"/>
            <a:ext cx="1056005" cy="275590"/>
          </a:xfrm>
          <a:prstGeom prst="rect">
            <a:avLst/>
          </a:prstGeom>
        </p:spPr>
      </p:pic>
      <p:sp>
        <p:nvSpPr>
          <p:cNvPr id="4" name="文本框 3"/>
          <p:cNvSpPr txBox="1"/>
          <p:nvPr/>
        </p:nvSpPr>
        <p:spPr>
          <a:xfrm>
            <a:off x="996315" y="791210"/>
            <a:ext cx="7501890" cy="922020"/>
          </a:xfrm>
          <a:prstGeom prst="rect">
            <a:avLst/>
          </a:prstGeom>
          <a:noFill/>
        </p:spPr>
        <p:txBody>
          <a:bodyPr wrap="square">
            <a:spAutoFit/>
          </a:bodyPr>
          <a:lstStyle/>
          <a:p>
            <a:pPr indent="0" fontAlgn="auto">
              <a:lnSpc>
                <a:spcPct val="150000"/>
              </a:lnSpc>
            </a:pPr>
            <a:r>
              <a:rPr lang="en-US" altLang="zh-CN" dirty="0" err="1">
                <a:latin typeface="阿里巴巴普惠体 3.0 55 Regular" panose="00020600040101010101" charset="-122"/>
                <a:ea typeface="阿里巴巴普惠体 3.0 55 Regular" panose="00020600040101010101" charset="-122"/>
              </a:rPr>
              <a:t>KLineChart</a:t>
            </a:r>
            <a:r>
              <a:rPr lang="en-US" altLang="zh-CN" dirty="0">
                <a:latin typeface="阿里巴巴普惠体 3.0 55 Regular" panose="00020600040101010101" charset="-122"/>
                <a:ea typeface="阿里巴巴普惠体 3.0 55 Regular" panose="00020600040101010101" charset="-122"/>
              </a:rPr>
              <a:t> </a:t>
            </a:r>
            <a:r>
              <a:rPr lang="zh-CN" altLang="en-US" dirty="0">
                <a:latin typeface="阿里巴巴普惠体 3.0 55 Regular" panose="00020600040101010101" charset="-122"/>
                <a:ea typeface="阿里巴巴普惠体 3.0 55 Regular" panose="00020600040101010101" charset="-122"/>
              </a:rPr>
              <a:t>的 </a:t>
            </a:r>
            <a:r>
              <a:rPr lang="en-US" altLang="zh-CN" dirty="0" err="1">
                <a:latin typeface="阿里巴巴普惠体 3.0 55 Regular" panose="00020600040101010101" charset="-122"/>
                <a:ea typeface="阿里巴巴普惠体 3.0 55 Regular" panose="00020600040101010101" charset="-122"/>
              </a:rPr>
              <a:t>applyNewData</a:t>
            </a:r>
            <a:r>
              <a:rPr lang="en-US" altLang="zh-CN" dirty="0">
                <a:latin typeface="阿里巴巴普惠体 3.0 55 Regular" panose="00020600040101010101" charset="-122"/>
                <a:ea typeface="阿里巴巴普惠体 3.0 55 Regular" panose="00020600040101010101" charset="-122"/>
              </a:rPr>
              <a:t> </a:t>
            </a:r>
            <a:r>
              <a:rPr lang="zh-CN" altLang="en-US" dirty="0">
                <a:latin typeface="阿里巴巴普惠体 3.0 55 Regular" panose="00020600040101010101" charset="-122"/>
                <a:ea typeface="阿里巴巴普惠体 3.0 55 Regular" panose="00020600040101010101" charset="-122"/>
              </a:rPr>
              <a:t>接口适配于全量数据的渲染，因此本例中调用 </a:t>
            </a:r>
            <a:r>
              <a:rPr lang="en-US" altLang="zh-CN" dirty="0" err="1">
                <a:latin typeface="阿里巴巴普惠体 3.0 55 Regular" panose="00020600040101010101" charset="-122"/>
                <a:ea typeface="阿里巴巴普惠体 3.0 55 Regular" panose="00020600040101010101" charset="-122"/>
              </a:rPr>
              <a:t>chart.applyNewData</a:t>
            </a:r>
            <a:r>
              <a:rPr lang="en-US" altLang="zh-CN" dirty="0">
                <a:latin typeface="阿里巴巴普惠体 3.0 55 Regular" panose="00020600040101010101" charset="-122"/>
                <a:ea typeface="阿里巴巴普惠体 3.0 55 Regular" panose="00020600040101010101" charset="-122"/>
              </a:rPr>
              <a:t> </a:t>
            </a:r>
            <a:r>
              <a:rPr lang="zh-CN" altLang="en-US" dirty="0">
                <a:latin typeface="阿里巴巴普惠体 3.0 55 Regular" panose="00020600040101010101" charset="-122"/>
                <a:ea typeface="阿里巴巴普惠体 3.0 55 Regular" panose="00020600040101010101" charset="-122"/>
              </a:rPr>
              <a:t>写入历史数据。</a:t>
            </a:r>
            <a:endParaRPr lang="zh-CN" altLang="en-US" dirty="0">
              <a:latin typeface="阿里巴巴普惠体 3.0 55 Regular" panose="00020600040101010101" charset="-122"/>
              <a:ea typeface="阿里巴巴普惠体 3.0 55 Regular" panose="00020600040101010101" charset="-122"/>
            </a:endParaRPr>
          </a:p>
        </p:txBody>
      </p:sp>
      <p:sp>
        <p:nvSpPr>
          <p:cNvPr id="6" name="文本框 5"/>
          <p:cNvSpPr txBox="1"/>
          <p:nvPr/>
        </p:nvSpPr>
        <p:spPr>
          <a:xfrm>
            <a:off x="1189990" y="2136140"/>
            <a:ext cx="6224270" cy="725805"/>
          </a:xfrm>
          <a:prstGeom prst="rect">
            <a:avLst/>
          </a:prstGeom>
          <a:noFill/>
        </p:spPr>
        <p:txBody>
          <a:bodyPr wrap="square">
            <a:spAutoFit/>
          </a:bodyPr>
          <a:lstStyle/>
          <a:p>
            <a:pPr>
              <a:lnSpc>
                <a:spcPts val="1650"/>
              </a:lnSpc>
              <a:buNone/>
            </a:pP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 </a:t>
            </a:r>
            <a:r>
              <a:rPr lang="zh-CN" altLang="en-US" sz="1600" b="0" dirty="0">
                <a:solidFill>
                  <a:srgbClr val="000000"/>
                </a:solidFill>
                <a:effectLst/>
                <a:latin typeface="阿里巴巴普惠体 3.0 55 Regular" panose="00020600040101010101" charset="-122"/>
                <a:ea typeface="阿里巴巴普惠体 3.0 55 Regular" panose="00020600040101010101" charset="-122"/>
              </a:rPr>
              <a:t>绘制 </a:t>
            </a:r>
            <a:r>
              <a:rPr lang="en-US" altLang="zh-CN" sz="1600" b="0" dirty="0" err="1">
                <a:solidFill>
                  <a:srgbClr val="000000"/>
                </a:solidFill>
                <a:effectLst/>
                <a:latin typeface="阿里巴巴普惠体 3.0 55 Regular" panose="00020600040101010101" charset="-122"/>
                <a:ea typeface="阿里巴巴普惠体 3.0 55 Regular" panose="00020600040101010101" charset="-122"/>
              </a:rPr>
              <a:t>kline</a:t>
            </a:r>
            <a:endParaRPr lang="en-US" altLang="zh-CN" sz="16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buNone/>
            </a:pPr>
            <a:r>
              <a:rPr lang="en-US" altLang="zh-CN" sz="1600" b="0" dirty="0">
                <a:solidFill>
                  <a:srgbClr val="AF00DB"/>
                </a:solidFill>
                <a:effectLst/>
                <a:latin typeface="阿里巴巴普惠体 3.0 55 Regular" panose="00020600040101010101" charset="-122"/>
                <a:ea typeface="阿里巴巴普惠体 3.0 55 Regular" panose="00020600040101010101" charset="-122"/>
              </a:rPr>
              <a:t>const</a:t>
            </a: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 chart </a:t>
            </a:r>
            <a:r>
              <a:rPr lang="en-US" altLang="zh-CN" sz="1600" b="0" dirty="0">
                <a:solidFill>
                  <a:srgbClr val="FF0000"/>
                </a:solidFill>
                <a:effectLst/>
                <a:latin typeface="阿里巴巴普惠体 3.0 55 Regular" panose="00020600040101010101" charset="-122"/>
                <a:ea typeface="阿里巴巴普惠体 3.0 55 Regular" panose="00020600040101010101" charset="-122"/>
              </a:rPr>
              <a:t>=</a:t>
            </a: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600" b="0" dirty="0" err="1">
                <a:solidFill>
                  <a:srgbClr val="000000"/>
                </a:solidFill>
                <a:effectLst/>
                <a:latin typeface="阿里巴巴普惠体 3.0 55 Regular" panose="00020600040101010101" charset="-122"/>
                <a:ea typeface="阿里巴巴普惠体 3.0 55 Regular" panose="00020600040101010101" charset="-122"/>
              </a:rPr>
              <a:t>klinecharts.</a:t>
            </a:r>
            <a:r>
              <a:rPr lang="en-US" altLang="zh-CN" sz="1600" b="1" dirty="0" err="1">
                <a:solidFill>
                  <a:srgbClr val="000000"/>
                </a:solidFill>
                <a:effectLst/>
                <a:latin typeface="阿里巴巴普惠体 3.0 55 Regular" panose="00020600040101010101" charset="-122"/>
                <a:ea typeface="阿里巴巴普惠体 3.0 55 Regular" panose="00020600040101010101" charset="-122"/>
              </a:rPr>
              <a:t>init</a:t>
            </a: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a:t>
            </a:r>
            <a:r>
              <a:rPr lang="en-US" altLang="zh-CN" sz="1600" b="0" dirty="0">
                <a:solidFill>
                  <a:srgbClr val="A31515"/>
                </a:solidFill>
                <a:effectLst/>
                <a:latin typeface="阿里巴巴普惠体 3.0 55 Regular" panose="00020600040101010101" charset="-122"/>
                <a:ea typeface="阿里巴巴普惠体 3.0 55 Regular" panose="00020600040101010101" charset="-122"/>
              </a:rPr>
              <a:t>'k-line-chart'</a:t>
            </a: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a:t>
            </a:r>
            <a:endParaRPr lang="en-US" altLang="zh-CN" sz="16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pPr>
            <a:r>
              <a:rPr lang="en-US" altLang="zh-CN" sz="1600" b="0" dirty="0" err="1">
                <a:solidFill>
                  <a:srgbClr val="000000"/>
                </a:solidFill>
                <a:effectLst/>
                <a:latin typeface="阿里巴巴普惠体 3.0 55 Regular" panose="00020600040101010101" charset="-122"/>
                <a:ea typeface="阿里巴巴普惠体 3.0 55 Regular" panose="00020600040101010101" charset="-122"/>
              </a:rPr>
              <a:t>chart.</a:t>
            </a:r>
            <a:r>
              <a:rPr lang="en-US" altLang="zh-CN" sz="1600" b="1" dirty="0" err="1">
                <a:solidFill>
                  <a:srgbClr val="000000"/>
                </a:solidFill>
                <a:effectLst/>
                <a:latin typeface="阿里巴巴普惠体 3.0 55 Regular" panose="00020600040101010101" charset="-122"/>
                <a:ea typeface="阿里巴巴普惠体 3.0 55 Regular" panose="00020600040101010101" charset="-122"/>
              </a:rPr>
              <a:t>applyNewData</a:t>
            </a: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a:t>
            </a:r>
            <a:r>
              <a:rPr lang="en-US" altLang="zh-CN" sz="1600" b="0" dirty="0" err="1">
                <a:solidFill>
                  <a:srgbClr val="000000"/>
                </a:solidFill>
                <a:effectLst/>
                <a:latin typeface="阿里巴巴普惠体 3.0 55 Regular" panose="00020600040101010101" charset="-122"/>
                <a:ea typeface="阿里巴巴普惠体 3.0 55 Regular" panose="00020600040101010101" charset="-122"/>
              </a:rPr>
              <a:t>data</a:t>
            </a: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a:t>
            </a:r>
            <a:endParaRPr lang="en-US" altLang="zh-CN" sz="1600" b="0" dirty="0">
              <a:solidFill>
                <a:srgbClr val="000000"/>
              </a:solidFill>
              <a:effectLst/>
              <a:latin typeface="阿里巴巴普惠体 3.0 55 Regular" panose="00020600040101010101" charset="-122"/>
              <a:ea typeface="阿里巴巴普惠体 3.0 55 Regular" panose="00020600040101010101" charset="-122"/>
            </a:endParaRPr>
          </a:p>
        </p:txBody>
      </p:sp>
      <p:sp>
        <p:nvSpPr>
          <p:cNvPr id="7" name="矩形 6"/>
          <p:cNvSpPr/>
          <p:nvPr>
            <p:custDataLst>
              <p:tags r:id="rId3"/>
            </p:custDataLst>
          </p:nvPr>
        </p:nvSpPr>
        <p:spPr>
          <a:xfrm>
            <a:off x="1128395" y="1939925"/>
            <a:ext cx="7369175" cy="1145540"/>
          </a:xfrm>
          <a:prstGeom prst="rect">
            <a:avLst/>
          </a:prstGeom>
          <a:noFill/>
          <a:ln w="28575" cmpd="dbl">
            <a:gradFill>
              <a:gsLst>
                <a:gs pos="0">
                  <a:schemeClr val="accent1">
                    <a:lumMod val="11000"/>
                    <a:lumOff val="89000"/>
                  </a:schemeClr>
                </a:gs>
                <a:gs pos="89000">
                  <a:srgbClr val="0D42D3"/>
                </a:gs>
                <a:gs pos="0">
                  <a:schemeClr val="accent1">
                    <a:lumMod val="45000"/>
                    <a:lumOff val="55000"/>
                  </a:schemeClr>
                </a:gs>
              </a:gsLst>
              <a:lin ang="20580000" scaled="1"/>
            </a:gra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latin typeface="阿里巴巴普惠体 3.0 55 Regular" panose="00020600040101010101" charset="-122"/>
              <a:ea typeface="阿里巴巴普惠体 3.0 55 Regular" panose="00020600040101010101" charset="-122"/>
            </a:endParaRPr>
          </a:p>
        </p:txBody>
      </p:sp>
      <p:pic>
        <p:nvPicPr>
          <p:cNvPr id="12" name="图片 11"/>
          <p:cNvPicPr>
            <a:picLocks noChangeAspect="1"/>
          </p:cNvPicPr>
          <p:nvPr/>
        </p:nvPicPr>
        <p:blipFill>
          <a:blip r:embed="rId4"/>
          <a:stretch>
            <a:fillRect/>
          </a:stretch>
        </p:blipFill>
        <p:spPr>
          <a:xfrm>
            <a:off x="4565747" y="2862173"/>
            <a:ext cx="7192108" cy="3475557"/>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文本框 2"/>
          <p:cNvSpPr txBox="1"/>
          <p:nvPr/>
        </p:nvSpPr>
        <p:spPr>
          <a:xfrm>
            <a:off x="996314" y="104140"/>
            <a:ext cx="8421509"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rPr>
              <a:t>JavaScript API </a:t>
            </a:r>
            <a:r>
              <a:rPr kumimoji="0" lang="zh-CN" altLang="en-US"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rPr>
              <a:t>案例</a:t>
            </a:r>
            <a:endParaRPr kumimoji="0" lang="en-US" altLang="zh-CN"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endParaRPr>
          </a:p>
        </p:txBody>
      </p:sp>
      <p:sp>
        <p:nvSpPr>
          <p:cNvPr id="11" name="文本框 10"/>
          <p:cNvSpPr txBox="1"/>
          <p:nvPr/>
        </p:nvSpPr>
        <p:spPr>
          <a:xfrm>
            <a:off x="9417685" y="2861945"/>
            <a:ext cx="2339975" cy="368300"/>
          </a:xfrm>
          <a:prstGeom prst="rect">
            <a:avLst/>
          </a:prstGeom>
          <a:noFill/>
        </p:spPr>
        <p:txBody>
          <a:bodyPr wrap="square">
            <a:spAutoFit/>
          </a:bodyPr>
          <a:lstStyle/>
          <a:p>
            <a:pPr algn="ctr"/>
            <a:r>
              <a:rPr lang="zh-CN" altLang="en-US" b="1" dirty="0">
                <a:latin typeface="阿里巴巴普惠体 3.0 55 Regular" panose="00020600040101010101" charset="-122"/>
                <a:ea typeface="阿里巴巴普惠体 3.0 55 Regular" panose="00020600040101010101" charset="-122"/>
              </a:rPr>
              <a:t>最后绘制的效果</a:t>
            </a:r>
            <a:endParaRPr lang="zh-CN" altLang="en-US" b="1" dirty="0">
              <a:latin typeface="阿里巴巴普惠体 3.0 55 Regular" panose="00020600040101010101" charset="-122"/>
              <a:ea typeface="阿里巴巴普惠体 3.0 55 Regular" panose="00020600040101010101" charset="-122"/>
            </a:endParaRPr>
          </a:p>
        </p:txBody>
      </p:sp>
      <p:sp>
        <p:nvSpPr>
          <p:cNvPr id="5" name="椭圆 4"/>
          <p:cNvSpPr/>
          <p:nvPr/>
        </p:nvSpPr>
        <p:spPr>
          <a:xfrm>
            <a:off x="127000" y="610235"/>
            <a:ext cx="253365" cy="255905"/>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Noto Sans S Chinese Regular" panose="020B0500000000000000" pitchFamily="34" charset="-128"/>
              <a:ea typeface="Noto Sans S Chinese Regular" panose="020B0500000000000000" pitchFamily="34" charset="-128"/>
            </a:endParaRPr>
          </a:p>
        </p:txBody>
      </p:sp>
    </p:spTree>
    <p:custDataLst>
      <p:tags r:id="rId5"/>
    </p:custData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022EA6"/>
        </a:solidFill>
        <a:effectLst/>
      </p:bgPr>
    </p:bg>
    <p:spTree>
      <p:nvGrpSpPr>
        <p:cNvPr id="1" name=""/>
        <p:cNvGrpSpPr/>
        <p:nvPr/>
      </p:nvGrpSpPr>
      <p:grpSpPr>
        <a:xfrm>
          <a:off x="0" y="0"/>
          <a:ext cx="0" cy="0"/>
          <a:chOff x="0" y="0"/>
          <a:chExt cx="0" cy="0"/>
        </a:xfrm>
      </p:grpSpPr>
      <p:pic>
        <p:nvPicPr>
          <p:cNvPr id="2" name="图片 1" descr="VCG211260803510"/>
          <p:cNvPicPr>
            <a:picLocks noChangeAspect="1"/>
          </p:cNvPicPr>
          <p:nvPr>
            <p:custDataLst>
              <p:tags r:id="rId1"/>
            </p:custDataLst>
          </p:nvPr>
        </p:nvPicPr>
        <p:blipFill>
          <a:blip r:embed="rId2" cstate="screen">
            <a:alphaModFix amt="20000"/>
            <a:grayscl/>
            <a:lum bright="24000"/>
          </a:blip>
          <a:srcRect/>
          <a:stretch>
            <a:fillRect/>
          </a:stretch>
        </p:blipFill>
        <p:spPr>
          <a:xfrm>
            <a:off x="0" y="0"/>
            <a:ext cx="12192000" cy="6858000"/>
          </a:xfrm>
          <a:prstGeom prst="rect">
            <a:avLst/>
          </a:prstGeom>
        </p:spPr>
      </p:pic>
      <p:sp>
        <p:nvSpPr>
          <p:cNvPr id="3" name="矩形 2"/>
          <p:cNvSpPr/>
          <p:nvPr>
            <p:custDataLst>
              <p:tags r:id="rId3"/>
            </p:custDataLst>
          </p:nvPr>
        </p:nvSpPr>
        <p:spPr>
          <a:xfrm>
            <a:off x="-1270" y="0"/>
            <a:ext cx="12192635" cy="6858000"/>
          </a:xfrm>
          <a:prstGeom prst="rect">
            <a:avLst/>
          </a:prstGeom>
          <a:solidFill>
            <a:srgbClr val="022EA6">
              <a:alpha val="29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sp>
        <p:nvSpPr>
          <p:cNvPr id="34" name="椭圆 33"/>
          <p:cNvSpPr/>
          <p:nvPr>
            <p:custDataLst>
              <p:tags r:id="rId4"/>
            </p:custDataLst>
          </p:nvPr>
        </p:nvSpPr>
        <p:spPr>
          <a:xfrm rot="6960000">
            <a:off x="2613025" y="2190750"/>
            <a:ext cx="1305560" cy="1305560"/>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grpSp>
        <p:nvGrpSpPr>
          <p:cNvPr id="16" name="组合 15"/>
          <p:cNvGrpSpPr/>
          <p:nvPr/>
        </p:nvGrpSpPr>
        <p:grpSpPr>
          <a:xfrm>
            <a:off x="398780" y="6149340"/>
            <a:ext cx="2580640" cy="337185"/>
            <a:chOff x="13801" y="9536"/>
            <a:chExt cx="4064" cy="531"/>
          </a:xfrm>
        </p:grpSpPr>
        <p:sp>
          <p:nvSpPr>
            <p:cNvPr id="18" name="文本框 17"/>
            <p:cNvSpPr txBox="1"/>
            <p:nvPr>
              <p:custDataLst>
                <p:tags r:id="rId5"/>
              </p:custDataLst>
            </p:nvPr>
          </p:nvSpPr>
          <p:spPr>
            <a:xfrm>
              <a:off x="13801" y="9536"/>
              <a:ext cx="1089" cy="531"/>
            </a:xfrm>
            <a:prstGeom prst="rect">
              <a:avLst/>
            </a:prstGeom>
            <a:noFill/>
          </p:spPr>
          <p:txBody>
            <a:bodyPr wrap="square" rtlCol="0" anchor="ctr" anchorCtr="0">
              <a:spAutoFit/>
            </a:bodyPr>
            <a:lstStyle/>
            <a:p>
              <a:pPr algn="ctr" fontAlgn="ctr">
                <a:lnSpc>
                  <a:spcPct val="100000"/>
                </a:lnSpc>
              </a:pPr>
              <a:r>
                <a:rPr lang="en-US" altLang="zh-CN" sz="1600" b="1" dirty="0">
                  <a:solidFill>
                    <a:schemeClr val="bg1">
                      <a:alpha val="50000"/>
                    </a:schemeClr>
                  </a:solidFill>
                  <a:latin typeface="Noto Sans S Chinese Regular" panose="020B0500000000000000" pitchFamily="34" charset="-128"/>
                  <a:ea typeface="Noto Sans S Chinese Regular" panose="020B0500000000000000" pitchFamily="34" charset="-128"/>
                  <a:cs typeface="思源黑体 Medium" panose="020B0600000000000000" charset="-122"/>
                </a:rPr>
                <a:t>01 </a:t>
              </a:r>
              <a:endParaRPr lang="en-US" altLang="zh-CN" sz="1600" b="1" dirty="0">
                <a:solidFill>
                  <a:schemeClr val="bg1">
                    <a:alpha val="50000"/>
                  </a:schemeClr>
                </a:solidFill>
                <a:latin typeface="Noto Sans S Chinese Regular" panose="020B0500000000000000" pitchFamily="34" charset="-128"/>
                <a:ea typeface="Noto Sans S Chinese Regular" panose="020B0500000000000000" pitchFamily="34" charset="-128"/>
                <a:cs typeface="思源黑体 Medium" panose="020B0600000000000000" charset="-122"/>
              </a:endParaRPr>
            </a:p>
          </p:txBody>
        </p:sp>
        <p:cxnSp>
          <p:nvCxnSpPr>
            <p:cNvPr id="20" name="直接连接符 19"/>
            <p:cNvCxnSpPr/>
            <p:nvPr>
              <p:custDataLst>
                <p:tags r:id="rId6"/>
              </p:custDataLst>
            </p:nvPr>
          </p:nvCxnSpPr>
          <p:spPr>
            <a:xfrm>
              <a:off x="14733" y="9757"/>
              <a:ext cx="2208" cy="0"/>
            </a:xfrm>
            <a:prstGeom prst="line">
              <a:avLst/>
            </a:prstGeom>
            <a:ln w="127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custDataLst>
                <p:tags r:id="rId7"/>
              </p:custDataLst>
            </p:nvPr>
          </p:nvSpPr>
          <p:spPr>
            <a:xfrm>
              <a:off x="16776" y="9536"/>
              <a:ext cx="1089" cy="531"/>
            </a:xfrm>
            <a:prstGeom prst="rect">
              <a:avLst/>
            </a:prstGeom>
            <a:noFill/>
          </p:spPr>
          <p:txBody>
            <a:bodyPr wrap="square" rtlCol="0" anchor="ctr" anchorCtr="0">
              <a:spAutoFit/>
            </a:bodyPr>
            <a:lstStyle/>
            <a:p>
              <a:pPr algn="ctr" fontAlgn="ctr">
                <a:lnSpc>
                  <a:spcPct val="100000"/>
                </a:lnSpc>
              </a:pPr>
              <a:r>
                <a:rPr lang="en-US" altLang="zh-CN" sz="1600" b="1" dirty="0">
                  <a:solidFill>
                    <a:schemeClr val="bg1">
                      <a:alpha val="50000"/>
                    </a:schemeClr>
                  </a:solidFill>
                  <a:latin typeface="Noto Sans S Chinese Regular" panose="020B0500000000000000" pitchFamily="34" charset="-128"/>
                  <a:ea typeface="Noto Sans S Chinese Regular" panose="020B0500000000000000" pitchFamily="34" charset="-128"/>
                  <a:cs typeface="思源黑体 Medium" panose="020B0600000000000000" charset="-122"/>
                </a:rPr>
                <a:t>04 </a:t>
              </a:r>
              <a:endParaRPr lang="en-US" altLang="zh-CN" sz="1600" b="1" dirty="0">
                <a:solidFill>
                  <a:schemeClr val="bg1">
                    <a:alpha val="50000"/>
                  </a:schemeClr>
                </a:solidFill>
                <a:latin typeface="Noto Sans S Chinese Regular" panose="020B0500000000000000" pitchFamily="34" charset="-128"/>
                <a:ea typeface="Noto Sans S Chinese Regular" panose="020B0500000000000000" pitchFamily="34" charset="-128"/>
                <a:cs typeface="思源黑体 Medium" panose="020B0600000000000000" charset="-122"/>
              </a:endParaRPr>
            </a:p>
          </p:txBody>
        </p:sp>
        <p:cxnSp>
          <p:nvCxnSpPr>
            <p:cNvPr id="22" name="直接连接符 21"/>
            <p:cNvCxnSpPr/>
            <p:nvPr>
              <p:custDataLst>
                <p:tags r:id="rId8"/>
              </p:custDataLst>
            </p:nvPr>
          </p:nvCxnSpPr>
          <p:spPr>
            <a:xfrm>
              <a:off x="14723" y="9757"/>
              <a:ext cx="943" cy="0"/>
            </a:xfrm>
            <a:prstGeom prst="line">
              <a:avLst/>
            </a:prstGeom>
            <a:ln w="38100">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grpSp>
      <p:sp>
        <p:nvSpPr>
          <p:cNvPr id="28" name="文本框 27"/>
          <p:cNvSpPr txBox="1"/>
          <p:nvPr>
            <p:custDataLst>
              <p:tags r:id="rId9"/>
            </p:custDataLst>
          </p:nvPr>
        </p:nvSpPr>
        <p:spPr>
          <a:xfrm>
            <a:off x="2287905" y="2589848"/>
            <a:ext cx="7636510" cy="1630045"/>
          </a:xfrm>
          <a:prstGeom prst="rect">
            <a:avLst/>
          </a:prstGeom>
          <a:noFill/>
        </p:spPr>
        <p:txBody>
          <a:bodyPr wrap="square" rtlCol="0" anchor="ctr" anchorCtr="0">
            <a:spAutoFit/>
          </a:bodyPr>
          <a:lstStyle/>
          <a:p>
            <a:pPr algn="ctr" fontAlgn="ctr">
              <a:lnSpc>
                <a:spcPct val="100000"/>
              </a:lnSpc>
            </a:pPr>
            <a:r>
              <a:rPr lang="en-US" altLang="zh-CN" sz="10000" b="1" spc="400" dirty="0">
                <a:solidFill>
                  <a:schemeClr val="bg1"/>
                </a:solidFill>
                <a:uFillTx/>
                <a:latin typeface="阿里巴巴普惠体 3.0 55 Regular" panose="00020600040101010101" charset="-122"/>
                <a:ea typeface="阿里巴巴普惠体 3.0 55 Regular" panose="00020600040101010101" charset="-122"/>
                <a:cs typeface="思源黑体 Medium" panose="020B0600000000000000" charset="-122"/>
                <a:sym typeface="+mn-ea"/>
              </a:rPr>
              <a:t>THANKS</a:t>
            </a:r>
            <a:endParaRPr lang="en-US" altLang="zh-CN" sz="10000" b="1" spc="400" dirty="0">
              <a:solidFill>
                <a:schemeClr val="bg1"/>
              </a:solidFill>
              <a:uFillTx/>
              <a:latin typeface="阿里巴巴普惠体 3.0 55 Regular" panose="00020600040101010101" charset="-122"/>
              <a:ea typeface="阿里巴巴普惠体 3.0 55 Regular" panose="00020600040101010101" charset="-122"/>
              <a:cs typeface="思源黑体 Medium" panose="020B0600000000000000" charset="-122"/>
              <a:sym typeface="+mn-ea"/>
            </a:endParaRPr>
          </a:p>
        </p:txBody>
      </p:sp>
      <p:grpSp>
        <p:nvGrpSpPr>
          <p:cNvPr id="24" name="组合 23"/>
          <p:cNvGrpSpPr/>
          <p:nvPr/>
        </p:nvGrpSpPr>
        <p:grpSpPr>
          <a:xfrm>
            <a:off x="11428427" y="340526"/>
            <a:ext cx="388923" cy="346007"/>
            <a:chOff x="3933635" y="-1495234"/>
            <a:chExt cx="842211" cy="749278"/>
          </a:xfrm>
          <a:solidFill>
            <a:schemeClr val="bg1">
              <a:alpha val="86000"/>
            </a:schemeClr>
          </a:solidFill>
        </p:grpSpPr>
        <p:grpSp>
          <p:nvGrpSpPr>
            <p:cNvPr id="81" name="组合 80"/>
            <p:cNvGrpSpPr/>
            <p:nvPr/>
          </p:nvGrpSpPr>
          <p:grpSpPr>
            <a:xfrm>
              <a:off x="3933635" y="-1495234"/>
              <a:ext cx="203846" cy="749278"/>
              <a:chOff x="3933635" y="-1487213"/>
              <a:chExt cx="203846" cy="749278"/>
            </a:xfrm>
            <a:grpFill/>
          </p:grpSpPr>
          <p:sp>
            <p:nvSpPr>
              <p:cNvPr id="82" name="椭圆 81"/>
              <p:cNvSpPr/>
              <p:nvPr>
                <p:custDataLst>
                  <p:tags r:id="rId10"/>
                </p:custDataLst>
              </p:nvPr>
            </p:nvSpPr>
            <p:spPr>
              <a:xfrm>
                <a:off x="3933635" y="-1487213"/>
                <a:ext cx="203846" cy="203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sp>
            <p:nvSpPr>
              <p:cNvPr id="89" name="椭圆 88"/>
              <p:cNvSpPr/>
              <p:nvPr>
                <p:custDataLst>
                  <p:tags r:id="rId11"/>
                </p:custDataLst>
              </p:nvPr>
            </p:nvSpPr>
            <p:spPr>
              <a:xfrm>
                <a:off x="3933635" y="-1214497"/>
                <a:ext cx="203846" cy="203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sp>
            <p:nvSpPr>
              <p:cNvPr id="90" name="椭圆 89"/>
              <p:cNvSpPr/>
              <p:nvPr>
                <p:custDataLst>
                  <p:tags r:id="rId12"/>
                </p:custDataLst>
              </p:nvPr>
            </p:nvSpPr>
            <p:spPr>
              <a:xfrm>
                <a:off x="3933635" y="-941781"/>
                <a:ext cx="203846" cy="203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grpSp>
        <p:grpSp>
          <p:nvGrpSpPr>
            <p:cNvPr id="91" name="组合 90"/>
            <p:cNvGrpSpPr/>
            <p:nvPr/>
          </p:nvGrpSpPr>
          <p:grpSpPr>
            <a:xfrm>
              <a:off x="4252817" y="-1495234"/>
              <a:ext cx="203846" cy="749278"/>
              <a:chOff x="4254477" y="-1495234"/>
              <a:chExt cx="203846" cy="749278"/>
            </a:xfrm>
            <a:grpFill/>
          </p:grpSpPr>
          <p:sp>
            <p:nvSpPr>
              <p:cNvPr id="92" name="椭圆 91"/>
              <p:cNvSpPr/>
              <p:nvPr>
                <p:custDataLst>
                  <p:tags r:id="rId13"/>
                </p:custDataLst>
              </p:nvPr>
            </p:nvSpPr>
            <p:spPr>
              <a:xfrm>
                <a:off x="4254477" y="-1495234"/>
                <a:ext cx="203846" cy="203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sp>
            <p:nvSpPr>
              <p:cNvPr id="93" name="椭圆 92"/>
              <p:cNvSpPr/>
              <p:nvPr>
                <p:custDataLst>
                  <p:tags r:id="rId14"/>
                </p:custDataLst>
              </p:nvPr>
            </p:nvSpPr>
            <p:spPr>
              <a:xfrm>
                <a:off x="4254477" y="-1222518"/>
                <a:ext cx="203846" cy="203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sp>
            <p:nvSpPr>
              <p:cNvPr id="94" name="椭圆 93"/>
              <p:cNvSpPr/>
              <p:nvPr>
                <p:custDataLst>
                  <p:tags r:id="rId15"/>
                </p:custDataLst>
              </p:nvPr>
            </p:nvSpPr>
            <p:spPr>
              <a:xfrm>
                <a:off x="4254477" y="-949802"/>
                <a:ext cx="203846" cy="203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grpSp>
        <p:grpSp>
          <p:nvGrpSpPr>
            <p:cNvPr id="104" name="组合 103"/>
            <p:cNvGrpSpPr/>
            <p:nvPr/>
          </p:nvGrpSpPr>
          <p:grpSpPr>
            <a:xfrm>
              <a:off x="4572000" y="-1495234"/>
              <a:ext cx="203846" cy="749278"/>
              <a:chOff x="4572000" y="-1503255"/>
              <a:chExt cx="203846" cy="749278"/>
            </a:xfrm>
            <a:grpFill/>
          </p:grpSpPr>
          <p:sp>
            <p:nvSpPr>
              <p:cNvPr id="105" name="椭圆 104"/>
              <p:cNvSpPr/>
              <p:nvPr>
                <p:custDataLst>
                  <p:tags r:id="rId16"/>
                </p:custDataLst>
              </p:nvPr>
            </p:nvSpPr>
            <p:spPr>
              <a:xfrm>
                <a:off x="4572000" y="-1503255"/>
                <a:ext cx="203846" cy="203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sp>
            <p:nvSpPr>
              <p:cNvPr id="106" name="椭圆 105"/>
              <p:cNvSpPr/>
              <p:nvPr>
                <p:custDataLst>
                  <p:tags r:id="rId17"/>
                </p:custDataLst>
              </p:nvPr>
            </p:nvSpPr>
            <p:spPr>
              <a:xfrm>
                <a:off x="4572000" y="-1230539"/>
                <a:ext cx="203846" cy="203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sp>
            <p:nvSpPr>
              <p:cNvPr id="107" name="椭圆 106"/>
              <p:cNvSpPr/>
              <p:nvPr>
                <p:custDataLst>
                  <p:tags r:id="rId18"/>
                </p:custDataLst>
              </p:nvPr>
            </p:nvSpPr>
            <p:spPr>
              <a:xfrm>
                <a:off x="4572000" y="-957823"/>
                <a:ext cx="203846" cy="203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grpSp>
      </p:grpSp>
      <p:cxnSp>
        <p:nvCxnSpPr>
          <p:cNvPr id="4" name="直接连接符 3"/>
          <p:cNvCxnSpPr/>
          <p:nvPr>
            <p:custDataLst>
              <p:tags r:id="rId19"/>
            </p:custDataLst>
          </p:nvPr>
        </p:nvCxnSpPr>
        <p:spPr>
          <a:xfrm>
            <a:off x="11218545" y="6332220"/>
            <a:ext cx="598805" cy="0"/>
          </a:xfrm>
          <a:prstGeom prst="line">
            <a:avLst/>
          </a:prstGeom>
          <a:ln w="60325">
            <a:solidFill>
              <a:schemeClr val="bg1">
                <a:alpha val="86000"/>
              </a:schemeClr>
            </a:solidFill>
          </a:ln>
        </p:spPr>
        <p:style>
          <a:lnRef idx="1">
            <a:schemeClr val="accent1"/>
          </a:lnRef>
          <a:fillRef idx="0">
            <a:schemeClr val="accent1"/>
          </a:fillRef>
          <a:effectRef idx="0">
            <a:schemeClr val="accent1"/>
          </a:effectRef>
          <a:fontRef idx="minor">
            <a:schemeClr val="tx1"/>
          </a:fontRef>
        </p:style>
      </p:cxnSp>
      <p:pic>
        <p:nvPicPr>
          <p:cNvPr id="5" name="图片 4" descr="公司logo"/>
          <p:cNvPicPr>
            <a:picLocks noChangeAspect="1"/>
          </p:cNvPicPr>
          <p:nvPr/>
        </p:nvPicPr>
        <p:blipFill>
          <a:blip r:embed="rId20" cstate="screen"/>
          <a:stretch>
            <a:fillRect/>
          </a:stretch>
        </p:blipFill>
        <p:spPr>
          <a:xfrm>
            <a:off x="582930" y="356235"/>
            <a:ext cx="1620520" cy="889000"/>
          </a:xfrm>
          <a:prstGeom prst="rect">
            <a:avLst/>
          </a:prstGeom>
        </p:spPr>
      </p:pic>
      <p:cxnSp>
        <p:nvCxnSpPr>
          <p:cNvPr id="13" name="直接连接符 12"/>
          <p:cNvCxnSpPr/>
          <p:nvPr>
            <p:custDataLst>
              <p:tags r:id="rId21"/>
            </p:custDataLst>
          </p:nvPr>
        </p:nvCxnSpPr>
        <p:spPr>
          <a:xfrm>
            <a:off x="11611610" y="2054372"/>
            <a:ext cx="0" cy="2954215"/>
          </a:xfrm>
          <a:prstGeom prst="line">
            <a:avLst/>
          </a:prstGeom>
          <a:ln w="158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custDataLst>
      <p:tags r:id="rId22"/>
    </p:custData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1501140" y="855345"/>
            <a:ext cx="9039860" cy="5313045"/>
          </a:xfrm>
          <a:prstGeom prst="rect">
            <a:avLst/>
          </a:prstGeom>
        </p:spPr>
      </p:pic>
      <p:cxnSp>
        <p:nvCxnSpPr>
          <p:cNvPr id="17" name="直接连接符 16"/>
          <p:cNvCxnSpPr/>
          <p:nvPr/>
        </p:nvCxnSpPr>
        <p:spPr>
          <a:xfrm flipH="1" flipV="1">
            <a:off x="7096414" y="5286860"/>
            <a:ext cx="495300" cy="457200"/>
          </a:xfrm>
          <a:prstGeom prst="line">
            <a:avLst/>
          </a:prstGeom>
          <a:ln w="63500">
            <a:gradFill>
              <a:gsLst>
                <a:gs pos="0">
                  <a:schemeClr val="accent1">
                    <a:lumMod val="5000"/>
                    <a:lumOff val="95000"/>
                  </a:schemeClr>
                </a:gs>
                <a:gs pos="89000">
                  <a:srgbClr val="0D42D3"/>
                </a:gs>
                <a:gs pos="0">
                  <a:schemeClr val="accent1">
                    <a:lumMod val="45000"/>
                    <a:lumOff val="55000"/>
                  </a:schemeClr>
                </a:gs>
              </a:gsLst>
              <a:lin ang="0" scaled="0"/>
            </a:gradFill>
            <a:tailEnd type="triangle"/>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127000" y="-160020"/>
            <a:ext cx="762635" cy="770255"/>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阿里巴巴普惠体 3.0 55 Regular" panose="00020600040101010101" charset="-122"/>
              <a:ea typeface="阿里巴巴普惠体 3.0 55 Regular" panose="00020600040101010101" charset="-122"/>
              <a:cs typeface="+mn-cs"/>
            </a:endParaRPr>
          </a:p>
        </p:txBody>
      </p:sp>
      <p:sp>
        <p:nvSpPr>
          <p:cNvPr id="9" name="文本框 8"/>
          <p:cNvSpPr txBox="1"/>
          <p:nvPr/>
        </p:nvSpPr>
        <p:spPr>
          <a:xfrm>
            <a:off x="996314" y="104140"/>
            <a:ext cx="8421509"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rPr>
              <a:t>VSCode </a:t>
            </a:r>
            <a:r>
              <a:rPr kumimoji="0" lang="zh-CN" altLang="en-US"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rPr>
              <a:t>插件</a:t>
            </a:r>
            <a:endParaRPr kumimoji="0" lang="zh-CN" altLang="en-US"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endParaRPr>
          </a:p>
        </p:txBody>
      </p:sp>
      <p:pic>
        <p:nvPicPr>
          <p:cNvPr id="2" name="图片 1" descr="/Users/chenjiayuan/Desktop/公司logo2.png公司logo2"/>
          <p:cNvPicPr>
            <a:picLocks noChangeAspect="1"/>
          </p:cNvPicPr>
          <p:nvPr>
            <p:custDataLst>
              <p:tags r:id="rId2"/>
            </p:custDataLst>
          </p:nvPr>
        </p:nvPicPr>
        <p:blipFill>
          <a:blip r:embed="rId3" cstate="screen"/>
          <a:srcRect/>
          <a:stretch>
            <a:fillRect/>
          </a:stretch>
        </p:blipFill>
        <p:spPr>
          <a:xfrm>
            <a:off x="10701655" y="288925"/>
            <a:ext cx="1056005" cy="275590"/>
          </a:xfrm>
          <a:prstGeom prst="rect">
            <a:avLst/>
          </a:prstGeom>
        </p:spPr>
      </p:pic>
      <p:cxnSp>
        <p:nvCxnSpPr>
          <p:cNvPr id="14" name="直接连接符 13"/>
          <p:cNvCxnSpPr/>
          <p:nvPr/>
        </p:nvCxnSpPr>
        <p:spPr>
          <a:xfrm flipH="1">
            <a:off x="7591646" y="1610142"/>
            <a:ext cx="333375" cy="539750"/>
          </a:xfrm>
          <a:prstGeom prst="line">
            <a:avLst/>
          </a:prstGeom>
          <a:ln w="63500">
            <a:gradFill>
              <a:gsLst>
                <a:gs pos="0">
                  <a:schemeClr val="accent1">
                    <a:lumMod val="5000"/>
                    <a:lumOff val="95000"/>
                  </a:schemeClr>
                </a:gs>
                <a:gs pos="89000">
                  <a:srgbClr val="0D42D3"/>
                </a:gs>
                <a:gs pos="0">
                  <a:schemeClr val="accent1">
                    <a:lumMod val="45000"/>
                    <a:lumOff val="55000"/>
                  </a:schemeClr>
                </a:gs>
              </a:gsLst>
              <a:lin ang="0" scaled="0"/>
            </a:gradFill>
            <a:tailEnd type="triangle"/>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7425573" y="707860"/>
            <a:ext cx="1800468" cy="961292"/>
          </a:xfrm>
          <a:prstGeom prst="ellipse">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zh-CN" altLang="en-US" sz="1600" dirty="0"/>
              <a:t>代码高亮、关键字补全</a:t>
            </a:r>
            <a:endParaRPr lang="zh-CN" altLang="en-US" sz="1600" dirty="0"/>
          </a:p>
        </p:txBody>
      </p:sp>
      <p:sp>
        <p:nvSpPr>
          <p:cNvPr id="16" name="椭圆 15"/>
          <p:cNvSpPr/>
          <p:nvPr/>
        </p:nvSpPr>
        <p:spPr>
          <a:xfrm>
            <a:off x="7425681" y="5418712"/>
            <a:ext cx="2064931" cy="961292"/>
          </a:xfrm>
          <a:prstGeom prst="ellipse">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zh-CN" altLang="en-US" sz="1600" dirty="0"/>
              <a:t>终端执行结果、终端图表</a:t>
            </a:r>
            <a:endParaRPr lang="zh-CN" altLang="en-US" sz="1600" dirty="0"/>
          </a:p>
        </p:txBody>
      </p:sp>
      <p:sp>
        <p:nvSpPr>
          <p:cNvPr id="5" name="文本框 4"/>
          <p:cNvSpPr txBox="1"/>
          <p:nvPr/>
        </p:nvSpPr>
        <p:spPr>
          <a:xfrm>
            <a:off x="2942590" y="3063875"/>
            <a:ext cx="1257935" cy="275590"/>
          </a:xfrm>
          <a:prstGeom prst="rect">
            <a:avLst/>
          </a:prstGeom>
          <a:noFill/>
        </p:spPr>
        <p:txBody>
          <a:bodyPr wrap="square" rtlCol="0" anchor="t">
            <a:spAutoFit/>
          </a:bodyPr>
          <a:lstStyle/>
          <a:p>
            <a:pPr algn="ctr"/>
            <a:r>
              <a:rPr lang="zh-CN" altLang="en-US" sz="1200" b="1" dirty="0">
                <a:sym typeface="+mn-ea"/>
              </a:rPr>
              <a:t>数据库表面板</a:t>
            </a:r>
            <a:endParaRPr lang="zh-CN" altLang="en-US" sz="1200" b="1" dirty="0">
              <a:sym typeface="+mn-ea"/>
            </a:endParaRPr>
          </a:p>
        </p:txBody>
      </p:sp>
      <p:sp>
        <p:nvSpPr>
          <p:cNvPr id="7" name="文本框 6"/>
          <p:cNvSpPr txBox="1"/>
          <p:nvPr/>
        </p:nvSpPr>
        <p:spPr>
          <a:xfrm>
            <a:off x="2942590" y="1669415"/>
            <a:ext cx="1257935" cy="275590"/>
          </a:xfrm>
          <a:prstGeom prst="rect">
            <a:avLst/>
          </a:prstGeom>
          <a:noFill/>
        </p:spPr>
        <p:txBody>
          <a:bodyPr wrap="square" rtlCol="0" anchor="t">
            <a:spAutoFit/>
          </a:bodyPr>
          <a:lstStyle/>
          <a:p>
            <a:pPr algn="ctr"/>
            <a:r>
              <a:rPr lang="zh-CN" altLang="en-US" sz="1200" b="1" dirty="0">
                <a:sym typeface="+mn-ea"/>
              </a:rPr>
              <a:t>节点连接面板</a:t>
            </a:r>
            <a:endParaRPr lang="zh-CN" altLang="en-US" sz="1200" b="1" dirty="0">
              <a:sym typeface="+mn-ea"/>
            </a:endParaRPr>
          </a:p>
        </p:txBody>
      </p:sp>
      <p:sp>
        <p:nvSpPr>
          <p:cNvPr id="8" name="文本框 7"/>
          <p:cNvSpPr txBox="1"/>
          <p:nvPr/>
        </p:nvSpPr>
        <p:spPr>
          <a:xfrm>
            <a:off x="2942590" y="5657850"/>
            <a:ext cx="1257935" cy="275590"/>
          </a:xfrm>
          <a:prstGeom prst="rect">
            <a:avLst/>
          </a:prstGeom>
          <a:noFill/>
        </p:spPr>
        <p:txBody>
          <a:bodyPr wrap="square" rtlCol="0" anchor="t">
            <a:spAutoFit/>
          </a:bodyPr>
          <a:lstStyle/>
          <a:p>
            <a:pPr algn="ctr"/>
            <a:r>
              <a:rPr lang="zh-CN" altLang="en-US" sz="1200" b="1" dirty="0">
                <a:sym typeface="+mn-ea"/>
              </a:rPr>
              <a:t>变量面板</a:t>
            </a:r>
            <a:endParaRPr lang="zh-CN" altLang="en-US" sz="1200" b="1" dirty="0">
              <a:sym typeface="+mn-ea"/>
            </a:endParaRPr>
          </a:p>
        </p:txBody>
      </p:sp>
      <p:cxnSp>
        <p:nvCxnSpPr>
          <p:cNvPr id="15" name="直接连接符 14"/>
          <p:cNvCxnSpPr/>
          <p:nvPr/>
        </p:nvCxnSpPr>
        <p:spPr>
          <a:xfrm flipH="1">
            <a:off x="9602691" y="2346742"/>
            <a:ext cx="582930" cy="301625"/>
          </a:xfrm>
          <a:prstGeom prst="line">
            <a:avLst/>
          </a:prstGeom>
          <a:ln w="63500">
            <a:gradFill>
              <a:gsLst>
                <a:gs pos="0">
                  <a:schemeClr val="accent1">
                    <a:lumMod val="5000"/>
                    <a:lumOff val="95000"/>
                  </a:schemeClr>
                </a:gs>
                <a:gs pos="89000">
                  <a:srgbClr val="0D42D3"/>
                </a:gs>
                <a:gs pos="0">
                  <a:schemeClr val="accent1">
                    <a:lumMod val="45000"/>
                    <a:lumOff val="55000"/>
                  </a:schemeClr>
                </a:gs>
              </a:gsLst>
              <a:lin ang="0" scaled="0"/>
            </a:gradFill>
            <a:tailEnd type="triangle"/>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9957318" y="1796250"/>
            <a:ext cx="1800468" cy="961292"/>
          </a:xfrm>
          <a:prstGeom prst="ellipse">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zh-CN" altLang="en-US" sz="1600" dirty="0"/>
              <a:t>文档提示</a:t>
            </a:r>
            <a:endParaRPr lang="zh-CN" altLang="en-US" sz="1600" dirty="0"/>
          </a:p>
        </p:txBody>
      </p:sp>
      <p:sp>
        <p:nvSpPr>
          <p:cNvPr id="3" name="椭圆 2"/>
          <p:cNvSpPr/>
          <p:nvPr/>
        </p:nvSpPr>
        <p:spPr>
          <a:xfrm>
            <a:off x="127000" y="610235"/>
            <a:ext cx="253365" cy="255905"/>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anim calcmode="lin" valueType="num">
                                      <p:cBhvr>
                                        <p:cTn id="33" dur="1000" fill="hold"/>
                                        <p:tgtEl>
                                          <p:spTgt spid="15"/>
                                        </p:tgtEl>
                                        <p:attrNameLst>
                                          <p:attrName>ppt_x</p:attrName>
                                        </p:attrNameLst>
                                      </p:cBhvr>
                                      <p:tavLst>
                                        <p:tav tm="0">
                                          <p:val>
                                            <p:strVal val="#ppt_x"/>
                                          </p:val>
                                        </p:tav>
                                        <p:tav tm="100000">
                                          <p:val>
                                            <p:strVal val="#ppt_x"/>
                                          </p:val>
                                        </p:tav>
                                      </p:tavLst>
                                    </p:anim>
                                    <p:anim calcmode="lin" valueType="num">
                                      <p:cBhvr>
                                        <p:cTn id="3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6" grpId="0" bldLvl="0" animBg="1"/>
      <p:bldP spid="12"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127000" y="-160020"/>
            <a:ext cx="762635" cy="770255"/>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阿里巴巴普惠体 3.0 55 Regular" panose="00020600040101010101" charset="-122"/>
              <a:ea typeface="阿里巴巴普惠体 3.0 55 Regular" panose="00020600040101010101" charset="-122"/>
              <a:cs typeface="+mn-cs"/>
            </a:endParaRPr>
          </a:p>
        </p:txBody>
      </p:sp>
      <p:sp>
        <p:nvSpPr>
          <p:cNvPr id="9" name="文本框 8"/>
          <p:cNvSpPr txBox="1"/>
          <p:nvPr/>
        </p:nvSpPr>
        <p:spPr>
          <a:xfrm>
            <a:off x="996314" y="104140"/>
            <a:ext cx="8421509"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rPr>
              <a:t>Java GUI</a:t>
            </a:r>
            <a:endParaRPr kumimoji="0" lang="zh-CN" altLang="en-US"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endParaRPr>
          </a:p>
        </p:txBody>
      </p:sp>
      <p:pic>
        <p:nvPicPr>
          <p:cNvPr id="2" name="图片 1" descr="/Users/chenjiayuan/Desktop/公司logo2.png公司logo2"/>
          <p:cNvPicPr>
            <a:picLocks noChangeAspect="1"/>
          </p:cNvPicPr>
          <p:nvPr>
            <p:custDataLst>
              <p:tags r:id="rId1"/>
            </p:custDataLst>
          </p:nvPr>
        </p:nvPicPr>
        <p:blipFill>
          <a:blip r:embed="rId2" cstate="screen"/>
          <a:srcRect/>
          <a:stretch>
            <a:fillRect/>
          </a:stretch>
        </p:blipFill>
        <p:spPr>
          <a:xfrm>
            <a:off x="10701655" y="288925"/>
            <a:ext cx="1056005" cy="275590"/>
          </a:xfrm>
          <a:prstGeom prst="rect">
            <a:avLst/>
          </a:prstGeom>
        </p:spPr>
      </p:pic>
      <p:pic>
        <p:nvPicPr>
          <p:cNvPr id="3" name="图片 2"/>
          <p:cNvPicPr>
            <a:picLocks noChangeAspect="1"/>
          </p:cNvPicPr>
          <p:nvPr/>
        </p:nvPicPr>
        <p:blipFill>
          <a:blip r:embed="rId3"/>
          <a:stretch>
            <a:fillRect/>
          </a:stretch>
        </p:blipFill>
        <p:spPr>
          <a:xfrm>
            <a:off x="1562976" y="1314449"/>
            <a:ext cx="8913648" cy="5107232"/>
          </a:xfrm>
          <a:prstGeom prst="rect">
            <a:avLst/>
          </a:prstGeom>
        </p:spPr>
      </p:pic>
      <p:cxnSp>
        <p:nvCxnSpPr>
          <p:cNvPr id="5" name="直接连接符 4"/>
          <p:cNvCxnSpPr/>
          <p:nvPr/>
        </p:nvCxnSpPr>
        <p:spPr>
          <a:xfrm>
            <a:off x="7530464" y="1010276"/>
            <a:ext cx="3810" cy="771525"/>
          </a:xfrm>
          <a:prstGeom prst="line">
            <a:avLst/>
          </a:prstGeom>
          <a:ln w="63500">
            <a:gradFill>
              <a:gsLst>
                <a:gs pos="0">
                  <a:schemeClr val="accent1">
                    <a:lumMod val="5000"/>
                    <a:lumOff val="95000"/>
                  </a:schemeClr>
                </a:gs>
                <a:gs pos="89000">
                  <a:srgbClr val="0D42D3"/>
                </a:gs>
                <a:gs pos="0">
                  <a:schemeClr val="accent1">
                    <a:lumMod val="45000"/>
                    <a:lumOff val="55000"/>
                  </a:schemeClr>
                </a:gs>
              </a:gsLst>
              <a:lin ang="0" scaled="0"/>
            </a:gradFill>
            <a:tailEnd type="triangle"/>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6786343" y="464819"/>
            <a:ext cx="1503483" cy="719213"/>
          </a:xfrm>
          <a:prstGeom prst="ellipse">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zh-CN" altLang="en-US" sz="1600" dirty="0"/>
              <a:t>节点切换</a:t>
            </a:r>
            <a:endParaRPr lang="zh-CN" altLang="en-US" sz="1600" dirty="0"/>
          </a:p>
        </p:txBody>
      </p:sp>
      <p:cxnSp>
        <p:nvCxnSpPr>
          <p:cNvPr id="15" name="直接连接符 14"/>
          <p:cNvCxnSpPr/>
          <p:nvPr/>
        </p:nvCxnSpPr>
        <p:spPr>
          <a:xfrm flipH="1" flipV="1">
            <a:off x="6266491" y="2621573"/>
            <a:ext cx="925195" cy="389255"/>
          </a:xfrm>
          <a:prstGeom prst="line">
            <a:avLst/>
          </a:prstGeom>
          <a:ln w="63500">
            <a:gradFill>
              <a:gsLst>
                <a:gs pos="0">
                  <a:schemeClr val="accent1">
                    <a:lumMod val="5000"/>
                    <a:lumOff val="95000"/>
                  </a:schemeClr>
                </a:gs>
                <a:gs pos="89000">
                  <a:srgbClr val="0D42D3"/>
                </a:gs>
                <a:gs pos="0">
                  <a:schemeClr val="accent1">
                    <a:lumMod val="45000"/>
                    <a:lumOff val="55000"/>
                  </a:schemeClr>
                </a:gs>
              </a:gsLst>
              <a:lin ang="0" scaled="0"/>
            </a:gradFill>
            <a:tailEnd type="triangle"/>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6948297" y="2802675"/>
            <a:ext cx="1456310" cy="625856"/>
          </a:xfrm>
          <a:prstGeom prst="ellipse">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zh-CN" altLang="en-US" sz="1600" dirty="0"/>
              <a:t>代码高亮</a:t>
            </a:r>
            <a:endParaRPr lang="zh-CN" altLang="en-US" sz="1600" dirty="0"/>
          </a:p>
        </p:txBody>
      </p:sp>
      <p:sp>
        <p:nvSpPr>
          <p:cNvPr id="4" name="文本框 3"/>
          <p:cNvSpPr txBox="1"/>
          <p:nvPr/>
        </p:nvSpPr>
        <p:spPr>
          <a:xfrm>
            <a:off x="2371090" y="5683250"/>
            <a:ext cx="1257935" cy="275590"/>
          </a:xfrm>
          <a:prstGeom prst="rect">
            <a:avLst/>
          </a:prstGeom>
          <a:noFill/>
        </p:spPr>
        <p:txBody>
          <a:bodyPr wrap="square" rtlCol="0" anchor="t">
            <a:spAutoFit/>
          </a:bodyPr>
          <a:lstStyle/>
          <a:p>
            <a:pPr algn="ctr"/>
            <a:r>
              <a:rPr lang="zh-CN" altLang="en-US" sz="1200" b="1" dirty="0">
                <a:sym typeface="+mn-ea"/>
              </a:rPr>
              <a:t>数据库表面板</a:t>
            </a:r>
            <a:endParaRPr lang="zh-CN" altLang="en-US" sz="1200" b="1" dirty="0">
              <a:sym typeface="+mn-ea"/>
            </a:endParaRPr>
          </a:p>
        </p:txBody>
      </p:sp>
      <p:sp>
        <p:nvSpPr>
          <p:cNvPr id="7" name="文本框 6"/>
          <p:cNvSpPr txBox="1"/>
          <p:nvPr/>
        </p:nvSpPr>
        <p:spPr>
          <a:xfrm>
            <a:off x="9060815" y="5574030"/>
            <a:ext cx="1257935" cy="275590"/>
          </a:xfrm>
          <a:prstGeom prst="rect">
            <a:avLst/>
          </a:prstGeom>
          <a:noFill/>
        </p:spPr>
        <p:txBody>
          <a:bodyPr wrap="square" rtlCol="0" anchor="t">
            <a:spAutoFit/>
          </a:bodyPr>
          <a:lstStyle/>
          <a:p>
            <a:pPr algn="ctr"/>
            <a:r>
              <a:rPr lang="zh-CN" altLang="en-US" sz="1200" b="1" dirty="0">
                <a:sym typeface="+mn-ea"/>
              </a:rPr>
              <a:t>变量面板</a:t>
            </a:r>
            <a:endParaRPr lang="zh-CN" altLang="en-US" sz="1200" b="1" dirty="0">
              <a:sym typeface="+mn-ea"/>
            </a:endParaRPr>
          </a:p>
        </p:txBody>
      </p:sp>
      <p:cxnSp>
        <p:nvCxnSpPr>
          <p:cNvPr id="13" name="直接连接符 12"/>
          <p:cNvCxnSpPr/>
          <p:nvPr/>
        </p:nvCxnSpPr>
        <p:spPr>
          <a:xfrm flipH="1">
            <a:off x="2695574" y="918201"/>
            <a:ext cx="824230" cy="654050"/>
          </a:xfrm>
          <a:prstGeom prst="line">
            <a:avLst/>
          </a:prstGeom>
          <a:ln w="63500">
            <a:gradFill>
              <a:gsLst>
                <a:gs pos="0">
                  <a:schemeClr val="accent1">
                    <a:lumMod val="5000"/>
                    <a:lumOff val="95000"/>
                  </a:schemeClr>
                </a:gs>
                <a:gs pos="89000">
                  <a:srgbClr val="0D42D3"/>
                </a:gs>
                <a:gs pos="0">
                  <a:schemeClr val="accent1">
                    <a:lumMod val="45000"/>
                    <a:lumOff val="55000"/>
                  </a:schemeClr>
                </a:gs>
              </a:gsLst>
              <a:lin ang="0" scaled="0"/>
            </a:gradFill>
            <a:tailEnd type="triangle"/>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2769968" y="464819"/>
            <a:ext cx="1503483" cy="719213"/>
          </a:xfrm>
          <a:prstGeom prst="ellipse">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zh-CN" altLang="en-US" sz="1600" dirty="0"/>
              <a:t>连接配置</a:t>
            </a:r>
            <a:endParaRPr lang="zh-CN" altLang="en-US" sz="1600" dirty="0"/>
          </a:p>
        </p:txBody>
      </p:sp>
      <p:sp>
        <p:nvSpPr>
          <p:cNvPr id="14" name="文本框 13"/>
          <p:cNvSpPr txBox="1"/>
          <p:nvPr/>
        </p:nvSpPr>
        <p:spPr>
          <a:xfrm>
            <a:off x="6272530" y="5574030"/>
            <a:ext cx="1257935" cy="645160"/>
          </a:xfrm>
          <a:prstGeom prst="rect">
            <a:avLst/>
          </a:prstGeom>
          <a:noFill/>
        </p:spPr>
        <p:txBody>
          <a:bodyPr wrap="square" rtlCol="0" anchor="t">
            <a:spAutoFit/>
          </a:bodyPr>
          <a:lstStyle/>
          <a:p>
            <a:pPr algn="ctr"/>
            <a:r>
              <a:rPr lang="zh-CN" altLang="en-US" sz="1200" b="1" dirty="0">
                <a:sym typeface="+mn-ea"/>
              </a:rPr>
              <a:t>终端执行结果、终端图表</a:t>
            </a:r>
            <a:endParaRPr lang="zh-CN" altLang="en-US" sz="1200" b="1" dirty="0"/>
          </a:p>
          <a:p>
            <a:pPr algn="ctr"/>
            <a:endParaRPr lang="zh-CN" altLang="en-US" sz="1200" b="1" dirty="0">
              <a:sym typeface="+mn-ea"/>
            </a:endParaRPr>
          </a:p>
        </p:txBody>
      </p:sp>
      <p:sp>
        <p:nvSpPr>
          <p:cNvPr id="11" name="椭圆 10"/>
          <p:cNvSpPr/>
          <p:nvPr/>
        </p:nvSpPr>
        <p:spPr>
          <a:xfrm>
            <a:off x="127000" y="610235"/>
            <a:ext cx="253365" cy="255905"/>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1000"/>
                                        <p:tgtEl>
                                          <p:spTgt spid="13"/>
                                        </p:tgtEl>
                                      </p:cBhvr>
                                    </p:animEffect>
                                    <p:anim calcmode="lin" valueType="num">
                                      <p:cBhvr>
                                        <p:cTn id="35" dur="1000" fill="hold"/>
                                        <p:tgtEl>
                                          <p:spTgt spid="13"/>
                                        </p:tgtEl>
                                        <p:attrNameLst>
                                          <p:attrName>ppt_x</p:attrName>
                                        </p:attrNameLst>
                                      </p:cBhvr>
                                      <p:tavLst>
                                        <p:tav tm="0">
                                          <p:val>
                                            <p:strVal val="#ppt_x"/>
                                          </p:val>
                                        </p:tav>
                                        <p:tav tm="100000">
                                          <p:val>
                                            <p:strVal val="#ppt_x"/>
                                          </p:val>
                                        </p:tav>
                                      </p:tavLst>
                                    </p:anim>
                                    <p:anim calcmode="lin" valueType="num">
                                      <p:cBhvr>
                                        <p:cTn id="3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6" grpId="0" bldLvl="0" animBg="1"/>
      <p:bldP spid="8"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127000" y="-160020"/>
            <a:ext cx="762635" cy="770255"/>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阿里巴巴普惠体 3.0 55 Regular" panose="00020600040101010101" charset="-122"/>
              <a:ea typeface="阿里巴巴普惠体 3.0 55 Regular" panose="00020600040101010101" charset="-122"/>
              <a:cs typeface="+mn-cs"/>
            </a:endParaRPr>
          </a:p>
        </p:txBody>
      </p:sp>
      <p:sp>
        <p:nvSpPr>
          <p:cNvPr id="9" name="文本框 8"/>
          <p:cNvSpPr txBox="1"/>
          <p:nvPr/>
        </p:nvSpPr>
        <p:spPr>
          <a:xfrm>
            <a:off x="996314" y="104140"/>
            <a:ext cx="8421509"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rPr>
              <a:t>绘图函数</a:t>
            </a:r>
            <a:r>
              <a:rPr kumimoji="0" lang="en-US" altLang="zh-CN"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rPr>
              <a:t> - plot</a:t>
            </a:r>
            <a:endParaRPr kumimoji="0" lang="zh-CN" altLang="en-US"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endParaRPr>
          </a:p>
        </p:txBody>
      </p:sp>
      <p:pic>
        <p:nvPicPr>
          <p:cNvPr id="2" name="图片 1" descr="/Users/chenjiayuan/Desktop/公司logo2.png公司logo2"/>
          <p:cNvPicPr>
            <a:picLocks noChangeAspect="1"/>
          </p:cNvPicPr>
          <p:nvPr>
            <p:custDataLst>
              <p:tags r:id="rId1"/>
            </p:custDataLst>
          </p:nvPr>
        </p:nvPicPr>
        <p:blipFill>
          <a:blip r:embed="rId2" cstate="screen"/>
          <a:srcRect/>
          <a:stretch>
            <a:fillRect/>
          </a:stretch>
        </p:blipFill>
        <p:spPr>
          <a:xfrm>
            <a:off x="10701655" y="288925"/>
            <a:ext cx="1056005" cy="275590"/>
          </a:xfrm>
          <a:prstGeom prst="rect">
            <a:avLst/>
          </a:prstGeom>
        </p:spPr>
      </p:pic>
      <p:sp>
        <p:nvSpPr>
          <p:cNvPr id="3" name="文本框 2"/>
          <p:cNvSpPr txBox="1"/>
          <p:nvPr>
            <p:custDataLst>
              <p:tags r:id="rId3"/>
            </p:custDataLst>
          </p:nvPr>
        </p:nvSpPr>
        <p:spPr>
          <a:xfrm>
            <a:off x="1224914" y="1881588"/>
            <a:ext cx="7760824" cy="310341"/>
          </a:xfrm>
          <a:prstGeom prst="rect">
            <a:avLst/>
          </a:prstGeom>
        </p:spPr>
        <p:txBody>
          <a:bodyPr wrap="square">
            <a:spAutoFit/>
          </a:bodyPr>
          <a:lstStyle/>
          <a:p>
            <a:pPr>
              <a:lnSpc>
                <a:spcPts val="1650"/>
              </a:lnSpc>
            </a:pPr>
            <a:r>
              <a:rPr lang="en-US" altLang="zh-CN" sz="1600" b="1" dirty="0">
                <a:solidFill>
                  <a:srgbClr val="000000"/>
                </a:solidFill>
                <a:effectLst/>
                <a:latin typeface="阿里巴巴普惠体 3.0 55 Regular" panose="00020600040101010101" charset="-122"/>
                <a:ea typeface="阿里巴巴普惠体 3.0 55 Regular" panose="00020600040101010101" charset="-122"/>
              </a:rPr>
              <a:t>plot</a:t>
            </a: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(data, [labels], [title], [</a:t>
            </a:r>
            <a:r>
              <a:rPr lang="en-US" altLang="zh-CN" sz="1600" b="0" dirty="0" err="1">
                <a:solidFill>
                  <a:srgbClr val="000000"/>
                </a:solidFill>
                <a:effectLst/>
                <a:latin typeface="阿里巴巴普惠体 3.0 55 Regular" panose="00020600040101010101" charset="-122"/>
                <a:ea typeface="阿里巴巴普惠体 3.0 55 Regular" panose="00020600040101010101" charset="-122"/>
              </a:rPr>
              <a:t>chartType</a:t>
            </a:r>
            <a:r>
              <a:rPr lang="en-US" altLang="zh-CN" sz="1600" b="0" dirty="0">
                <a:solidFill>
                  <a:srgbClr val="FF0000"/>
                </a:solidFill>
                <a:effectLst/>
                <a:latin typeface="阿里巴巴普惠体 3.0 55 Regular" panose="00020600040101010101" charset="-122"/>
                <a:ea typeface="阿里巴巴普惠体 3.0 55 Regular" panose="00020600040101010101" charset="-122"/>
              </a:rPr>
              <a:t>=</a:t>
            </a:r>
            <a:r>
              <a:rPr lang="en-US" altLang="zh-CN" sz="1600" b="0" dirty="0">
                <a:solidFill>
                  <a:srgbClr val="0000EE"/>
                </a:solidFill>
                <a:effectLst/>
                <a:latin typeface="阿里巴巴普惠体 3.0 55 Regular" panose="00020600040101010101" charset="-122"/>
                <a:ea typeface="阿里巴巴普惠体 3.0 55 Regular" panose="00020600040101010101" charset="-122"/>
              </a:rPr>
              <a:t>LINE</a:t>
            </a: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 [stacking</a:t>
            </a:r>
            <a:r>
              <a:rPr lang="en-US" altLang="zh-CN" sz="1600" b="0" dirty="0">
                <a:solidFill>
                  <a:srgbClr val="FF0000"/>
                </a:solidFill>
                <a:effectLst/>
                <a:latin typeface="阿里巴巴普惠体 3.0 55 Regular" panose="00020600040101010101" charset="-122"/>
                <a:ea typeface="阿里巴巴普惠体 3.0 55 Regular" panose="00020600040101010101" charset="-122"/>
              </a:rPr>
              <a:t>=</a:t>
            </a:r>
            <a:r>
              <a:rPr lang="en-US" altLang="zh-CN" sz="1600" b="0" dirty="0">
                <a:solidFill>
                  <a:srgbClr val="0000EE"/>
                </a:solidFill>
                <a:effectLst/>
                <a:latin typeface="阿里巴巴普惠体 3.0 55 Regular" panose="00020600040101010101" charset="-122"/>
                <a:ea typeface="阿里巴巴普惠体 3.0 55 Regular" panose="00020600040101010101" charset="-122"/>
              </a:rPr>
              <a:t>false</a:t>
            </a: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 [extras])</a:t>
            </a:r>
            <a:endParaRPr lang="en-US" altLang="zh-CN" sz="1600" b="0" dirty="0">
              <a:solidFill>
                <a:srgbClr val="000000"/>
              </a:solidFill>
              <a:effectLst/>
              <a:latin typeface="阿里巴巴普惠体 3.0 55 Regular" panose="00020600040101010101" charset="-122"/>
              <a:ea typeface="阿里巴巴普惠体 3.0 55 Regular" panose="00020600040101010101" charset="-122"/>
            </a:endParaRPr>
          </a:p>
        </p:txBody>
      </p:sp>
      <p:sp>
        <p:nvSpPr>
          <p:cNvPr id="6" name="矩形 5"/>
          <p:cNvSpPr/>
          <p:nvPr>
            <p:custDataLst>
              <p:tags r:id="rId4"/>
            </p:custDataLst>
          </p:nvPr>
        </p:nvSpPr>
        <p:spPr>
          <a:xfrm>
            <a:off x="1115010" y="1777361"/>
            <a:ext cx="7470678" cy="518795"/>
          </a:xfrm>
          <a:prstGeom prst="rect">
            <a:avLst/>
          </a:prstGeom>
          <a:noFill/>
          <a:ln w="28575" cmpd="dbl">
            <a:gradFill>
              <a:gsLst>
                <a:gs pos="0">
                  <a:schemeClr val="accent1">
                    <a:lumMod val="11000"/>
                    <a:lumOff val="89000"/>
                  </a:schemeClr>
                </a:gs>
                <a:gs pos="89000">
                  <a:srgbClr val="0D42D3"/>
                </a:gs>
                <a:gs pos="0">
                  <a:schemeClr val="accent1">
                    <a:lumMod val="45000"/>
                    <a:lumOff val="55000"/>
                  </a:schemeClr>
                </a:gs>
              </a:gsLst>
              <a:lin ang="20580000" scaled="1"/>
            </a:gra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latin typeface="阿里巴巴普惠体 3.0 55 Regular" panose="00020600040101010101" charset="-122"/>
              <a:ea typeface="阿里巴巴普惠体 3.0 55 Regular" panose="00020600040101010101" charset="-122"/>
            </a:endParaRPr>
          </a:p>
        </p:txBody>
      </p:sp>
      <p:sp>
        <p:nvSpPr>
          <p:cNvPr id="7" name="文本框 6"/>
          <p:cNvSpPr txBox="1"/>
          <p:nvPr/>
        </p:nvSpPr>
        <p:spPr>
          <a:xfrm>
            <a:off x="996314" y="2671249"/>
            <a:ext cx="10021375" cy="3046095"/>
          </a:xfrm>
          <a:prstGeom prst="rect">
            <a:avLst/>
          </a:prstGeom>
        </p:spPr>
        <p:txBody>
          <a:bodyPr wrap="square">
            <a:spAutoFit/>
          </a:bodyPr>
          <a:lstStyle/>
          <a:p>
            <a:pPr marL="285750" indent="-285750">
              <a:lnSpc>
                <a:spcPct val="150000"/>
              </a:lnSpc>
              <a:buFont typeface="Arial" panose="020B0604020202020204" pitchFamily="34" charset="0"/>
              <a:buChar char="•"/>
            </a:pPr>
            <a:r>
              <a:rPr lang="en-US" altLang="zh-CN" sz="1600" b="1" dirty="0">
                <a:solidFill>
                  <a:srgbClr val="436FDE"/>
                </a:solidFill>
                <a:latin typeface="阿里巴巴普惠体 3.0 55 Regular" panose="00020600040101010101" charset="-122"/>
                <a:ea typeface="阿里巴巴普惠体 3.0 55 Regular" panose="00020600040101010101" charset="-122"/>
                <a:cs typeface="阿里巴巴普惠体 3.0 55 Regular" panose="00020600040101010101" charset="-122"/>
              </a:rPr>
              <a:t>data </a:t>
            </a:r>
            <a:r>
              <a:rPr lang="zh-CN" altLang="en-US" sz="1600" b="0" dirty="0">
                <a:solidFill>
                  <a:srgbClr val="292A2E"/>
                </a:solidFill>
                <a:latin typeface="阿里巴巴普惠体 3.0 55 Regular" panose="00020600040101010101" charset="-122"/>
                <a:ea typeface="阿里巴巴普惠体 3.0 55 Regular" panose="00020600040101010101" charset="-122"/>
                <a:cs typeface="阿里巴巴普惠体 3.0 55 Regular" panose="00020600040101010101" charset="-122"/>
              </a:rPr>
              <a:t>绘制时用到的数据，可以是向量、元组、矩阵或表。</a:t>
            </a:r>
            <a:endParaRPr lang="zh-CN" altLang="en-US" sz="1600" b="0" dirty="0">
              <a:solidFill>
                <a:srgbClr val="292A2E"/>
              </a:solidFill>
              <a:latin typeface="阿里巴巴普惠体 3.0 55 Regular" panose="00020600040101010101" charset="-122"/>
              <a:ea typeface="阿里巴巴普惠体 3.0 55 Regular" panose="00020600040101010101" charset="-122"/>
              <a:cs typeface="阿里巴巴普惠体 3.0 55 Regular" panose="00020600040101010101" charset="-122"/>
            </a:endParaRPr>
          </a:p>
          <a:p>
            <a:pPr marL="285750" indent="-285750">
              <a:lnSpc>
                <a:spcPct val="150000"/>
              </a:lnSpc>
              <a:buFont typeface="Arial" panose="020B0604020202020204" pitchFamily="34" charset="0"/>
              <a:buChar char="•"/>
            </a:pPr>
            <a:r>
              <a:rPr lang="en-US" altLang="zh-CN" sz="1600" b="1" dirty="0">
                <a:solidFill>
                  <a:srgbClr val="436FDE"/>
                </a:solidFill>
                <a:latin typeface="阿里巴巴普惠体 3.0 55 Regular" panose="00020600040101010101" charset="-122"/>
                <a:ea typeface="阿里巴巴普惠体 3.0 55 Regular" panose="00020600040101010101" charset="-122"/>
                <a:cs typeface="阿里巴巴普惠体 3.0 55 Regular" panose="00020600040101010101" charset="-122"/>
              </a:rPr>
              <a:t>labels</a:t>
            </a:r>
            <a:r>
              <a:rPr lang="en-US" altLang="zh-CN" sz="1600" b="0" dirty="0">
                <a:solidFill>
                  <a:srgbClr val="436FDE"/>
                </a:solidFill>
                <a:latin typeface="阿里巴巴普惠体 3.0 55 Regular" panose="00020600040101010101" charset="-122"/>
                <a:ea typeface="阿里巴巴普惠体 3.0 55 Regular" panose="00020600040101010101" charset="-122"/>
                <a:cs typeface="阿里巴巴普惠体 3.0 55 Regular" panose="00020600040101010101" charset="-122"/>
              </a:rPr>
              <a:t> </a:t>
            </a:r>
            <a:r>
              <a:rPr lang="zh-CN" altLang="en-US" sz="1600" b="0" dirty="0">
                <a:solidFill>
                  <a:srgbClr val="292A2E"/>
                </a:solidFill>
                <a:latin typeface="阿里巴巴普惠体 3.0 55 Regular" panose="00020600040101010101" charset="-122"/>
                <a:ea typeface="阿里巴巴普惠体 3.0 55 Regular" panose="00020600040101010101" charset="-122"/>
                <a:cs typeface="阿里巴巴普惠体 3.0 55 Regular" panose="00020600040101010101" charset="-122"/>
              </a:rPr>
              <a:t>每个数据点的标签。所有系列的图表共享相同的数据标签。</a:t>
            </a:r>
            <a:endParaRPr lang="zh-CN" altLang="en-US" sz="1600" b="0" dirty="0">
              <a:solidFill>
                <a:srgbClr val="292A2E"/>
              </a:solidFill>
              <a:latin typeface="阿里巴巴普惠体 3.0 55 Regular" panose="00020600040101010101" charset="-122"/>
              <a:ea typeface="阿里巴巴普惠体 3.0 55 Regular" panose="00020600040101010101" charset="-122"/>
              <a:cs typeface="阿里巴巴普惠体 3.0 55 Regular" panose="00020600040101010101" charset="-122"/>
            </a:endParaRPr>
          </a:p>
          <a:p>
            <a:pPr marL="285750" indent="-285750">
              <a:lnSpc>
                <a:spcPct val="150000"/>
              </a:lnSpc>
              <a:buFont typeface="Arial" panose="020B0604020202020204" pitchFamily="34" charset="0"/>
              <a:buChar char="•"/>
            </a:pPr>
            <a:r>
              <a:rPr lang="en-US" altLang="zh-CN" sz="1600" b="1" dirty="0">
                <a:solidFill>
                  <a:srgbClr val="436FDE"/>
                </a:solidFill>
                <a:latin typeface="阿里巴巴普惠体 3.0 55 Regular" panose="00020600040101010101" charset="-122"/>
                <a:ea typeface="阿里巴巴普惠体 3.0 55 Regular" panose="00020600040101010101" charset="-122"/>
                <a:cs typeface="阿里巴巴普惠体 3.0 55 Regular" panose="00020600040101010101" charset="-122"/>
              </a:rPr>
              <a:t>title</a:t>
            </a:r>
            <a:r>
              <a:rPr lang="en-US" altLang="zh-CN" sz="1600" b="0" dirty="0">
                <a:solidFill>
                  <a:srgbClr val="436FDE"/>
                </a:solidFill>
                <a:latin typeface="阿里巴巴普惠体 3.0 55 Regular" panose="00020600040101010101" charset="-122"/>
                <a:ea typeface="阿里巴巴普惠体 3.0 55 Regular" panose="00020600040101010101" charset="-122"/>
                <a:cs typeface="阿里巴巴普惠体 3.0 55 Regular" panose="00020600040101010101" charset="-122"/>
              </a:rPr>
              <a:t> </a:t>
            </a:r>
            <a:r>
              <a:rPr lang="zh-CN" altLang="en-US" sz="1600" b="0" dirty="0">
                <a:solidFill>
                  <a:srgbClr val="292A2E"/>
                </a:solidFill>
                <a:latin typeface="阿里巴巴普惠体 3.0 55 Regular" panose="00020600040101010101" charset="-122"/>
                <a:ea typeface="阿里巴巴普惠体 3.0 55 Regular" panose="00020600040101010101" charset="-122"/>
                <a:cs typeface="阿里巴巴普惠体 3.0 55 Regular" panose="00020600040101010101" charset="-122"/>
              </a:rPr>
              <a:t>字符串标量或字符串向量。如果（</a:t>
            </a:r>
            <a:r>
              <a:rPr lang="en-US" altLang="zh-CN" sz="1600" b="0" dirty="0">
                <a:solidFill>
                  <a:srgbClr val="292A2E"/>
                </a:solidFill>
                <a:latin typeface="阿里巴巴普惠体 3.0 55 Regular" panose="00020600040101010101" charset="-122"/>
                <a:ea typeface="阿里巴巴普惠体 3.0 55 Regular" panose="00020600040101010101" charset="-122"/>
                <a:cs typeface="阿里巴巴普惠体 3.0 55 Regular" panose="00020600040101010101" charset="-122"/>
              </a:rPr>
              <a:t>title</a:t>
            </a:r>
            <a:r>
              <a:rPr lang="zh-CN" altLang="en-US" sz="1600" b="0" dirty="0">
                <a:solidFill>
                  <a:srgbClr val="292A2E"/>
                </a:solidFill>
                <a:latin typeface="阿里巴巴普惠体 3.0 55 Regular" panose="00020600040101010101" charset="-122"/>
                <a:ea typeface="阿里巴巴普惠体 3.0 55 Regular" panose="00020600040101010101" charset="-122"/>
                <a:cs typeface="阿里巴巴普惠体 3.0 55 Regular" panose="00020600040101010101" charset="-122"/>
              </a:rPr>
              <a:t>）（标题）是标量，则它是图表标题</a:t>
            </a:r>
            <a:r>
              <a:rPr lang="en-US" altLang="zh-CN" sz="1600" b="0" dirty="0">
                <a:solidFill>
                  <a:srgbClr val="292A2E"/>
                </a:solidFill>
                <a:latin typeface="阿里巴巴普惠体 3.0 55 Regular" panose="00020600040101010101" charset="-122"/>
                <a:ea typeface="阿里巴巴普惠体 3.0 55 Regular" panose="00020600040101010101" charset="-122"/>
                <a:cs typeface="阿里巴巴普惠体 3.0 55 Regular" panose="00020600040101010101" charset="-122"/>
              </a:rPr>
              <a:t>; </a:t>
            </a:r>
            <a:r>
              <a:rPr lang="zh-CN" altLang="en-US" sz="1600" b="0" dirty="0">
                <a:solidFill>
                  <a:srgbClr val="292A2E"/>
                </a:solidFill>
                <a:latin typeface="阿里巴巴普惠体 3.0 55 Regular" panose="00020600040101010101" charset="-122"/>
                <a:ea typeface="阿里巴巴普惠体 3.0 55 Regular" panose="00020600040101010101" charset="-122"/>
                <a:cs typeface="阿里巴巴普惠体 3.0 55 Regular" panose="00020600040101010101" charset="-122"/>
              </a:rPr>
              <a:t>如果是矢量，该矢量的第一个元素是图表标题，第二个是 </a:t>
            </a:r>
            <a:r>
              <a:rPr lang="en-US" altLang="zh-CN" sz="1600" b="0" dirty="0">
                <a:solidFill>
                  <a:srgbClr val="292A2E"/>
                </a:solidFill>
                <a:latin typeface="阿里巴巴普惠体 3.0 55 Regular" panose="00020600040101010101" charset="-122"/>
                <a:ea typeface="阿里巴巴普惠体 3.0 55 Regular" panose="00020600040101010101" charset="-122"/>
                <a:cs typeface="阿里巴巴普惠体 3.0 55 Regular" panose="00020600040101010101" charset="-122"/>
              </a:rPr>
              <a:t>X </a:t>
            </a:r>
            <a:r>
              <a:rPr lang="zh-CN" altLang="en-US" sz="1600" b="0" dirty="0">
                <a:solidFill>
                  <a:srgbClr val="292A2E"/>
                </a:solidFill>
                <a:latin typeface="阿里巴巴普惠体 3.0 55 Regular" panose="00020600040101010101" charset="-122"/>
                <a:ea typeface="阿里巴巴普惠体 3.0 55 Regular" panose="00020600040101010101" charset="-122"/>
                <a:cs typeface="阿里巴巴普惠体 3.0 55 Regular" panose="00020600040101010101" charset="-122"/>
              </a:rPr>
              <a:t>轴标题，第三个是 </a:t>
            </a:r>
            <a:r>
              <a:rPr lang="en-US" altLang="zh-CN" sz="1600" b="0" dirty="0">
                <a:solidFill>
                  <a:srgbClr val="292A2E"/>
                </a:solidFill>
                <a:latin typeface="阿里巴巴普惠体 3.0 55 Regular" panose="00020600040101010101" charset="-122"/>
                <a:ea typeface="阿里巴巴普惠体 3.0 55 Regular" panose="00020600040101010101" charset="-122"/>
                <a:cs typeface="阿里巴巴普惠体 3.0 55 Regular" panose="00020600040101010101" charset="-122"/>
              </a:rPr>
              <a:t>Y </a:t>
            </a:r>
            <a:r>
              <a:rPr lang="zh-CN" altLang="en-US" sz="1600" b="0" dirty="0">
                <a:solidFill>
                  <a:srgbClr val="292A2E"/>
                </a:solidFill>
                <a:latin typeface="阿里巴巴普惠体 3.0 55 Regular" panose="00020600040101010101" charset="-122"/>
                <a:ea typeface="阿里巴巴普惠体 3.0 55 Regular" panose="00020600040101010101" charset="-122"/>
                <a:cs typeface="阿里巴巴普惠体 3.0 55 Regular" panose="00020600040101010101" charset="-122"/>
              </a:rPr>
              <a:t>轴标题。</a:t>
            </a:r>
            <a:endParaRPr lang="zh-CN" altLang="en-US" sz="1600" b="0" dirty="0">
              <a:solidFill>
                <a:srgbClr val="292A2E"/>
              </a:solidFill>
              <a:latin typeface="阿里巴巴普惠体 3.0 55 Regular" panose="00020600040101010101" charset="-122"/>
              <a:ea typeface="阿里巴巴普惠体 3.0 55 Regular" panose="00020600040101010101" charset="-122"/>
              <a:cs typeface="阿里巴巴普惠体 3.0 55 Regular" panose="00020600040101010101" charset="-122"/>
            </a:endParaRPr>
          </a:p>
          <a:p>
            <a:pPr marL="285750" indent="-285750">
              <a:lnSpc>
                <a:spcPct val="150000"/>
              </a:lnSpc>
              <a:buFont typeface="Arial" panose="020B0604020202020204" pitchFamily="34" charset="0"/>
              <a:buChar char="•"/>
            </a:pPr>
            <a:r>
              <a:rPr lang="en-US" altLang="zh-CN" sz="1600" b="1" dirty="0" err="1">
                <a:solidFill>
                  <a:srgbClr val="436FDE"/>
                </a:solidFill>
                <a:latin typeface="阿里巴巴普惠体 3.0 55 Regular" panose="00020600040101010101" charset="-122"/>
                <a:ea typeface="阿里巴巴普惠体 3.0 55 Regular" panose="00020600040101010101" charset="-122"/>
                <a:cs typeface="阿里巴巴普惠体 3.0 55 Regular" panose="00020600040101010101" charset="-122"/>
              </a:rPr>
              <a:t>chartType</a:t>
            </a:r>
            <a:r>
              <a:rPr lang="en-US" altLang="zh-CN" sz="1600" b="0" dirty="0">
                <a:solidFill>
                  <a:srgbClr val="292A2E"/>
                </a:solidFill>
                <a:latin typeface="阿里巴巴普惠体 3.0 55 Regular" panose="00020600040101010101" charset="-122"/>
                <a:ea typeface="阿里巴巴普惠体 3.0 55 Regular" panose="00020600040101010101" charset="-122"/>
                <a:cs typeface="阿里巴巴普惠体 3.0 55 Regular" panose="00020600040101010101" charset="-122"/>
              </a:rPr>
              <a:t> </a:t>
            </a:r>
            <a:r>
              <a:rPr lang="zh-CN" altLang="en-US" sz="1600" b="0" dirty="0">
                <a:solidFill>
                  <a:srgbClr val="292A2E"/>
                </a:solidFill>
                <a:latin typeface="阿里巴巴普惠体 3.0 55 Regular" panose="00020600040101010101" charset="-122"/>
                <a:ea typeface="阿里巴巴普惠体 3.0 55 Regular" panose="00020600040101010101" charset="-122"/>
                <a:cs typeface="阿里巴巴普惠体 3.0 55 Regular" panose="00020600040101010101" charset="-122"/>
              </a:rPr>
              <a:t>图表类型，默认值是线性图（</a:t>
            </a:r>
            <a:r>
              <a:rPr lang="en-US" altLang="zh-CN" sz="1600" b="0" dirty="0">
                <a:solidFill>
                  <a:srgbClr val="292A2E"/>
                </a:solidFill>
                <a:latin typeface="阿里巴巴普惠体 3.0 55 Regular" panose="00020600040101010101" charset="-122"/>
                <a:ea typeface="阿里巴巴普惠体 3.0 55 Regular" panose="00020600040101010101" charset="-122"/>
                <a:cs typeface="阿里巴巴普惠体 3.0 55 Regular" panose="00020600040101010101" charset="-122"/>
              </a:rPr>
              <a:t>LINE</a:t>
            </a:r>
            <a:r>
              <a:rPr lang="zh-CN" altLang="en-US" sz="1600" b="0" dirty="0">
                <a:solidFill>
                  <a:srgbClr val="292A2E"/>
                </a:solidFill>
                <a:latin typeface="阿里巴巴普惠体 3.0 55 Regular" panose="00020600040101010101" charset="-122"/>
                <a:ea typeface="阿里巴巴普惠体 3.0 55 Regular" panose="00020600040101010101" charset="-122"/>
                <a:cs typeface="阿里巴巴普惠体 3.0 55 Regular" panose="00020600040101010101" charset="-122"/>
              </a:rPr>
              <a:t>），其他类型还有</a:t>
            </a:r>
            <a:r>
              <a:rPr lang="zh-CN" altLang="en-US" sz="1600" b="1" dirty="0">
                <a:solidFill>
                  <a:srgbClr val="292A2E"/>
                </a:solidFill>
                <a:latin typeface="阿里巴巴普惠体 3.0 55 Regular" panose="00020600040101010101" charset="-122"/>
                <a:ea typeface="阿里巴巴普惠体 3.0 55 Regular" panose="00020600040101010101" charset="-122"/>
                <a:cs typeface="阿里巴巴普惠体 3.0 55 Regular" panose="00020600040101010101" charset="-122"/>
              </a:rPr>
              <a:t>柱形图（</a:t>
            </a:r>
            <a:r>
              <a:rPr lang="en-US" altLang="zh-CN" sz="1600" b="1" dirty="0">
                <a:solidFill>
                  <a:srgbClr val="292A2E"/>
                </a:solidFill>
                <a:latin typeface="阿里巴巴普惠体 3.0 55 Regular" panose="00020600040101010101" charset="-122"/>
                <a:ea typeface="阿里巴巴普惠体 3.0 55 Regular" panose="00020600040101010101" charset="-122"/>
                <a:cs typeface="阿里巴巴普惠体 3.0 55 Regular" panose="00020600040101010101" charset="-122"/>
              </a:rPr>
              <a:t>COLUMN</a:t>
            </a:r>
            <a:r>
              <a:rPr lang="zh-CN" altLang="en-US" sz="1600" b="1" dirty="0">
                <a:solidFill>
                  <a:srgbClr val="292A2E"/>
                </a:solidFill>
                <a:latin typeface="阿里巴巴普惠体 3.0 55 Regular" panose="00020600040101010101" charset="-122"/>
                <a:ea typeface="阿里巴巴普惠体 3.0 55 Regular" panose="00020600040101010101" charset="-122"/>
                <a:cs typeface="阿里巴巴普惠体 3.0 55 Regular" panose="00020600040101010101" charset="-122"/>
              </a:rPr>
              <a:t>）、饼图（</a:t>
            </a:r>
            <a:r>
              <a:rPr lang="en-US" altLang="zh-CN" sz="1600" b="1" dirty="0">
                <a:solidFill>
                  <a:srgbClr val="292A2E"/>
                </a:solidFill>
                <a:latin typeface="阿里巴巴普惠体 3.0 55 Regular" panose="00020600040101010101" charset="-122"/>
                <a:ea typeface="阿里巴巴普惠体 3.0 55 Regular" panose="00020600040101010101" charset="-122"/>
                <a:cs typeface="阿里巴巴普惠体 3.0 55 Regular" panose="00020600040101010101" charset="-122"/>
              </a:rPr>
              <a:t>PIE</a:t>
            </a:r>
            <a:r>
              <a:rPr lang="zh-CN" altLang="en-US" sz="1600" b="1" dirty="0">
                <a:solidFill>
                  <a:srgbClr val="292A2E"/>
                </a:solidFill>
                <a:latin typeface="阿里巴巴普惠体 3.0 55 Regular" panose="00020600040101010101" charset="-122"/>
                <a:ea typeface="阿里巴巴普惠体 3.0 55 Regular" panose="00020600040101010101" charset="-122"/>
                <a:cs typeface="阿里巴巴普惠体 3.0 55 Regular" panose="00020600040101010101" charset="-122"/>
              </a:rPr>
              <a:t>）、条形图（</a:t>
            </a:r>
            <a:r>
              <a:rPr lang="en-US" altLang="zh-CN" sz="1600" b="1" dirty="0">
                <a:solidFill>
                  <a:srgbClr val="292A2E"/>
                </a:solidFill>
                <a:latin typeface="阿里巴巴普惠体 3.0 55 Regular" panose="00020600040101010101" charset="-122"/>
                <a:ea typeface="阿里巴巴普惠体 3.0 55 Regular" panose="00020600040101010101" charset="-122"/>
                <a:cs typeface="阿里巴巴普惠体 3.0 55 Regular" panose="00020600040101010101" charset="-122"/>
              </a:rPr>
              <a:t>BAR</a:t>
            </a:r>
            <a:r>
              <a:rPr lang="zh-CN" altLang="en-US" sz="1600" b="1" dirty="0">
                <a:solidFill>
                  <a:srgbClr val="292A2E"/>
                </a:solidFill>
                <a:latin typeface="阿里巴巴普惠体 3.0 55 Regular" panose="00020600040101010101" charset="-122"/>
                <a:ea typeface="阿里巴巴普惠体 3.0 55 Regular" panose="00020600040101010101" charset="-122"/>
                <a:cs typeface="阿里巴巴普惠体 3.0 55 Regular" panose="00020600040101010101" charset="-122"/>
              </a:rPr>
              <a:t>）、面积图（</a:t>
            </a:r>
            <a:r>
              <a:rPr lang="en-US" altLang="zh-CN" sz="1600" b="1" dirty="0">
                <a:solidFill>
                  <a:srgbClr val="292A2E"/>
                </a:solidFill>
                <a:latin typeface="阿里巴巴普惠体 3.0 55 Regular" panose="00020600040101010101" charset="-122"/>
                <a:ea typeface="阿里巴巴普惠体 3.0 55 Regular" panose="00020600040101010101" charset="-122"/>
                <a:cs typeface="阿里巴巴普惠体 3.0 55 Regular" panose="00020600040101010101" charset="-122"/>
              </a:rPr>
              <a:t>AREA</a:t>
            </a:r>
            <a:r>
              <a:rPr lang="zh-CN" altLang="en-US" sz="1600" b="1" dirty="0">
                <a:solidFill>
                  <a:srgbClr val="292A2E"/>
                </a:solidFill>
                <a:latin typeface="阿里巴巴普惠体 3.0 55 Regular" panose="00020600040101010101" charset="-122"/>
                <a:ea typeface="阿里巴巴普惠体 3.0 55 Regular" panose="00020600040101010101" charset="-122"/>
                <a:cs typeface="阿里巴巴普惠体 3.0 55 Regular" panose="00020600040101010101" charset="-122"/>
              </a:rPr>
              <a:t>）和散点图（</a:t>
            </a:r>
            <a:r>
              <a:rPr lang="en-US" altLang="zh-CN" sz="1600" b="1" dirty="0">
                <a:solidFill>
                  <a:srgbClr val="292A2E"/>
                </a:solidFill>
                <a:latin typeface="阿里巴巴普惠体 3.0 55 Regular" panose="00020600040101010101" charset="-122"/>
                <a:ea typeface="阿里巴巴普惠体 3.0 55 Regular" panose="00020600040101010101" charset="-122"/>
                <a:cs typeface="阿里巴巴普惠体 3.0 55 Regular" panose="00020600040101010101" charset="-122"/>
              </a:rPr>
              <a:t>SCATTER</a:t>
            </a:r>
            <a:r>
              <a:rPr lang="zh-CN" altLang="en-US" sz="1600" b="1" dirty="0">
                <a:solidFill>
                  <a:srgbClr val="292A2E"/>
                </a:solidFill>
                <a:latin typeface="阿里巴巴普惠体 3.0 55 Regular" panose="00020600040101010101" charset="-122"/>
                <a:ea typeface="阿里巴巴普惠体 3.0 55 Regular" panose="00020600040101010101" charset="-122"/>
                <a:cs typeface="阿里巴巴普惠体 3.0 55 Regular" panose="00020600040101010101" charset="-122"/>
              </a:rPr>
              <a:t>）</a:t>
            </a:r>
            <a:r>
              <a:rPr lang="zh-CN" altLang="en-US" sz="1600" b="0" dirty="0">
                <a:solidFill>
                  <a:srgbClr val="292A2E"/>
                </a:solidFill>
                <a:latin typeface="阿里巴巴普惠体 3.0 55 Regular" panose="00020600040101010101" charset="-122"/>
                <a:ea typeface="阿里巴巴普惠体 3.0 55 Regular" panose="00020600040101010101" charset="-122"/>
                <a:cs typeface="阿里巴巴普惠体 3.0 55 Regular" panose="00020600040101010101" charset="-122"/>
              </a:rPr>
              <a:t>。</a:t>
            </a:r>
            <a:endParaRPr lang="zh-CN" altLang="en-US" sz="1600" b="0" dirty="0">
              <a:solidFill>
                <a:srgbClr val="292A2E"/>
              </a:solidFill>
              <a:latin typeface="阿里巴巴普惠体 3.0 55 Regular" panose="00020600040101010101" charset="-122"/>
              <a:ea typeface="阿里巴巴普惠体 3.0 55 Regular" panose="00020600040101010101" charset="-122"/>
              <a:cs typeface="阿里巴巴普惠体 3.0 55 Regular" panose="00020600040101010101" charset="-122"/>
            </a:endParaRPr>
          </a:p>
          <a:p>
            <a:pPr marL="285750" indent="-285750">
              <a:lnSpc>
                <a:spcPct val="150000"/>
              </a:lnSpc>
              <a:buFont typeface="Arial" panose="020B0604020202020204" pitchFamily="34" charset="0"/>
              <a:buChar char="•"/>
            </a:pPr>
            <a:r>
              <a:rPr lang="en-US" altLang="zh-CN" sz="1600" b="1" dirty="0">
                <a:solidFill>
                  <a:srgbClr val="436FDE"/>
                </a:solidFill>
                <a:latin typeface="阿里巴巴普惠体 3.0 55 Regular" panose="00020600040101010101" charset="-122"/>
                <a:ea typeface="阿里巴巴普惠体 3.0 55 Regular" panose="00020600040101010101" charset="-122"/>
                <a:cs typeface="阿里巴巴普惠体 3.0 55 Regular" panose="00020600040101010101" charset="-122"/>
              </a:rPr>
              <a:t>stacking</a:t>
            </a:r>
            <a:r>
              <a:rPr lang="en-US" altLang="zh-CN" sz="1600" b="0" dirty="0">
                <a:solidFill>
                  <a:srgbClr val="436FDE"/>
                </a:solidFill>
                <a:latin typeface="阿里巴巴普惠体 3.0 55 Regular" panose="00020600040101010101" charset="-122"/>
                <a:ea typeface="阿里巴巴普惠体 3.0 55 Regular" panose="00020600040101010101" charset="-122"/>
                <a:cs typeface="阿里巴巴普惠体 3.0 55 Regular" panose="00020600040101010101" charset="-122"/>
              </a:rPr>
              <a:t> </a:t>
            </a:r>
            <a:r>
              <a:rPr lang="zh-CN" altLang="en-US" sz="1600" b="0" dirty="0">
                <a:solidFill>
                  <a:srgbClr val="292A2E"/>
                </a:solidFill>
                <a:latin typeface="阿里巴巴普惠体 3.0 55 Regular" panose="00020600040101010101" charset="-122"/>
                <a:ea typeface="阿里巴巴普惠体 3.0 55 Regular" panose="00020600040101010101" charset="-122"/>
                <a:cs typeface="阿里巴巴普惠体 3.0 55 Regular" panose="00020600040101010101" charset="-122"/>
              </a:rPr>
              <a:t>图表是否堆叠。当 </a:t>
            </a:r>
            <a:r>
              <a:rPr lang="en-US" altLang="zh-CN" sz="1600" b="0" dirty="0" err="1">
                <a:solidFill>
                  <a:srgbClr val="292A2E"/>
                </a:solidFill>
                <a:latin typeface="阿里巴巴普惠体 3.0 55 Regular" panose="00020600040101010101" charset="-122"/>
                <a:ea typeface="阿里巴巴普惠体 3.0 55 Regular" panose="00020600040101010101" charset="-122"/>
                <a:cs typeface="阿里巴巴普惠体 3.0 55 Regular" panose="00020600040101010101" charset="-122"/>
              </a:rPr>
              <a:t>chartType</a:t>
            </a:r>
            <a:r>
              <a:rPr lang="en-US" altLang="zh-CN" sz="1600" b="0" dirty="0">
                <a:solidFill>
                  <a:srgbClr val="292A2E"/>
                </a:solidFill>
                <a:latin typeface="阿里巴巴普惠体 3.0 55 Regular" panose="00020600040101010101" charset="-122"/>
                <a:ea typeface="阿里巴巴普惠体 3.0 55 Regular" panose="00020600040101010101" charset="-122"/>
                <a:cs typeface="阿里巴巴普惠体 3.0 55 Regular" panose="00020600040101010101" charset="-122"/>
              </a:rPr>
              <a:t> </a:t>
            </a:r>
            <a:r>
              <a:rPr lang="zh-CN" altLang="en-US" sz="1600" b="0" dirty="0">
                <a:solidFill>
                  <a:srgbClr val="292A2E"/>
                </a:solidFill>
                <a:latin typeface="阿里巴巴普惠体 3.0 55 Regular" panose="00020600040101010101" charset="-122"/>
                <a:ea typeface="阿里巴巴普惠体 3.0 55 Regular" panose="00020600040101010101" charset="-122"/>
                <a:cs typeface="阿里巴巴普惠体 3.0 55 Regular" panose="00020600040101010101" charset="-122"/>
              </a:rPr>
              <a:t>设置为</a:t>
            </a:r>
            <a:r>
              <a:rPr lang="en-US" altLang="zh-CN" sz="1600" b="0" dirty="0">
                <a:solidFill>
                  <a:srgbClr val="292A2E"/>
                </a:solidFill>
                <a:latin typeface="阿里巴巴普惠体 3.0 55 Regular" panose="00020600040101010101" charset="-122"/>
                <a:ea typeface="阿里巴巴普惠体 3.0 55 Regular" panose="00020600040101010101" charset="-122"/>
                <a:cs typeface="阿里巴巴普惠体 3.0 55 Regular" panose="00020600040101010101" charset="-122"/>
              </a:rPr>
              <a:t>LINE</a:t>
            </a:r>
            <a:r>
              <a:rPr lang="zh-CN" altLang="en-US" sz="1600" b="0" dirty="0">
                <a:solidFill>
                  <a:srgbClr val="292A2E"/>
                </a:solidFill>
                <a:latin typeface="阿里巴巴普惠体 3.0 55 Regular" panose="00020600040101010101" charset="-122"/>
                <a:ea typeface="阿里巴巴普惠体 3.0 55 Regular" panose="00020600040101010101" charset="-122"/>
                <a:cs typeface="阿里巴巴普惠体 3.0 55 Regular" panose="00020600040101010101" charset="-122"/>
              </a:rPr>
              <a:t>、</a:t>
            </a:r>
            <a:r>
              <a:rPr lang="en-US" altLang="zh-CN" sz="1600" b="0" dirty="0">
                <a:solidFill>
                  <a:srgbClr val="292A2E"/>
                </a:solidFill>
                <a:latin typeface="阿里巴巴普惠体 3.0 55 Regular" panose="00020600040101010101" charset="-122"/>
                <a:ea typeface="阿里巴巴普惠体 3.0 55 Regular" panose="00020600040101010101" charset="-122"/>
                <a:cs typeface="阿里巴巴普惠体 3.0 55 Regular" panose="00020600040101010101" charset="-122"/>
              </a:rPr>
              <a:t>BAR</a:t>
            </a:r>
            <a:r>
              <a:rPr lang="zh-CN" altLang="en-US" sz="1600" b="0" dirty="0">
                <a:solidFill>
                  <a:srgbClr val="292A2E"/>
                </a:solidFill>
                <a:latin typeface="阿里巴巴普惠体 3.0 55 Regular" panose="00020600040101010101" charset="-122"/>
                <a:ea typeface="阿里巴巴普惠体 3.0 55 Regular" panose="00020600040101010101" charset="-122"/>
                <a:cs typeface="阿里巴巴普惠体 3.0 55 Regular" panose="00020600040101010101" charset="-122"/>
              </a:rPr>
              <a:t>或 </a:t>
            </a:r>
            <a:r>
              <a:rPr lang="en-US" altLang="zh-CN" sz="1600" b="0" dirty="0">
                <a:solidFill>
                  <a:srgbClr val="292A2E"/>
                </a:solidFill>
                <a:latin typeface="阿里巴巴普惠体 3.0 55 Regular" panose="00020600040101010101" charset="-122"/>
                <a:ea typeface="阿里巴巴普惠体 3.0 55 Regular" panose="00020600040101010101" charset="-122"/>
                <a:cs typeface="阿里巴巴普惠体 3.0 55 Regular" panose="00020600040101010101" charset="-122"/>
              </a:rPr>
              <a:t>AREA</a:t>
            </a:r>
            <a:r>
              <a:rPr lang="zh-CN" altLang="en-US" sz="1600" b="0" dirty="0">
                <a:solidFill>
                  <a:srgbClr val="292A2E"/>
                </a:solidFill>
                <a:latin typeface="阿里巴巴普惠体 3.0 55 Regular" panose="00020600040101010101" charset="-122"/>
                <a:ea typeface="阿里巴巴普惠体 3.0 55 Regular" panose="00020600040101010101" charset="-122"/>
                <a:cs typeface="阿里巴巴普惠体 3.0 55 Regular" panose="00020600040101010101" charset="-122"/>
              </a:rPr>
              <a:t>时，该参数才有效。</a:t>
            </a:r>
            <a:endParaRPr lang="zh-CN" altLang="en-US" sz="1600" b="0" dirty="0">
              <a:solidFill>
                <a:srgbClr val="292A2E"/>
              </a:solidFill>
              <a:latin typeface="阿里巴巴普惠体 3.0 55 Regular" panose="00020600040101010101" charset="-122"/>
              <a:ea typeface="阿里巴巴普惠体 3.0 55 Regular" panose="00020600040101010101" charset="-122"/>
              <a:cs typeface="阿里巴巴普惠体 3.0 55 Regular" panose="00020600040101010101" charset="-122"/>
            </a:endParaRPr>
          </a:p>
          <a:p>
            <a:pPr marL="285750" indent="-285750">
              <a:lnSpc>
                <a:spcPct val="150000"/>
              </a:lnSpc>
              <a:buFont typeface="Arial" panose="020B0604020202020204" pitchFamily="34" charset="0"/>
              <a:buChar char="•"/>
            </a:pPr>
            <a:r>
              <a:rPr lang="en-US" altLang="zh-CN" sz="1600" b="1" dirty="0">
                <a:solidFill>
                  <a:srgbClr val="436FDE"/>
                </a:solidFill>
                <a:latin typeface="阿里巴巴普惠体 3.0 55 Regular" panose="00020600040101010101" charset="-122"/>
                <a:ea typeface="阿里巴巴普惠体 3.0 55 Regular" panose="00020600040101010101" charset="-122"/>
                <a:cs typeface="阿里巴巴普惠体 3.0 55 Regular" panose="00020600040101010101" charset="-122"/>
              </a:rPr>
              <a:t>extras</a:t>
            </a:r>
            <a:r>
              <a:rPr lang="en-US" altLang="zh-CN" sz="1600" b="1" dirty="0">
                <a:solidFill>
                  <a:srgbClr val="292A2E"/>
                </a:solidFill>
                <a:latin typeface="阿里巴巴普惠体 3.0 55 Regular" panose="00020600040101010101" charset="-122"/>
                <a:ea typeface="阿里巴巴普惠体 3.0 55 Regular" panose="00020600040101010101" charset="-122"/>
                <a:cs typeface="阿里巴巴普惠体 3.0 55 Regular" panose="00020600040101010101" charset="-122"/>
              </a:rPr>
              <a:t> </a:t>
            </a:r>
            <a:r>
              <a:rPr lang="zh-CN" altLang="en-US" sz="1600" b="0" dirty="0">
                <a:solidFill>
                  <a:srgbClr val="292A2E"/>
                </a:solidFill>
                <a:latin typeface="阿里巴巴普惠体 3.0 55 Regular" panose="00020600040101010101" charset="-122"/>
                <a:ea typeface="阿里巴巴普惠体 3.0 55 Regular" panose="00020600040101010101" charset="-122"/>
                <a:cs typeface="阿里巴巴普惠体 3.0 55 Regular" panose="00020600040101010101" charset="-122"/>
              </a:rPr>
              <a:t>可选参数，用于扩展 </a:t>
            </a:r>
            <a:r>
              <a:rPr lang="en-US" altLang="zh-CN" sz="1600" b="0" dirty="0">
                <a:solidFill>
                  <a:srgbClr val="292A2E"/>
                </a:solidFill>
                <a:latin typeface="阿里巴巴普惠体 3.0 55 Regular" panose="00020600040101010101" charset="-122"/>
                <a:ea typeface="阿里巴巴普惠体 3.0 55 Regular" panose="00020600040101010101" charset="-122"/>
                <a:cs typeface="阿里巴巴普惠体 3.0 55 Regular" panose="00020600040101010101" charset="-122"/>
              </a:rPr>
              <a:t>plot </a:t>
            </a:r>
            <a:r>
              <a:rPr lang="zh-CN" altLang="en-US" sz="1600" b="0" dirty="0">
                <a:solidFill>
                  <a:srgbClr val="292A2E"/>
                </a:solidFill>
                <a:latin typeface="阿里巴巴普惠体 3.0 55 Regular" panose="00020600040101010101" charset="-122"/>
                <a:ea typeface="阿里巴巴普惠体 3.0 55 Regular" panose="00020600040101010101" charset="-122"/>
                <a:cs typeface="阿里巴巴普惠体 3.0 55 Regular" panose="00020600040101010101" charset="-122"/>
              </a:rPr>
              <a:t>函数的属性。</a:t>
            </a:r>
            <a:endParaRPr lang="en-US" altLang="zh-CN" sz="1600" dirty="0">
              <a:solidFill>
                <a:srgbClr val="292A2E"/>
              </a:solidFill>
              <a:latin typeface="阿里巴巴普惠体 3.0 55 Regular" panose="00020600040101010101" charset="-122"/>
              <a:ea typeface="阿里巴巴普惠体 3.0 55 Regular" panose="00020600040101010101" charset="-122"/>
            </a:endParaRPr>
          </a:p>
        </p:txBody>
      </p:sp>
      <p:sp>
        <p:nvSpPr>
          <p:cNvPr id="8" name="文本框 7"/>
          <p:cNvSpPr txBox="1"/>
          <p:nvPr/>
        </p:nvSpPr>
        <p:spPr>
          <a:xfrm>
            <a:off x="1115010" y="1065432"/>
            <a:ext cx="4064000" cy="400110"/>
          </a:xfrm>
          <a:prstGeom prst="rect">
            <a:avLst/>
          </a:prstGeom>
          <a:noFill/>
        </p:spPr>
        <p:txBody>
          <a:bodyPr wrap="square" rtlCol="0">
            <a:spAutoFit/>
          </a:bodyPr>
          <a:lstStyle/>
          <a:p>
            <a:r>
              <a:rPr lang="zh-CN" altLang="en-US" sz="2000" b="1" dirty="0">
                <a:latin typeface="阿里巴巴普惠体 3.0 55 Regular" panose="00020600040101010101" charset="-122"/>
                <a:ea typeface="阿里巴巴普惠体 3.0 55 Regular" panose="00020600040101010101" charset="-122"/>
              </a:rPr>
              <a:t>函数签名：</a:t>
            </a:r>
            <a:endParaRPr lang="en-US" altLang="zh-CN" sz="2000" b="1" dirty="0">
              <a:latin typeface="阿里巴巴普惠体 3.0 55 Regular" panose="00020600040101010101" charset="-122"/>
              <a:ea typeface="阿里巴巴普惠体 3.0 55 Regular" panose="00020600040101010101" charset="-122"/>
            </a:endParaRPr>
          </a:p>
        </p:txBody>
      </p:sp>
      <p:sp>
        <p:nvSpPr>
          <p:cNvPr id="4" name="椭圆 3"/>
          <p:cNvSpPr/>
          <p:nvPr/>
        </p:nvSpPr>
        <p:spPr>
          <a:xfrm>
            <a:off x="127000" y="610235"/>
            <a:ext cx="253365" cy="255905"/>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spTree>
    <p:custDataLst>
      <p:tags r:id="rId5"/>
    </p:custData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127000" y="-160020"/>
            <a:ext cx="762635" cy="770255"/>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阿里巴巴普惠体 3.0 55 Regular" panose="00020600040101010101" charset="-122"/>
              <a:ea typeface="阿里巴巴普惠体 3.0 55 Regular" panose="00020600040101010101" charset="-122"/>
              <a:cs typeface="+mn-cs"/>
            </a:endParaRPr>
          </a:p>
        </p:txBody>
      </p:sp>
      <p:sp>
        <p:nvSpPr>
          <p:cNvPr id="9" name="文本框 8"/>
          <p:cNvSpPr txBox="1"/>
          <p:nvPr/>
        </p:nvSpPr>
        <p:spPr>
          <a:xfrm>
            <a:off x="996314" y="104140"/>
            <a:ext cx="8421509"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rPr>
              <a:t>绘图示例</a:t>
            </a:r>
            <a:endParaRPr kumimoji="0" lang="zh-CN" altLang="en-US"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endParaRPr>
          </a:p>
        </p:txBody>
      </p:sp>
      <p:pic>
        <p:nvPicPr>
          <p:cNvPr id="2" name="图片 1" descr="/Users/chenjiayuan/Desktop/公司logo2.png公司logo2"/>
          <p:cNvPicPr>
            <a:picLocks noChangeAspect="1"/>
          </p:cNvPicPr>
          <p:nvPr>
            <p:custDataLst>
              <p:tags r:id="rId1"/>
            </p:custDataLst>
          </p:nvPr>
        </p:nvPicPr>
        <p:blipFill>
          <a:blip r:embed="rId2" cstate="screen"/>
          <a:srcRect/>
          <a:stretch>
            <a:fillRect/>
          </a:stretch>
        </p:blipFill>
        <p:spPr>
          <a:xfrm>
            <a:off x="10701655" y="288925"/>
            <a:ext cx="1056005" cy="275590"/>
          </a:xfrm>
          <a:prstGeom prst="rect">
            <a:avLst/>
          </a:prstGeom>
        </p:spPr>
      </p:pic>
      <p:sp>
        <p:nvSpPr>
          <p:cNvPr id="5" name="文本框 4"/>
          <p:cNvSpPr txBox="1"/>
          <p:nvPr/>
        </p:nvSpPr>
        <p:spPr>
          <a:xfrm>
            <a:off x="996314" y="1839065"/>
            <a:ext cx="4252694" cy="1400383"/>
          </a:xfrm>
          <a:prstGeom prst="rect">
            <a:avLst/>
          </a:prstGeom>
          <a:noFill/>
        </p:spPr>
        <p:txBody>
          <a:bodyPr wrap="square">
            <a:spAutoFit/>
          </a:bodyPr>
          <a:lstStyle/>
          <a:p>
            <a:pPr>
              <a:lnSpc>
                <a:spcPts val="1650"/>
              </a:lnSpc>
              <a:buNone/>
            </a:pPr>
            <a:r>
              <a:rPr lang="en-US" altLang="zh-CN" sz="1600" b="1" dirty="0">
                <a:solidFill>
                  <a:srgbClr val="000000"/>
                </a:solidFill>
                <a:effectLst/>
                <a:latin typeface="阿里巴巴普惠体 3.0 55 Regular" panose="00020600040101010101" charset="-122"/>
                <a:ea typeface="阿里巴巴普惠体 3.0 55 Regular" panose="00020600040101010101" charset="-122"/>
              </a:rPr>
              <a:t>plot</a:t>
            </a: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a:t>
            </a:r>
            <a:endParaRPr lang="en-US" altLang="zh-CN" sz="16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buNone/>
            </a:pP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    data </a:t>
            </a:r>
            <a:r>
              <a:rPr lang="en-US" altLang="zh-CN" sz="1600" b="0" dirty="0">
                <a:solidFill>
                  <a:srgbClr val="FF0000"/>
                </a:solidFill>
                <a:effectLst/>
                <a:latin typeface="阿里巴巴普惠体 3.0 55 Regular" panose="00020600040101010101" charset="-122"/>
                <a:ea typeface="阿里巴巴普惠体 3.0 55 Regular" panose="00020600040101010101" charset="-122"/>
              </a:rPr>
              <a:t>=</a:t>
            </a: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600" b="0" dirty="0">
                <a:solidFill>
                  <a:srgbClr val="00A000"/>
                </a:solidFill>
                <a:effectLst/>
                <a:latin typeface="阿里巴巴普惠体 3.0 55 Regular" panose="00020600040101010101" charset="-122"/>
                <a:ea typeface="阿里巴巴普惠体 3.0 55 Regular" panose="00020600040101010101" charset="-122"/>
              </a:rPr>
              <a:t>99</a:t>
            </a: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600" b="0" dirty="0">
                <a:solidFill>
                  <a:srgbClr val="00A000"/>
                </a:solidFill>
                <a:effectLst/>
                <a:latin typeface="阿里巴巴普惠体 3.0 55 Regular" panose="00020600040101010101" charset="-122"/>
                <a:ea typeface="阿里巴巴普惠体 3.0 55 Regular" panose="00020600040101010101" charset="-122"/>
              </a:rPr>
              <a:t>128</a:t>
            </a: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600" b="0" dirty="0">
                <a:solidFill>
                  <a:srgbClr val="00A000"/>
                </a:solidFill>
                <a:effectLst/>
                <a:latin typeface="阿里巴巴普惠体 3.0 55 Regular" panose="00020600040101010101" charset="-122"/>
                <a:ea typeface="阿里巴巴普惠体 3.0 55 Regular" panose="00020600040101010101" charset="-122"/>
              </a:rPr>
              <a:t>196</a:t>
            </a: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600" b="0" dirty="0">
                <a:solidFill>
                  <a:srgbClr val="00A000"/>
                </a:solidFill>
                <a:effectLst/>
                <a:latin typeface="阿里巴巴普惠体 3.0 55 Regular" panose="00020600040101010101" charset="-122"/>
                <a:ea typeface="阿里巴巴普惠体 3.0 55 Regular" panose="00020600040101010101" charset="-122"/>
              </a:rPr>
              <a:t>210</a:t>
            </a: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600" b="0" dirty="0">
                <a:solidFill>
                  <a:srgbClr val="00A000"/>
                </a:solidFill>
                <a:effectLst/>
                <a:latin typeface="阿里巴巴普惠体 3.0 55 Regular" panose="00020600040101010101" charset="-122"/>
                <a:ea typeface="阿里巴巴普惠体 3.0 55 Regular" panose="00020600040101010101" charset="-122"/>
              </a:rPr>
              <a:t>312</a:t>
            </a: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600" b="0" dirty="0">
                <a:solidFill>
                  <a:srgbClr val="AF00DB"/>
                </a:solidFill>
                <a:effectLst/>
                <a:latin typeface="阿里巴巴普惠体 3.0 55 Regular" panose="00020600040101010101" charset="-122"/>
                <a:ea typeface="阿里巴巴普惠体 3.0 55 Regular" panose="00020600040101010101" charset="-122"/>
              </a:rPr>
              <a:t>as</a:t>
            </a: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 sales,</a:t>
            </a:r>
            <a:endParaRPr lang="en-US" altLang="zh-CN" sz="16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buNone/>
            </a:pP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    labels </a:t>
            </a:r>
            <a:r>
              <a:rPr lang="en-US" altLang="zh-CN" sz="1600" b="0" dirty="0">
                <a:solidFill>
                  <a:srgbClr val="FF0000"/>
                </a:solidFill>
                <a:effectLst/>
                <a:latin typeface="阿里巴巴普惠体 3.0 55 Regular" panose="00020600040101010101" charset="-122"/>
                <a:ea typeface="阿里巴巴普惠体 3.0 55 Regular" panose="00020600040101010101" charset="-122"/>
              </a:rPr>
              <a:t>=</a:t>
            </a: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600" b="0" dirty="0">
                <a:solidFill>
                  <a:srgbClr val="A31515"/>
                </a:solidFill>
                <a:effectLst/>
                <a:latin typeface="阿里巴巴普惠体 3.0 55 Regular" panose="00020600040101010101" charset="-122"/>
                <a:ea typeface="阿里巴巴普惠体 3.0 55 Regular" panose="00020600040101010101" charset="-122"/>
              </a:rPr>
              <a:t>`IBM`MSFT`GOOG`XOM`C</a:t>
            </a: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a:t>
            </a:r>
            <a:endParaRPr lang="en-US" altLang="zh-CN" sz="16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buNone/>
            </a:pP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    title </a:t>
            </a:r>
            <a:r>
              <a:rPr lang="en-US" altLang="zh-CN" sz="1600" b="0" dirty="0">
                <a:solidFill>
                  <a:srgbClr val="FF0000"/>
                </a:solidFill>
                <a:effectLst/>
                <a:latin typeface="阿里巴巴普惠体 3.0 55 Regular" panose="00020600040101010101" charset="-122"/>
                <a:ea typeface="阿里巴巴普惠体 3.0 55 Regular" panose="00020600040101010101" charset="-122"/>
              </a:rPr>
              <a:t>=</a:t>
            </a: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600" b="0" dirty="0">
                <a:solidFill>
                  <a:srgbClr val="A31515"/>
                </a:solidFill>
                <a:effectLst/>
                <a:latin typeface="阿里巴巴普惠体 3.0 55 Regular" panose="00020600040101010101" charset="-122"/>
                <a:ea typeface="阿里巴巴普惠体 3.0 55 Regular" panose="00020600040101010101" charset="-122"/>
              </a:rPr>
              <a:t>`sales</a:t>
            </a: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a:t>
            </a:r>
            <a:endParaRPr lang="en-US" altLang="zh-CN" sz="16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buNone/>
            </a:pP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600" b="0" dirty="0" err="1">
                <a:solidFill>
                  <a:srgbClr val="000000"/>
                </a:solidFill>
                <a:effectLst/>
                <a:latin typeface="阿里巴巴普惠体 3.0 55 Regular" panose="00020600040101010101" charset="-122"/>
                <a:ea typeface="阿里巴巴普惠体 3.0 55 Regular" panose="00020600040101010101" charset="-122"/>
              </a:rPr>
              <a:t>chartType</a:t>
            </a: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600" b="0" dirty="0">
                <a:solidFill>
                  <a:srgbClr val="FF0000"/>
                </a:solidFill>
                <a:effectLst/>
                <a:latin typeface="阿里巴巴普惠体 3.0 55 Regular" panose="00020600040101010101" charset="-122"/>
                <a:ea typeface="阿里巴巴普惠体 3.0 55 Regular" panose="00020600040101010101" charset="-122"/>
              </a:rPr>
              <a:t>=</a:t>
            </a: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600" b="0" dirty="0">
                <a:solidFill>
                  <a:srgbClr val="0000EE"/>
                </a:solidFill>
                <a:effectLst/>
                <a:latin typeface="阿里巴巴普惠体 3.0 55 Regular" panose="00020600040101010101" charset="-122"/>
                <a:ea typeface="阿里巴巴普惠体 3.0 55 Regular" panose="00020600040101010101" charset="-122"/>
              </a:rPr>
              <a:t>COLUMN</a:t>
            </a:r>
            <a:endParaRPr lang="en-US" altLang="zh-CN" sz="16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pP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a:t>
            </a:r>
            <a:endParaRPr lang="en-US" altLang="zh-CN" sz="1600" b="0" dirty="0">
              <a:solidFill>
                <a:srgbClr val="000000"/>
              </a:solidFill>
              <a:effectLst/>
              <a:latin typeface="阿里巴巴普惠体 3.0 55 Regular" panose="00020600040101010101" charset="-122"/>
              <a:ea typeface="阿里巴巴普惠体 3.0 55 Regular" panose="00020600040101010101" charset="-122"/>
            </a:endParaRPr>
          </a:p>
        </p:txBody>
      </p:sp>
      <p:pic>
        <p:nvPicPr>
          <p:cNvPr id="8" name="图片 7"/>
          <p:cNvPicPr>
            <a:picLocks noChangeAspect="1"/>
          </p:cNvPicPr>
          <p:nvPr/>
        </p:nvPicPr>
        <p:blipFill>
          <a:blip r:embed="rId3"/>
          <a:stretch>
            <a:fillRect/>
          </a:stretch>
        </p:blipFill>
        <p:spPr>
          <a:xfrm>
            <a:off x="6781377" y="1559816"/>
            <a:ext cx="4414309" cy="1869184"/>
          </a:xfrm>
          <a:prstGeom prst="rect">
            <a:avLst/>
          </a:prstGeom>
        </p:spPr>
      </p:pic>
      <p:sp>
        <p:nvSpPr>
          <p:cNvPr id="11" name="文本框 10"/>
          <p:cNvSpPr txBox="1"/>
          <p:nvPr/>
        </p:nvSpPr>
        <p:spPr>
          <a:xfrm>
            <a:off x="996314" y="4553144"/>
            <a:ext cx="4252694" cy="1400383"/>
          </a:xfrm>
          <a:prstGeom prst="rect">
            <a:avLst/>
          </a:prstGeom>
          <a:noFill/>
        </p:spPr>
        <p:txBody>
          <a:bodyPr wrap="square">
            <a:spAutoFit/>
          </a:bodyPr>
          <a:lstStyle/>
          <a:p>
            <a:pPr>
              <a:lnSpc>
                <a:spcPts val="1650"/>
              </a:lnSpc>
              <a:buNone/>
            </a:pPr>
            <a:r>
              <a:rPr lang="en-US" altLang="zh-CN" sz="1600" b="1" dirty="0">
                <a:solidFill>
                  <a:srgbClr val="000000"/>
                </a:solidFill>
                <a:effectLst/>
                <a:latin typeface="阿里巴巴普惠体 3.0 55 Regular" panose="00020600040101010101" charset="-122"/>
                <a:ea typeface="阿里巴巴普惠体 3.0 55 Regular" panose="00020600040101010101" charset="-122"/>
              </a:rPr>
              <a:t>plot</a:t>
            </a: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a:t>
            </a:r>
            <a:endParaRPr lang="en-US" altLang="zh-CN" sz="16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buNone/>
            </a:pP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    data </a:t>
            </a:r>
            <a:r>
              <a:rPr lang="en-US" altLang="zh-CN" sz="1600" b="0" dirty="0">
                <a:solidFill>
                  <a:srgbClr val="FF0000"/>
                </a:solidFill>
                <a:effectLst/>
                <a:latin typeface="阿里巴巴普惠体 3.0 55 Regular" panose="00020600040101010101" charset="-122"/>
                <a:ea typeface="阿里巴巴普惠体 3.0 55 Regular" panose="00020600040101010101" charset="-122"/>
              </a:rPr>
              <a:t>=</a:t>
            </a: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600" b="0" dirty="0">
                <a:solidFill>
                  <a:srgbClr val="00A000"/>
                </a:solidFill>
                <a:effectLst/>
                <a:latin typeface="阿里巴巴普惠体 3.0 55 Regular" panose="00020600040101010101" charset="-122"/>
                <a:ea typeface="阿里巴巴普惠体 3.0 55 Regular" panose="00020600040101010101" charset="-122"/>
              </a:rPr>
              <a:t>99</a:t>
            </a: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600" b="0" dirty="0">
                <a:solidFill>
                  <a:srgbClr val="00A000"/>
                </a:solidFill>
                <a:effectLst/>
                <a:latin typeface="阿里巴巴普惠体 3.0 55 Regular" panose="00020600040101010101" charset="-122"/>
                <a:ea typeface="阿里巴巴普惠体 3.0 55 Regular" panose="00020600040101010101" charset="-122"/>
              </a:rPr>
              <a:t>128</a:t>
            </a: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600" b="0" dirty="0">
                <a:solidFill>
                  <a:srgbClr val="00A000"/>
                </a:solidFill>
                <a:effectLst/>
                <a:latin typeface="阿里巴巴普惠体 3.0 55 Regular" panose="00020600040101010101" charset="-122"/>
                <a:ea typeface="阿里巴巴普惠体 3.0 55 Regular" panose="00020600040101010101" charset="-122"/>
              </a:rPr>
              <a:t>196</a:t>
            </a: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600" b="0" dirty="0">
                <a:solidFill>
                  <a:srgbClr val="00A000"/>
                </a:solidFill>
                <a:effectLst/>
                <a:latin typeface="阿里巴巴普惠体 3.0 55 Regular" panose="00020600040101010101" charset="-122"/>
                <a:ea typeface="阿里巴巴普惠体 3.0 55 Regular" panose="00020600040101010101" charset="-122"/>
              </a:rPr>
              <a:t>210</a:t>
            </a: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600" b="0" dirty="0">
                <a:solidFill>
                  <a:srgbClr val="00A000"/>
                </a:solidFill>
                <a:effectLst/>
                <a:latin typeface="阿里巴巴普惠体 3.0 55 Regular" panose="00020600040101010101" charset="-122"/>
                <a:ea typeface="阿里巴巴普惠体 3.0 55 Regular" panose="00020600040101010101" charset="-122"/>
              </a:rPr>
              <a:t>312</a:t>
            </a: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600" b="0" dirty="0">
                <a:solidFill>
                  <a:srgbClr val="AF00DB"/>
                </a:solidFill>
                <a:effectLst/>
                <a:latin typeface="阿里巴巴普惠体 3.0 55 Regular" panose="00020600040101010101" charset="-122"/>
                <a:ea typeface="阿里巴巴普惠体 3.0 55 Regular" panose="00020600040101010101" charset="-122"/>
              </a:rPr>
              <a:t>as</a:t>
            </a: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 sales,</a:t>
            </a:r>
            <a:endParaRPr lang="en-US" altLang="zh-CN" sz="16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buNone/>
            </a:pP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    labels </a:t>
            </a:r>
            <a:r>
              <a:rPr lang="en-US" altLang="zh-CN" sz="1600" b="0" dirty="0">
                <a:solidFill>
                  <a:srgbClr val="FF0000"/>
                </a:solidFill>
                <a:effectLst/>
                <a:latin typeface="阿里巴巴普惠体 3.0 55 Regular" panose="00020600040101010101" charset="-122"/>
                <a:ea typeface="阿里巴巴普惠体 3.0 55 Regular" panose="00020600040101010101" charset="-122"/>
              </a:rPr>
              <a:t>=</a:t>
            </a: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600" b="0" dirty="0">
                <a:solidFill>
                  <a:srgbClr val="A31515"/>
                </a:solidFill>
                <a:effectLst/>
                <a:latin typeface="阿里巴巴普惠体 3.0 55 Regular" panose="00020600040101010101" charset="-122"/>
                <a:ea typeface="阿里巴巴普惠体 3.0 55 Regular" panose="00020600040101010101" charset="-122"/>
              </a:rPr>
              <a:t>`IBM`MSFT`GOOG`XOM`C</a:t>
            </a: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a:t>
            </a:r>
            <a:endParaRPr lang="en-US" altLang="zh-CN" sz="16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buNone/>
            </a:pP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    title </a:t>
            </a:r>
            <a:r>
              <a:rPr lang="en-US" altLang="zh-CN" sz="1600" b="0" dirty="0">
                <a:solidFill>
                  <a:srgbClr val="FF0000"/>
                </a:solidFill>
                <a:effectLst/>
                <a:latin typeface="阿里巴巴普惠体 3.0 55 Regular" panose="00020600040101010101" charset="-122"/>
                <a:ea typeface="阿里巴巴普惠体 3.0 55 Regular" panose="00020600040101010101" charset="-122"/>
              </a:rPr>
              <a:t>=</a:t>
            </a: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600" b="0" dirty="0">
                <a:solidFill>
                  <a:srgbClr val="A31515"/>
                </a:solidFill>
                <a:effectLst/>
                <a:latin typeface="阿里巴巴普惠体 3.0 55 Regular" panose="00020600040101010101" charset="-122"/>
                <a:ea typeface="阿里巴巴普惠体 3.0 55 Regular" panose="00020600040101010101" charset="-122"/>
              </a:rPr>
              <a:t>`sales</a:t>
            </a: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a:t>
            </a:r>
            <a:endParaRPr lang="en-US" altLang="zh-CN" sz="16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buNone/>
            </a:pP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600" b="0" dirty="0" err="1">
                <a:solidFill>
                  <a:srgbClr val="000000"/>
                </a:solidFill>
                <a:effectLst/>
                <a:latin typeface="阿里巴巴普惠体 3.0 55 Regular" panose="00020600040101010101" charset="-122"/>
                <a:ea typeface="阿里巴巴普惠体 3.0 55 Regular" panose="00020600040101010101" charset="-122"/>
              </a:rPr>
              <a:t>chartType</a:t>
            </a: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600" b="0" dirty="0">
                <a:solidFill>
                  <a:srgbClr val="FF0000"/>
                </a:solidFill>
                <a:effectLst/>
                <a:latin typeface="阿里巴巴普惠体 3.0 55 Regular" panose="00020600040101010101" charset="-122"/>
                <a:ea typeface="阿里巴巴普惠体 3.0 55 Regular" panose="00020600040101010101" charset="-122"/>
              </a:rPr>
              <a:t>=</a:t>
            </a: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600" b="0" dirty="0">
                <a:solidFill>
                  <a:srgbClr val="0000EE"/>
                </a:solidFill>
                <a:effectLst/>
                <a:latin typeface="阿里巴巴普惠体 3.0 55 Regular" panose="00020600040101010101" charset="-122"/>
                <a:ea typeface="阿里巴巴普惠体 3.0 55 Regular" panose="00020600040101010101" charset="-122"/>
              </a:rPr>
              <a:t>PIE</a:t>
            </a:r>
            <a:endParaRPr lang="en-US" altLang="zh-CN" sz="16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pPr>
            <a:r>
              <a:rPr lang="en-US" altLang="zh-CN" sz="1600" b="0" dirty="0">
                <a:solidFill>
                  <a:srgbClr val="000000"/>
                </a:solidFill>
                <a:effectLst/>
                <a:latin typeface="阿里巴巴普惠体 3.0 55 Regular" panose="00020600040101010101" charset="-122"/>
                <a:ea typeface="阿里巴巴普惠体 3.0 55 Regular" panose="00020600040101010101" charset="-122"/>
              </a:rPr>
              <a:t>)</a:t>
            </a:r>
            <a:endParaRPr lang="en-US" altLang="zh-CN" sz="1600" b="0" dirty="0">
              <a:solidFill>
                <a:srgbClr val="000000"/>
              </a:solidFill>
              <a:effectLst/>
              <a:latin typeface="阿里巴巴普惠体 3.0 55 Regular" panose="00020600040101010101" charset="-122"/>
              <a:ea typeface="阿里巴巴普惠体 3.0 55 Regular" panose="00020600040101010101" charset="-122"/>
            </a:endParaRPr>
          </a:p>
        </p:txBody>
      </p:sp>
      <p:pic>
        <p:nvPicPr>
          <p:cNvPr id="12" name="图片 11"/>
          <p:cNvPicPr>
            <a:picLocks noChangeAspect="1"/>
          </p:cNvPicPr>
          <p:nvPr/>
        </p:nvPicPr>
        <p:blipFill>
          <a:blip r:embed="rId4"/>
          <a:stretch>
            <a:fillRect/>
          </a:stretch>
        </p:blipFill>
        <p:spPr>
          <a:xfrm>
            <a:off x="6600312" y="4109759"/>
            <a:ext cx="4702053" cy="2101007"/>
          </a:xfrm>
          <a:prstGeom prst="rect">
            <a:avLst/>
          </a:prstGeom>
        </p:spPr>
      </p:pic>
      <p:sp>
        <p:nvSpPr>
          <p:cNvPr id="13" name="矩形 12"/>
          <p:cNvSpPr/>
          <p:nvPr>
            <p:custDataLst>
              <p:tags r:id="rId5"/>
            </p:custDataLst>
          </p:nvPr>
        </p:nvSpPr>
        <p:spPr>
          <a:xfrm>
            <a:off x="823204" y="1604664"/>
            <a:ext cx="4496142" cy="1869184"/>
          </a:xfrm>
          <a:prstGeom prst="rect">
            <a:avLst/>
          </a:prstGeom>
          <a:noFill/>
          <a:ln w="28575" cmpd="dbl">
            <a:gradFill>
              <a:gsLst>
                <a:gs pos="0">
                  <a:schemeClr val="accent1">
                    <a:lumMod val="11000"/>
                    <a:lumOff val="89000"/>
                  </a:schemeClr>
                </a:gs>
                <a:gs pos="89000">
                  <a:srgbClr val="0D42D3"/>
                </a:gs>
                <a:gs pos="0">
                  <a:schemeClr val="accent1">
                    <a:lumMod val="45000"/>
                    <a:lumOff val="55000"/>
                  </a:schemeClr>
                </a:gs>
              </a:gsLst>
              <a:lin ang="20580000" scaled="1"/>
            </a:gra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latin typeface="阿里巴巴普惠体 3.0 55 Regular" panose="00020600040101010101" charset="-122"/>
              <a:ea typeface="阿里巴巴普惠体 3.0 55 Regular" panose="00020600040101010101" charset="-122"/>
            </a:endParaRPr>
          </a:p>
        </p:txBody>
      </p:sp>
      <p:sp>
        <p:nvSpPr>
          <p:cNvPr id="14" name="矩形 13"/>
          <p:cNvSpPr/>
          <p:nvPr>
            <p:custDataLst>
              <p:tags r:id="rId6"/>
            </p:custDataLst>
          </p:nvPr>
        </p:nvSpPr>
        <p:spPr>
          <a:xfrm>
            <a:off x="823204" y="4318744"/>
            <a:ext cx="4496142" cy="1869184"/>
          </a:xfrm>
          <a:prstGeom prst="rect">
            <a:avLst/>
          </a:prstGeom>
          <a:noFill/>
          <a:ln w="28575" cmpd="dbl">
            <a:gradFill>
              <a:gsLst>
                <a:gs pos="0">
                  <a:schemeClr val="accent1">
                    <a:lumMod val="11000"/>
                    <a:lumOff val="89000"/>
                  </a:schemeClr>
                </a:gs>
                <a:gs pos="89000">
                  <a:srgbClr val="0D42D3"/>
                </a:gs>
                <a:gs pos="0">
                  <a:schemeClr val="accent1">
                    <a:lumMod val="45000"/>
                    <a:lumOff val="55000"/>
                  </a:schemeClr>
                </a:gs>
              </a:gsLst>
              <a:lin ang="20580000" scaled="1"/>
            </a:gra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latin typeface="阿里巴巴普惠体 3.0 55 Regular" panose="00020600040101010101" charset="-122"/>
              <a:ea typeface="阿里巴巴普惠体 3.0 55 Regular" panose="00020600040101010101" charset="-122"/>
            </a:endParaRPr>
          </a:p>
        </p:txBody>
      </p:sp>
      <p:sp>
        <p:nvSpPr>
          <p:cNvPr id="15" name="箭头: 右 14"/>
          <p:cNvSpPr/>
          <p:nvPr/>
        </p:nvSpPr>
        <p:spPr>
          <a:xfrm>
            <a:off x="5644662" y="2426677"/>
            <a:ext cx="844061" cy="378069"/>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endParaRPr>
          </a:p>
        </p:txBody>
      </p:sp>
      <p:pic>
        <p:nvPicPr>
          <p:cNvPr id="16" name="图片 15"/>
          <p:cNvPicPr>
            <a:picLocks noChangeAspect="1"/>
          </p:cNvPicPr>
          <p:nvPr/>
        </p:nvPicPr>
        <p:blipFill>
          <a:blip r:embed="rId7"/>
          <a:stretch>
            <a:fillRect/>
          </a:stretch>
        </p:blipFill>
        <p:spPr>
          <a:xfrm>
            <a:off x="5667212" y="5039479"/>
            <a:ext cx="859611" cy="414564"/>
          </a:xfrm>
          <a:prstGeom prst="rect">
            <a:avLst/>
          </a:prstGeom>
        </p:spPr>
      </p:pic>
      <p:sp>
        <p:nvSpPr>
          <p:cNvPr id="3" name="文本框 2"/>
          <p:cNvSpPr txBox="1"/>
          <p:nvPr/>
        </p:nvSpPr>
        <p:spPr>
          <a:xfrm>
            <a:off x="742950" y="1134110"/>
            <a:ext cx="1111250" cy="368300"/>
          </a:xfrm>
          <a:prstGeom prst="rect">
            <a:avLst/>
          </a:prstGeom>
          <a:noFill/>
        </p:spPr>
        <p:txBody>
          <a:bodyPr wrap="square" rtlCol="0">
            <a:spAutoFit/>
          </a:bodyPr>
          <a:lstStyle/>
          <a:p>
            <a:r>
              <a:rPr lang="zh-CN" altLang="en-US" b="1"/>
              <a:t>柱形图</a:t>
            </a:r>
            <a:endParaRPr lang="zh-CN" altLang="en-US" b="1"/>
          </a:p>
        </p:txBody>
      </p:sp>
      <p:sp>
        <p:nvSpPr>
          <p:cNvPr id="4" name="文本框 3"/>
          <p:cNvSpPr txBox="1"/>
          <p:nvPr/>
        </p:nvSpPr>
        <p:spPr>
          <a:xfrm>
            <a:off x="723900" y="3880485"/>
            <a:ext cx="1111250" cy="368300"/>
          </a:xfrm>
          <a:prstGeom prst="rect">
            <a:avLst/>
          </a:prstGeom>
          <a:noFill/>
        </p:spPr>
        <p:txBody>
          <a:bodyPr wrap="square" rtlCol="0">
            <a:spAutoFit/>
          </a:bodyPr>
          <a:lstStyle/>
          <a:p>
            <a:r>
              <a:rPr lang="zh-CN" altLang="en-US" b="1"/>
              <a:t>饼图</a:t>
            </a:r>
            <a:endParaRPr lang="zh-CN" altLang="en-US" b="1"/>
          </a:p>
        </p:txBody>
      </p:sp>
      <p:sp>
        <p:nvSpPr>
          <p:cNvPr id="6" name="椭圆 5"/>
          <p:cNvSpPr/>
          <p:nvPr/>
        </p:nvSpPr>
        <p:spPr>
          <a:xfrm>
            <a:off x="127000" y="610235"/>
            <a:ext cx="253365" cy="255905"/>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spTree>
    <p:custDataLst>
      <p:tags r:id="rId8"/>
    </p:custData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127000" y="-160020"/>
            <a:ext cx="762635" cy="770255"/>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阿里巴巴普惠体 3.0 55 Regular" panose="00020600040101010101" charset="-122"/>
              <a:ea typeface="阿里巴巴普惠体 3.0 55 Regular" panose="00020600040101010101" charset="-122"/>
              <a:cs typeface="+mn-cs"/>
            </a:endParaRPr>
          </a:p>
        </p:txBody>
      </p:sp>
      <p:sp>
        <p:nvSpPr>
          <p:cNvPr id="9" name="文本框 8"/>
          <p:cNvSpPr txBox="1"/>
          <p:nvPr/>
        </p:nvSpPr>
        <p:spPr>
          <a:xfrm>
            <a:off x="996314" y="104140"/>
            <a:ext cx="8421509"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rPr>
              <a:t>实践应用</a:t>
            </a:r>
            <a:endParaRPr kumimoji="0" lang="zh-CN" altLang="en-US" sz="2400" b="1" i="0" u="none" strike="noStrike" kern="1200" cap="none" spc="0" normalizeH="0" baseline="0" noProof="0" dirty="0">
              <a:ln>
                <a:noFill/>
              </a:ln>
              <a:solidFill>
                <a:srgbClr val="022EA6"/>
              </a:solidFill>
              <a:effectLst/>
              <a:uLnTx/>
              <a:uFillTx/>
              <a:latin typeface="阿里巴巴普惠体 3.0 55 Regular" panose="00020600040101010101" charset="-122"/>
              <a:ea typeface="阿里巴巴普惠体 3.0 55 Regular" panose="00020600040101010101" charset="-122"/>
              <a:cs typeface="+mn-cs"/>
            </a:endParaRPr>
          </a:p>
        </p:txBody>
      </p:sp>
      <p:pic>
        <p:nvPicPr>
          <p:cNvPr id="2" name="图片 1" descr="/Users/chenjiayuan/Desktop/公司logo2.png公司logo2"/>
          <p:cNvPicPr>
            <a:picLocks noChangeAspect="1"/>
          </p:cNvPicPr>
          <p:nvPr>
            <p:custDataLst>
              <p:tags r:id="rId1"/>
            </p:custDataLst>
          </p:nvPr>
        </p:nvPicPr>
        <p:blipFill>
          <a:blip r:embed="rId2" cstate="screen"/>
          <a:srcRect/>
          <a:stretch>
            <a:fillRect/>
          </a:stretch>
        </p:blipFill>
        <p:spPr>
          <a:xfrm>
            <a:off x="10701655" y="288925"/>
            <a:ext cx="1056005" cy="275590"/>
          </a:xfrm>
          <a:prstGeom prst="rect">
            <a:avLst/>
          </a:prstGeom>
        </p:spPr>
      </p:pic>
      <p:sp>
        <p:nvSpPr>
          <p:cNvPr id="8" name="文本框 7"/>
          <p:cNvSpPr txBox="1"/>
          <p:nvPr/>
        </p:nvSpPr>
        <p:spPr>
          <a:xfrm>
            <a:off x="458415" y="842098"/>
            <a:ext cx="9497305" cy="1880195"/>
          </a:xfrm>
          <a:prstGeom prst="rect">
            <a:avLst/>
          </a:prstGeom>
          <a:noFill/>
        </p:spPr>
        <p:txBody>
          <a:bodyPr wrap="square" rtlCol="0">
            <a:spAutoFit/>
          </a:bodyPr>
          <a:lstStyle/>
          <a:p>
            <a:r>
              <a:rPr lang="zh-CN" altLang="en-US" sz="2000" b="1" dirty="0">
                <a:latin typeface="阿里巴巴普惠体 3.0 55 Regular" panose="00020600040101010101" charset="-122"/>
                <a:ea typeface="阿里巴巴普惠体 3.0 55 Regular" panose="00020600040101010101" charset="-122"/>
              </a:rPr>
              <a:t>背景：</a:t>
            </a:r>
            <a:endParaRPr lang="en-US" altLang="zh-CN" sz="1600" dirty="0">
              <a:latin typeface="阿里巴巴普惠体 3.0 55 Regular" panose="00020600040101010101" charset="-122"/>
              <a:ea typeface="阿里巴巴普惠体 3.0 55 Regular" panose="00020600040101010101" charset="-122"/>
            </a:endParaRPr>
          </a:p>
          <a:p>
            <a:pPr>
              <a:lnSpc>
                <a:spcPct val="150000"/>
              </a:lnSpc>
            </a:pPr>
            <a:r>
              <a:rPr lang="zh-CN" altLang="en-US" sz="1600" dirty="0">
                <a:latin typeface="阿里巴巴普惠体 3.0 55 Regular" panose="00020600040101010101" charset="-122"/>
                <a:ea typeface="阿里巴巴普惠体 3.0 55 Regular" panose="00020600040101010101" charset="-122"/>
              </a:rPr>
              <a:t>在交易中，价格趋势的变化对于市场情绪、资金流向以及交易策略有着重要影响。</a:t>
            </a:r>
            <a:endParaRPr lang="en-US" altLang="zh-CN" sz="1600" dirty="0">
              <a:latin typeface="阿里巴巴普惠体 3.0 55 Regular" panose="00020600040101010101" charset="-122"/>
              <a:ea typeface="阿里巴巴普惠体 3.0 55 Regular" panose="00020600040101010101" charset="-122"/>
            </a:endParaRPr>
          </a:p>
          <a:p>
            <a:pPr marL="285750" indent="-285750">
              <a:lnSpc>
                <a:spcPct val="150000"/>
              </a:lnSpc>
              <a:buFont typeface="Arial" panose="020B0604020202020204" pitchFamily="34" charset="0"/>
              <a:buChar char="•"/>
            </a:pPr>
            <a:r>
              <a:rPr lang="zh-CN" altLang="en-US" sz="1600" dirty="0">
                <a:latin typeface="阿里巴巴普惠体 3.0 55 Regular" panose="00020600040101010101" charset="-122"/>
                <a:ea typeface="阿里巴巴普惠体 3.0 55 Regular" panose="00020600040101010101" charset="-122"/>
              </a:rPr>
              <a:t>短周期均线对价格变化更为敏感，能够快速反映市场的短期情绪波动。</a:t>
            </a:r>
            <a:endParaRPr lang="zh-CN" altLang="en-US" sz="1600" dirty="0">
              <a:latin typeface="阿里巴巴普惠体 3.0 55 Regular" panose="00020600040101010101" charset="-122"/>
              <a:ea typeface="阿里巴巴普惠体 3.0 55 Regular" panose="00020600040101010101" charset="-122"/>
            </a:endParaRPr>
          </a:p>
          <a:p>
            <a:pPr marL="285750" indent="-285750">
              <a:lnSpc>
                <a:spcPct val="150000"/>
              </a:lnSpc>
              <a:buFont typeface="Arial" panose="020B0604020202020204" pitchFamily="34" charset="0"/>
              <a:buChar char="•"/>
            </a:pPr>
            <a:r>
              <a:rPr lang="zh-CN" altLang="en-US" sz="1600" dirty="0">
                <a:latin typeface="阿里巴巴普惠体 3.0 55 Regular" panose="00020600040101010101" charset="-122"/>
                <a:ea typeface="阿里巴巴普惠体 3.0 55 Regular" panose="00020600040101010101" charset="-122"/>
              </a:rPr>
              <a:t>长周期均线则更加平滑，能体现市场的中长期趋势，减少短期波动的干扰。</a:t>
            </a:r>
            <a:endParaRPr lang="zh-CN" altLang="en-US" sz="1600" dirty="0">
              <a:latin typeface="阿里巴巴普惠体 3.0 55 Regular" panose="00020600040101010101" charset="-122"/>
              <a:ea typeface="阿里巴巴普惠体 3.0 55 Regular" panose="00020600040101010101" charset="-122"/>
            </a:endParaRPr>
          </a:p>
          <a:p>
            <a:pPr>
              <a:lnSpc>
                <a:spcPct val="150000"/>
              </a:lnSpc>
            </a:pPr>
            <a:r>
              <a:rPr lang="zh-CN" altLang="en-US" sz="1600" dirty="0">
                <a:latin typeface="阿里巴巴普惠体 3.0 55 Regular" panose="00020600040101010101" charset="-122"/>
                <a:ea typeface="阿里巴巴普惠体 3.0 55 Regular" panose="00020600040101010101" charset="-122"/>
              </a:rPr>
              <a:t>通过长短周期双均线分析，我们能够更清晰地识别市场趋势，并结合不同市场条件制定交易策略</a:t>
            </a:r>
            <a:r>
              <a:rPr lang="zh-CN" altLang="en-US" b="1" dirty="0">
                <a:latin typeface="阿里巴巴普惠体 3.0 55 Regular" panose="00020600040101010101" charset="-122"/>
                <a:ea typeface="阿里巴巴普惠体 3.0 55 Regular" panose="00020600040101010101" charset="-122"/>
              </a:rPr>
              <a:t>。</a:t>
            </a:r>
            <a:endParaRPr lang="en-US" altLang="zh-CN" b="1" dirty="0">
              <a:latin typeface="阿里巴巴普惠体 3.0 55 Regular" panose="00020600040101010101" charset="-122"/>
              <a:ea typeface="阿里巴巴普惠体 3.0 55 Regular" panose="00020600040101010101" charset="-122"/>
            </a:endParaRPr>
          </a:p>
        </p:txBody>
      </p:sp>
      <p:sp>
        <p:nvSpPr>
          <p:cNvPr id="11" name="矩形 10"/>
          <p:cNvSpPr/>
          <p:nvPr>
            <p:custDataLst>
              <p:tags r:id="rId3"/>
            </p:custDataLst>
          </p:nvPr>
        </p:nvSpPr>
        <p:spPr>
          <a:xfrm>
            <a:off x="521335" y="2954020"/>
            <a:ext cx="5659755" cy="3406140"/>
          </a:xfrm>
          <a:prstGeom prst="rect">
            <a:avLst/>
          </a:prstGeom>
          <a:noFill/>
          <a:ln w="28575" cmpd="dbl">
            <a:gradFill>
              <a:gsLst>
                <a:gs pos="0">
                  <a:schemeClr val="accent1">
                    <a:lumMod val="11000"/>
                    <a:lumOff val="89000"/>
                  </a:schemeClr>
                </a:gs>
                <a:gs pos="89000">
                  <a:srgbClr val="0D42D3"/>
                </a:gs>
                <a:gs pos="0">
                  <a:schemeClr val="accent1">
                    <a:lumMod val="45000"/>
                    <a:lumOff val="55000"/>
                  </a:schemeClr>
                </a:gs>
              </a:gsLst>
              <a:lin ang="20580000" scaled="1"/>
            </a:gra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latin typeface="阿里巴巴普惠体 3.0 55 Regular" panose="00020600040101010101" charset="-122"/>
              <a:ea typeface="阿里巴巴普惠体 3.0 55 Regular" panose="00020600040101010101" charset="-122"/>
            </a:endParaRPr>
          </a:p>
        </p:txBody>
      </p:sp>
      <p:pic>
        <p:nvPicPr>
          <p:cNvPr id="12" name="图片 11"/>
          <p:cNvPicPr>
            <a:picLocks noChangeAspect="1"/>
          </p:cNvPicPr>
          <p:nvPr/>
        </p:nvPicPr>
        <p:blipFill>
          <a:blip r:embed="rId4"/>
          <a:stretch>
            <a:fillRect/>
          </a:stretch>
        </p:blipFill>
        <p:spPr>
          <a:xfrm>
            <a:off x="6967701" y="4642782"/>
            <a:ext cx="5058508" cy="1517552"/>
          </a:xfrm>
          <a:prstGeom prst="rect">
            <a:avLst/>
          </a:prstGeom>
        </p:spPr>
      </p:pic>
      <p:sp>
        <p:nvSpPr>
          <p:cNvPr id="13" name="箭头: 右 12"/>
          <p:cNvSpPr/>
          <p:nvPr/>
        </p:nvSpPr>
        <p:spPr>
          <a:xfrm>
            <a:off x="6230950" y="4519246"/>
            <a:ext cx="572629" cy="378069"/>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accent2"/>
                </a:solidFill>
                <a:prstDash val="solid"/>
              </a:ln>
              <a:solidFill>
                <a:schemeClr val="accent2">
                  <a:lumMod val="40000"/>
                  <a:lumOff val="60000"/>
                </a:schemeClr>
              </a:solidFill>
            </a:endParaRPr>
          </a:p>
        </p:txBody>
      </p:sp>
      <p:sp>
        <p:nvSpPr>
          <p:cNvPr id="3" name="文本框 2"/>
          <p:cNvSpPr txBox="1"/>
          <p:nvPr/>
        </p:nvSpPr>
        <p:spPr>
          <a:xfrm>
            <a:off x="8394065" y="6151245"/>
            <a:ext cx="1712595" cy="306705"/>
          </a:xfrm>
          <a:prstGeom prst="rect">
            <a:avLst/>
          </a:prstGeom>
          <a:noFill/>
        </p:spPr>
        <p:txBody>
          <a:bodyPr wrap="square" rtlCol="0">
            <a:spAutoFit/>
          </a:bodyPr>
          <a:lstStyle/>
          <a:p>
            <a:pPr algn="ctr"/>
            <a:r>
              <a:rPr lang="zh-CN" altLang="en-US" sz="1400"/>
              <a:t>双均线效果图</a:t>
            </a:r>
            <a:endParaRPr lang="zh-CN" altLang="en-US" sz="1400"/>
          </a:p>
        </p:txBody>
      </p:sp>
      <p:sp>
        <p:nvSpPr>
          <p:cNvPr id="4" name="文本框 3"/>
          <p:cNvSpPr txBox="1"/>
          <p:nvPr/>
        </p:nvSpPr>
        <p:spPr>
          <a:xfrm>
            <a:off x="600710" y="2957830"/>
            <a:ext cx="5547360" cy="3289300"/>
          </a:xfrm>
          <a:prstGeom prst="rect">
            <a:avLst/>
          </a:prstGeom>
        </p:spPr>
        <p:txBody>
          <a:bodyPr wrap="square">
            <a:noAutofit/>
          </a:bodyPr>
          <a:p>
            <a:pPr indent="0" fontAlgn="auto">
              <a:lnSpc>
                <a:spcPct val="100000"/>
              </a:lnSpc>
            </a:pPr>
            <a:r>
              <a:rPr lang="en-US" altLang="zh-CN" sz="1400" b="0">
                <a:solidFill>
                  <a:srgbClr val="000000"/>
                </a:solidFill>
                <a:latin typeface="MyFont" panose="02010609030101010101" charset="-122"/>
                <a:ea typeface="MyFont" panose="02010609030101010101" charset="-122"/>
              </a:rPr>
              <a:t>barData </a:t>
            </a:r>
            <a:r>
              <a:rPr lang="en-US" altLang="zh-CN" sz="1400" b="0">
                <a:solidFill>
                  <a:srgbClr val="FF0000"/>
                </a:solidFill>
                <a:latin typeface="MyFont" panose="02010609030101010101" charset="-122"/>
                <a:ea typeface="MyFont" panose="02010609030101010101" charset="-122"/>
              </a:rPr>
              <a:t>=</a:t>
            </a:r>
            <a:endParaRPr lang="en-US" altLang="zh-CN" sz="1400" b="0">
              <a:solidFill>
                <a:srgbClr val="FF0000"/>
              </a:solidFill>
              <a:latin typeface="MyFont" panose="02010609030101010101" charset="-122"/>
              <a:ea typeface="MyFont" panose="02010609030101010101" charset="-122"/>
            </a:endParaRPr>
          </a:p>
          <a:p>
            <a:pPr indent="0" fontAlgn="auto">
              <a:lnSpc>
                <a:spcPct val="100000"/>
              </a:lnSpc>
            </a:pPr>
            <a:r>
              <a:rPr lang="en-US" altLang="zh-CN" sz="1400" b="0">
                <a:solidFill>
                  <a:srgbClr val="000000"/>
                </a:solidFill>
                <a:latin typeface="MyFont" panose="02010609030101010101" charset="-122"/>
                <a:ea typeface="MyFont" panose="02010609030101010101" charset="-122"/>
              </a:rPr>
              <a:t>    </a:t>
            </a:r>
            <a:r>
              <a:rPr lang="en-US" altLang="zh-CN" sz="1400" b="0">
                <a:solidFill>
                  <a:srgbClr val="AF00DB"/>
                </a:solidFill>
                <a:latin typeface="MyFont" panose="02010609030101010101" charset="-122"/>
                <a:ea typeface="MyFont" panose="02010609030101010101" charset="-122"/>
              </a:rPr>
              <a:t>select</a:t>
            </a:r>
            <a:endParaRPr lang="en-US" altLang="zh-CN" sz="1400" b="0">
              <a:solidFill>
                <a:srgbClr val="AF00DB"/>
              </a:solidFill>
              <a:latin typeface="MyFont" panose="02010609030101010101" charset="-122"/>
              <a:ea typeface="MyFont" panose="02010609030101010101" charset="-122"/>
            </a:endParaRPr>
          </a:p>
          <a:p>
            <a:pPr indent="0" fontAlgn="auto">
              <a:lnSpc>
                <a:spcPct val="100000"/>
              </a:lnSpc>
            </a:pPr>
            <a:r>
              <a:rPr lang="en-US" altLang="zh-CN" sz="1400" b="0">
                <a:solidFill>
                  <a:srgbClr val="000000"/>
                </a:solidFill>
                <a:latin typeface="MyFont" panose="02010609030101010101" charset="-122"/>
                <a:ea typeface="MyFont" panose="02010609030101010101" charset="-122"/>
              </a:rPr>
              <a:t>        </a:t>
            </a:r>
            <a:r>
              <a:rPr lang="en-US" altLang="zh-CN" sz="1400" b="1">
                <a:solidFill>
                  <a:srgbClr val="000000"/>
                </a:solidFill>
                <a:latin typeface="MyFont" panose="02010609030101010101" charset="-122"/>
                <a:ea typeface="MyFont" panose="02010609030101010101" charset="-122"/>
              </a:rPr>
              <a:t>last</a:t>
            </a:r>
            <a:r>
              <a:rPr lang="en-US" altLang="zh-CN" sz="1400" b="0">
                <a:solidFill>
                  <a:srgbClr val="000000"/>
                </a:solidFill>
                <a:latin typeface="MyFont" panose="02010609030101010101" charset="-122"/>
                <a:ea typeface="MyFont" panose="02010609030101010101" charset="-122"/>
              </a:rPr>
              <a:t>(exchange) </a:t>
            </a:r>
            <a:r>
              <a:rPr lang="en-US" altLang="zh-CN" sz="1400" b="0">
                <a:solidFill>
                  <a:srgbClr val="AF00DB"/>
                </a:solidFill>
                <a:latin typeface="MyFont" panose="02010609030101010101" charset="-122"/>
                <a:ea typeface="MyFont" panose="02010609030101010101" charset="-122"/>
              </a:rPr>
              <a:t>as</a:t>
            </a:r>
            <a:r>
              <a:rPr lang="en-US" altLang="zh-CN" sz="1400" b="0">
                <a:solidFill>
                  <a:srgbClr val="000000"/>
                </a:solidFill>
                <a:latin typeface="MyFont" panose="02010609030101010101" charset="-122"/>
                <a:ea typeface="MyFont" panose="02010609030101010101" charset="-122"/>
              </a:rPr>
              <a:t> exchange, </a:t>
            </a:r>
            <a:endParaRPr lang="en-US" altLang="zh-CN" sz="1400" b="0">
              <a:solidFill>
                <a:srgbClr val="000000"/>
              </a:solidFill>
              <a:latin typeface="MyFont" panose="02010609030101010101" charset="-122"/>
              <a:ea typeface="MyFont" panose="02010609030101010101" charset="-122"/>
            </a:endParaRPr>
          </a:p>
          <a:p>
            <a:pPr indent="0" fontAlgn="auto">
              <a:lnSpc>
                <a:spcPct val="100000"/>
              </a:lnSpc>
            </a:pPr>
            <a:r>
              <a:rPr lang="en-US" altLang="zh-CN" sz="1400" b="0">
                <a:solidFill>
                  <a:srgbClr val="000000"/>
                </a:solidFill>
                <a:latin typeface="MyFont" panose="02010609030101010101" charset="-122"/>
                <a:ea typeface="MyFont" panose="02010609030101010101" charset="-122"/>
              </a:rPr>
              <a:t>        </a:t>
            </a:r>
            <a:r>
              <a:rPr lang="en-US" altLang="zh-CN" sz="1400" b="1">
                <a:solidFill>
                  <a:srgbClr val="000000"/>
                </a:solidFill>
                <a:latin typeface="MyFont" panose="02010609030101010101" charset="-122"/>
                <a:ea typeface="MyFont" panose="02010609030101010101" charset="-122"/>
              </a:rPr>
              <a:t>last</a:t>
            </a:r>
            <a:r>
              <a:rPr lang="en-US" altLang="zh-CN" sz="1400" b="0">
                <a:solidFill>
                  <a:srgbClr val="000000"/>
                </a:solidFill>
                <a:latin typeface="MyFont" panose="02010609030101010101" charset="-122"/>
                <a:ea typeface="MyFont" panose="02010609030101010101" charset="-122"/>
              </a:rPr>
              <a:t>((bestBidPrice</a:t>
            </a:r>
            <a:r>
              <a:rPr lang="en-US" altLang="zh-CN" sz="1400" b="0">
                <a:solidFill>
                  <a:srgbClr val="FF0000"/>
                </a:solidFill>
                <a:latin typeface="MyFont" panose="02010609030101010101" charset="-122"/>
                <a:ea typeface="MyFont" panose="02010609030101010101" charset="-122"/>
              </a:rPr>
              <a:t>+</a:t>
            </a:r>
            <a:r>
              <a:rPr lang="en-US" altLang="zh-CN" sz="1400" b="0">
                <a:solidFill>
                  <a:srgbClr val="000000"/>
                </a:solidFill>
                <a:latin typeface="MyFont" panose="02010609030101010101" charset="-122"/>
                <a:ea typeface="MyFont" panose="02010609030101010101" charset="-122"/>
              </a:rPr>
              <a:t>bestAskPrice)</a:t>
            </a:r>
            <a:r>
              <a:rPr lang="en-US" altLang="zh-CN" sz="1400" b="0">
                <a:solidFill>
                  <a:srgbClr val="FF0000"/>
                </a:solidFill>
                <a:latin typeface="MyFont" panose="02010609030101010101" charset="-122"/>
                <a:ea typeface="MyFont" panose="02010609030101010101" charset="-122"/>
              </a:rPr>
              <a:t>/</a:t>
            </a:r>
            <a:r>
              <a:rPr lang="en-US" altLang="zh-CN" sz="1400" b="0">
                <a:solidFill>
                  <a:srgbClr val="00A000"/>
                </a:solidFill>
                <a:latin typeface="MyFont" panose="02010609030101010101" charset="-122"/>
                <a:ea typeface="MyFont" panose="02010609030101010101" charset="-122"/>
              </a:rPr>
              <a:t>2</a:t>
            </a:r>
            <a:r>
              <a:rPr lang="en-US" altLang="zh-CN" sz="1400" b="0">
                <a:solidFill>
                  <a:srgbClr val="000000"/>
                </a:solidFill>
                <a:latin typeface="MyFont" panose="02010609030101010101" charset="-122"/>
                <a:ea typeface="MyFont" panose="02010609030101010101" charset="-122"/>
              </a:rPr>
              <a:t>) </a:t>
            </a:r>
            <a:r>
              <a:rPr lang="en-US" altLang="zh-CN" sz="1400" b="0">
                <a:solidFill>
                  <a:srgbClr val="AF00DB"/>
                </a:solidFill>
                <a:latin typeface="MyFont" panose="02010609030101010101" charset="-122"/>
                <a:ea typeface="MyFont" panose="02010609030101010101" charset="-122"/>
              </a:rPr>
              <a:t>as</a:t>
            </a:r>
            <a:r>
              <a:rPr lang="en-US" altLang="zh-CN" sz="1400" b="0">
                <a:solidFill>
                  <a:srgbClr val="000000"/>
                </a:solidFill>
                <a:latin typeface="MyFont" panose="02010609030101010101" charset="-122"/>
                <a:ea typeface="MyFont" panose="02010609030101010101" charset="-122"/>
              </a:rPr>
              <a:t> price </a:t>
            </a:r>
            <a:endParaRPr lang="en-US" altLang="zh-CN" sz="1400" b="0">
              <a:solidFill>
                <a:srgbClr val="000000"/>
              </a:solidFill>
              <a:latin typeface="MyFont" panose="02010609030101010101" charset="-122"/>
              <a:ea typeface="MyFont" panose="02010609030101010101" charset="-122"/>
            </a:endParaRPr>
          </a:p>
          <a:p>
            <a:pPr indent="0" fontAlgn="auto">
              <a:lnSpc>
                <a:spcPct val="100000"/>
              </a:lnSpc>
            </a:pPr>
            <a:r>
              <a:rPr lang="en-US" altLang="zh-CN" sz="1400" b="0">
                <a:solidFill>
                  <a:srgbClr val="000000"/>
                </a:solidFill>
                <a:latin typeface="MyFont" panose="02010609030101010101" charset="-122"/>
                <a:ea typeface="MyFont" panose="02010609030101010101" charset="-122"/>
              </a:rPr>
              <a:t>    </a:t>
            </a:r>
            <a:r>
              <a:rPr lang="en-US" altLang="zh-CN" sz="1400" b="0">
                <a:solidFill>
                  <a:srgbClr val="AF00DB"/>
                </a:solidFill>
                <a:latin typeface="MyFont" panose="02010609030101010101" charset="-122"/>
                <a:ea typeface="MyFont" panose="02010609030101010101" charset="-122"/>
              </a:rPr>
              <a:t>from </a:t>
            </a:r>
            <a:r>
              <a:rPr lang="en-US" altLang="zh-CN" sz="1400" b="1">
                <a:solidFill>
                  <a:srgbClr val="000000"/>
                </a:solidFill>
                <a:latin typeface="MyFont" panose="02010609030101010101" charset="-122"/>
                <a:ea typeface="MyFont" panose="02010609030101010101" charset="-122"/>
              </a:rPr>
              <a:t>loadText</a:t>
            </a:r>
            <a:r>
              <a:rPr lang="en-US" altLang="zh-CN" sz="1400" b="0">
                <a:solidFill>
                  <a:srgbClr val="000000"/>
                </a:solidFill>
                <a:latin typeface="MyFont" panose="02010609030101010101" charset="-122"/>
                <a:ea typeface="MyFont" panose="02010609030101010101" charset="-122"/>
              </a:rPr>
              <a:t>(</a:t>
            </a:r>
            <a:r>
              <a:rPr lang="en-US" altLang="zh-CN" sz="1400" b="0">
                <a:solidFill>
                  <a:srgbClr val="A31515"/>
                </a:solidFill>
                <a:latin typeface="MyFont" panose="02010609030101010101" charset="-122"/>
                <a:ea typeface="MyFont" panose="02010609030101010101" charset="-122"/>
              </a:rPr>
              <a:t>'cryptoBBOSampleData.csv'</a:t>
            </a:r>
            <a:r>
              <a:rPr lang="en-US" altLang="zh-CN" sz="1400" b="0">
                <a:solidFill>
                  <a:srgbClr val="000000"/>
                </a:solidFill>
                <a:latin typeface="MyFont" panose="02010609030101010101" charset="-122"/>
                <a:ea typeface="MyFont" panose="02010609030101010101" charset="-122"/>
              </a:rPr>
              <a:t>)</a:t>
            </a:r>
            <a:endParaRPr lang="en-US" altLang="zh-CN" sz="1400" b="0">
              <a:solidFill>
                <a:srgbClr val="000000"/>
              </a:solidFill>
              <a:latin typeface="MyFont" panose="02010609030101010101" charset="-122"/>
              <a:ea typeface="MyFont" panose="02010609030101010101" charset="-122"/>
            </a:endParaRPr>
          </a:p>
          <a:p>
            <a:pPr indent="0" fontAlgn="auto">
              <a:lnSpc>
                <a:spcPct val="100000"/>
              </a:lnSpc>
            </a:pPr>
            <a:r>
              <a:rPr lang="en-US" altLang="zh-CN" sz="1400" b="0">
                <a:solidFill>
                  <a:srgbClr val="000000"/>
                </a:solidFill>
                <a:latin typeface="MyFont" panose="02010609030101010101" charset="-122"/>
                <a:ea typeface="MyFont" panose="02010609030101010101" charset="-122"/>
              </a:rPr>
              <a:t>    </a:t>
            </a:r>
            <a:r>
              <a:rPr lang="en-US" altLang="zh-CN" sz="1400" b="0">
                <a:solidFill>
                  <a:srgbClr val="AF00DB"/>
                </a:solidFill>
                <a:latin typeface="MyFont" panose="02010609030101010101" charset="-122"/>
                <a:ea typeface="MyFont" panose="02010609030101010101" charset="-122"/>
              </a:rPr>
              <a:t>group by</a:t>
            </a:r>
            <a:r>
              <a:rPr lang="en-US" altLang="zh-CN" sz="1400" b="0">
                <a:solidFill>
                  <a:srgbClr val="000000"/>
                </a:solidFill>
                <a:latin typeface="MyFont" panose="02010609030101010101" charset="-122"/>
                <a:ea typeface="MyFont" panose="02010609030101010101" charset="-122"/>
              </a:rPr>
              <a:t> instrument, </a:t>
            </a:r>
            <a:r>
              <a:rPr lang="en-US" altLang="zh-CN" sz="1400" b="1">
                <a:solidFill>
                  <a:srgbClr val="000000"/>
                </a:solidFill>
                <a:latin typeface="MyFont" panose="02010609030101010101" charset="-122"/>
                <a:ea typeface="MyFont" panose="02010609030101010101" charset="-122"/>
              </a:rPr>
              <a:t>bar</a:t>
            </a:r>
            <a:r>
              <a:rPr lang="en-US" altLang="zh-CN" sz="1400" b="0">
                <a:solidFill>
                  <a:srgbClr val="000000"/>
                </a:solidFill>
                <a:latin typeface="MyFont" panose="02010609030101010101" charset="-122"/>
                <a:ea typeface="MyFont" panose="02010609030101010101" charset="-122"/>
              </a:rPr>
              <a:t>(transactionTime, </a:t>
            </a:r>
            <a:r>
              <a:rPr lang="en-US" altLang="zh-CN" sz="1400" b="0">
                <a:solidFill>
                  <a:srgbClr val="00A000"/>
                </a:solidFill>
                <a:latin typeface="MyFont" panose="02010609030101010101" charset="-122"/>
                <a:ea typeface="MyFont" panose="02010609030101010101" charset="-122"/>
              </a:rPr>
              <a:t>1m</a:t>
            </a:r>
            <a:r>
              <a:rPr lang="en-US" altLang="zh-CN" sz="1400" b="0">
                <a:solidFill>
                  <a:srgbClr val="000000"/>
                </a:solidFill>
                <a:latin typeface="MyFont" panose="02010609030101010101" charset="-122"/>
                <a:ea typeface="MyFont" panose="02010609030101010101" charset="-122"/>
              </a:rPr>
              <a:t>) </a:t>
            </a:r>
            <a:r>
              <a:rPr lang="en-US" altLang="zh-CN" sz="1400" b="0">
                <a:solidFill>
                  <a:srgbClr val="AF00DB"/>
                </a:solidFill>
                <a:latin typeface="MyFont" panose="02010609030101010101" charset="-122"/>
                <a:ea typeface="MyFont" panose="02010609030101010101" charset="-122"/>
              </a:rPr>
              <a:t>as</a:t>
            </a:r>
            <a:r>
              <a:rPr lang="en-US" altLang="zh-CN" sz="1400" b="0">
                <a:solidFill>
                  <a:srgbClr val="000000"/>
                </a:solidFill>
                <a:latin typeface="MyFont" panose="02010609030101010101" charset="-122"/>
                <a:ea typeface="MyFont" panose="02010609030101010101" charset="-122"/>
              </a:rPr>
              <a:t> time</a:t>
            </a:r>
            <a:endParaRPr lang="en-US" altLang="zh-CN" sz="1400" b="0">
              <a:solidFill>
                <a:srgbClr val="000000"/>
              </a:solidFill>
              <a:latin typeface="MyFont" panose="02010609030101010101" charset="-122"/>
              <a:ea typeface="MyFont" panose="02010609030101010101" charset="-122"/>
            </a:endParaRPr>
          </a:p>
          <a:p>
            <a:pPr indent="0" fontAlgn="auto">
              <a:lnSpc>
                <a:spcPct val="100000"/>
              </a:lnSpc>
            </a:pPr>
            <a:r>
              <a:rPr lang="en-US" altLang="zh-CN" sz="1400" b="0">
                <a:solidFill>
                  <a:srgbClr val="000000"/>
                </a:solidFill>
                <a:latin typeface="MyFont" panose="02010609030101010101" charset="-122"/>
                <a:ea typeface="MyFont" panose="02010609030101010101" charset="-122"/>
              </a:rPr>
              <a:t>dualEMA </a:t>
            </a:r>
            <a:r>
              <a:rPr lang="en-US" altLang="zh-CN" sz="1400" b="0">
                <a:solidFill>
                  <a:srgbClr val="FF0000"/>
                </a:solidFill>
                <a:latin typeface="MyFont" panose="02010609030101010101" charset="-122"/>
                <a:ea typeface="MyFont" panose="02010609030101010101" charset="-122"/>
              </a:rPr>
              <a:t>=</a:t>
            </a:r>
            <a:endParaRPr lang="en-US" altLang="zh-CN" sz="1400" b="0">
              <a:solidFill>
                <a:srgbClr val="FF0000"/>
              </a:solidFill>
              <a:latin typeface="MyFont" panose="02010609030101010101" charset="-122"/>
              <a:ea typeface="MyFont" panose="02010609030101010101" charset="-122"/>
            </a:endParaRPr>
          </a:p>
          <a:p>
            <a:pPr indent="0" fontAlgn="auto">
              <a:lnSpc>
                <a:spcPct val="100000"/>
              </a:lnSpc>
            </a:pPr>
            <a:r>
              <a:rPr lang="en-US" altLang="zh-CN" sz="1400" b="0">
                <a:solidFill>
                  <a:srgbClr val="000000"/>
                </a:solidFill>
                <a:latin typeface="MyFont" panose="02010609030101010101" charset="-122"/>
                <a:ea typeface="MyFont" panose="02010609030101010101" charset="-122"/>
              </a:rPr>
              <a:t>    </a:t>
            </a:r>
            <a:r>
              <a:rPr lang="en-US" altLang="zh-CN" sz="1400" b="0">
                <a:solidFill>
                  <a:srgbClr val="AF00DB"/>
                </a:solidFill>
                <a:latin typeface="MyFont" panose="02010609030101010101" charset="-122"/>
                <a:ea typeface="MyFont" panose="02010609030101010101" charset="-122"/>
              </a:rPr>
              <a:t>select</a:t>
            </a:r>
            <a:endParaRPr lang="en-US" altLang="zh-CN" sz="1400" b="0">
              <a:solidFill>
                <a:srgbClr val="AF00DB"/>
              </a:solidFill>
              <a:latin typeface="MyFont" panose="02010609030101010101" charset="-122"/>
              <a:ea typeface="MyFont" panose="02010609030101010101" charset="-122"/>
            </a:endParaRPr>
          </a:p>
          <a:p>
            <a:pPr indent="0" fontAlgn="auto">
              <a:lnSpc>
                <a:spcPct val="100000"/>
              </a:lnSpc>
            </a:pPr>
            <a:r>
              <a:rPr lang="en-US" altLang="zh-CN" sz="1400" b="0">
                <a:solidFill>
                  <a:srgbClr val="000000"/>
                </a:solidFill>
                <a:latin typeface="MyFont" panose="02010609030101010101" charset="-122"/>
                <a:ea typeface="MyFont" panose="02010609030101010101" charset="-122"/>
              </a:rPr>
              <a:t>        exchange, </a:t>
            </a:r>
            <a:endParaRPr lang="en-US" altLang="zh-CN" sz="1400" b="0">
              <a:solidFill>
                <a:srgbClr val="000000"/>
              </a:solidFill>
              <a:latin typeface="MyFont" panose="02010609030101010101" charset="-122"/>
              <a:ea typeface="MyFont" panose="02010609030101010101" charset="-122"/>
            </a:endParaRPr>
          </a:p>
          <a:p>
            <a:pPr indent="0" fontAlgn="auto">
              <a:lnSpc>
                <a:spcPct val="100000"/>
              </a:lnSpc>
            </a:pPr>
            <a:r>
              <a:rPr lang="en-US" altLang="zh-CN" sz="1400" b="0">
                <a:solidFill>
                  <a:srgbClr val="000000"/>
                </a:solidFill>
                <a:latin typeface="MyFont" panose="02010609030101010101" charset="-122"/>
                <a:ea typeface="MyFont" panose="02010609030101010101" charset="-122"/>
              </a:rPr>
              <a:t>        instrument, </a:t>
            </a:r>
            <a:endParaRPr lang="en-US" altLang="zh-CN" sz="1400" b="0">
              <a:solidFill>
                <a:srgbClr val="000000"/>
              </a:solidFill>
              <a:latin typeface="MyFont" panose="02010609030101010101" charset="-122"/>
              <a:ea typeface="MyFont" panose="02010609030101010101" charset="-122"/>
            </a:endParaRPr>
          </a:p>
          <a:p>
            <a:pPr indent="0" fontAlgn="auto">
              <a:lnSpc>
                <a:spcPct val="100000"/>
              </a:lnSpc>
            </a:pPr>
            <a:r>
              <a:rPr lang="en-US" altLang="zh-CN" sz="1400" b="0">
                <a:solidFill>
                  <a:srgbClr val="000000"/>
                </a:solidFill>
                <a:latin typeface="MyFont" panose="02010609030101010101" charset="-122"/>
                <a:ea typeface="MyFont" panose="02010609030101010101" charset="-122"/>
              </a:rPr>
              <a:t>        </a:t>
            </a:r>
            <a:r>
              <a:rPr lang="en-US" altLang="zh-CN" sz="1400" b="1">
                <a:solidFill>
                  <a:srgbClr val="000000"/>
                </a:solidFill>
                <a:latin typeface="MyFont" panose="02010609030101010101" charset="-122"/>
                <a:ea typeface="MyFont" panose="02010609030101010101" charset="-122"/>
              </a:rPr>
              <a:t>round</a:t>
            </a:r>
            <a:r>
              <a:rPr lang="en-US" altLang="zh-CN" sz="1400" b="0">
                <a:solidFill>
                  <a:srgbClr val="000000"/>
                </a:solidFill>
                <a:latin typeface="MyFont" panose="02010609030101010101" charset="-122"/>
                <a:ea typeface="MyFont" panose="02010609030101010101" charset="-122"/>
              </a:rPr>
              <a:t>(</a:t>
            </a:r>
            <a:r>
              <a:rPr lang="en-US" altLang="zh-CN" sz="1400" b="1">
                <a:solidFill>
                  <a:srgbClr val="000000"/>
                </a:solidFill>
                <a:latin typeface="MyFont" panose="02010609030101010101" charset="-122"/>
                <a:ea typeface="MyFont" panose="02010609030101010101" charset="-122"/>
              </a:rPr>
              <a:t>ema</a:t>
            </a:r>
            <a:r>
              <a:rPr lang="en-US" altLang="zh-CN" sz="1400" b="0">
                <a:solidFill>
                  <a:srgbClr val="000000"/>
                </a:solidFill>
                <a:latin typeface="MyFont" panose="02010609030101010101" charset="-122"/>
                <a:ea typeface="MyFont" panose="02010609030101010101" charset="-122"/>
              </a:rPr>
              <a:t>(price, </a:t>
            </a:r>
            <a:r>
              <a:rPr lang="en-US" altLang="zh-CN" sz="1400" b="0">
                <a:solidFill>
                  <a:srgbClr val="00A000"/>
                </a:solidFill>
                <a:latin typeface="MyFont" panose="02010609030101010101" charset="-122"/>
                <a:ea typeface="MyFont" panose="02010609030101010101" charset="-122"/>
              </a:rPr>
              <a:t>5</a:t>
            </a:r>
            <a:r>
              <a:rPr lang="en-US" altLang="zh-CN" sz="1400" b="0">
                <a:solidFill>
                  <a:srgbClr val="000000"/>
                </a:solidFill>
                <a:latin typeface="MyFont" panose="02010609030101010101" charset="-122"/>
                <a:ea typeface="MyFont" panose="02010609030101010101" charset="-122"/>
              </a:rPr>
              <a:t>),</a:t>
            </a:r>
            <a:r>
              <a:rPr lang="en-US" altLang="zh-CN" sz="1400" b="0">
                <a:solidFill>
                  <a:srgbClr val="00A000"/>
                </a:solidFill>
                <a:latin typeface="MyFont" panose="02010609030101010101" charset="-122"/>
                <a:ea typeface="MyFont" panose="02010609030101010101" charset="-122"/>
              </a:rPr>
              <a:t>5</a:t>
            </a:r>
            <a:r>
              <a:rPr lang="en-US" altLang="zh-CN" sz="1400" b="0">
                <a:solidFill>
                  <a:srgbClr val="000000"/>
                </a:solidFill>
                <a:latin typeface="MyFont" panose="02010609030101010101" charset="-122"/>
                <a:ea typeface="MyFont" panose="02010609030101010101" charset="-122"/>
              </a:rPr>
              <a:t>) </a:t>
            </a:r>
            <a:r>
              <a:rPr lang="en-US" altLang="zh-CN" sz="1400" b="0">
                <a:solidFill>
                  <a:srgbClr val="AF00DB"/>
                </a:solidFill>
                <a:latin typeface="MyFont" panose="02010609030101010101" charset="-122"/>
                <a:ea typeface="MyFont" panose="02010609030101010101" charset="-122"/>
              </a:rPr>
              <a:t>as</a:t>
            </a:r>
            <a:r>
              <a:rPr lang="en-US" altLang="zh-CN" sz="1400" b="0">
                <a:solidFill>
                  <a:srgbClr val="000000"/>
                </a:solidFill>
                <a:latin typeface="MyFont" panose="02010609030101010101" charset="-122"/>
                <a:ea typeface="MyFont" panose="02010609030101010101" charset="-122"/>
              </a:rPr>
              <a:t> ema5, </a:t>
            </a:r>
            <a:endParaRPr lang="en-US" altLang="zh-CN" sz="1400" b="0">
              <a:solidFill>
                <a:srgbClr val="000000"/>
              </a:solidFill>
              <a:latin typeface="MyFont" panose="02010609030101010101" charset="-122"/>
              <a:ea typeface="MyFont" panose="02010609030101010101" charset="-122"/>
            </a:endParaRPr>
          </a:p>
          <a:p>
            <a:pPr indent="0" fontAlgn="auto">
              <a:lnSpc>
                <a:spcPct val="100000"/>
              </a:lnSpc>
            </a:pPr>
            <a:r>
              <a:rPr lang="en-US" altLang="zh-CN" sz="1400" b="0">
                <a:solidFill>
                  <a:srgbClr val="000000"/>
                </a:solidFill>
                <a:latin typeface="MyFont" panose="02010609030101010101" charset="-122"/>
                <a:ea typeface="MyFont" panose="02010609030101010101" charset="-122"/>
              </a:rPr>
              <a:t>        </a:t>
            </a:r>
            <a:r>
              <a:rPr lang="en-US" altLang="zh-CN" sz="1400" b="1">
                <a:solidFill>
                  <a:srgbClr val="000000"/>
                </a:solidFill>
                <a:latin typeface="MyFont" panose="02010609030101010101" charset="-122"/>
                <a:ea typeface="MyFont" panose="02010609030101010101" charset="-122"/>
              </a:rPr>
              <a:t>round</a:t>
            </a:r>
            <a:r>
              <a:rPr lang="en-US" altLang="zh-CN" sz="1400" b="0">
                <a:solidFill>
                  <a:srgbClr val="000000"/>
                </a:solidFill>
                <a:latin typeface="MyFont" panose="02010609030101010101" charset="-122"/>
                <a:ea typeface="MyFont" panose="02010609030101010101" charset="-122"/>
              </a:rPr>
              <a:t>(</a:t>
            </a:r>
            <a:r>
              <a:rPr lang="en-US" altLang="zh-CN" sz="1400" b="1">
                <a:solidFill>
                  <a:srgbClr val="000000"/>
                </a:solidFill>
                <a:latin typeface="MyFont" panose="02010609030101010101" charset="-122"/>
                <a:ea typeface="MyFont" panose="02010609030101010101" charset="-122"/>
              </a:rPr>
              <a:t>ema</a:t>
            </a:r>
            <a:r>
              <a:rPr lang="en-US" altLang="zh-CN" sz="1400" b="0">
                <a:solidFill>
                  <a:srgbClr val="000000"/>
                </a:solidFill>
                <a:latin typeface="MyFont" panose="02010609030101010101" charset="-122"/>
                <a:ea typeface="MyFont" panose="02010609030101010101" charset="-122"/>
              </a:rPr>
              <a:t>(price, </a:t>
            </a:r>
            <a:r>
              <a:rPr lang="en-US" altLang="zh-CN" sz="1400" b="0">
                <a:solidFill>
                  <a:srgbClr val="00A000"/>
                </a:solidFill>
                <a:latin typeface="MyFont" panose="02010609030101010101" charset="-122"/>
                <a:ea typeface="MyFont" panose="02010609030101010101" charset="-122"/>
              </a:rPr>
              <a:t>30</a:t>
            </a:r>
            <a:r>
              <a:rPr lang="en-US" altLang="zh-CN" sz="1400" b="0">
                <a:solidFill>
                  <a:srgbClr val="000000"/>
                </a:solidFill>
                <a:latin typeface="MyFont" panose="02010609030101010101" charset="-122"/>
                <a:ea typeface="MyFont" panose="02010609030101010101" charset="-122"/>
              </a:rPr>
              <a:t>),</a:t>
            </a:r>
            <a:r>
              <a:rPr lang="en-US" altLang="zh-CN" sz="1400" b="0">
                <a:solidFill>
                  <a:srgbClr val="00A000"/>
                </a:solidFill>
                <a:latin typeface="MyFont" panose="02010609030101010101" charset="-122"/>
                <a:ea typeface="MyFont" panose="02010609030101010101" charset="-122"/>
              </a:rPr>
              <a:t>5</a:t>
            </a:r>
            <a:r>
              <a:rPr lang="en-US" altLang="zh-CN" sz="1400" b="0">
                <a:solidFill>
                  <a:srgbClr val="000000"/>
                </a:solidFill>
                <a:latin typeface="MyFont" panose="02010609030101010101" charset="-122"/>
                <a:ea typeface="MyFont" panose="02010609030101010101" charset="-122"/>
              </a:rPr>
              <a:t>) </a:t>
            </a:r>
            <a:r>
              <a:rPr lang="en-US" altLang="zh-CN" sz="1400" b="0">
                <a:solidFill>
                  <a:srgbClr val="AF00DB"/>
                </a:solidFill>
                <a:latin typeface="MyFont" panose="02010609030101010101" charset="-122"/>
                <a:ea typeface="MyFont" panose="02010609030101010101" charset="-122"/>
              </a:rPr>
              <a:t>as</a:t>
            </a:r>
            <a:r>
              <a:rPr lang="en-US" altLang="zh-CN" sz="1400" b="0">
                <a:solidFill>
                  <a:srgbClr val="000000"/>
                </a:solidFill>
                <a:latin typeface="MyFont" panose="02010609030101010101" charset="-122"/>
                <a:ea typeface="MyFont" panose="02010609030101010101" charset="-122"/>
              </a:rPr>
              <a:t> ema30, </a:t>
            </a:r>
            <a:endParaRPr lang="en-US" altLang="zh-CN" sz="1400" b="0">
              <a:solidFill>
                <a:srgbClr val="000000"/>
              </a:solidFill>
              <a:latin typeface="MyFont" panose="02010609030101010101" charset="-122"/>
              <a:ea typeface="MyFont" panose="02010609030101010101" charset="-122"/>
            </a:endParaRPr>
          </a:p>
          <a:p>
            <a:pPr indent="0" fontAlgn="auto">
              <a:lnSpc>
                <a:spcPct val="100000"/>
              </a:lnSpc>
            </a:pPr>
            <a:r>
              <a:rPr lang="en-US" altLang="zh-CN" sz="1400" b="0">
                <a:solidFill>
                  <a:srgbClr val="000000"/>
                </a:solidFill>
                <a:latin typeface="MyFont" panose="02010609030101010101" charset="-122"/>
                <a:ea typeface="MyFont" panose="02010609030101010101" charset="-122"/>
              </a:rPr>
              <a:t>        time </a:t>
            </a:r>
            <a:endParaRPr lang="en-US" altLang="zh-CN" sz="1400" b="0">
              <a:solidFill>
                <a:srgbClr val="000000"/>
              </a:solidFill>
              <a:latin typeface="MyFont" panose="02010609030101010101" charset="-122"/>
              <a:ea typeface="MyFont" panose="02010609030101010101" charset="-122"/>
            </a:endParaRPr>
          </a:p>
          <a:p>
            <a:pPr indent="0" fontAlgn="auto">
              <a:lnSpc>
                <a:spcPct val="100000"/>
              </a:lnSpc>
            </a:pPr>
            <a:r>
              <a:rPr lang="en-US" altLang="zh-CN" sz="1400" b="0">
                <a:solidFill>
                  <a:srgbClr val="000000"/>
                </a:solidFill>
                <a:latin typeface="MyFont" panose="02010609030101010101" charset="-122"/>
                <a:ea typeface="MyFont" panose="02010609030101010101" charset="-122"/>
              </a:rPr>
              <a:t>    </a:t>
            </a:r>
            <a:r>
              <a:rPr lang="en-US" altLang="zh-CN" sz="1400" b="0">
                <a:solidFill>
                  <a:srgbClr val="AF00DB"/>
                </a:solidFill>
                <a:latin typeface="MyFont" panose="02010609030101010101" charset="-122"/>
                <a:ea typeface="MyFont" panose="02010609030101010101" charset="-122"/>
              </a:rPr>
              <a:t>from</a:t>
            </a:r>
            <a:r>
              <a:rPr lang="en-US" altLang="zh-CN" sz="1400" b="0">
                <a:solidFill>
                  <a:srgbClr val="000000"/>
                </a:solidFill>
                <a:latin typeface="MyFont" panose="02010609030101010101" charset="-122"/>
                <a:ea typeface="MyFont" panose="02010609030101010101" charset="-122"/>
              </a:rPr>
              <a:t> barData </a:t>
            </a:r>
            <a:endParaRPr lang="en-US" altLang="zh-CN" sz="1400" b="0">
              <a:solidFill>
                <a:srgbClr val="000000"/>
              </a:solidFill>
              <a:latin typeface="MyFont" panose="02010609030101010101" charset="-122"/>
              <a:ea typeface="MyFont" panose="02010609030101010101" charset="-122"/>
            </a:endParaRPr>
          </a:p>
          <a:p>
            <a:pPr indent="0" fontAlgn="auto">
              <a:lnSpc>
                <a:spcPct val="100000"/>
              </a:lnSpc>
            </a:pPr>
            <a:r>
              <a:rPr lang="en-US" altLang="zh-CN" sz="1400" b="0">
                <a:solidFill>
                  <a:srgbClr val="000000"/>
                </a:solidFill>
                <a:latin typeface="MyFont" panose="02010609030101010101" charset="-122"/>
                <a:ea typeface="MyFont" panose="02010609030101010101" charset="-122"/>
              </a:rPr>
              <a:t>    </a:t>
            </a:r>
            <a:r>
              <a:rPr lang="en-US" altLang="zh-CN" sz="1400" b="0">
                <a:solidFill>
                  <a:srgbClr val="AF00DB"/>
                </a:solidFill>
                <a:latin typeface="MyFont" panose="02010609030101010101" charset="-122"/>
                <a:ea typeface="MyFont" panose="02010609030101010101" charset="-122"/>
              </a:rPr>
              <a:t>context by</a:t>
            </a:r>
            <a:r>
              <a:rPr lang="en-US" altLang="zh-CN" sz="1400" b="0">
                <a:solidFill>
                  <a:srgbClr val="000000"/>
                </a:solidFill>
                <a:latin typeface="MyFont" panose="02010609030101010101" charset="-122"/>
                <a:ea typeface="MyFont" panose="02010609030101010101" charset="-122"/>
              </a:rPr>
              <a:t> instrument</a:t>
            </a:r>
            <a:endParaRPr lang="en-US" altLang="zh-CN" sz="1400" b="0">
              <a:solidFill>
                <a:srgbClr val="000000"/>
              </a:solidFill>
              <a:latin typeface="MyFont" panose="02010609030101010101" charset="-122"/>
              <a:ea typeface="MyFont" panose="02010609030101010101" charset="-122"/>
            </a:endParaRPr>
          </a:p>
          <a:p>
            <a:pPr indent="0" fontAlgn="auto">
              <a:lnSpc>
                <a:spcPct val="100000"/>
              </a:lnSpc>
            </a:pPr>
            <a:r>
              <a:rPr lang="en-US" altLang="zh-CN" sz="1400" b="0">
                <a:solidFill>
                  <a:srgbClr val="000000"/>
                </a:solidFill>
                <a:latin typeface="MyFont" panose="02010609030101010101" charset="-122"/>
                <a:ea typeface="MyFont" panose="02010609030101010101" charset="-122"/>
              </a:rPr>
              <a:t>    </a:t>
            </a:r>
            <a:endParaRPr lang="en-US" altLang="zh-CN" sz="1400" b="0">
              <a:solidFill>
                <a:srgbClr val="000000"/>
              </a:solidFill>
              <a:latin typeface="MyFont" panose="02010609030101010101" charset="-122"/>
              <a:ea typeface="MyFont" panose="02010609030101010101" charset="-122"/>
            </a:endParaRPr>
          </a:p>
        </p:txBody>
      </p:sp>
      <p:sp>
        <p:nvSpPr>
          <p:cNvPr id="5" name="文本框 4"/>
          <p:cNvSpPr txBox="1"/>
          <p:nvPr/>
        </p:nvSpPr>
        <p:spPr>
          <a:xfrm>
            <a:off x="7101840" y="2846705"/>
            <a:ext cx="4789805" cy="1572260"/>
          </a:xfrm>
          <a:prstGeom prst="rect">
            <a:avLst/>
          </a:prstGeom>
          <a:noFill/>
        </p:spPr>
        <p:txBody>
          <a:bodyPr wrap="square">
            <a:spAutoFit/>
          </a:bodyPr>
          <a:lstStyle/>
          <a:p>
            <a:pPr>
              <a:lnSpc>
                <a:spcPts val="1650"/>
              </a:lnSpc>
              <a:buNone/>
            </a:pPr>
            <a:br>
              <a:rPr lang="en-US" altLang="zh-CN" sz="1400" b="0" dirty="0">
                <a:solidFill>
                  <a:srgbClr val="000000"/>
                </a:solidFill>
                <a:effectLst/>
                <a:latin typeface="阿里巴巴普惠体 3.0 55 Regular" panose="00020600040101010101" charset="-122"/>
                <a:ea typeface="阿里巴巴普惠体 3.0 55 Regular" panose="00020600040101010101" charset="-122"/>
              </a:rPr>
            </a:br>
            <a:r>
              <a:rPr lang="en-US" altLang="zh-CN" sz="1400" b="1" dirty="0">
                <a:solidFill>
                  <a:srgbClr val="000000"/>
                </a:solidFill>
                <a:effectLst/>
                <a:latin typeface="阿里巴巴普惠体 3.0 55 Regular" panose="00020600040101010101" charset="-122"/>
                <a:ea typeface="阿里巴巴普惠体 3.0 55 Regular" panose="00020600040101010101" charset="-122"/>
              </a:rPr>
              <a:t>plot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endParaRPr lang="en-US" altLang="zh-CN" sz="14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buNone/>
            </a:pP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data </a:t>
            </a:r>
            <a:r>
              <a:rPr lang="en-US" altLang="zh-CN" sz="1400" b="0" dirty="0">
                <a:solidFill>
                  <a:srgbClr val="FF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a:solidFill>
                  <a:srgbClr val="AF00DB"/>
                </a:solidFill>
                <a:effectLst/>
                <a:latin typeface="阿里巴巴普惠体 3.0 55 Regular" panose="00020600040101010101" charset="-122"/>
                <a:ea typeface="阿里巴巴普惠体 3.0 55 Regular" panose="00020600040101010101" charset="-122"/>
              </a:rPr>
              <a:t>exec</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ema5, ema30 </a:t>
            </a:r>
            <a:r>
              <a:rPr lang="en-US" altLang="zh-CN" sz="1400" b="0" dirty="0">
                <a:solidFill>
                  <a:srgbClr val="AF00DB"/>
                </a:solidFill>
                <a:effectLst/>
                <a:latin typeface="阿里巴巴普惠体 3.0 55 Regular" panose="00020600040101010101" charset="-122"/>
                <a:ea typeface="阿里巴巴普惠体 3.0 55 Regular" panose="00020600040101010101" charset="-122"/>
              </a:rPr>
              <a:t>from</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err="1">
                <a:solidFill>
                  <a:srgbClr val="000000"/>
                </a:solidFill>
                <a:effectLst/>
                <a:latin typeface="阿里巴巴普惠体 3.0 55 Regular" panose="00020600040101010101" charset="-122"/>
                <a:ea typeface="阿里巴巴普惠体 3.0 55 Regular" panose="00020600040101010101" charset="-122"/>
              </a:rPr>
              <a:t>dualEMA</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endParaRPr lang="en-US" altLang="zh-CN" sz="14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buNone/>
            </a:pP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labels </a:t>
            </a:r>
            <a:r>
              <a:rPr lang="en-US" altLang="zh-CN" sz="1400" b="0" dirty="0">
                <a:solidFill>
                  <a:srgbClr val="FF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a:solidFill>
                  <a:srgbClr val="AF00DB"/>
                </a:solidFill>
                <a:effectLst/>
                <a:latin typeface="阿里巴巴普惠体 3.0 55 Regular" panose="00020600040101010101" charset="-122"/>
                <a:ea typeface="阿里巴巴普惠体 3.0 55 Regular" panose="00020600040101010101" charset="-122"/>
              </a:rPr>
              <a:t>exec</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time </a:t>
            </a:r>
            <a:r>
              <a:rPr lang="en-US" altLang="zh-CN" sz="1400" b="0" dirty="0">
                <a:solidFill>
                  <a:srgbClr val="AF00DB"/>
                </a:solidFill>
                <a:effectLst/>
                <a:latin typeface="阿里巴巴普惠体 3.0 55 Regular" panose="00020600040101010101" charset="-122"/>
                <a:ea typeface="阿里巴巴普惠体 3.0 55 Regular" panose="00020600040101010101" charset="-122"/>
              </a:rPr>
              <a:t>from</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err="1">
                <a:solidFill>
                  <a:srgbClr val="000000"/>
                </a:solidFill>
                <a:effectLst/>
                <a:latin typeface="阿里巴巴普惠体 3.0 55 Regular" panose="00020600040101010101" charset="-122"/>
                <a:ea typeface="阿里巴巴普惠体 3.0 55 Regular" panose="00020600040101010101" charset="-122"/>
              </a:rPr>
              <a:t>dualEMA</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endParaRPr lang="en-US" altLang="zh-CN" sz="14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buNone/>
            </a:pP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title </a:t>
            </a:r>
            <a:r>
              <a:rPr lang="en-US" altLang="zh-CN" sz="1400" b="0" dirty="0">
                <a:solidFill>
                  <a:srgbClr val="FF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a:solidFill>
                  <a:srgbClr val="A31515"/>
                </a:solidFill>
                <a:effectLst/>
                <a:latin typeface="阿里巴巴普惠体 3.0 55 Regular" panose="00020600040101010101" charset="-122"/>
                <a:ea typeface="阿里巴巴普惠体 3.0 55 Regular" panose="00020600040101010101" charset="-122"/>
              </a:rPr>
              <a:t>"BTCUSDT Dual EMA"</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endParaRPr lang="en-US" altLang="zh-CN" sz="14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buNone/>
            </a:pP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extras </a:t>
            </a:r>
            <a:r>
              <a:rPr lang="en-US" altLang="zh-CN" sz="1400" b="0" dirty="0">
                <a:solidFill>
                  <a:srgbClr val="FF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err="1">
                <a:solidFill>
                  <a:srgbClr val="000000"/>
                </a:solidFill>
                <a:effectLst/>
                <a:latin typeface="阿里巴巴普惠体 3.0 55 Regular" panose="00020600040101010101" charset="-122"/>
                <a:ea typeface="阿里巴巴普惠体 3.0 55 Regular" panose="00020600040101010101" charset="-122"/>
              </a:rPr>
              <a:t>multiYAxes</a:t>
            </a:r>
            <a:r>
              <a:rPr lang="en-US" altLang="zh-CN" sz="1400" b="0" dirty="0">
                <a:solidFill>
                  <a:srgbClr val="FF0000"/>
                </a:solidFill>
                <a:effectLst/>
                <a:latin typeface="阿里巴巴普惠体 3.0 55 Regular" panose="00020600040101010101" charset="-122"/>
                <a:ea typeface="阿里巴巴普惠体 3.0 55 Regular" panose="00020600040101010101" charset="-122"/>
              </a:rPr>
              <a:t>:</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r>
              <a:rPr lang="en-US" altLang="zh-CN" sz="1400" b="0" dirty="0">
                <a:solidFill>
                  <a:srgbClr val="0000EE"/>
                </a:solidFill>
                <a:effectLst/>
                <a:latin typeface="阿里巴巴普惠体 3.0 55 Regular" panose="00020600040101010101" charset="-122"/>
                <a:ea typeface="阿里巴巴普惠体 3.0 55 Regular" panose="00020600040101010101" charset="-122"/>
              </a:rPr>
              <a:t>false</a:t>
            </a: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a:t>
            </a:r>
            <a:endParaRPr lang="en-US" altLang="zh-CN" sz="1400" b="0" dirty="0">
              <a:solidFill>
                <a:srgbClr val="000000"/>
              </a:solidFill>
              <a:effectLst/>
              <a:latin typeface="阿里巴巴普惠体 3.0 55 Regular" panose="00020600040101010101" charset="-122"/>
              <a:ea typeface="阿里巴巴普惠体 3.0 55 Regular" panose="00020600040101010101" charset="-122"/>
            </a:endParaRPr>
          </a:p>
          <a:p>
            <a:pPr>
              <a:lnSpc>
                <a:spcPts val="1650"/>
              </a:lnSpc>
            </a:pPr>
            <a:r>
              <a:rPr lang="en-US" altLang="zh-CN" sz="1400" b="0" dirty="0">
                <a:solidFill>
                  <a:srgbClr val="000000"/>
                </a:solidFill>
                <a:effectLst/>
                <a:latin typeface="阿里巴巴普惠体 3.0 55 Regular" panose="00020600040101010101" charset="-122"/>
                <a:ea typeface="阿里巴巴普惠体 3.0 55 Regular" panose="00020600040101010101" charset="-122"/>
              </a:rPr>
              <a:t>)  </a:t>
            </a:r>
            <a:endParaRPr lang="en-US" altLang="zh-CN" sz="1400" b="0" dirty="0">
              <a:solidFill>
                <a:srgbClr val="000000"/>
              </a:solidFill>
              <a:effectLst/>
              <a:latin typeface="阿里巴巴普惠体 3.0 55 Regular" panose="00020600040101010101" charset="-122"/>
              <a:ea typeface="阿里巴巴普惠体 3.0 55 Regular" panose="00020600040101010101" charset="-122"/>
            </a:endParaRPr>
          </a:p>
        </p:txBody>
      </p:sp>
      <p:sp>
        <p:nvSpPr>
          <p:cNvPr id="6" name="矩形 5"/>
          <p:cNvSpPr/>
          <p:nvPr>
            <p:custDataLst>
              <p:tags r:id="rId5"/>
            </p:custDataLst>
          </p:nvPr>
        </p:nvSpPr>
        <p:spPr>
          <a:xfrm>
            <a:off x="6969760" y="2954020"/>
            <a:ext cx="4787900" cy="1544320"/>
          </a:xfrm>
          <a:prstGeom prst="rect">
            <a:avLst/>
          </a:prstGeom>
          <a:noFill/>
          <a:ln w="28575" cmpd="dbl">
            <a:gradFill>
              <a:gsLst>
                <a:gs pos="0">
                  <a:schemeClr val="accent1">
                    <a:lumMod val="11000"/>
                    <a:lumOff val="89000"/>
                  </a:schemeClr>
                </a:gs>
                <a:gs pos="89000">
                  <a:srgbClr val="0D42D3"/>
                </a:gs>
                <a:gs pos="0">
                  <a:schemeClr val="accent1">
                    <a:lumMod val="45000"/>
                    <a:lumOff val="55000"/>
                  </a:schemeClr>
                </a:gs>
              </a:gsLst>
              <a:lin ang="20580000" scaled="1"/>
            </a:gra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dirty="0">
              <a:latin typeface="阿里巴巴普惠体 3.0 55 Regular" panose="00020600040101010101" charset="-122"/>
              <a:ea typeface="阿里巴巴普惠体 3.0 55 Regular" panose="00020600040101010101" charset="-122"/>
            </a:endParaRPr>
          </a:p>
        </p:txBody>
      </p:sp>
      <p:sp>
        <p:nvSpPr>
          <p:cNvPr id="7" name="椭圆 6"/>
          <p:cNvSpPr/>
          <p:nvPr/>
        </p:nvSpPr>
        <p:spPr>
          <a:xfrm>
            <a:off x="127000" y="610235"/>
            <a:ext cx="253365" cy="255905"/>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spTree>
    <p:custDataLst>
      <p:tags r:id="rId6"/>
    </p:custData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22EA6"/>
        </a:solidFill>
        <a:effectLst/>
      </p:bgPr>
    </p:bg>
    <p:spTree>
      <p:nvGrpSpPr>
        <p:cNvPr id="1" name=""/>
        <p:cNvGrpSpPr/>
        <p:nvPr/>
      </p:nvGrpSpPr>
      <p:grpSpPr>
        <a:xfrm>
          <a:off x="0" y="0"/>
          <a:ext cx="0" cy="0"/>
          <a:chOff x="0" y="0"/>
          <a:chExt cx="0" cy="0"/>
        </a:xfrm>
      </p:grpSpPr>
      <p:pic>
        <p:nvPicPr>
          <p:cNvPr id="5" name="图片 4" descr="VCG211260803510"/>
          <p:cNvPicPr>
            <a:picLocks noChangeAspect="1"/>
          </p:cNvPicPr>
          <p:nvPr>
            <p:custDataLst>
              <p:tags r:id="rId1"/>
            </p:custDataLst>
          </p:nvPr>
        </p:nvPicPr>
        <p:blipFill>
          <a:blip r:embed="rId2" cstate="screen">
            <a:alphaModFix amt="20000"/>
            <a:grayscl/>
            <a:lum bright="24000"/>
          </a:blip>
          <a:srcRect/>
          <a:stretch>
            <a:fillRect/>
          </a:stretch>
        </p:blipFill>
        <p:spPr>
          <a:xfrm flipH="1">
            <a:off x="-1351280" y="0"/>
            <a:ext cx="13543280" cy="6951345"/>
          </a:xfrm>
          <a:prstGeom prst="rect">
            <a:avLst/>
          </a:prstGeom>
        </p:spPr>
      </p:pic>
      <p:sp>
        <p:nvSpPr>
          <p:cNvPr id="3" name="矩形 2"/>
          <p:cNvSpPr/>
          <p:nvPr>
            <p:custDataLst>
              <p:tags r:id="rId3"/>
            </p:custDataLst>
          </p:nvPr>
        </p:nvSpPr>
        <p:spPr>
          <a:xfrm>
            <a:off x="-1270" y="0"/>
            <a:ext cx="12192635" cy="6858000"/>
          </a:xfrm>
          <a:prstGeom prst="rect">
            <a:avLst/>
          </a:prstGeom>
          <a:solidFill>
            <a:srgbClr val="022EA6">
              <a:alpha val="29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sp>
        <p:nvSpPr>
          <p:cNvPr id="13" name="椭圆 12"/>
          <p:cNvSpPr/>
          <p:nvPr/>
        </p:nvSpPr>
        <p:spPr>
          <a:xfrm rot="6960000">
            <a:off x="1805940" y="1903730"/>
            <a:ext cx="1305560" cy="1305560"/>
          </a:xfrm>
          <a:prstGeom prst="ellipse">
            <a:avLst/>
          </a:prstGeom>
          <a:gradFill>
            <a:gsLst>
              <a:gs pos="0">
                <a:srgbClr val="022EA6">
                  <a:alpha val="0"/>
                </a:srgbClr>
              </a:gs>
              <a:gs pos="89000">
                <a:srgbClr val="022E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sp>
        <p:nvSpPr>
          <p:cNvPr id="7" name="文本框 6"/>
          <p:cNvSpPr txBox="1"/>
          <p:nvPr/>
        </p:nvSpPr>
        <p:spPr>
          <a:xfrm>
            <a:off x="2402205" y="2419350"/>
            <a:ext cx="1810385" cy="768350"/>
          </a:xfrm>
          <a:prstGeom prst="rect">
            <a:avLst/>
          </a:prstGeom>
          <a:noFill/>
        </p:spPr>
        <p:txBody>
          <a:bodyPr wrap="square" rtlCol="0">
            <a:spAutoFit/>
          </a:bodyPr>
          <a:lstStyle/>
          <a:p>
            <a:r>
              <a:rPr lang="en-US" altLang="zh-CN" sz="4400" i="1" u="sng" dirty="0">
                <a:solidFill>
                  <a:schemeClr val="bg1"/>
                </a:solidFill>
                <a:latin typeface="Noto Sans S Chinese Regular" panose="020B0500000000000000" pitchFamily="34" charset="-128"/>
                <a:ea typeface="Noto Sans S Chinese Regular" panose="020B0500000000000000" pitchFamily="34" charset="-128"/>
                <a:sym typeface="+mn-ea"/>
              </a:rPr>
              <a:t>02</a:t>
            </a:r>
            <a:endParaRPr lang="en-US" altLang="zh-CN" sz="4400" i="1" u="sng" dirty="0">
              <a:solidFill>
                <a:schemeClr val="bg1"/>
              </a:solidFill>
              <a:latin typeface="Noto Sans S Chinese Regular" panose="020B0500000000000000" pitchFamily="34" charset="-128"/>
              <a:ea typeface="Noto Sans S Chinese Regular" panose="020B0500000000000000" pitchFamily="34" charset="-128"/>
              <a:sym typeface="+mn-ea"/>
            </a:endParaRPr>
          </a:p>
        </p:txBody>
      </p:sp>
      <p:sp>
        <p:nvSpPr>
          <p:cNvPr id="9" name="文本框 8"/>
          <p:cNvSpPr txBox="1"/>
          <p:nvPr/>
        </p:nvSpPr>
        <p:spPr>
          <a:xfrm>
            <a:off x="2402205" y="3246120"/>
            <a:ext cx="7030085" cy="922020"/>
          </a:xfrm>
          <a:prstGeom prst="rect">
            <a:avLst/>
          </a:prstGeom>
          <a:noFill/>
        </p:spPr>
        <p:txBody>
          <a:bodyPr wrap="square" rtlCol="0">
            <a:spAutoFit/>
          </a:bodyPr>
          <a:lstStyle/>
          <a:p>
            <a:pPr algn="l"/>
            <a:r>
              <a:rPr lang="en-US" altLang="zh-CN" sz="5400" dirty="0">
                <a:solidFill>
                  <a:schemeClr val="bg1"/>
                </a:solidFill>
                <a:latin typeface="Noto Sans S Chinese Regular" panose="020B0500000000000000" pitchFamily="34" charset="-128"/>
                <a:ea typeface="Noto Sans S Chinese Regular" panose="020B0500000000000000" pitchFamily="34" charset="-128"/>
              </a:rPr>
              <a:t>Dashboard</a:t>
            </a:r>
            <a:endParaRPr lang="zh-CN" altLang="en-US" sz="5400" dirty="0">
              <a:solidFill>
                <a:schemeClr val="bg1"/>
              </a:solidFill>
              <a:latin typeface="Noto Sans S Chinese Regular" panose="020B0500000000000000" pitchFamily="34" charset="-128"/>
              <a:ea typeface="Noto Sans S Chinese Regular" panose="020B0500000000000000" pitchFamily="34" charset="-128"/>
            </a:endParaRPr>
          </a:p>
        </p:txBody>
      </p:sp>
      <p:grpSp>
        <p:nvGrpSpPr>
          <p:cNvPr id="14" name="组合 13"/>
          <p:cNvGrpSpPr/>
          <p:nvPr/>
        </p:nvGrpSpPr>
        <p:grpSpPr>
          <a:xfrm>
            <a:off x="11428427" y="340526"/>
            <a:ext cx="388923" cy="346007"/>
            <a:chOff x="3933635" y="-1495234"/>
            <a:chExt cx="842211" cy="749278"/>
          </a:xfrm>
          <a:solidFill>
            <a:schemeClr val="bg1">
              <a:alpha val="86000"/>
            </a:schemeClr>
          </a:solidFill>
        </p:grpSpPr>
        <p:grpSp>
          <p:nvGrpSpPr>
            <p:cNvPr id="15" name="组合 14"/>
            <p:cNvGrpSpPr/>
            <p:nvPr/>
          </p:nvGrpSpPr>
          <p:grpSpPr>
            <a:xfrm>
              <a:off x="3933635" y="-1495234"/>
              <a:ext cx="203846" cy="749278"/>
              <a:chOff x="3933635" y="-1487213"/>
              <a:chExt cx="203846" cy="749278"/>
            </a:xfrm>
            <a:grpFill/>
          </p:grpSpPr>
          <p:sp>
            <p:nvSpPr>
              <p:cNvPr id="16" name="椭圆 15"/>
              <p:cNvSpPr/>
              <p:nvPr>
                <p:custDataLst>
                  <p:tags r:id="rId4"/>
                </p:custDataLst>
              </p:nvPr>
            </p:nvSpPr>
            <p:spPr>
              <a:xfrm>
                <a:off x="3933635" y="-1487213"/>
                <a:ext cx="203846" cy="203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sp>
            <p:nvSpPr>
              <p:cNvPr id="17" name="椭圆 16"/>
              <p:cNvSpPr/>
              <p:nvPr>
                <p:custDataLst>
                  <p:tags r:id="rId5"/>
                </p:custDataLst>
              </p:nvPr>
            </p:nvSpPr>
            <p:spPr>
              <a:xfrm>
                <a:off x="3933635" y="-1214497"/>
                <a:ext cx="203846" cy="203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sp>
            <p:nvSpPr>
              <p:cNvPr id="18" name="椭圆 17"/>
              <p:cNvSpPr/>
              <p:nvPr>
                <p:custDataLst>
                  <p:tags r:id="rId6"/>
                </p:custDataLst>
              </p:nvPr>
            </p:nvSpPr>
            <p:spPr>
              <a:xfrm>
                <a:off x="3933635" y="-941781"/>
                <a:ext cx="203846" cy="203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grpSp>
        <p:grpSp>
          <p:nvGrpSpPr>
            <p:cNvPr id="19" name="组合 18"/>
            <p:cNvGrpSpPr/>
            <p:nvPr/>
          </p:nvGrpSpPr>
          <p:grpSpPr>
            <a:xfrm>
              <a:off x="4252817" y="-1495234"/>
              <a:ext cx="203846" cy="749278"/>
              <a:chOff x="4254477" y="-1495234"/>
              <a:chExt cx="203846" cy="749278"/>
            </a:xfrm>
            <a:grpFill/>
          </p:grpSpPr>
          <p:sp>
            <p:nvSpPr>
              <p:cNvPr id="20" name="椭圆 19"/>
              <p:cNvSpPr/>
              <p:nvPr>
                <p:custDataLst>
                  <p:tags r:id="rId7"/>
                </p:custDataLst>
              </p:nvPr>
            </p:nvSpPr>
            <p:spPr>
              <a:xfrm>
                <a:off x="4254477" y="-1495234"/>
                <a:ext cx="203846" cy="203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sp>
            <p:nvSpPr>
              <p:cNvPr id="23" name="椭圆 22"/>
              <p:cNvSpPr/>
              <p:nvPr>
                <p:custDataLst>
                  <p:tags r:id="rId8"/>
                </p:custDataLst>
              </p:nvPr>
            </p:nvSpPr>
            <p:spPr>
              <a:xfrm>
                <a:off x="4254477" y="-1222518"/>
                <a:ext cx="203846" cy="203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sp>
            <p:nvSpPr>
              <p:cNvPr id="25" name="椭圆 24"/>
              <p:cNvSpPr/>
              <p:nvPr>
                <p:custDataLst>
                  <p:tags r:id="rId9"/>
                </p:custDataLst>
              </p:nvPr>
            </p:nvSpPr>
            <p:spPr>
              <a:xfrm>
                <a:off x="4254477" y="-949802"/>
                <a:ext cx="203846" cy="203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grpSp>
        <p:grpSp>
          <p:nvGrpSpPr>
            <p:cNvPr id="26" name="组合 25"/>
            <p:cNvGrpSpPr/>
            <p:nvPr/>
          </p:nvGrpSpPr>
          <p:grpSpPr>
            <a:xfrm>
              <a:off x="4572000" y="-1495234"/>
              <a:ext cx="203846" cy="749278"/>
              <a:chOff x="4572000" y="-1503255"/>
              <a:chExt cx="203846" cy="749278"/>
            </a:xfrm>
            <a:grpFill/>
          </p:grpSpPr>
          <p:sp>
            <p:nvSpPr>
              <p:cNvPr id="27" name="椭圆 26"/>
              <p:cNvSpPr/>
              <p:nvPr>
                <p:custDataLst>
                  <p:tags r:id="rId10"/>
                </p:custDataLst>
              </p:nvPr>
            </p:nvSpPr>
            <p:spPr>
              <a:xfrm>
                <a:off x="4572000" y="-1503255"/>
                <a:ext cx="203846" cy="203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sp>
            <p:nvSpPr>
              <p:cNvPr id="28" name="椭圆 27"/>
              <p:cNvSpPr/>
              <p:nvPr>
                <p:custDataLst>
                  <p:tags r:id="rId11"/>
                </p:custDataLst>
              </p:nvPr>
            </p:nvSpPr>
            <p:spPr>
              <a:xfrm>
                <a:off x="4572000" y="-1230539"/>
                <a:ext cx="203846" cy="203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sp>
            <p:nvSpPr>
              <p:cNvPr id="29" name="椭圆 28"/>
              <p:cNvSpPr/>
              <p:nvPr>
                <p:custDataLst>
                  <p:tags r:id="rId12"/>
                </p:custDataLst>
              </p:nvPr>
            </p:nvSpPr>
            <p:spPr>
              <a:xfrm>
                <a:off x="4572000" y="-957823"/>
                <a:ext cx="203846" cy="203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Regular" panose="020B0500000000000000" pitchFamily="34" charset="-128"/>
                  <a:ea typeface="Noto Sans S Chinese Regular" panose="020B0500000000000000" pitchFamily="34" charset="-128"/>
                </a:endParaRPr>
              </a:p>
            </p:txBody>
          </p:sp>
        </p:grpSp>
      </p:grpSp>
      <p:cxnSp>
        <p:nvCxnSpPr>
          <p:cNvPr id="30" name="直接连接符 29"/>
          <p:cNvCxnSpPr/>
          <p:nvPr>
            <p:custDataLst>
              <p:tags r:id="rId13"/>
            </p:custDataLst>
          </p:nvPr>
        </p:nvCxnSpPr>
        <p:spPr>
          <a:xfrm>
            <a:off x="11218545" y="6332220"/>
            <a:ext cx="598805" cy="0"/>
          </a:xfrm>
          <a:prstGeom prst="line">
            <a:avLst/>
          </a:prstGeom>
          <a:ln w="60325">
            <a:solidFill>
              <a:schemeClr val="bg1">
                <a:alpha val="86000"/>
              </a:schemeClr>
            </a:solidFill>
          </a:ln>
        </p:spPr>
        <p:style>
          <a:lnRef idx="1">
            <a:schemeClr val="accent1"/>
          </a:lnRef>
          <a:fillRef idx="0">
            <a:schemeClr val="accent1"/>
          </a:fillRef>
          <a:effectRef idx="0">
            <a:schemeClr val="accent1"/>
          </a:effectRef>
          <a:fontRef idx="minor">
            <a:schemeClr val="tx1"/>
          </a:fontRef>
        </p:style>
      </p:cxnSp>
      <p:pic>
        <p:nvPicPr>
          <p:cNvPr id="47" name="图片 46" descr="公司logo"/>
          <p:cNvPicPr>
            <a:picLocks noChangeAspect="1"/>
          </p:cNvPicPr>
          <p:nvPr>
            <p:custDataLst>
              <p:tags r:id="rId14"/>
            </p:custDataLst>
          </p:nvPr>
        </p:nvPicPr>
        <p:blipFill>
          <a:blip r:embed="rId15" cstate="screen"/>
          <a:stretch>
            <a:fillRect/>
          </a:stretch>
        </p:blipFill>
        <p:spPr>
          <a:xfrm>
            <a:off x="582930" y="356235"/>
            <a:ext cx="1620520" cy="889000"/>
          </a:xfrm>
          <a:prstGeom prst="rect">
            <a:avLst/>
          </a:prstGeom>
        </p:spPr>
      </p:pic>
    </p:spTree>
    <p:custDataLst>
      <p:tags r:id="rId16"/>
    </p:custDataLst>
  </p:cSld>
  <p:clrMapOvr>
    <a:masterClrMapping/>
  </p:clrMapOvr>
  <p:transition/>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4.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86.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BEAUTIFY_FLAG" val=""/>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BEAUTIFY_FLAG" val=""/>
</p:tagLst>
</file>

<file path=ppt/tags/tag221.xml><?xml version="1.0" encoding="utf-8"?>
<p:tagLst xmlns:p="http://schemas.openxmlformats.org/presentationml/2006/main">
  <p:tag name="KSO_WM_DIAGRAM_VIRTUALLY_FRAME" val="{&quot;height&quot;:356.25566929133856,&quot;left&quot;:132.50992125984249,&quot;top&quot;:121.6,&quot;width&quot;:269.09007874015754}"/>
</p:tagLst>
</file>

<file path=ppt/tags/tag222.xml><?xml version="1.0" encoding="utf-8"?>
<p:tagLst xmlns:p="http://schemas.openxmlformats.org/presentationml/2006/main">
  <p:tag name="KSO_WM_BEAUTIFY_FLAG" val=""/>
  <p:tag name="KSO_WM_DIAGRAM_VIRTUALLY_FRAME" val="{&quot;height&quot;:356.25566929133856,&quot;left&quot;:132.50992125984249,&quot;top&quot;:121.6,&quot;width&quot;:269.09007874015754}"/>
</p:tagLst>
</file>

<file path=ppt/tags/tag223.xml><?xml version="1.0" encoding="utf-8"?>
<p:tagLst xmlns:p="http://schemas.openxmlformats.org/presentationml/2006/main">
  <p:tag name="KSO_WM_BEAUTIFY_FLAG" val=""/>
  <p:tag name="KSO_WM_DIAGRAM_VIRTUALLY_FRAME" val="{&quot;height&quot;:356.25566929133856,&quot;left&quot;:132.50992125984249,&quot;top&quot;:121.6,&quot;width&quot;:269.09007874015754}"/>
</p:tagLst>
</file>

<file path=ppt/tags/tag224.xml><?xml version="1.0" encoding="utf-8"?>
<p:tagLst xmlns:p="http://schemas.openxmlformats.org/presentationml/2006/main">
  <p:tag name="KSO_WM_BEAUTIFY_FLAG" val=""/>
  <p:tag name="KSO_WM_DIAGRAM_VIRTUALLY_FRAME" val="{&quot;height&quot;:356.25566929133856,&quot;left&quot;:132.50992125984249,&quot;top&quot;:121.6,&quot;width&quot;:269.09007874015754}"/>
</p:tagLst>
</file>

<file path=ppt/tags/tag225.xml><?xml version="1.0" encoding="utf-8"?>
<p:tagLst xmlns:p="http://schemas.openxmlformats.org/presentationml/2006/main">
  <p:tag name="KSO_WM_DIAGRAM_VIRTUALLY_FRAME" val="{&quot;height&quot;:356.25566929133856,&quot;left&quot;:132.50992125984249,&quot;top&quot;:121.6,&quot;width&quot;:269.09007874015754}"/>
</p:tagLst>
</file>

<file path=ppt/tags/tag226.xml><?xml version="1.0" encoding="utf-8"?>
<p:tagLst xmlns:p="http://schemas.openxmlformats.org/presentationml/2006/main">
  <p:tag name="KSO_WM_BEAUTIFY_FLAG" val=""/>
  <p:tag name="KSO_WM_DIAGRAM_VIRTUALLY_FRAME" val="{&quot;height&quot;:356.25566929133856,&quot;left&quot;:132.50992125984249,&quot;top&quot;:121.6,&quot;width&quot;:269.09007874015754}"/>
</p:tagLst>
</file>

<file path=ppt/tags/tag227.xml><?xml version="1.0" encoding="utf-8"?>
<p:tagLst xmlns:p="http://schemas.openxmlformats.org/presentationml/2006/main">
  <p:tag name="KSO_WM_BEAUTIFY_FLAG" val=""/>
  <p:tag name="KSO_WM_DIAGRAM_VIRTUALLY_FRAME" val="{&quot;height&quot;:356.25566929133856,&quot;left&quot;:132.50992125984249,&quot;top&quot;:121.6,&quot;width&quot;:269.09007874015754}"/>
</p:tagLst>
</file>

<file path=ppt/tags/tag228.xml><?xml version="1.0" encoding="utf-8"?>
<p:tagLst xmlns:p="http://schemas.openxmlformats.org/presentationml/2006/main">
  <p:tag name="KSO_WM_BEAUTIFY_FLAG" val=""/>
  <p:tag name="KSO_WM_DIAGRAM_VIRTUALLY_FRAME" val="{&quot;height&quot;:356.25566929133856,&quot;left&quot;:132.50992125984249,&quot;top&quot;:121.6,&quot;width&quot;:269.09007874015754}"/>
</p:tagLst>
</file>

<file path=ppt/tags/tag229.xml><?xml version="1.0" encoding="utf-8"?>
<p:tagLst xmlns:p="http://schemas.openxmlformats.org/presentationml/2006/main">
  <p:tag name="KSO_WM_DIAGRAM_VIRTUALLY_FRAME" val="{&quot;height&quot;:356.25566929133856,&quot;left&quot;:132.50992125984249,&quot;top&quot;:121.6,&quot;width&quot;:269.09007874015754}"/>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BEAUTIFY_FLAG" val=""/>
  <p:tag name="KSO_WM_DIAGRAM_VIRTUALLY_FRAME" val="{&quot;height&quot;:356.25566929133856,&quot;left&quot;:132.50992125984249,&quot;top&quot;:121.6,&quot;width&quot;:269.09007874015754}"/>
</p:tagLst>
</file>

<file path=ppt/tags/tag231.xml><?xml version="1.0" encoding="utf-8"?>
<p:tagLst xmlns:p="http://schemas.openxmlformats.org/presentationml/2006/main">
  <p:tag name="KSO_WM_BEAUTIFY_FLAG" val=""/>
  <p:tag name="KSO_WM_DIAGRAM_VIRTUALLY_FRAME" val="{&quot;height&quot;:356.25566929133856,&quot;left&quot;:132.50992125984249,&quot;top&quot;:121.6,&quot;width&quot;:269.09007874015754}"/>
</p:tagLst>
</file>

<file path=ppt/tags/tag232.xml><?xml version="1.0" encoding="utf-8"?>
<p:tagLst xmlns:p="http://schemas.openxmlformats.org/presentationml/2006/main">
  <p:tag name="KSO_WM_BEAUTIFY_FLAG" val=""/>
  <p:tag name="KSO_WM_DIAGRAM_VIRTUALLY_FRAME" val="{&quot;height&quot;:356.25566929133856,&quot;left&quot;:132.50992125984249,&quot;top&quot;:121.6,&quot;width&quot;:269.09007874015754}"/>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35.xml><?xml version="1.0" encoding="utf-8"?>
<p:tagLst xmlns:p="http://schemas.openxmlformats.org/presentationml/2006/main">
  <p:tag name="KSO_WM_BEAUTIFY_FLAG" val=""/>
</p:tagLst>
</file>

<file path=ppt/tags/tag236.xml><?xml version="1.0" encoding="utf-8"?>
<p:tagLst xmlns:p="http://schemas.openxmlformats.org/presentationml/2006/main">
  <p:tag name="KSO_WM_BEAUTIFY_FLAG" val=""/>
</p:tagLst>
</file>

<file path=ppt/tags/tag237.xml><?xml version="1.0" encoding="utf-8"?>
<p:tagLst xmlns:p="http://schemas.openxmlformats.org/presentationml/2006/main">
  <p:tag name="KSO_WM_BEAUTIFY_FLAG" val=""/>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BEAUTIFY_FLAG" val=""/>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BEAUTIFY_FLAG" val=""/>
</p:tagLst>
</file>

<file path=ppt/tags/tag242.xml><?xml version="1.0" encoding="utf-8"?>
<p:tagLst xmlns:p="http://schemas.openxmlformats.org/presentationml/2006/main">
  <p:tag name="KSO_WM_BEAUTIFY_FLAG" val=""/>
</p:tagLst>
</file>

<file path=ppt/tags/tag243.xml><?xml version="1.0" encoding="utf-8"?>
<p:tagLst xmlns:p="http://schemas.openxmlformats.org/presentationml/2006/main">
  <p:tag name="KSO_WM_BEAUTIFY_FLAG" val=""/>
</p:tagLst>
</file>

<file path=ppt/tags/tag244.xml><?xml version="1.0" encoding="utf-8"?>
<p:tagLst xmlns:p="http://schemas.openxmlformats.org/presentationml/2006/main">
  <p:tag name="KSO_WM_BEAUTIFY_FLAG" val=""/>
</p:tagLst>
</file>

<file path=ppt/tags/tag245.xml><?xml version="1.0" encoding="utf-8"?>
<p:tagLst xmlns:p="http://schemas.openxmlformats.org/presentationml/2006/main">
  <p:tag name="KSO_WM_BEAUTIFY_FLAG" val=""/>
</p:tagLst>
</file>

<file path=ppt/tags/tag246.xml><?xml version="1.0" encoding="utf-8"?>
<p:tagLst xmlns:p="http://schemas.openxmlformats.org/presentationml/2006/main">
  <p:tag name="KSO_WM_BEAUTIFY_FLAG" val=""/>
</p:tagLst>
</file>

<file path=ppt/tags/tag247.xml><?xml version="1.0" encoding="utf-8"?>
<p:tagLst xmlns:p="http://schemas.openxmlformats.org/presentationml/2006/main">
  <p:tag name="KSO_WM_BEAUTIFY_FLAG" val=""/>
</p:tagLst>
</file>

<file path=ppt/tags/tag24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49.xml><?xml version="1.0" encoding="utf-8"?>
<p:tagLst xmlns:p="http://schemas.openxmlformats.org/presentationml/2006/main">
  <p:tag name="KSO_WM_BEAUTIFY_FLAG" val=""/>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51.xml><?xml version="1.0" encoding="utf-8"?>
<p:tagLst xmlns:p="http://schemas.openxmlformats.org/presentationml/2006/main">
  <p:tag name="KSO_WM_BEAUTIFY_FLAG" val=""/>
</p:tagLst>
</file>

<file path=ppt/tags/tag25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53.xml><?xml version="1.0" encoding="utf-8"?>
<p:tagLst xmlns:p="http://schemas.openxmlformats.org/presentationml/2006/main">
  <p:tag name="KSO_WM_BEAUTIFY_FLAG" val=""/>
</p:tagLst>
</file>

<file path=ppt/tags/tag254.xml><?xml version="1.0" encoding="utf-8"?>
<p:tagLst xmlns:p="http://schemas.openxmlformats.org/presentationml/2006/main">
  <p:tag name="KSO_WM_DIAGRAM_VIRTUALLY_FRAME" val="{&quot;height&quot;:201.5,&quot;left&quot;:53.7,&quot;top&quot;:247.1,&quot;width&quot;:566.05}"/>
</p:tagLst>
</file>

<file path=ppt/tags/tag255.xml><?xml version="1.0" encoding="utf-8"?>
<p:tagLst xmlns:p="http://schemas.openxmlformats.org/presentationml/2006/main">
  <p:tag name="KSO_WM_DIAGRAM_VIRTUALLY_FRAME" val="{&quot;height&quot;:201.5,&quot;left&quot;:53.7,&quot;top&quot;:247.1,&quot;width&quot;:566.05}"/>
</p:tagLst>
</file>

<file path=ppt/tags/tag25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57.xml><?xml version="1.0" encoding="utf-8"?>
<p:tagLst xmlns:p="http://schemas.openxmlformats.org/presentationml/2006/main">
  <p:tag name="KSO_WM_BEAUTIFY_FLAG" val=""/>
</p:tagLst>
</file>

<file path=ppt/tags/tag258.xml><?xml version="1.0" encoding="utf-8"?>
<p:tagLst xmlns:p="http://schemas.openxmlformats.org/presentationml/2006/main">
  <p:tag name="KSO_WM_DIAGRAM_VIRTUALLY_FRAME" val="{&quot;height&quot;:201.5,&quot;left&quot;:53.7,&quot;top&quot;:247.1,&quot;width&quot;:566.05}"/>
</p:tagLst>
</file>

<file path=ppt/tags/tag259.xml><?xml version="1.0" encoding="utf-8"?>
<p:tagLst xmlns:p="http://schemas.openxmlformats.org/presentationml/2006/main">
  <p:tag name="KSO_WM_DIAGRAM_VIRTUALLY_FRAME" val="{&quot;height&quot;:201.5,&quot;left&quot;:53.7,&quot;top&quot;:247.1,&quot;width&quot;:566.05}"/>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61.xml><?xml version="1.0" encoding="utf-8"?>
<p:tagLst xmlns:p="http://schemas.openxmlformats.org/presentationml/2006/main">
  <p:tag name="KSO_WM_BEAUTIFY_FLAG" val=""/>
</p:tagLst>
</file>

<file path=ppt/tags/tag262.xml><?xml version="1.0" encoding="utf-8"?>
<p:tagLst xmlns:p="http://schemas.openxmlformats.org/presentationml/2006/main">
  <p:tag name="KSO_WM_DIAGRAM_VIRTUALLY_FRAME" val="{&quot;height&quot;:201.5,&quot;left&quot;:53.7,&quot;top&quot;:247.1,&quot;width&quot;:566.05}"/>
</p:tagLst>
</file>

<file path=ppt/tags/tag263.xml><?xml version="1.0" encoding="utf-8"?>
<p:tagLst xmlns:p="http://schemas.openxmlformats.org/presentationml/2006/main">
  <p:tag name="KSO_WM_DIAGRAM_VIRTUALLY_FRAME" val="{&quot;height&quot;:201.5,&quot;left&quot;:53.7,&quot;top&quot;:247.1,&quot;width&quot;:566.05}"/>
</p:tagLst>
</file>

<file path=ppt/tags/tag26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65.xml><?xml version="1.0" encoding="utf-8"?>
<p:tagLst xmlns:p="http://schemas.openxmlformats.org/presentationml/2006/main">
  <p:tag name="KSO_WM_BEAUTIFY_FLAG" val=""/>
</p:tagLst>
</file>

<file path=ppt/tags/tag266.xml><?xml version="1.0" encoding="utf-8"?>
<p:tagLst xmlns:p="http://schemas.openxmlformats.org/presentationml/2006/main">
  <p:tag name="KSO_WM_BEAUTIFY_FLAG" val=""/>
</p:tagLst>
</file>

<file path=ppt/tags/tag267.xml><?xml version="1.0" encoding="utf-8"?>
<p:tagLst xmlns:p="http://schemas.openxmlformats.org/presentationml/2006/main">
  <p:tag name="KSO_WM_BEAUTIFY_FLAG" val=""/>
</p:tagLst>
</file>

<file path=ppt/tags/tag268.xml><?xml version="1.0" encoding="utf-8"?>
<p:tagLst xmlns:p="http://schemas.openxmlformats.org/presentationml/2006/main">
  <p:tag name="KSO_WM_BEAUTIFY_FLAG" val=""/>
</p:tagLst>
</file>

<file path=ppt/tags/tag269.xml><?xml version="1.0" encoding="utf-8"?>
<p:tagLst xmlns:p="http://schemas.openxmlformats.org/presentationml/2006/main">
  <p:tag name="KSO_WM_BEAUTIFY_FLAG" val=""/>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0.xml><?xml version="1.0" encoding="utf-8"?>
<p:tagLst xmlns:p="http://schemas.openxmlformats.org/presentationml/2006/main">
  <p:tag name="KSO_WM_BEAUTIFY_FLAG" val=""/>
</p:tagLst>
</file>

<file path=ppt/tags/tag271.xml><?xml version="1.0" encoding="utf-8"?>
<p:tagLst xmlns:p="http://schemas.openxmlformats.org/presentationml/2006/main">
  <p:tag name="KSO_WM_BEAUTIFY_FLAG" val=""/>
</p:tagLst>
</file>

<file path=ppt/tags/tag272.xml><?xml version="1.0" encoding="utf-8"?>
<p:tagLst xmlns:p="http://schemas.openxmlformats.org/presentationml/2006/main">
  <p:tag name="KSO_WM_BEAUTIFY_FLAG" val=""/>
</p:tagLst>
</file>

<file path=ppt/tags/tag273.xml><?xml version="1.0" encoding="utf-8"?>
<p:tagLst xmlns:p="http://schemas.openxmlformats.org/presentationml/2006/main">
  <p:tag name="KSO_WM_BEAUTIFY_FLAG" val=""/>
</p:tagLst>
</file>

<file path=ppt/tags/tag274.xml><?xml version="1.0" encoding="utf-8"?>
<p:tagLst xmlns:p="http://schemas.openxmlformats.org/presentationml/2006/main">
  <p:tag name="KSO_WM_BEAUTIFY_FLAG" val=""/>
</p:tagLst>
</file>

<file path=ppt/tags/tag275.xml><?xml version="1.0" encoding="utf-8"?>
<p:tagLst xmlns:p="http://schemas.openxmlformats.org/presentationml/2006/main">
  <p:tag name="KSO_WM_BEAUTIFY_FLAG" val=""/>
</p:tagLst>
</file>

<file path=ppt/tags/tag276.xml><?xml version="1.0" encoding="utf-8"?>
<p:tagLst xmlns:p="http://schemas.openxmlformats.org/presentationml/2006/main">
  <p:tag name="KSO_WM_BEAUTIFY_FLAG" val=""/>
</p:tagLst>
</file>

<file path=ppt/tags/tag277.xml><?xml version="1.0" encoding="utf-8"?>
<p:tagLst xmlns:p="http://schemas.openxmlformats.org/presentationml/2006/main">
  <p:tag name="KSO_WM_BEAUTIFY_FLAG" val=""/>
</p:tagLst>
</file>

<file path=ppt/tags/tag27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79.xml><?xml version="1.0" encoding="utf-8"?>
<p:tagLst xmlns:p="http://schemas.openxmlformats.org/presentationml/2006/main">
  <p:tag name="KSO_WM_BEAUTIFY_FLAG" val=""/>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81.xml><?xml version="1.0" encoding="utf-8"?>
<p:tagLst xmlns:p="http://schemas.openxmlformats.org/presentationml/2006/main">
  <p:tag name="KSO_WM_BEAUTIFY_FLAG" val=""/>
</p:tagLst>
</file>

<file path=ppt/tags/tag28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83.xml><?xml version="1.0" encoding="utf-8"?>
<p:tagLst xmlns:p="http://schemas.openxmlformats.org/presentationml/2006/main">
  <p:tag name="KSO_WM_BEAUTIFY_FLAG" val=""/>
</p:tagLst>
</file>

<file path=ppt/tags/tag28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85.xml><?xml version="1.0" encoding="utf-8"?>
<p:tagLst xmlns:p="http://schemas.openxmlformats.org/presentationml/2006/main">
  <p:tag name="KSO_WM_BEAUTIFY_FLAG" val=""/>
</p:tagLst>
</file>

<file path=ppt/tags/tag28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87.xml><?xml version="1.0" encoding="utf-8"?>
<p:tagLst xmlns:p="http://schemas.openxmlformats.org/presentationml/2006/main">
  <p:tag name="KSO_WM_BEAUTIFY_FLAG" val=""/>
</p:tagLst>
</file>

<file path=ppt/tags/tag288.xml><?xml version="1.0" encoding="utf-8"?>
<p:tagLst xmlns:p="http://schemas.openxmlformats.org/presentationml/2006/main">
  <p:tag name="KSO_WM_DIAGRAM_VIRTUALLY_FRAME" val="{&quot;height&quot;:201.5,&quot;left&quot;:53.7,&quot;top&quot;:247.1,&quot;width&quot;:566.05}"/>
</p:tagLst>
</file>

<file path=ppt/tags/tag28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KSO_WM_BEAUTIFY_FLAG" val=""/>
</p:tagLst>
</file>

<file path=ppt/tags/tag29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92.xml><?xml version="1.0" encoding="utf-8"?>
<p:tagLst xmlns:p="http://schemas.openxmlformats.org/presentationml/2006/main">
  <p:tag name="KSO_WM_BEAUTIFY_FLAG" val=""/>
</p:tagLst>
</file>

<file path=ppt/tags/tag293.xml><?xml version="1.0" encoding="utf-8"?>
<p:tagLst xmlns:p="http://schemas.openxmlformats.org/presentationml/2006/main">
  <p:tag name="KSO_WM_DIAGRAM_VIRTUALLY_FRAME" val="{&quot;height&quot;:201.5,&quot;left&quot;:53.7,&quot;top&quot;:247.1,&quot;width&quot;:566.05}"/>
</p:tagLst>
</file>

<file path=ppt/tags/tag29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95.xml><?xml version="1.0" encoding="utf-8"?>
<p:tagLst xmlns:p="http://schemas.openxmlformats.org/presentationml/2006/main">
  <p:tag name="KSO_WM_BEAUTIFY_FLAG" val=""/>
</p:tagLst>
</file>

<file path=ppt/tags/tag29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97.xml><?xml version="1.0" encoding="utf-8"?>
<p:tagLst xmlns:p="http://schemas.openxmlformats.org/presentationml/2006/main">
  <p:tag name="KSO_WM_BEAUTIFY_FLAG" val=""/>
</p:tagLst>
</file>

<file path=ppt/tags/tag298.xml><?xml version="1.0" encoding="utf-8"?>
<p:tagLst xmlns:p="http://schemas.openxmlformats.org/presentationml/2006/main">
  <p:tag name="KSO_WM_DIAGRAM_VIRTUALLY_FRAME" val="{&quot;height&quot;:201.5,&quot;left&quot;:53.7,&quot;top&quot;:247.1,&quot;width&quot;:566.05}"/>
</p:tagLst>
</file>

<file path=ppt/tags/tag29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0.xml><?xml version="1.0" encoding="utf-8"?>
<p:tagLst xmlns:p="http://schemas.openxmlformats.org/presentationml/2006/main">
  <p:tag name="KSO_WM_BEAUTIFY_FLAG" val=""/>
</p:tagLst>
</file>

<file path=ppt/tags/tag30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02.xml><?xml version="1.0" encoding="utf-8"?>
<p:tagLst xmlns:p="http://schemas.openxmlformats.org/presentationml/2006/main">
  <p:tag name="KSO_WM_BEAUTIFY_FLAG" val=""/>
</p:tagLst>
</file>

<file path=ppt/tags/tag303.xml><?xml version="1.0" encoding="utf-8"?>
<p:tagLst xmlns:p="http://schemas.openxmlformats.org/presentationml/2006/main">
  <p:tag name="KSO_WM_BEAUTIFY_FLAG" val=""/>
</p:tagLst>
</file>

<file path=ppt/tags/tag304.xml><?xml version="1.0" encoding="utf-8"?>
<p:tagLst xmlns:p="http://schemas.openxmlformats.org/presentationml/2006/main">
  <p:tag name="KSO_WM_BEAUTIFY_FLAG" val=""/>
</p:tagLst>
</file>

<file path=ppt/tags/tag305.xml><?xml version="1.0" encoding="utf-8"?>
<p:tagLst xmlns:p="http://schemas.openxmlformats.org/presentationml/2006/main">
  <p:tag name="KSO_WM_BEAUTIFY_FLAG" val=""/>
</p:tagLst>
</file>

<file path=ppt/tags/tag306.xml><?xml version="1.0" encoding="utf-8"?>
<p:tagLst xmlns:p="http://schemas.openxmlformats.org/presentationml/2006/main">
  <p:tag name="KSO_WM_BEAUTIFY_FLAG" val=""/>
</p:tagLst>
</file>

<file path=ppt/tags/tag307.xml><?xml version="1.0" encoding="utf-8"?>
<p:tagLst xmlns:p="http://schemas.openxmlformats.org/presentationml/2006/main">
  <p:tag name="KSO_WM_BEAUTIFY_FLAG" val=""/>
</p:tagLst>
</file>

<file path=ppt/tags/tag308.xml><?xml version="1.0" encoding="utf-8"?>
<p:tagLst xmlns:p="http://schemas.openxmlformats.org/presentationml/2006/main">
  <p:tag name="KSO_WM_BEAUTIFY_FLAG" val=""/>
</p:tagLst>
</file>

<file path=ppt/tags/tag309.xml><?xml version="1.0" encoding="utf-8"?>
<p:tagLst xmlns:p="http://schemas.openxmlformats.org/presentationml/2006/main">
  <p:tag name="KSO_WM_BEAUTIFY_FLAG" val=""/>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0.xml><?xml version="1.0" encoding="utf-8"?>
<p:tagLst xmlns:p="http://schemas.openxmlformats.org/presentationml/2006/main">
  <p:tag name="KSO_WM_BEAUTIFY_FLAG" val=""/>
</p:tagLst>
</file>

<file path=ppt/tags/tag311.xml><?xml version="1.0" encoding="utf-8"?>
<p:tagLst xmlns:p="http://schemas.openxmlformats.org/presentationml/2006/main">
  <p:tag name="KSO_WM_BEAUTIFY_FLAG" val=""/>
</p:tagLst>
</file>

<file path=ppt/tags/tag312.xml><?xml version="1.0" encoding="utf-8"?>
<p:tagLst xmlns:p="http://schemas.openxmlformats.org/presentationml/2006/main">
  <p:tag name="KSO_WM_BEAUTIFY_FLAG" val=""/>
</p:tagLst>
</file>

<file path=ppt/tags/tag313.xml><?xml version="1.0" encoding="utf-8"?>
<p:tagLst xmlns:p="http://schemas.openxmlformats.org/presentationml/2006/main">
  <p:tag name="KSO_WM_BEAUTIFY_FLAG" val=""/>
</p:tagLst>
</file>

<file path=ppt/tags/tag314.xml><?xml version="1.0" encoding="utf-8"?>
<p:tagLst xmlns:p="http://schemas.openxmlformats.org/presentationml/2006/main">
  <p:tag name="KSO_WM_BEAUTIFY_FLAG" val=""/>
</p:tagLst>
</file>

<file path=ppt/tags/tag31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16.xml><?xml version="1.0" encoding="utf-8"?>
<p:tagLst xmlns:p="http://schemas.openxmlformats.org/presentationml/2006/main">
  <p:tag name="KSO_WM_BEAUTIFY_FLAG" val=""/>
</p:tagLst>
</file>

<file path=ppt/tags/tag31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18.xml><?xml version="1.0" encoding="utf-8"?>
<p:tagLst xmlns:p="http://schemas.openxmlformats.org/presentationml/2006/main">
  <p:tag name="KSO_WM_BEAUTIFY_FLAG" val=""/>
</p:tagLst>
</file>

<file path=ppt/tags/tag31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0.xml><?xml version="1.0" encoding="utf-8"?>
<p:tagLst xmlns:p="http://schemas.openxmlformats.org/presentationml/2006/main">
  <p:tag name="KSO_WM_BEAUTIFY_FLAG" val=""/>
</p:tagLst>
</file>

<file path=ppt/tags/tag321.xml><?xml version="1.0" encoding="utf-8"?>
<p:tagLst xmlns:p="http://schemas.openxmlformats.org/presentationml/2006/main">
  <p:tag name="KSO_WM_DIAGRAM_VIRTUALLY_FRAME" val="{&quot;height&quot;:201.5,&quot;left&quot;:53.7,&quot;top&quot;:247.1,&quot;width&quot;:566.05}"/>
</p:tagLst>
</file>

<file path=ppt/tags/tag32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23.xml><?xml version="1.0" encoding="utf-8"?>
<p:tagLst xmlns:p="http://schemas.openxmlformats.org/presentationml/2006/main">
  <p:tag name="KSO_WM_BEAUTIFY_FLAG" val=""/>
</p:tagLst>
</file>

<file path=ppt/tags/tag32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25.xml><?xml version="1.0" encoding="utf-8"?>
<p:tagLst xmlns:p="http://schemas.openxmlformats.org/presentationml/2006/main">
  <p:tag name="KSO_WM_BEAUTIFY_FLAG" val=""/>
</p:tagLst>
</file>

<file path=ppt/tags/tag326.xml><?xml version="1.0" encoding="utf-8"?>
<p:tagLst xmlns:p="http://schemas.openxmlformats.org/presentationml/2006/main">
  <p:tag name="KSO_WM_DIAGRAM_VIRTUALLY_FRAME" val="{&quot;height&quot;:201.5,&quot;left&quot;:53.7,&quot;top&quot;:247.1,&quot;width&quot;:566.05}"/>
</p:tagLst>
</file>

<file path=ppt/tags/tag327.xml><?xml version="1.0" encoding="utf-8"?>
<p:tagLst xmlns:p="http://schemas.openxmlformats.org/presentationml/2006/main">
  <p:tag name="KSO_WM_DIAGRAM_VIRTUALLY_FRAME" val="{&quot;height&quot;:201.5,&quot;left&quot;:53.7,&quot;top&quot;:247.1,&quot;width&quot;:566.05}"/>
</p:tagLst>
</file>

<file path=ppt/tags/tag32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29.xml><?xml version="1.0" encoding="utf-8"?>
<p:tagLst xmlns:p="http://schemas.openxmlformats.org/presentationml/2006/main">
  <p:tag name="KSO_WM_BEAUTIFY_FLAG" val=""/>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0.xml><?xml version="1.0" encoding="utf-8"?>
<p:tagLst xmlns:p="http://schemas.openxmlformats.org/presentationml/2006/main">
  <p:tag name="KSO_WM_DIAGRAM_VIRTUALLY_FRAME" val="{&quot;height&quot;:201.5,&quot;left&quot;:53.7,&quot;top&quot;:247.1,&quot;width&quot;:566.05}"/>
</p:tagLst>
</file>

<file path=ppt/tags/tag33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32.xml><?xml version="1.0" encoding="utf-8"?>
<p:tagLst xmlns:p="http://schemas.openxmlformats.org/presentationml/2006/main">
  <p:tag name="KSO_WM_BEAUTIFY_FLAG" val=""/>
</p:tagLst>
</file>

<file path=ppt/tags/tag333.xml><?xml version="1.0" encoding="utf-8"?>
<p:tagLst xmlns:p="http://schemas.openxmlformats.org/presentationml/2006/main">
  <p:tag name="KSO_WM_DIAGRAM_VIRTUALLY_FRAME" val="{&quot;height&quot;:201.5,&quot;left&quot;:53.7,&quot;top&quot;:247.1,&quot;width&quot;:566.05}"/>
</p:tagLst>
</file>

<file path=ppt/tags/tag33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35.xml><?xml version="1.0" encoding="utf-8"?>
<p:tagLst xmlns:p="http://schemas.openxmlformats.org/presentationml/2006/main">
  <p:tag name="KSO_WM_BEAUTIFY_FLAG" val=""/>
</p:tagLst>
</file>

<file path=ppt/tags/tag33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37.xml><?xml version="1.0" encoding="utf-8"?>
<p:tagLst xmlns:p="http://schemas.openxmlformats.org/presentationml/2006/main">
  <p:tag name="KSO_WM_BEAUTIFY_FLAG" val=""/>
</p:tagLst>
</file>

<file path=ppt/tags/tag33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39.xml><?xml version="1.0" encoding="utf-8"?>
<p:tagLst xmlns:p="http://schemas.openxmlformats.org/presentationml/2006/main">
  <p:tag name="KSO_WM_BEAUTIFY_FLAG" val=""/>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0.xml><?xml version="1.0" encoding="utf-8"?>
<p:tagLst xmlns:p="http://schemas.openxmlformats.org/presentationml/2006/main">
  <p:tag name="KSO_WM_DIAGRAM_VIRTUALLY_FRAME" val="{&quot;height&quot;:201.5,&quot;left&quot;:53.7,&quot;top&quot;:247.1,&quot;width&quot;:566.05}"/>
</p:tagLst>
</file>

<file path=ppt/tags/tag341.xml><?xml version="1.0" encoding="utf-8"?>
<p:tagLst xmlns:p="http://schemas.openxmlformats.org/presentationml/2006/main">
  <p:tag name="KSO_WM_DIAGRAM_VIRTUALLY_FRAME" val="{&quot;height&quot;:201.5,&quot;left&quot;:53.7,&quot;top&quot;:247.1,&quot;width&quot;:566.05}"/>
</p:tagLst>
</file>

<file path=ppt/tags/tag342.xml><?xml version="1.0" encoding="utf-8"?>
<p:tagLst xmlns:p="http://schemas.openxmlformats.org/presentationml/2006/main">
  <p:tag name="KSO_WM_DIAGRAM_VIRTUALLY_FRAME" val="{&quot;height&quot;:201.5,&quot;left&quot;:53.7,&quot;top&quot;:247.1,&quot;width&quot;:566.05}"/>
</p:tagLst>
</file>

<file path=ppt/tags/tag343.xml><?xml version="1.0" encoding="utf-8"?>
<p:tagLst xmlns:p="http://schemas.openxmlformats.org/presentationml/2006/main">
  <p:tag name="KSO_WM_DIAGRAM_VIRTUALLY_FRAME" val="{&quot;height&quot;:201.5,&quot;left&quot;:53.7,&quot;top&quot;:247.1,&quot;width&quot;:566.05}"/>
</p:tagLst>
</file>

<file path=ppt/tags/tag34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45.xml><?xml version="1.0" encoding="utf-8"?>
<p:tagLst xmlns:p="http://schemas.openxmlformats.org/presentationml/2006/main">
  <p:tag name="KSO_WM_BEAUTIFY_FLAG" val=""/>
</p:tagLst>
</file>

<file path=ppt/tags/tag346.xml><?xml version="1.0" encoding="utf-8"?>
<p:tagLst xmlns:p="http://schemas.openxmlformats.org/presentationml/2006/main">
  <p:tag name="KSO_WM_DIAGRAM_VIRTUALLY_FRAME" val="{&quot;height&quot;:201.5,&quot;left&quot;:53.7,&quot;top&quot;:247.1,&quot;width&quot;:566.05}"/>
</p:tagLst>
</file>

<file path=ppt/tags/tag347.xml><?xml version="1.0" encoding="utf-8"?>
<p:tagLst xmlns:p="http://schemas.openxmlformats.org/presentationml/2006/main">
  <p:tag name="KSO_WM_DIAGRAM_VIRTUALLY_FRAME" val="{&quot;height&quot;:201.5,&quot;left&quot;:53.7,&quot;top&quot;:247.1,&quot;width&quot;:566.05}"/>
</p:tagLst>
</file>

<file path=ppt/tags/tag348.xml><?xml version="1.0" encoding="utf-8"?>
<p:tagLst xmlns:p="http://schemas.openxmlformats.org/presentationml/2006/main">
  <p:tag name="KSO_WM_DIAGRAM_VIRTUALLY_FRAME" val="{&quot;height&quot;:201.5,&quot;left&quot;:53.7,&quot;top&quot;:247.1,&quot;width&quot;:566.05}"/>
</p:tagLst>
</file>

<file path=ppt/tags/tag34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0.xml><?xml version="1.0" encoding="utf-8"?>
<p:tagLst xmlns:p="http://schemas.openxmlformats.org/presentationml/2006/main">
  <p:tag name="KSO_WM_BEAUTIFY_FLAG" val=""/>
</p:tagLst>
</file>

<file path=ppt/tags/tag351.xml><?xml version="1.0" encoding="utf-8"?>
<p:tagLst xmlns:p="http://schemas.openxmlformats.org/presentationml/2006/main">
  <p:tag name="KSO_WM_DIAGRAM_VIRTUALLY_FRAME" val="{&quot;height&quot;:201.5,&quot;left&quot;:53.7,&quot;top&quot;:247.1,&quot;width&quot;:566.05}"/>
</p:tagLst>
</file>

<file path=ppt/tags/tag35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53.xml><?xml version="1.0" encoding="utf-8"?>
<p:tagLst xmlns:p="http://schemas.openxmlformats.org/presentationml/2006/main">
  <p:tag name="KSO_WM_BEAUTIFY_FLAG" val=""/>
</p:tagLst>
</file>

<file path=ppt/tags/tag354.xml><?xml version="1.0" encoding="utf-8"?>
<p:tagLst xmlns:p="http://schemas.openxmlformats.org/presentationml/2006/main">
  <p:tag name="KSO_WM_DIAGRAM_VIRTUALLY_FRAME" val="{&quot;height&quot;:201.5,&quot;left&quot;:53.7,&quot;top&quot;:247.1,&quot;width&quot;:566.05}"/>
</p:tagLst>
</file>

<file path=ppt/tags/tag355.xml><?xml version="1.0" encoding="utf-8"?>
<p:tagLst xmlns:p="http://schemas.openxmlformats.org/presentationml/2006/main">
  <p:tag name="KSO_WM_DIAGRAM_VIRTUALLY_FRAME" val="{&quot;height&quot;:201.5,&quot;left&quot;:53.7,&quot;top&quot;:247.1,&quot;width&quot;:566.05}"/>
</p:tagLst>
</file>

<file path=ppt/tags/tag35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57.xml><?xml version="1.0" encoding="utf-8"?>
<p:tagLst xmlns:p="http://schemas.openxmlformats.org/presentationml/2006/main">
  <p:tag name="KSO_WM_BEAUTIFY_FLAG" val=""/>
</p:tagLst>
</file>

<file path=ppt/tags/tag358.xml><?xml version="1.0" encoding="utf-8"?>
<p:tagLst xmlns:p="http://schemas.openxmlformats.org/presentationml/2006/main">
  <p:tag name="KSO_WM_DIAGRAM_VIRTUALLY_FRAME" val="{&quot;height&quot;:201.5,&quot;left&quot;:53.7,&quot;top&quot;:247.1,&quot;width&quot;:566.05}"/>
</p:tagLst>
</file>

<file path=ppt/tags/tag35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0.xml><?xml version="1.0" encoding="utf-8"?>
<p:tagLst xmlns:p="http://schemas.openxmlformats.org/presentationml/2006/main">
  <p:tag name="KSO_WM_BEAUTIFY_FLAG" val=""/>
</p:tagLst>
</file>

<file path=ppt/tags/tag361.xml><?xml version="1.0" encoding="utf-8"?>
<p:tagLst xmlns:p="http://schemas.openxmlformats.org/presentationml/2006/main">
  <p:tag name="KSO_WM_BEAUTIFY_FLAG" val=""/>
</p:tagLst>
</file>

<file path=ppt/tags/tag362.xml><?xml version="1.0" encoding="utf-8"?>
<p:tagLst xmlns:p="http://schemas.openxmlformats.org/presentationml/2006/main">
  <p:tag name="KSO_WM_BEAUTIFY_FLAG" val=""/>
</p:tagLst>
</file>

<file path=ppt/tags/tag363.xml><?xml version="1.0" encoding="utf-8"?>
<p:tagLst xmlns:p="http://schemas.openxmlformats.org/presentationml/2006/main">
  <p:tag name="KSO_WM_BEAUTIFY_FLAG" val=""/>
</p:tagLst>
</file>

<file path=ppt/tags/tag364.xml><?xml version="1.0" encoding="utf-8"?>
<p:tagLst xmlns:p="http://schemas.openxmlformats.org/presentationml/2006/main">
  <p:tag name="KSO_WM_BEAUTIFY_FLAG" val=""/>
</p:tagLst>
</file>

<file path=ppt/tags/tag365.xml><?xml version="1.0" encoding="utf-8"?>
<p:tagLst xmlns:p="http://schemas.openxmlformats.org/presentationml/2006/main">
  <p:tag name="KSO_WM_BEAUTIFY_FLAG" val=""/>
</p:tagLst>
</file>

<file path=ppt/tags/tag366.xml><?xml version="1.0" encoding="utf-8"?>
<p:tagLst xmlns:p="http://schemas.openxmlformats.org/presentationml/2006/main">
  <p:tag name="KSO_WM_BEAUTIFY_FLAG" val=""/>
</p:tagLst>
</file>

<file path=ppt/tags/tag367.xml><?xml version="1.0" encoding="utf-8"?>
<p:tagLst xmlns:p="http://schemas.openxmlformats.org/presentationml/2006/main">
  <p:tag name="KSO_WM_BEAUTIFY_FLAG" val=""/>
</p:tagLst>
</file>

<file path=ppt/tags/tag368.xml><?xml version="1.0" encoding="utf-8"?>
<p:tagLst xmlns:p="http://schemas.openxmlformats.org/presentationml/2006/main">
  <p:tag name="KSO_WM_BEAUTIFY_FLAG" val=""/>
</p:tagLst>
</file>

<file path=ppt/tags/tag369.xml><?xml version="1.0" encoding="utf-8"?>
<p:tagLst xmlns:p="http://schemas.openxmlformats.org/presentationml/2006/main">
  <p:tag name="KSO_WM_BEAUTIFY_FLAG" val=""/>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70.xml><?xml version="1.0" encoding="utf-8"?>
<p:tagLst xmlns:p="http://schemas.openxmlformats.org/presentationml/2006/main">
  <p:tag name="KSO_WM_BEAUTIFY_FLAG" val=""/>
</p:tagLst>
</file>

<file path=ppt/tags/tag371.xml><?xml version="1.0" encoding="utf-8"?>
<p:tagLst xmlns:p="http://schemas.openxmlformats.org/presentationml/2006/main">
  <p:tag name="KSO_WM_BEAUTIFY_FLAG" val=""/>
</p:tagLst>
</file>

<file path=ppt/tags/tag372.xml><?xml version="1.0" encoding="utf-8"?>
<p:tagLst xmlns:p="http://schemas.openxmlformats.org/presentationml/2006/main">
  <p:tag name="KSO_WM_BEAUTIFY_FLAG" val=""/>
</p:tagLst>
</file>

<file path=ppt/tags/tag373.xml><?xml version="1.0" encoding="utf-8"?>
<p:tagLst xmlns:p="http://schemas.openxmlformats.org/presentationml/2006/main">
  <p:tag name="KSO_WM_BEAUTIFY_FLAG" val=""/>
</p:tagLst>
</file>

<file path=ppt/tags/tag374.xml><?xml version="1.0" encoding="utf-8"?>
<p:tagLst xmlns:p="http://schemas.openxmlformats.org/presentationml/2006/main">
  <p:tag name="KSO_WM_BEAUTIFY_FLAG" val=""/>
</p:tagLst>
</file>

<file path=ppt/tags/tag375.xml><?xml version="1.0" encoding="utf-8"?>
<p:tagLst xmlns:p="http://schemas.openxmlformats.org/presentationml/2006/main">
  <p:tag name="KSO_WM_BEAUTIFY_FLAG" val=""/>
</p:tagLst>
</file>

<file path=ppt/tags/tag376.xml><?xml version="1.0" encoding="utf-8"?>
<p:tagLst xmlns:p="http://schemas.openxmlformats.org/presentationml/2006/main">
  <p:tag name="KSO_WM_BEAUTIFY_FLAG" val=""/>
</p:tagLst>
</file>

<file path=ppt/tags/tag377.xml><?xml version="1.0" encoding="utf-8"?>
<p:tagLst xmlns:p="http://schemas.openxmlformats.org/presentationml/2006/main">
  <p:tag name="KSO_WM_BEAUTIFY_FLAG" val=""/>
</p:tagLst>
</file>

<file path=ppt/tags/tag378.xml><?xml version="1.0" encoding="utf-8"?>
<p:tagLst xmlns:p="http://schemas.openxmlformats.org/presentationml/2006/main">
  <p:tag name="KSO_WM_BEAUTIFY_FLAG" val=""/>
</p:tagLst>
</file>

<file path=ppt/tags/tag37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3.xml><?xml version="1.0" encoding="utf-8"?>
<p:tagLst xmlns:p="http://schemas.openxmlformats.org/presentationml/2006/main">
  <p:tag name="KSO_WPP_MARK_KEY" val="f47a6c07-3c61-4e3d-94ae-11b4caf0a7b4"/>
  <p:tag name="COMMONDATA" val="eyJjb3VudCI6MiwiaGRpZCI6IjE4ZjhjZjVlYjBkNDhhNjI2MjE1MThjYjhjMmRkOGY5IiwidXNlckNvdW50IjoxfQ=="/>
  <p:tag name="RESOURCE_RECORD_KEY" val="{&quot;10&quot;:[21571682,21600600,6166834,50035152,20093177,21595264,21571667],&quot;29&quot;:[50000090,50000086,50000199,50000099,50052716,50052409,50000211,50053052,50053246,50052948,50053112,50053304,50053037,50052976,50053008,50053121],&quot;65&quot;:[2020508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heme/theme1.xml><?xml version="1.0" encoding="utf-8"?>
<a:theme xmlns:a="http://schemas.openxmlformats.org/drawingml/2006/main" name="唐峰设计：https://v.youku.com/v_show/id_XNTg4OTcwMDM3Ng==.html">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阿里巴巴普惠体 3.0 55 Regular"/>
        <a:cs typeface=""/>
      </a:majorFont>
      <a:minorFont>
        <a:latin typeface="Arial"/>
        <a:ea typeface="阿里巴巴普惠体 3.0 55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63500">
          <a:gradFill>
            <a:gsLst>
              <a:gs pos="0">
                <a:schemeClr val="accent1">
                  <a:lumMod val="5000"/>
                  <a:lumOff val="95000"/>
                </a:schemeClr>
              </a:gs>
              <a:gs pos="89000">
                <a:srgbClr val="0D42D3"/>
              </a:gs>
              <a:gs pos="0">
                <a:schemeClr val="accent1">
                  <a:lumMod val="45000"/>
                  <a:lumOff val="55000"/>
                </a:schemeClr>
              </a:gs>
            </a:gsLst>
            <a:lin ang="0" scaled="0"/>
          </a:gradFill>
          <a:tailEnd type="triangle"/>
        </a:ln>
      </a:spPr>
      <a:bodyPr/>
      <a:lstStyle/>
      <a:style>
        <a:lnRef idx="1">
          <a:schemeClr val="accent1"/>
        </a:lnRef>
        <a:fillRef idx="0">
          <a:schemeClr val="accent1"/>
        </a:fillRef>
        <a:effectRef idx="0">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阿里巴巴普惠体 3.0 55 Regular"/>
        <a:cs typeface=""/>
      </a:majorFont>
      <a:minorFont>
        <a:latin typeface="Arial"/>
        <a:ea typeface="阿里巴巴普惠体 3.0 55 Regular"/>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唐峰设计：https://v.youku.com/v_show/id_XNTg4OTcwMDM3Ng==.html">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阿里巴巴普惠体 3.0 55 Regular"/>
        <a:cs typeface=""/>
      </a:majorFont>
      <a:minorFont>
        <a:latin typeface="Arial"/>
        <a:ea typeface="阿里巴巴普惠体 3.0 55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63500">
          <a:gradFill>
            <a:gsLst>
              <a:gs pos="0">
                <a:schemeClr val="accent1">
                  <a:lumMod val="5000"/>
                  <a:lumOff val="95000"/>
                </a:schemeClr>
              </a:gs>
              <a:gs pos="89000">
                <a:srgbClr val="0D42D3"/>
              </a:gs>
              <a:gs pos="0">
                <a:schemeClr val="accent1">
                  <a:lumMod val="45000"/>
                  <a:lumOff val="55000"/>
                </a:schemeClr>
              </a:gs>
            </a:gsLst>
            <a:lin ang="0" scaled="0"/>
          </a:gradFill>
          <a:tailEnd type="triangle"/>
        </a:ln>
      </a:spPr>
      <a:bodyPr/>
      <a:lstStyle/>
      <a:style>
        <a:lnRef idx="1">
          <a:schemeClr val="accent1"/>
        </a:lnRef>
        <a:fillRef idx="0">
          <a:schemeClr val="accent1"/>
        </a:fillRef>
        <a:effectRef idx="0">
          <a:schemeClr val="accent1"/>
        </a:effectRef>
        <a:fontRef idx="minor">
          <a:schemeClr val="tx1"/>
        </a:fontRef>
      </a:style>
    </a:lnDef>
    <a:txDef>
      <a:spPr>
        <a:solidFill>
          <a:schemeClr val="bg1"/>
        </a:solidFill>
      </a:spPr>
      <a:bodyPr wrap="square" rtlCol="0">
        <a:noAutofit/>
      </a:bodyPr>
      <a:lstStyle>
        <a:defPPr marL="0" marR="0" indent="0" algn="just" defTabSz="914400" rtl="0" eaLnBrk="1" fontAlgn="auto" latinLnBrk="0" hangingPunct="1">
          <a:lnSpc>
            <a:spcPct val="150000"/>
          </a:lnSpc>
          <a:spcBef>
            <a:spcPts val="0"/>
          </a:spcBef>
          <a:spcAft>
            <a:spcPts val="600"/>
          </a:spcAft>
          <a:buClrTx/>
          <a:buSzTx/>
          <a:buFontTx/>
          <a:buNone/>
          <a:defRPr kumimoji="0" sz="1800" b="0" i="0" u="none" strike="noStrike" kern="1200" cap="none" spc="0" normalizeH="0" baseline="0" noProof="0" dirty="0">
            <a:ln>
              <a:noFill/>
            </a:ln>
            <a:solidFill>
              <a:srgbClr val="002060"/>
            </a:solidFill>
            <a:effectLst/>
            <a:uLnTx/>
            <a:uFillTx/>
            <a:latin typeface="Noto Sans S Chinese Regular" panose="020B0500000000000000" pitchFamily="34" charset="-128"/>
            <a:ea typeface="Noto Sans S Chinese Regular" panose="020B0500000000000000" pitchFamily="34" charset="-128"/>
            <a:cs typeface="Times New Roman" panose="02020603050405020304" pitchFamily="18" charset="0"/>
          </a:defRPr>
        </a:defPPr>
      </a:lstStyle>
      <a:style>
        <a:lnRef idx="0">
          <a:scrgbClr r="0" g="0" b="0"/>
        </a:lnRef>
        <a:fillRef idx="0">
          <a:scrgbClr r="0" g="0" b="0"/>
        </a:fillRef>
        <a:effectRef idx="0">
          <a:scrgbClr r="0" g="0" b="0"/>
        </a:effectRef>
        <a:fontRef idx="major"/>
      </a: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380.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381.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82.xml"/></Relationships>
</file>

<file path=customXml/item1.xml><?xml version="1.0" encoding="utf-8"?>
<ct:contentTypeSchema xmlns:ct="http://schemas.microsoft.com/office/2006/metadata/contentType" xmlns:ma="http://schemas.microsoft.com/office/2006/metadata/properties/metaAttributes" ct:_="" ma:_="" ma:contentTypeName="文档" ma:contentTypeID="0x010100F56D0951E120B94AAFE3770C299CB231" ma:contentTypeVersion="19" ma:contentTypeDescription="新建文档。" ma:contentTypeScope="" ma:versionID="736a6b7ec03d6bfd4f4c9b9077bbd7fd">
  <xsd:schema xmlns:xsd="http://www.w3.org/2001/XMLSchema" xmlns:xs="http://www.w3.org/2001/XMLSchema" xmlns:p="http://schemas.microsoft.com/office/2006/metadata/properties" xmlns:ns2="68be930b-a1a2-4dff-a79e-089cc53b51be" xmlns:ns3="b1c7d463-0414-4960-8b21-fd7f84705ead" targetNamespace="http://schemas.microsoft.com/office/2006/metadata/properties" ma:root="true" ma:fieldsID="2026b1e9873c50172c03bcf1244e4640" ns2:_="" ns3:_="">
    <xsd:import namespace="68be930b-a1a2-4dff-a79e-089cc53b51be"/>
    <xsd:import namespace="b1c7d463-0414-4960-8b21-fd7f84705ead"/>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_x63cf__x8ff0_" minOccurs="0"/>
                <xsd:element ref="ns3:MediaServiceDateTaken" minOccurs="0"/>
                <xsd:element ref="ns3:MediaLengthInSecond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Location" minOccurs="0"/>
                <xsd:element ref="ns3:_x6b63__x5f0f__x5458__x5de5_" minOccurs="0"/>
                <xsd:element ref="ns3:_x65f6__x95f4_"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8be930b-a1a2-4dff-a79e-089cc53b51be"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共享对象详细信息" ma:internalName="SharedWithDetails" ma:readOnly="true">
      <xsd:simpleType>
        <xsd:restriction base="dms:Note">
          <xsd:maxLength value="255"/>
        </xsd:restriction>
      </xsd:simpleType>
    </xsd:element>
    <xsd:element name="TaxCatchAll" ma:index="17" nillable="true" ma:displayName="Taxonomy Catch All Column" ma:hidden="true" ma:list="{a427f4a7-23db-4f8d-b4cf-7fdc2b906881}" ma:internalName="TaxCatchAll" ma:showField="CatchAllData" ma:web="68be930b-a1a2-4dff-a79e-089cc53b51be">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1c7d463-0414-4960-8b21-fd7f84705ead"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_x63cf__x8ff0_" ma:index="12" nillable="true" ma:displayName="描述" ma:format="Dropdown" ma:internalName="_x63cf__x8ff0_">
      <xsd:simpleType>
        <xsd:restriction base="dms:Text">
          <xsd:maxLength value="255"/>
        </xsd:restriction>
      </xsd:simpleType>
    </xsd:element>
    <xsd:element name="MediaServiceDateTaken" ma:index="13" nillable="true" ma:displayName="MediaServiceDateTaken" ma:hidden="true" ma:indexed="true" ma:internalName="MediaServiceDateTaken"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图像标记" ma:readOnly="false" ma:fieldId="{5cf76f15-5ced-4ddc-b409-7134ff3c332f}" ma:taxonomyMulti="true" ma:sspId="9632cf6a-25bc-4f5f-bc79-5438e54e7116"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_x6b63__x5f0f__x5458__x5de5_" ma:index="22" nillable="true" ma:displayName="正式员工" ma:format="Dropdown" ma:internalName="_x6b63__x5f0f__x5458__x5de5_">
      <xsd:simpleType>
        <xsd:restriction base="dms:Text">
          <xsd:maxLength value="255"/>
        </xsd:restriction>
      </xsd:simpleType>
    </xsd:element>
    <xsd:element name="_x65f6__x95f4_" ma:index="23" nillable="true" ma:displayName="时间" ma:format="DateOnly" ma:internalName="_x65f6__x95f4_">
      <xsd:simpleType>
        <xsd:restriction base="dms:DateTime"/>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x63cf__x8ff0_ xmlns="b1c7d463-0414-4960-8b21-fd7f84705ead" xsi:nil="true"/>
    <TaxCatchAll xmlns="68be930b-a1a2-4dff-a79e-089cc53b51be" xsi:nil="true"/>
    <_x6b63__x5f0f__x5458__x5de5_ xmlns="b1c7d463-0414-4960-8b21-fd7f84705ead" xsi:nil="true"/>
    <lcf76f155ced4ddcb4097134ff3c332f xmlns="b1c7d463-0414-4960-8b21-fd7f84705ead">
      <Terms xmlns="http://schemas.microsoft.com/office/infopath/2007/PartnerControls"/>
    </lcf76f155ced4ddcb4097134ff3c332f>
    <_x65f6__x95f4_ xmlns="b1c7d463-0414-4960-8b21-fd7f84705ead" xsi:nil="true"/>
  </documentManagement>
</p:properties>
</file>

<file path=customXml/itemProps380.xml><?xml version="1.0" encoding="utf-8"?>
<ds:datastoreItem xmlns:ds="http://schemas.openxmlformats.org/officeDocument/2006/customXml" ds:itemID="{4ECCE853-1728-4102-A896-A98A2CE96E17}"/>
</file>

<file path=customXml/itemProps381.xml><?xml version="1.0" encoding="utf-8"?>
<ds:datastoreItem xmlns:ds="http://schemas.openxmlformats.org/officeDocument/2006/customXml" ds:itemID="{EDC70C3C-5253-4B39-A5E2-2A5EF66CEF70}">
  <ds:schemaRefs/>
</ds:datastoreItem>
</file>

<file path=customXml/itemProps382.xml><?xml version="1.0" encoding="utf-8"?>
<ds:datastoreItem xmlns:ds="http://schemas.openxmlformats.org/officeDocument/2006/customXml" ds:itemID="{5A2C293F-1581-4628-957D-0F05071410C5}">
  <ds:schemaRefs/>
</ds:datastoreItem>
</file>

<file path=docProps/app.xml><?xml version="1.0" encoding="utf-8"?>
<Properties xmlns="http://schemas.openxmlformats.org/officeDocument/2006/extended-properties" xmlns:vt="http://schemas.openxmlformats.org/officeDocument/2006/docPropsVTypes">
  <TotalTime>0</TotalTime>
  <Words>9820</Words>
  <Application>WPS 演示</Application>
  <PresentationFormat>宽屏</PresentationFormat>
  <Paragraphs>548</Paragraphs>
  <Slides>35</Slides>
  <Notes>35</Notes>
  <HiddenSlides>0</HiddenSlides>
  <MMClips>0</MMClips>
  <ScaleCrop>false</ScaleCrop>
  <HeadingPairs>
    <vt:vector size="6" baseType="variant">
      <vt:variant>
        <vt:lpstr>已用的字体</vt:lpstr>
      </vt:variant>
      <vt:variant>
        <vt:i4>17</vt:i4>
      </vt:variant>
      <vt:variant>
        <vt:lpstr>主题</vt:lpstr>
      </vt:variant>
      <vt:variant>
        <vt:i4>3</vt:i4>
      </vt:variant>
      <vt:variant>
        <vt:lpstr>幻灯片标题</vt:lpstr>
      </vt:variant>
      <vt:variant>
        <vt:i4>35</vt:i4>
      </vt:variant>
    </vt:vector>
  </HeadingPairs>
  <TitlesOfParts>
    <vt:vector size="55" baseType="lpstr">
      <vt:lpstr>Arial</vt:lpstr>
      <vt:lpstr>宋体</vt:lpstr>
      <vt:lpstr>Wingdings</vt:lpstr>
      <vt:lpstr>阿里巴巴普惠体 3.0 55 Regular</vt:lpstr>
      <vt:lpstr>Wingdings</vt:lpstr>
      <vt:lpstr>Noto Sans S Chinese Regular</vt:lpstr>
      <vt:lpstr>Times New Roman</vt:lpstr>
      <vt:lpstr>Noto Sans S Chinese Regular</vt:lpstr>
      <vt:lpstr>思源黑体 Medium</vt:lpstr>
      <vt:lpstr>黑体</vt:lpstr>
      <vt:lpstr>思源黑体 CN Normal</vt:lpstr>
      <vt:lpstr>Times New Roman Regular</vt:lpstr>
      <vt:lpstr>Calibri</vt:lpstr>
      <vt:lpstr>MyFont</vt:lpstr>
      <vt:lpstr>微软雅黑</vt:lpstr>
      <vt:lpstr>Arial Unicode MS</vt:lpstr>
      <vt:lpstr>Fira Sans Condensed Medium</vt:lpstr>
      <vt:lpstr>唐峰设计：https://v.youku.com/v_show/id_XNTg4OTcwMDM3Ng==.html</vt:lpstr>
      <vt:lpstr>自定义设计方案</vt:lpstr>
      <vt:lpstr>1_唐峰设计：https://v.youku.com/v_show/id_XNTg4OTcwMDM3Ng==.html</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junxi.huang</dc:creator>
  <cp:lastModifiedBy>罗涵缤</cp:lastModifiedBy>
  <cp:revision>597</cp:revision>
  <cp:lastPrinted>2024-07-11T02:44:00Z</cp:lastPrinted>
  <dcterms:created xsi:type="dcterms:W3CDTF">2024-04-18T10:05:00Z</dcterms:created>
  <dcterms:modified xsi:type="dcterms:W3CDTF">2025-08-21T09:20:50Z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2052-12.1.0.22529</vt:lpwstr>
  </property>
  <property fmtid="{D5CDD505-2E9C-101B-9397-08002B2CF9AE}" pid="3" name="ICV">
    <vt:lpwstr>2EBED468CEA74F7AA51C327807224849</vt:lpwstr>
  </property>
  <property fmtid="{D5CDD505-2E9C-101B-9397-08002B2CF9AE}" pid="4" name="KSOTemplateUUID">
    <vt:lpwstr>v1.0_mb_UUIMg04nbRBjpbKYMIkYSA==</vt:lpwstr>
  </property>
  <property fmtid="{D5CDD505-2E9C-101B-9397-08002B2CF9AE}" pid="5" name="ContentTypeId">
    <vt:lpwstr>0x010100F56D0951E120B94AAFE3770C299CB231</vt:lpwstr>
  </property>
  <property fmtid="{D5CDD505-2E9C-101B-9397-08002B2CF9AE}" pid="6" name="MediaServiceImageTags">
    <vt:lpwstr/>
  </property>
</Properties>
</file>