
<file path=[Content_Types].xml><?xml version="1.0" encoding="utf-8"?>
<Types xmlns="http://schemas.openxmlformats.org/package/2006/content-types">
  <Default Extension="xml" ContentType="application/xml"/>
  <Default Extension="jpeg" ContentType="image/jpeg"/>
  <Default Extension="JPG" ContentType="image/.jpg"/>
  <Default Extension="png" ContentType="image/png"/>
  <Default Extension="rels" ContentType="application/vnd.openxmlformats-package.relationships+xml"/>
  <Override PartName="/customXml/itemProps466.xml" ContentType="application/vnd.openxmlformats-officedocument.customXmlProperties+xml"/>
  <Override PartName="/customXml/itemProps467.xml" ContentType="application/vnd.openxmlformats-officedocument.customXmlProperties+xml"/>
  <Override PartName="/customXml/itemProps468.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handoutMasters/handoutMaster1.xml" ContentType="application/vnd.openxmlformats-officedocument.presentationml.handoutMaster+xml"/>
  <Override PartName="/ppt/media/image6.svg" ContentType="image/svg+xml"/>
  <Override PartName="/ppt/media/image8.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1" r:id="rId3"/>
    <p:sldMasterId id="2147483674" r:id="rId4"/>
  </p:sldMasterIdLst>
  <p:notesMasterIdLst>
    <p:notesMasterId r:id="rId6"/>
  </p:notesMasterIdLst>
  <p:handoutMasterIdLst>
    <p:handoutMasterId r:id="rId39"/>
  </p:handoutMasterIdLst>
  <p:sldIdLst>
    <p:sldId id="383" r:id="rId5"/>
    <p:sldId id="260" r:id="rId7"/>
    <p:sldId id="261" r:id="rId8"/>
    <p:sldId id="547" r:id="rId9"/>
    <p:sldId id="536" r:id="rId10"/>
    <p:sldId id="548" r:id="rId11"/>
    <p:sldId id="555" r:id="rId12"/>
    <p:sldId id="556" r:id="rId13"/>
    <p:sldId id="570" r:id="rId14"/>
    <p:sldId id="571" r:id="rId15"/>
    <p:sldId id="557" r:id="rId16"/>
    <p:sldId id="558" r:id="rId17"/>
    <p:sldId id="549" r:id="rId18"/>
    <p:sldId id="561" r:id="rId19"/>
    <p:sldId id="572" r:id="rId20"/>
    <p:sldId id="573" r:id="rId21"/>
    <p:sldId id="550" r:id="rId22"/>
    <p:sldId id="559" r:id="rId23"/>
    <p:sldId id="574" r:id="rId24"/>
    <p:sldId id="575" r:id="rId25"/>
    <p:sldId id="560" r:id="rId26"/>
    <p:sldId id="551" r:id="rId27"/>
    <p:sldId id="569" r:id="rId28"/>
    <p:sldId id="576" r:id="rId29"/>
    <p:sldId id="577" r:id="rId30"/>
    <p:sldId id="562" r:id="rId31"/>
    <p:sldId id="563" r:id="rId32"/>
    <p:sldId id="564" r:id="rId33"/>
    <p:sldId id="578" r:id="rId34"/>
    <p:sldId id="565" r:id="rId35"/>
    <p:sldId id="567" r:id="rId36"/>
    <p:sldId id="568" r:id="rId37"/>
    <p:sldId id="302" r:id="rId38"/>
  </p:sldIdLst>
  <p:sldSz cx="12192000" cy="6858000"/>
  <p:notesSz cx="6858000" cy="9144000"/>
  <p:embeddedFontLst>
    <p:embeddedFont>
      <p:font typeface="阿里巴巴普惠体" panose="00020600040101010101" charset="-122"/>
      <p:regular r:id="rId44"/>
    </p:embeddedFont>
    <p:embeddedFont>
      <p:font typeface="Calibri" panose="020F0502020204030204"/>
      <p:regular r:id="rId45"/>
      <p:bold r:id="rId46"/>
      <p:italic r:id="rId47"/>
      <p:boldItalic r:id="rId48"/>
    </p:embeddedFont>
    <p:embeddedFont>
      <p:font typeface="MyFont" panose="02010609030101010101" charset="-122"/>
      <p:regular r:id="rId49"/>
    </p:embeddedFont>
    <p:embeddedFont>
      <p:font typeface="微软雅黑" panose="020B0503020204020204" charset="-122"/>
      <p:regular r:id="rId50"/>
    </p:embeddedFont>
  </p:embeddedFontLst>
  <p:custDataLst>
    <p:tags r:id="rId5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83" userDrawn="1">
          <p15:clr>
            <a:srgbClr val="A4A3A4"/>
          </p15:clr>
        </p15:guide>
        <p15:guide id="2" pos="373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ngsoft" initials="k" lastIdx="1" clrIdx="0"/>
  <p:cmAuthor id="2" name="作者" initials="A" lastIdx="0" clrIdx="1"/>
  <p:cmAuthor id="3" name="wfhuang" initials="w" lastIdx="3"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6FDE"/>
    <a:srgbClr val="688DE5"/>
    <a:srgbClr val="61A1FC"/>
    <a:srgbClr val="002060"/>
    <a:srgbClr val="B7D0F4"/>
    <a:srgbClr val="4472C4"/>
    <a:srgbClr val="F7FAFE"/>
    <a:srgbClr val="90B6EE"/>
    <a:srgbClr val="8190D0"/>
    <a:srgbClr val="022E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FB55C41-A2F1-4E72-880E-C2340B662F4C}" styleName="补充样式1">
    <a:wholeTbl>
      <a:tcTxStyle>
        <a:fontRef idx="none">
          <a:srgbClr val="08090C"/>
        </a:fontRef>
      </a:tcTxStyle>
      <a:tcStyle>
        <a:tcBdr>
          <a:left>
            <a:ln>
              <a:noFill/>
            </a:ln>
          </a:left>
          <a:right>
            <a:ln>
              <a:noFill/>
            </a:ln>
          </a:right>
          <a:top>
            <a:ln w="19050" cmpd="sng">
              <a:solidFill>
                <a:schemeClr val="accent1"/>
              </a:solidFill>
            </a:ln>
          </a:top>
          <a:bottom>
            <a:ln w="19050" cmpd="sng">
              <a:solidFill>
                <a:schemeClr val="accent1"/>
              </a:solidFill>
            </a:ln>
          </a:bottom>
          <a:insideH>
            <a:ln>
              <a:noFill/>
            </a:ln>
          </a:insideH>
          <a:insideV>
            <a:ln>
              <a:noFill/>
            </a:ln>
          </a:insideV>
        </a:tcBdr>
        <a:fill>
          <a:solidFill>
            <a:srgbClr val="FFFFFF"/>
          </a:solidFill>
        </a:fill>
      </a:tcStyle>
    </a:wholeTbl>
    <a:band2H>
      <a:tcStyle>
        <a:tcBdr/>
        <a:fill>
          <a:solidFill>
            <a:schemeClr val="accent1">
              <a:lumMod val="10001"/>
              <a:lumOff val="89999"/>
            </a:schemeClr>
          </a:solidFill>
        </a:fill>
      </a:tcStyle>
    </a:band2H>
    <a:band1V>
      <a:tcStyle>
        <a:tcBdr/>
        <a:fill>
          <a:solidFill>
            <a:schemeClr val="accent1">
              <a:lumMod val="10001"/>
              <a:lumOff val="89999"/>
            </a:schemeClr>
          </a:solidFill>
        </a:fill>
      </a:tcStyle>
    </a:band1V>
    <a:lastCol>
      <a:tcTxStyle b="on">
        <a:fontRef idx="none">
          <a:srgbClr val="08090C"/>
        </a:fontRef>
      </a:tcTxStyle>
      <a:tcStyle>
        <a:tcBdr/>
        <a:fill>
          <a:solidFill>
            <a:schemeClr val="accent1">
              <a:lumMod val="20002"/>
              <a:lumOff val="79998"/>
            </a:schemeClr>
          </a:solidFill>
        </a:fill>
      </a:tcStyle>
    </a:lastCol>
    <a:firstCol>
      <a:tcTxStyle b="on">
        <a:fontRef idx="none">
          <a:schemeClr val="accent1"/>
        </a:fontRef>
      </a:tcTxStyle>
      <a:tcStyle>
        <a:tcBdr/>
        <a:fill>
          <a:solidFill>
            <a:schemeClr val="accent1">
              <a:lumMod val="20002"/>
              <a:lumOff val="79998"/>
            </a:schemeClr>
          </a:solidFill>
        </a:fill>
      </a:tcStyle>
    </a:firstCol>
    <a:lastRow>
      <a:tcTxStyle b="on">
        <a:fontRef idx="none">
          <a:schemeClr val="accent1"/>
        </a:fontRef>
      </a:tcTxStyle>
      <a:tcStyle>
        <a:tcBdr>
          <a:left>
            <a:ln>
              <a:noFill/>
            </a:ln>
          </a:left>
          <a:right>
            <a:ln>
              <a:noFill/>
            </a:ln>
          </a:right>
          <a:top>
            <a:ln w="9525" cmpd="sng">
              <a:solidFill>
                <a:schemeClr val="accent1"/>
              </a:solidFill>
            </a:ln>
          </a:top>
          <a:bottom>
            <a:ln w="12700" cmpd="sng">
              <a:solidFill>
                <a:schemeClr val="accent1"/>
              </a:solidFill>
            </a:ln>
          </a:bottom>
          <a:insideH>
            <a:ln>
              <a:noFill/>
            </a:ln>
          </a:insideH>
          <a:insideV>
            <a:ln>
              <a:noFill/>
            </a:ln>
          </a:insideV>
        </a:tcBdr>
        <a:fill>
          <a:solidFill>
            <a:srgbClr val="FFFFFF"/>
          </a:solidFill>
        </a:fill>
      </a:tcStyle>
    </a:lastRow>
    <a:firstRow>
      <a:tcTxStyle b="on">
        <a:fontRef idx="none">
          <a:schemeClr val="accent1"/>
        </a:fontRef>
      </a:tcTxStyle>
      <a:tcStyle>
        <a:tcBdr>
          <a:left>
            <a:ln>
              <a:noFill/>
            </a:ln>
          </a:left>
          <a:right>
            <a:ln>
              <a:noFill/>
            </a:ln>
          </a:right>
          <a:top>
            <a:ln w="19050" cmpd="sng">
              <a:solidFill>
                <a:schemeClr val="accent1"/>
              </a:solidFill>
            </a:ln>
          </a:top>
          <a:bottom>
            <a:ln w="9525" cmpd="sng">
              <a:solidFill>
                <a:schemeClr val="accent1"/>
              </a:solidFill>
            </a:ln>
          </a:bottom>
          <a:insideH>
            <a:ln>
              <a:noFill/>
            </a:ln>
          </a:insideH>
          <a:insideV>
            <a:ln>
              <a:noFill/>
            </a:ln>
          </a:insideV>
        </a:tcBdr>
        <a:fill>
          <a:solidFill>
            <a:srgbClr val="FFFFFF"/>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473" autoAdjust="0"/>
    <p:restoredTop sz="96327" autoAdjust="0"/>
  </p:normalViewPr>
  <p:slideViewPr>
    <p:cSldViewPr snapToGrid="0" showGuides="1">
      <p:cViewPr varScale="1">
        <p:scale>
          <a:sx n="126" d="100"/>
          <a:sy n="126" d="100"/>
        </p:scale>
        <p:origin x="208" y="224"/>
      </p:cViewPr>
      <p:guideLst>
        <p:guide orient="horz" pos="2083"/>
        <p:guide pos="3736"/>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4" Type="http://schemas.openxmlformats.org/officeDocument/2006/relationships/tags" Target="tags/tag469.xml"/><Relationship Id="rId53" Type="http://schemas.openxmlformats.org/officeDocument/2006/relationships/customXml" Target="../customXml/item3.xml"/><Relationship Id="rId52" Type="http://schemas.openxmlformats.org/officeDocument/2006/relationships/customXml" Target="../customXml/item2.xml"/><Relationship Id="rId51" Type="http://schemas.openxmlformats.org/officeDocument/2006/relationships/customXml" Target="../customXml/item1.xml"/><Relationship Id="rId50" Type="http://schemas.openxmlformats.org/officeDocument/2006/relationships/font" Target="fonts/font7.fntdata"/><Relationship Id="rId5" Type="http://schemas.openxmlformats.org/officeDocument/2006/relationships/slide" Target="slides/slide1.xml"/><Relationship Id="rId49" Type="http://schemas.openxmlformats.org/officeDocument/2006/relationships/font" Target="fonts/font6.fntdata"/><Relationship Id="rId48" Type="http://schemas.openxmlformats.org/officeDocument/2006/relationships/font" Target="fonts/font5.fntdata"/><Relationship Id="rId47" Type="http://schemas.openxmlformats.org/officeDocument/2006/relationships/font" Target="fonts/font4.fntdata"/><Relationship Id="rId46" Type="http://schemas.openxmlformats.org/officeDocument/2006/relationships/font" Target="fonts/font3.fntdata"/><Relationship Id="rId45" Type="http://schemas.openxmlformats.org/officeDocument/2006/relationships/font" Target="fonts/font2.fntdata"/><Relationship Id="rId44" Type="http://schemas.openxmlformats.org/officeDocument/2006/relationships/font" Target="fonts/font1.fntdata"/><Relationship Id="rId43" Type="http://schemas.openxmlformats.org/officeDocument/2006/relationships/commentAuthors" Target="commentAuthors.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Master" Target="slideMasters/slideMaster3.xml"/><Relationship Id="rId39" Type="http://schemas.openxmlformats.org/officeDocument/2006/relationships/handoutMaster" Target="handoutMasters/handoutMaster1.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Lambda </a:t>
            </a: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函数写法有时候很难与相邻的编程对象区分边界。为此，推荐使用一对花括号</a:t>
            </a:r>
            <a:r>
              <a:rPr lang="en-US" altLang="zh-CN">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来包裹</a:t>
            </a:r>
            <a:r>
              <a:rPr lang="en-US" altLang="zh-CN">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lambda </a:t>
            </a: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写法。</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0" fontAlgn="auto">
              <a:lnSpc>
                <a:spcPct val="100000"/>
              </a:lnSpc>
            </a:pPr>
            <a:r>
              <a:rPr lang="en-US" altLang="zh-CN">
                <a:solidFill>
                  <a:srgbClr val="000000"/>
                </a:solidFill>
                <a:latin typeface="MyFont" panose="02010609030101010101" charset="-122"/>
                <a:ea typeface="MyFont" panose="02010609030101010101" charset="-122"/>
                <a:sym typeface="+mn-ea"/>
              </a:rPr>
              <a:t>t1 </a:t>
            </a:r>
            <a:r>
              <a:rPr lang="en-US" altLang="zh-CN">
                <a:solidFill>
                  <a:srgbClr val="FF0000"/>
                </a:solidFill>
                <a:latin typeface="MyFont" panose="02010609030101010101" charset="-122"/>
                <a:ea typeface="MyFont" panose="02010609030101010101" charset="-122"/>
                <a:sym typeface="+mn-ea"/>
              </a:rPr>
              <a:t>= </a:t>
            </a:r>
            <a:r>
              <a:rPr lang="en-US" altLang="zh-CN" b="1">
                <a:solidFill>
                  <a:srgbClr val="000000"/>
                </a:solidFill>
                <a:latin typeface="MyFont" panose="02010609030101010101" charset="-122"/>
                <a:ea typeface="MyFont" panose="02010609030101010101" charset="-122"/>
                <a:sym typeface="+mn-ea"/>
              </a:rPr>
              <a:t>table</a:t>
            </a:r>
            <a:r>
              <a:rPr lang="en-US" altLang="zh-CN">
                <a:solidFill>
                  <a:srgbClr val="000000"/>
                </a:solidFill>
                <a:latin typeface="MyFont" panose="02010609030101010101" charset="-122"/>
                <a:ea typeface="MyFont" panose="02010609030101010101" charset="-122"/>
                <a:sym typeface="+mn-ea"/>
              </a:rPr>
              <a:t>(</a:t>
            </a:r>
            <a:r>
              <a:rPr lang="en-US" altLang="zh-CN">
                <a:solidFill>
                  <a:srgbClr val="A31515"/>
                </a:solidFill>
                <a:latin typeface="MyFont" panose="02010609030101010101" charset="-122"/>
                <a:ea typeface="MyFont" panose="02010609030101010101" charset="-122"/>
                <a:sym typeface="+mn-ea"/>
              </a:rPr>
              <a:t>`A`B`C</a:t>
            </a:r>
            <a:r>
              <a:rPr lang="en-US" altLang="zh-CN">
                <a:solidFill>
                  <a:srgbClr val="AF00DB"/>
                </a:solidFill>
                <a:latin typeface="MyFont" panose="02010609030101010101" charset="-122"/>
                <a:ea typeface="MyFont" panose="02010609030101010101" charset="-122"/>
                <a:sym typeface="+mn-ea"/>
              </a:rPr>
              <a:t>as</a:t>
            </a:r>
            <a:r>
              <a:rPr lang="en-US" altLang="zh-CN">
                <a:solidFill>
                  <a:srgbClr val="000000"/>
                </a:solidFill>
                <a:latin typeface="MyFont" panose="02010609030101010101" charset="-122"/>
                <a:ea typeface="MyFont" panose="02010609030101010101" charset="-122"/>
                <a:sym typeface="+mn-ea"/>
              </a:rPr>
              <a:t> id, [</a:t>
            </a:r>
            <a:r>
              <a:rPr lang="en-US" altLang="zh-CN">
                <a:solidFill>
                  <a:srgbClr val="00A000"/>
                </a:solidFill>
                <a:latin typeface="MyFont" panose="02010609030101010101" charset="-122"/>
                <a:ea typeface="MyFont" panose="02010609030101010101" charset="-122"/>
                <a:sym typeface="+mn-ea"/>
              </a:rPr>
              <a:t>1000</a:t>
            </a:r>
            <a:r>
              <a:rPr lang="en-US" altLang="zh-CN">
                <a:solidFill>
                  <a:srgbClr val="000000"/>
                </a:solidFill>
                <a:latin typeface="MyFont" panose="02010609030101010101" charset="-122"/>
                <a:ea typeface="MyFont" panose="02010609030101010101" charset="-122"/>
                <a:sym typeface="+mn-ea"/>
              </a:rPr>
              <a:t>, </a:t>
            </a:r>
            <a:r>
              <a:rPr lang="en-US" altLang="zh-CN">
                <a:solidFill>
                  <a:srgbClr val="00A000"/>
                </a:solidFill>
                <a:latin typeface="MyFont" panose="02010609030101010101" charset="-122"/>
                <a:ea typeface="MyFont" panose="02010609030101010101" charset="-122"/>
                <a:sym typeface="+mn-ea"/>
              </a:rPr>
              <a:t>2000</a:t>
            </a:r>
            <a:r>
              <a:rPr lang="en-US" altLang="zh-CN">
                <a:solidFill>
                  <a:srgbClr val="000000"/>
                </a:solidFill>
                <a:latin typeface="MyFont" panose="02010609030101010101" charset="-122"/>
                <a:ea typeface="MyFont" panose="02010609030101010101" charset="-122"/>
                <a:sym typeface="+mn-ea"/>
              </a:rPr>
              <a:t>, </a:t>
            </a:r>
            <a:r>
              <a:rPr lang="en-US" altLang="zh-CN">
                <a:solidFill>
                  <a:srgbClr val="00A000"/>
                </a:solidFill>
                <a:latin typeface="MyFont" panose="02010609030101010101" charset="-122"/>
                <a:ea typeface="MyFont" panose="02010609030101010101" charset="-122"/>
                <a:sym typeface="+mn-ea"/>
              </a:rPr>
              <a:t>1000</a:t>
            </a:r>
            <a:r>
              <a:rPr lang="en-US" altLang="zh-CN">
                <a:solidFill>
                  <a:srgbClr val="000000"/>
                </a:solidFill>
                <a:latin typeface="MyFont" panose="02010609030101010101" charset="-122"/>
                <a:ea typeface="MyFont" panose="02010609030101010101" charset="-122"/>
                <a:sym typeface="+mn-ea"/>
              </a:rPr>
              <a:t>] </a:t>
            </a:r>
            <a:r>
              <a:rPr lang="en-US" altLang="zh-CN">
                <a:solidFill>
                  <a:srgbClr val="AF00DB"/>
                </a:solidFill>
                <a:latin typeface="MyFont" panose="02010609030101010101" charset="-122"/>
                <a:ea typeface="MyFont" panose="02010609030101010101" charset="-122"/>
                <a:sym typeface="+mn-ea"/>
              </a:rPr>
              <a:t>as</a:t>
            </a:r>
            <a:r>
              <a:rPr lang="en-US" altLang="zh-CN">
                <a:solidFill>
                  <a:srgbClr val="000000"/>
                </a:solidFill>
                <a:latin typeface="MyFont" panose="02010609030101010101" charset="-122"/>
                <a:ea typeface="MyFont" panose="02010609030101010101" charset="-122"/>
                <a:sym typeface="+mn-ea"/>
              </a:rPr>
              <a:t> qty, [</a:t>
            </a:r>
            <a:r>
              <a:rPr lang="en-US" altLang="zh-CN">
                <a:solidFill>
                  <a:srgbClr val="00A000"/>
                </a:solidFill>
                <a:latin typeface="MyFont" panose="02010609030101010101" charset="-122"/>
                <a:ea typeface="MyFont" panose="02010609030101010101" charset="-122"/>
                <a:sym typeface="+mn-ea"/>
              </a:rPr>
              <a:t>50.5</a:t>
            </a:r>
            <a:r>
              <a:rPr lang="en-US" altLang="zh-CN">
                <a:solidFill>
                  <a:srgbClr val="000000"/>
                </a:solidFill>
                <a:latin typeface="MyFont" panose="02010609030101010101" charset="-122"/>
                <a:ea typeface="MyFont" panose="02010609030101010101" charset="-122"/>
                <a:sym typeface="+mn-ea"/>
              </a:rPr>
              <a:t>, </a:t>
            </a:r>
            <a:r>
              <a:rPr lang="en-US" altLang="zh-CN">
                <a:solidFill>
                  <a:srgbClr val="00A000"/>
                </a:solidFill>
                <a:latin typeface="MyFont" panose="02010609030101010101" charset="-122"/>
                <a:ea typeface="MyFont" panose="02010609030101010101" charset="-122"/>
                <a:sym typeface="+mn-ea"/>
              </a:rPr>
              <a:t>60.5</a:t>
            </a:r>
            <a:r>
              <a:rPr lang="en-US" altLang="zh-CN">
                <a:solidFill>
                  <a:srgbClr val="000000"/>
                </a:solidFill>
                <a:latin typeface="MyFont" panose="02010609030101010101" charset="-122"/>
                <a:ea typeface="MyFont" panose="02010609030101010101" charset="-122"/>
                <a:sym typeface="+mn-ea"/>
              </a:rPr>
              <a:t>, </a:t>
            </a:r>
            <a:r>
              <a:rPr lang="en-US" altLang="zh-CN">
                <a:solidFill>
                  <a:srgbClr val="00A000"/>
                </a:solidFill>
                <a:latin typeface="MyFont" panose="02010609030101010101" charset="-122"/>
                <a:ea typeface="MyFont" panose="02010609030101010101" charset="-122"/>
                <a:sym typeface="+mn-ea"/>
              </a:rPr>
              <a:t>100.0</a:t>
            </a:r>
            <a:r>
              <a:rPr lang="en-US" altLang="zh-CN">
                <a:solidFill>
                  <a:srgbClr val="000000"/>
                </a:solidFill>
                <a:latin typeface="MyFont" panose="02010609030101010101" charset="-122"/>
                <a:ea typeface="MyFont" panose="02010609030101010101" charset="-122"/>
                <a:sym typeface="+mn-ea"/>
              </a:rPr>
              <a:t>] </a:t>
            </a:r>
            <a:r>
              <a:rPr lang="en-US" altLang="zh-CN">
                <a:solidFill>
                  <a:srgbClr val="AF00DB"/>
                </a:solidFill>
                <a:latin typeface="MyFont" panose="02010609030101010101" charset="-122"/>
                <a:ea typeface="MyFont" panose="02010609030101010101" charset="-122"/>
                <a:sym typeface="+mn-ea"/>
              </a:rPr>
              <a:t>as</a:t>
            </a:r>
            <a:r>
              <a:rPr lang="en-US" altLang="zh-CN">
                <a:solidFill>
                  <a:srgbClr val="000000"/>
                </a:solidFill>
                <a:latin typeface="MyFont" panose="02010609030101010101" charset="-122"/>
                <a:ea typeface="MyFont" panose="02010609030101010101" charset="-122"/>
                <a:sym typeface="+mn-ea"/>
              </a:rPr>
              <a:t> price)</a:t>
            </a:r>
            <a:endParaRPr lang="en-US" altLang="zh-CN" b="0">
              <a:solidFill>
                <a:srgbClr val="000000"/>
              </a:solidFill>
              <a:latin typeface="MyFont" panose="02010609030101010101" charset="-122"/>
              <a:ea typeface="MyFont" panose="02010609030101010101" charset="-122"/>
            </a:endParaRPr>
          </a:p>
          <a:p>
            <a:pPr indent="0" fontAlgn="auto">
              <a:lnSpc>
                <a:spcPct val="100000"/>
              </a:lnSpc>
            </a:pPr>
            <a:r>
              <a:rPr lang="en-US" altLang="zh-CN">
                <a:solidFill>
                  <a:srgbClr val="000000"/>
                </a:solidFill>
                <a:latin typeface="MyFont" panose="02010609030101010101" charset="-122"/>
                <a:ea typeface="MyFont" panose="02010609030101010101" charset="-122"/>
                <a:sym typeface="+mn-ea"/>
              </a:rPr>
              <a:t>t2 </a:t>
            </a:r>
            <a:r>
              <a:rPr lang="en-US" altLang="zh-CN">
                <a:solidFill>
                  <a:srgbClr val="FF0000"/>
                </a:solidFill>
                <a:latin typeface="MyFont" panose="02010609030101010101" charset="-122"/>
                <a:ea typeface="MyFont" panose="02010609030101010101" charset="-122"/>
                <a:sym typeface="+mn-ea"/>
              </a:rPr>
              <a:t>= </a:t>
            </a:r>
            <a:r>
              <a:rPr lang="en-US" altLang="zh-CN" b="1">
                <a:solidFill>
                  <a:srgbClr val="000000"/>
                </a:solidFill>
                <a:latin typeface="MyFont" panose="02010609030101010101" charset="-122"/>
                <a:ea typeface="MyFont" panose="02010609030101010101" charset="-122"/>
                <a:sym typeface="+mn-ea"/>
              </a:rPr>
              <a:t>table</a:t>
            </a:r>
            <a:r>
              <a:rPr lang="en-US" altLang="zh-CN">
                <a:solidFill>
                  <a:srgbClr val="000000"/>
                </a:solidFill>
                <a:latin typeface="MyFont" panose="02010609030101010101" charset="-122"/>
                <a:ea typeface="MyFont" panose="02010609030101010101" charset="-122"/>
                <a:sym typeface="+mn-ea"/>
              </a:rPr>
              <a:t>(</a:t>
            </a:r>
            <a:r>
              <a:rPr lang="en-US" altLang="zh-CN">
                <a:solidFill>
                  <a:srgbClr val="A31515"/>
                </a:solidFill>
                <a:latin typeface="MyFont" panose="02010609030101010101" charset="-122"/>
                <a:ea typeface="MyFont" panose="02010609030101010101" charset="-122"/>
                <a:sym typeface="+mn-ea"/>
              </a:rPr>
              <a:t>`A`B`C</a:t>
            </a:r>
            <a:r>
              <a:rPr lang="en-US" altLang="zh-CN">
                <a:solidFill>
                  <a:srgbClr val="AF00DB"/>
                </a:solidFill>
                <a:latin typeface="MyFont" panose="02010609030101010101" charset="-122"/>
                <a:ea typeface="MyFont" panose="02010609030101010101" charset="-122"/>
                <a:sym typeface="+mn-ea"/>
              </a:rPr>
              <a:t>as</a:t>
            </a:r>
            <a:r>
              <a:rPr lang="en-US" altLang="zh-CN">
                <a:solidFill>
                  <a:srgbClr val="000000"/>
                </a:solidFill>
                <a:latin typeface="MyFont" panose="02010609030101010101" charset="-122"/>
                <a:ea typeface="MyFont" panose="02010609030101010101" charset="-122"/>
                <a:sym typeface="+mn-ea"/>
              </a:rPr>
              <a:t> id, [</a:t>
            </a:r>
            <a:r>
              <a:rPr lang="en-US" altLang="zh-CN">
                <a:solidFill>
                  <a:srgbClr val="00A000"/>
                </a:solidFill>
                <a:latin typeface="MyFont" panose="02010609030101010101" charset="-122"/>
                <a:ea typeface="MyFont" panose="02010609030101010101" charset="-122"/>
                <a:sym typeface="+mn-ea"/>
              </a:rPr>
              <a:t>1000</a:t>
            </a:r>
            <a:r>
              <a:rPr lang="en-US" altLang="zh-CN">
                <a:solidFill>
                  <a:srgbClr val="000000"/>
                </a:solidFill>
                <a:latin typeface="MyFont" panose="02010609030101010101" charset="-122"/>
                <a:ea typeface="MyFont" panose="02010609030101010101" charset="-122"/>
                <a:sym typeface="+mn-ea"/>
              </a:rPr>
              <a:t>, </a:t>
            </a:r>
            <a:r>
              <a:rPr lang="en-US" altLang="zh-CN">
                <a:solidFill>
                  <a:srgbClr val="00A000"/>
                </a:solidFill>
                <a:latin typeface="MyFont" panose="02010609030101010101" charset="-122"/>
                <a:ea typeface="MyFont" panose="02010609030101010101" charset="-122"/>
                <a:sym typeface="+mn-ea"/>
              </a:rPr>
              <a:t>2100</a:t>
            </a:r>
            <a:r>
              <a:rPr lang="en-US" altLang="zh-CN">
                <a:solidFill>
                  <a:srgbClr val="000000"/>
                </a:solidFill>
                <a:latin typeface="MyFont" panose="02010609030101010101" charset="-122"/>
                <a:ea typeface="MyFont" panose="02010609030101010101" charset="-122"/>
                <a:sym typeface="+mn-ea"/>
              </a:rPr>
              <a:t>, </a:t>
            </a:r>
            <a:r>
              <a:rPr lang="en-US" altLang="zh-CN">
                <a:solidFill>
                  <a:srgbClr val="00A000"/>
                </a:solidFill>
                <a:latin typeface="MyFont" panose="02010609030101010101" charset="-122"/>
                <a:ea typeface="MyFont" panose="02010609030101010101" charset="-122"/>
                <a:sym typeface="+mn-ea"/>
              </a:rPr>
              <a:t>1000</a:t>
            </a:r>
            <a:r>
              <a:rPr lang="en-US" altLang="zh-CN">
                <a:solidFill>
                  <a:srgbClr val="000000"/>
                </a:solidFill>
                <a:latin typeface="MyFont" panose="02010609030101010101" charset="-122"/>
                <a:ea typeface="MyFont" panose="02010609030101010101" charset="-122"/>
                <a:sym typeface="+mn-ea"/>
              </a:rPr>
              <a:t>] </a:t>
            </a:r>
            <a:r>
              <a:rPr lang="en-US" altLang="zh-CN">
                <a:solidFill>
                  <a:srgbClr val="AF00DB"/>
                </a:solidFill>
                <a:latin typeface="MyFont" panose="02010609030101010101" charset="-122"/>
                <a:ea typeface="MyFont" panose="02010609030101010101" charset="-122"/>
                <a:sym typeface="+mn-ea"/>
              </a:rPr>
              <a:t>as</a:t>
            </a:r>
            <a:r>
              <a:rPr lang="en-US" altLang="zh-CN">
                <a:solidFill>
                  <a:srgbClr val="000000"/>
                </a:solidFill>
                <a:latin typeface="MyFont" panose="02010609030101010101" charset="-122"/>
                <a:ea typeface="MyFont" panose="02010609030101010101" charset="-122"/>
                <a:sym typeface="+mn-ea"/>
              </a:rPr>
              <a:t> qty, [</a:t>
            </a:r>
            <a:r>
              <a:rPr lang="en-US" altLang="zh-CN">
                <a:solidFill>
                  <a:srgbClr val="00A000"/>
                </a:solidFill>
                <a:latin typeface="MyFont" panose="02010609030101010101" charset="-122"/>
                <a:ea typeface="MyFont" panose="02010609030101010101" charset="-122"/>
                <a:sym typeface="+mn-ea"/>
              </a:rPr>
              <a:t>50.5</a:t>
            </a:r>
            <a:r>
              <a:rPr lang="en-US" altLang="zh-CN">
                <a:solidFill>
                  <a:srgbClr val="000000"/>
                </a:solidFill>
                <a:latin typeface="MyFont" panose="02010609030101010101" charset="-122"/>
                <a:ea typeface="MyFont" panose="02010609030101010101" charset="-122"/>
                <a:sym typeface="+mn-ea"/>
              </a:rPr>
              <a:t>, </a:t>
            </a:r>
            <a:r>
              <a:rPr lang="en-US" altLang="zh-CN">
                <a:solidFill>
                  <a:srgbClr val="00A000"/>
                </a:solidFill>
                <a:latin typeface="MyFont" panose="02010609030101010101" charset="-122"/>
                <a:ea typeface="MyFont" panose="02010609030101010101" charset="-122"/>
                <a:sym typeface="+mn-ea"/>
              </a:rPr>
              <a:t>60.5</a:t>
            </a:r>
            <a:r>
              <a:rPr lang="en-US" altLang="zh-CN">
                <a:solidFill>
                  <a:srgbClr val="000000"/>
                </a:solidFill>
                <a:latin typeface="MyFont" panose="02010609030101010101" charset="-122"/>
                <a:ea typeface="MyFont" panose="02010609030101010101" charset="-122"/>
                <a:sym typeface="+mn-ea"/>
              </a:rPr>
              <a:t>, </a:t>
            </a:r>
            <a:r>
              <a:rPr lang="en-US" altLang="zh-CN">
                <a:solidFill>
                  <a:srgbClr val="00A000"/>
                </a:solidFill>
                <a:latin typeface="MyFont" panose="02010609030101010101" charset="-122"/>
                <a:ea typeface="MyFont" panose="02010609030101010101" charset="-122"/>
                <a:sym typeface="+mn-ea"/>
              </a:rPr>
              <a:t>100.0</a:t>
            </a:r>
            <a:r>
              <a:rPr lang="en-US" altLang="zh-CN">
                <a:solidFill>
                  <a:srgbClr val="000000"/>
                </a:solidFill>
                <a:latin typeface="MyFont" panose="02010609030101010101" charset="-122"/>
                <a:ea typeface="MyFont" panose="02010609030101010101" charset="-122"/>
                <a:sym typeface="+mn-ea"/>
              </a:rPr>
              <a:t>] </a:t>
            </a:r>
            <a:r>
              <a:rPr lang="en-US" altLang="zh-CN">
                <a:solidFill>
                  <a:srgbClr val="AF00DB"/>
                </a:solidFill>
                <a:latin typeface="MyFont" panose="02010609030101010101" charset="-122"/>
                <a:ea typeface="MyFont" panose="02010609030101010101" charset="-122"/>
                <a:sym typeface="+mn-ea"/>
              </a:rPr>
              <a:t>as</a:t>
            </a:r>
            <a:r>
              <a:rPr lang="en-US" altLang="zh-CN">
                <a:solidFill>
                  <a:srgbClr val="000000"/>
                </a:solidFill>
                <a:latin typeface="MyFont" panose="02010609030101010101" charset="-122"/>
                <a:ea typeface="MyFont" panose="02010609030101010101" charset="-122"/>
                <a:sym typeface="+mn-ea"/>
              </a:rPr>
              <a:t> price)</a:t>
            </a:r>
            <a:endParaRPr lang="en-US" altLang="zh-CN" b="0">
              <a:solidFill>
                <a:srgbClr val="000000"/>
              </a:solidFill>
              <a:latin typeface="MyFont" panose="02010609030101010101" charset="-122"/>
              <a:ea typeface="MyFont" panose="02010609030101010101" charset="-122"/>
            </a:endParaRP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olidFill>
                  <a:srgbClr val="292A2E"/>
                </a:solidFill>
                <a:latin typeface="Atlassian Sans"/>
                <a:ea typeface="Atlassian Sans"/>
                <a:sym typeface="+mn-ea"/>
              </a:rPr>
              <a:t>在这个例子中，首先将表中的数据列转置，得到了一个元组。元组中的每一个元素代表 原表中的一行。其次，又定义了一个 </a:t>
            </a:r>
            <a:r>
              <a:rPr lang="en-US" altLang="zh-CN">
                <a:solidFill>
                  <a:srgbClr val="292A2E"/>
                </a:solidFill>
                <a:latin typeface="Atlassian Sans"/>
                <a:ea typeface="Atlassian Sans"/>
                <a:sym typeface="+mn-ea"/>
              </a:rPr>
              <a:t>lambda </a:t>
            </a:r>
            <a:r>
              <a:rPr lang="zh-CN" altLang="en-US">
                <a:solidFill>
                  <a:srgbClr val="292A2E"/>
                </a:solidFill>
                <a:latin typeface="Atlassian Sans"/>
                <a:ea typeface="Atlassian Sans"/>
                <a:sym typeface="+mn-ea"/>
              </a:rPr>
              <a:t>函数，该函数使用 </a:t>
            </a:r>
            <a:r>
              <a:rPr lang="en-US" altLang="zh-CN">
                <a:solidFill>
                  <a:srgbClr val="292A2E"/>
                </a:solidFill>
                <a:latin typeface="Atlassian Sans"/>
                <a:ea typeface="Atlassian Sans"/>
                <a:sym typeface="+mn-ea"/>
              </a:rPr>
              <a:t>ols </a:t>
            </a:r>
            <a:r>
              <a:rPr lang="zh-CN" altLang="en-US">
                <a:solidFill>
                  <a:srgbClr val="292A2E"/>
                </a:solidFill>
                <a:latin typeface="Atlassian Sans"/>
                <a:ea typeface="Atlassian Sans"/>
                <a:sym typeface="+mn-ea"/>
              </a:rPr>
              <a:t>函数来计算回归残差。 再次，</a:t>
            </a:r>
            <a:r>
              <a:rPr lang="en-US" altLang="zh-CN">
                <a:solidFill>
                  <a:srgbClr val="292A2E"/>
                </a:solidFill>
                <a:latin typeface="Atlassian Sans"/>
                <a:ea typeface="Atlassian Sans"/>
                <a:sym typeface="+mn-ea"/>
              </a:rPr>
              <a:t>eachLeft </a:t>
            </a:r>
            <a:r>
              <a:rPr lang="zh-CN" altLang="en-US">
                <a:solidFill>
                  <a:srgbClr val="292A2E"/>
                </a:solidFill>
                <a:latin typeface="Atlassian Sans"/>
                <a:ea typeface="Atlassian Sans"/>
                <a:sym typeface="+mn-ea"/>
              </a:rPr>
              <a:t>函数遍历元组的每一个元素，计算回归残差，最后，将所有的回归残差组 合成一个向量。</a:t>
            </a:r>
            <a:endParaRPr lang="zh-CN" altLang="en-US" b="0" i="0">
              <a:solidFill>
                <a:srgbClr val="292A2E"/>
              </a:solidFill>
              <a:latin typeface="Atlassian Sans"/>
              <a:ea typeface="Atlassian Sans"/>
            </a:endParaRP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04-07</a:t>
            </a:r>
            <a:r>
              <a:rPr lang="zh-CN" altLang="en-US" dirty="0"/>
              <a:t>（页码）的形式 能不能改成 </a:t>
            </a:r>
            <a:r>
              <a:rPr lang="en-US" altLang="zh-CN" dirty="0"/>
              <a:t>P4-7 </a:t>
            </a:r>
            <a:r>
              <a:rPr lang="zh-CN" altLang="en-US" dirty="0"/>
              <a:t>简洁一点</a:t>
            </a:r>
            <a:endParaRPr lang="en-US" altLang="zh-CN" dirty="0"/>
          </a:p>
          <a:p>
            <a:endParaRPr lang="en-US" altLang="zh-CN" dirty="0"/>
          </a:p>
          <a:p>
            <a:r>
              <a:rPr lang="zh-CN" altLang="en-US" dirty="0"/>
              <a:t>另外右边目录下面的</a:t>
            </a:r>
            <a:r>
              <a:rPr lang="en-US" altLang="zh-CN" dirty="0"/>
              <a:t>CONTENTS </a:t>
            </a:r>
            <a:r>
              <a:rPr lang="zh-CN" altLang="en-US" dirty="0"/>
              <a:t>同一个词字母间不要有间距</a:t>
            </a:r>
            <a:endParaRPr lang="en-US" altLang="zh-CN" dirty="0"/>
          </a:p>
          <a:p>
            <a:endParaRPr lang="en-US" altLang="zh-CN" dirty="0"/>
          </a:p>
          <a:p>
            <a:endParaRPr lang="zh-CN" altLang="en-US"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olidFill>
                  <a:srgbClr val="292A2E"/>
                </a:solidFill>
                <a:latin typeface="Atlassian Sans"/>
                <a:ea typeface="Atlassian Sans"/>
                <a:sym typeface="+mn-ea"/>
              </a:rPr>
              <a:t>在这个例子中，首先将表中的数据列转置，得到了一个元组。元组中的每一个元素代表 原表中的一行。其次，又定义了一个 </a:t>
            </a:r>
            <a:r>
              <a:rPr lang="en-US" altLang="zh-CN">
                <a:solidFill>
                  <a:srgbClr val="292A2E"/>
                </a:solidFill>
                <a:latin typeface="Atlassian Sans"/>
                <a:ea typeface="Atlassian Sans"/>
                <a:sym typeface="+mn-ea"/>
              </a:rPr>
              <a:t>lambda </a:t>
            </a:r>
            <a:r>
              <a:rPr lang="zh-CN" altLang="en-US">
                <a:solidFill>
                  <a:srgbClr val="292A2E"/>
                </a:solidFill>
                <a:latin typeface="Atlassian Sans"/>
                <a:ea typeface="Atlassian Sans"/>
                <a:sym typeface="+mn-ea"/>
              </a:rPr>
              <a:t>函数，该函数使用 </a:t>
            </a:r>
            <a:r>
              <a:rPr lang="en-US" altLang="zh-CN">
                <a:solidFill>
                  <a:srgbClr val="292A2E"/>
                </a:solidFill>
                <a:latin typeface="Atlassian Sans"/>
                <a:ea typeface="Atlassian Sans"/>
                <a:sym typeface="+mn-ea"/>
              </a:rPr>
              <a:t>ols </a:t>
            </a:r>
            <a:r>
              <a:rPr lang="zh-CN" altLang="en-US">
                <a:solidFill>
                  <a:srgbClr val="292A2E"/>
                </a:solidFill>
                <a:latin typeface="Atlassian Sans"/>
                <a:ea typeface="Atlassian Sans"/>
                <a:sym typeface="+mn-ea"/>
              </a:rPr>
              <a:t>函数来计算回归残差。 再次，</a:t>
            </a:r>
            <a:r>
              <a:rPr lang="en-US" altLang="zh-CN">
                <a:solidFill>
                  <a:srgbClr val="292A2E"/>
                </a:solidFill>
                <a:latin typeface="Atlassian Sans"/>
                <a:ea typeface="Atlassian Sans"/>
                <a:sym typeface="+mn-ea"/>
              </a:rPr>
              <a:t>eachLeft </a:t>
            </a:r>
            <a:r>
              <a:rPr lang="zh-CN" altLang="en-US">
                <a:solidFill>
                  <a:srgbClr val="292A2E"/>
                </a:solidFill>
                <a:latin typeface="Atlassian Sans"/>
                <a:ea typeface="Atlassian Sans"/>
                <a:sym typeface="+mn-ea"/>
              </a:rPr>
              <a:t>函数遍历元组的每一个元素，计算回归残差，最后，将所有的回归残差组 合成一个向量。</a:t>
            </a:r>
            <a:endParaRPr lang="zh-CN" altLang="en-US" b="0" i="0">
              <a:solidFill>
                <a:srgbClr val="292A2E"/>
              </a:solidFill>
              <a:latin typeface="Atlassian Sans"/>
              <a:ea typeface="Atlassian Sans"/>
            </a:endParaRP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例子中固定了</a:t>
            </a:r>
            <a:r>
              <a:rPr lang="en-US" altLang="zh-CN" dirty="0"/>
              <a:t> add  </a:t>
            </a:r>
            <a:r>
              <a:rPr lang="zh-CN" altLang="en-US" dirty="0"/>
              <a:t>的第一个参数，形成了一个部分应用，然后将这个部分应用作</a:t>
            </a:r>
            <a:r>
              <a:rPr lang="en-US" altLang="zh-CN" dirty="0"/>
              <a:t> </a:t>
            </a:r>
            <a:r>
              <a:rPr lang="zh-CN" altLang="en-US" dirty="0"/>
              <a:t>为高阶函数</a:t>
            </a:r>
            <a:r>
              <a:rPr lang="en-US" altLang="zh-CN" dirty="0"/>
              <a:t> each </a:t>
            </a:r>
            <a:r>
              <a:rPr lang="zh-CN" altLang="en-US" dirty="0"/>
              <a:t>的参数。这段代码的效果相当于向量</a:t>
            </a:r>
            <a:r>
              <a:rPr lang="en-US" altLang="zh-CN" dirty="0"/>
              <a:t>1</a:t>
            </a:r>
            <a:r>
              <a:rPr lang="zh-CN" altLang="en-US" dirty="0"/>
              <a:t>、</a:t>
            </a:r>
            <a:r>
              <a:rPr lang="en-US" altLang="zh-CN" dirty="0"/>
              <a:t>2</a:t>
            </a:r>
            <a:r>
              <a:rPr lang="zh-CN" altLang="en-US" dirty="0"/>
              <a:t>、</a:t>
            </a:r>
            <a:r>
              <a:rPr lang="en-US" altLang="zh-CN" dirty="0"/>
              <a:t>3</a:t>
            </a:r>
            <a:r>
              <a:rPr lang="zh-CN" altLang="en-US" dirty="0"/>
              <a:t>分别与标量</a:t>
            </a:r>
            <a:r>
              <a:rPr lang="en-US" altLang="zh-CN" dirty="0"/>
              <a:t>2</a:t>
            </a:r>
            <a:r>
              <a:rPr lang="zh-CN" altLang="en-US" dirty="0"/>
              <a:t>和</a:t>
            </a:r>
            <a:r>
              <a:rPr lang="en-US" altLang="zh-CN" dirty="0"/>
              <a:t>3</a:t>
            </a:r>
            <a:r>
              <a:rPr lang="zh-CN" altLang="en-US" dirty="0"/>
              <a:t>相加，最</a:t>
            </a:r>
            <a:r>
              <a:rPr lang="en-US" altLang="zh-CN" dirty="0"/>
              <a:t> </a:t>
            </a:r>
            <a:r>
              <a:rPr lang="zh-CN" altLang="en-US" dirty="0"/>
              <a:t>后得到一个两列的矩阵。</a:t>
            </a:r>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ea typeface="宋体" panose="02010600030101010101" pitchFamily="2" charset="-122"/>
                <a:cs typeface="Calibri" panose="020F0502020204030204"/>
              </a:rPr>
              <a:t>模块加密</a:t>
            </a:r>
            <a:endParaRPr lang="en-US" altLang="zh-CN">
              <a:ea typeface="宋体" panose="02010600030101010101" pitchFamily="2" charset="-122"/>
              <a:cs typeface="Calibri" panose="020F0502020204030204"/>
            </a:endParaRPr>
          </a:p>
          <a:p>
            <a:r>
              <a:rPr lang="zh-CN" altLang="en-US">
                <a:ea typeface="宋体" panose="02010600030101010101" pitchFamily="2" charset="-122"/>
                <a:cs typeface="Calibri" panose="020F0502020204030204"/>
              </a:rPr>
              <a:t>使用</a:t>
            </a:r>
            <a:r>
              <a:rPr lang="en-US" altLang="zh-CN">
                <a:ea typeface="宋体" panose="02010600030101010101" pitchFamily="2" charset="-122"/>
                <a:cs typeface="Calibri" panose="020F0502020204030204"/>
              </a:rPr>
              <a:t> saveModule </a:t>
            </a:r>
            <a:r>
              <a:rPr lang="zh-CN" altLang="en-US">
                <a:ea typeface="宋体" panose="02010600030101010101" pitchFamily="2" charset="-122"/>
                <a:cs typeface="Calibri" panose="020F0502020204030204"/>
              </a:rPr>
              <a:t>函数可以将</a:t>
            </a:r>
            <a:r>
              <a:rPr lang="en-US" altLang="zh-CN">
                <a:ea typeface="宋体" panose="02010600030101010101" pitchFamily="2" charset="-122"/>
                <a:cs typeface="Calibri" panose="020F0502020204030204"/>
              </a:rPr>
              <a:t> .dos </a:t>
            </a:r>
            <a:r>
              <a:rPr lang="zh-CN" altLang="en-US">
                <a:ea typeface="宋体" panose="02010600030101010101" pitchFamily="2" charset="-122"/>
                <a:cs typeface="Calibri" panose="020F0502020204030204"/>
              </a:rPr>
              <a:t>模块序列化为扩展名为</a:t>
            </a:r>
            <a:r>
              <a:rPr lang="en-US" altLang="zh-CN">
                <a:ea typeface="宋体" panose="02010600030101010101" pitchFamily="2" charset="-122"/>
                <a:cs typeface="Calibri" panose="020F0502020204030204"/>
              </a:rPr>
              <a:t>.dom </a:t>
            </a:r>
            <a:r>
              <a:rPr lang="zh-CN" altLang="en-US">
                <a:ea typeface="宋体" panose="02010600030101010101" pitchFamily="2" charset="-122"/>
                <a:cs typeface="Calibri" panose="020F0502020204030204"/>
              </a:rPr>
              <a:t>的二进制文件。将模块序列化为</a:t>
            </a:r>
            <a:r>
              <a:rPr lang="en-US" altLang="zh-CN">
                <a:ea typeface="宋体" panose="02010600030101010101" pitchFamily="2" charset="-122"/>
                <a:cs typeface="Calibri" panose="020F0502020204030204"/>
              </a:rPr>
              <a:t> .dom </a:t>
            </a:r>
            <a:r>
              <a:rPr lang="zh-CN" altLang="en-US">
                <a:ea typeface="宋体" panose="02010600030101010101" pitchFamily="2" charset="-122"/>
                <a:cs typeface="Calibri" panose="020F0502020204030204"/>
              </a:rPr>
              <a:t>文件能够增强代码的保密性和安全性。当</a:t>
            </a:r>
            <a:r>
              <a:rPr lang="en-US" altLang="zh-CN">
                <a:ea typeface="宋体" panose="02010600030101010101" pitchFamily="2" charset="-122"/>
                <a:cs typeface="Calibri" panose="020F0502020204030204"/>
              </a:rPr>
              <a:t> .dom </a:t>
            </a:r>
            <a:r>
              <a:rPr lang="zh-CN" altLang="en-US">
                <a:ea typeface="宋体" panose="02010600030101010101" pitchFamily="2" charset="-122"/>
                <a:cs typeface="Calibri" panose="020F0502020204030204"/>
              </a:rPr>
              <a:t>模块被加载到内存后，函数的定义脚本对包括系统管理员和</a:t>
            </a:r>
            <a:r>
              <a:rPr lang="en-US" altLang="zh-CN">
                <a:ea typeface="宋体" panose="02010600030101010101" pitchFamily="2" charset="-122"/>
                <a:cs typeface="Calibri" panose="020F0502020204030204"/>
              </a:rPr>
              <a:t> owner </a:t>
            </a:r>
            <a:r>
              <a:rPr lang="zh-CN" altLang="en-US">
                <a:ea typeface="宋体" panose="02010600030101010101" pitchFamily="2" charset="-122"/>
                <a:cs typeface="Calibri" panose="020F0502020204030204"/>
              </a:rPr>
              <a:t>在内的所有人均不可见。如果</a:t>
            </a:r>
            <a:r>
              <a:rPr lang="en-US" altLang="zh-CN">
                <a:ea typeface="宋体" panose="02010600030101010101" pitchFamily="2" charset="-122"/>
                <a:cs typeface="Calibri" panose="020F0502020204030204"/>
              </a:rPr>
              <a:t>.dos </a:t>
            </a:r>
            <a:r>
              <a:rPr lang="zh-CN" altLang="en-US">
                <a:ea typeface="宋体" panose="02010600030101010101" pitchFamily="2" charset="-122"/>
                <a:cs typeface="Calibri" panose="020F0502020204030204"/>
              </a:rPr>
              <a:t>文件的内容发生改变，则需要重新执行</a:t>
            </a:r>
            <a:r>
              <a:rPr lang="en-US" altLang="zh-CN">
                <a:ea typeface="宋体" panose="02010600030101010101" pitchFamily="2" charset="-122"/>
                <a:cs typeface="Calibri" panose="020F0502020204030204"/>
              </a:rPr>
              <a:t> saveModule </a:t>
            </a:r>
            <a:r>
              <a:rPr lang="zh-CN" altLang="en-US">
                <a:ea typeface="宋体" panose="02010600030101010101" pitchFamily="2" charset="-122"/>
                <a:cs typeface="Calibri" panose="020F0502020204030204"/>
              </a:rPr>
              <a:t>函数以生成新的</a:t>
            </a:r>
            <a:r>
              <a:rPr lang="en-US" altLang="zh-CN">
                <a:ea typeface="宋体" panose="02010600030101010101" pitchFamily="2" charset="-122"/>
                <a:cs typeface="Calibri" panose="020F0502020204030204"/>
              </a:rPr>
              <a:t> .dom </a:t>
            </a:r>
            <a:r>
              <a:rPr lang="zh-CN" altLang="en-US">
                <a:ea typeface="宋体" panose="02010600030101010101" pitchFamily="2" charset="-122"/>
                <a:cs typeface="Calibri" panose="020F0502020204030204"/>
              </a:rPr>
              <a:t>文件。如果当前模块引用了另一个模块的函数，则在序列化该模块时，只会对其依赖模块的名称进行序列化，而不会序列化依赖函数的定义。因此，在加载或移动</a:t>
            </a:r>
            <a:r>
              <a:rPr lang="en-US" altLang="zh-CN">
                <a:ea typeface="宋体" panose="02010600030101010101" pitchFamily="2" charset="-122"/>
                <a:cs typeface="Calibri" panose="020F0502020204030204"/>
              </a:rPr>
              <a:t> .dom </a:t>
            </a:r>
            <a:r>
              <a:rPr lang="zh-CN" altLang="en-US">
                <a:ea typeface="宋体" panose="02010600030101010101" pitchFamily="2" charset="-122"/>
                <a:cs typeface="Calibri" panose="020F0502020204030204"/>
              </a:rPr>
              <a:t>文件时，需要同时加载或移动其依赖的模块文件。</a:t>
            </a:r>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solidFill>
                  <a:srgbClr val="292A2E"/>
                </a:solidFill>
                <a:latin typeface="阿里巴巴普惠体" panose="00020600040101010101" charset="-122"/>
                <a:ea typeface="阿里巴巴普惠体" panose="00020600040101010101" charset="-122"/>
                <a:cs typeface="阿里巴巴普惠体" panose="00020600040101010101" charset="-122"/>
                <a:sym typeface="+mn-ea"/>
              </a:rPr>
              <a:t>在集群中使用模块可能会比较烦琐，而且无法保证多个节点上的模块版本一致。</a:t>
            </a:r>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a:t>唐峰设计：https://v.youku.com/v_show/id_XNTg4OTcwMDM3Ng==.html</a:t>
            </a:r>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函数式编程的这些特点，非常符合数据分析场景的需求。在数据分析中，需求往往是即席（</a:t>
            </a:r>
            <a:r>
              <a:rPr lang="en-US" altLang="zh-CN" dirty="0"/>
              <a:t>ad hoc</a:t>
            </a:r>
            <a:r>
              <a:rPr lang="zh-CN" altLang="en-US" dirty="0"/>
              <a:t>）的。当分析师有了新的想法或需求时，他们需要用简洁的代码快速实现这些想</a:t>
            </a:r>
            <a:r>
              <a:rPr lang="en-US" altLang="zh-CN" dirty="0"/>
              <a:t> </a:t>
            </a:r>
            <a:r>
              <a:rPr lang="zh-CN" altLang="en-US" dirty="0"/>
              <a:t>法或需求。这也是</a:t>
            </a:r>
            <a:r>
              <a:rPr lang="en-US" altLang="zh-CN" dirty="0"/>
              <a:t> DolphinDB </a:t>
            </a:r>
            <a:r>
              <a:rPr lang="zh-CN" altLang="en-US" dirty="0"/>
              <a:t>引入函数式编程的重要考量。</a:t>
            </a:r>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83.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91.xml"/><Relationship Id="rId8" Type="http://schemas.openxmlformats.org/officeDocument/2006/relationships/tags" Target="../tags/tag90.xml"/><Relationship Id="rId7" Type="http://schemas.openxmlformats.org/officeDocument/2006/relationships/tags" Target="../tags/tag89.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tags" Target="../tags/tag107.xml"/><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tags" Target="../tags/tag126.xml"/><Relationship Id="rId2" Type="http://schemas.openxmlformats.org/officeDocument/2006/relationships/tags" Target="../tags/tag125.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6" Type="http://schemas.openxmlformats.org/officeDocument/2006/relationships/tags" Target="../tags/tag134.xml"/><Relationship Id="rId5" Type="http://schemas.openxmlformats.org/officeDocument/2006/relationships/tags" Target="../tags/tag133.xml"/><Relationship Id="rId4" Type="http://schemas.openxmlformats.org/officeDocument/2006/relationships/tags" Target="../tags/tag132.xml"/><Relationship Id="rId3" Type="http://schemas.openxmlformats.org/officeDocument/2006/relationships/tags" Target="../tags/tag131.xml"/><Relationship Id="rId2" Type="http://schemas.openxmlformats.org/officeDocument/2006/relationships/tags" Target="../tags/tag130.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45.xml"/><Relationship Id="rId6" Type="http://schemas.openxmlformats.org/officeDocument/2006/relationships/tags" Target="../tags/tag144.xml"/><Relationship Id="rId5" Type="http://schemas.openxmlformats.org/officeDocument/2006/relationships/tags" Target="../tags/tag143.xml"/><Relationship Id="rId4" Type="http://schemas.openxmlformats.org/officeDocument/2006/relationships/tags" Target="../tags/tag142.xml"/><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153.xml"/><Relationship Id="rId8" Type="http://schemas.openxmlformats.org/officeDocument/2006/relationships/tags" Target="../tags/tag152.xml"/><Relationship Id="rId7" Type="http://schemas.openxmlformats.org/officeDocument/2006/relationships/tags" Target="../tags/tag151.xml"/><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tags" Target="../tags/tag148.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5" Type="http://schemas.openxmlformats.org/officeDocument/2006/relationships/tags" Target="../tags/tag157.xml"/><Relationship Id="rId4" Type="http://schemas.openxmlformats.org/officeDocument/2006/relationships/tags" Target="../tags/tag156.xml"/><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4" Type="http://schemas.openxmlformats.org/officeDocument/2006/relationships/tags" Target="../tags/tag160.xml"/><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7" Type="http://schemas.openxmlformats.org/officeDocument/2006/relationships/tags" Target="../tags/tag166.xml"/><Relationship Id="rId6" Type="http://schemas.openxmlformats.org/officeDocument/2006/relationships/tags" Target="../tags/tag165.xml"/><Relationship Id="rId5" Type="http://schemas.openxmlformats.org/officeDocument/2006/relationships/tags" Target="../tags/tag164.xml"/><Relationship Id="rId4" Type="http://schemas.openxmlformats.org/officeDocument/2006/relationships/tags" Target="../tags/tag163.xml"/><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6" Type="http://schemas.openxmlformats.org/officeDocument/2006/relationships/tags" Target="../tags/tag171.xml"/><Relationship Id="rId5" Type="http://schemas.openxmlformats.org/officeDocument/2006/relationships/tags" Target="../tags/tag170.xml"/><Relationship Id="rId4" Type="http://schemas.openxmlformats.org/officeDocument/2006/relationships/tags" Target="../tags/tag169.xml"/><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5" Type="http://schemas.openxmlformats.org/officeDocument/2006/relationships/tags" Target="../tags/tag175.xml"/><Relationship Id="rId4" Type="http://schemas.openxmlformats.org/officeDocument/2006/relationships/tags" Target="../tags/tag174.xml"/><Relationship Id="rId3" Type="http://schemas.openxmlformats.org/officeDocument/2006/relationships/tags" Target="../tags/tag173.xml"/><Relationship Id="rId2" Type="http://schemas.openxmlformats.org/officeDocument/2006/relationships/tags" Target="../tags/tag172.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tags" Target="../tags/tag178.xml"/><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9" Type="http://schemas.openxmlformats.org/officeDocument/2006/relationships/theme" Target="../theme/theme2.xml"/><Relationship Id="rId18" Type="http://schemas.openxmlformats.org/officeDocument/2006/relationships/tags" Target="../tags/tag124.xml"/><Relationship Id="rId17" Type="http://schemas.openxmlformats.org/officeDocument/2006/relationships/tags" Target="../tags/tag123.xml"/><Relationship Id="rId16" Type="http://schemas.openxmlformats.org/officeDocument/2006/relationships/tags" Target="../tags/tag122.xml"/><Relationship Id="rId15" Type="http://schemas.openxmlformats.org/officeDocument/2006/relationships/tags" Target="../tags/tag121.xml"/><Relationship Id="rId14" Type="http://schemas.openxmlformats.org/officeDocument/2006/relationships/tags" Target="../tags/tag120.xml"/><Relationship Id="rId13" Type="http://schemas.openxmlformats.org/officeDocument/2006/relationships/tags" Target="../tags/tag119.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9" Type="http://schemas.openxmlformats.org/officeDocument/2006/relationships/theme" Target="../theme/theme3.xml"/><Relationship Id="rId18" Type="http://schemas.openxmlformats.org/officeDocument/2006/relationships/tags" Target="../tags/tag186.xml"/><Relationship Id="rId17" Type="http://schemas.openxmlformats.org/officeDocument/2006/relationships/tags" Target="../tags/tag185.xml"/><Relationship Id="rId16" Type="http://schemas.openxmlformats.org/officeDocument/2006/relationships/tags" Target="../tags/tag184.xml"/><Relationship Id="rId15" Type="http://schemas.openxmlformats.org/officeDocument/2006/relationships/tags" Target="../tags/tag183.xml"/><Relationship Id="rId14" Type="http://schemas.openxmlformats.org/officeDocument/2006/relationships/tags" Target="../tags/tag182.xml"/><Relationship Id="rId13" Type="http://schemas.openxmlformats.org/officeDocument/2006/relationships/tags" Target="../tags/tag181.xml"/><Relationship Id="rId12" Type="http://schemas.openxmlformats.org/officeDocument/2006/relationships/slideLayout" Target="../slideLayouts/slideLayout36.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194.xml"/><Relationship Id="rId8" Type="http://schemas.openxmlformats.org/officeDocument/2006/relationships/tags" Target="../tags/tag193.xml"/><Relationship Id="rId7" Type="http://schemas.openxmlformats.org/officeDocument/2006/relationships/tags" Target="../tags/tag192.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tags" Target="../tags/tag188.xml"/><Relationship Id="rId20" Type="http://schemas.openxmlformats.org/officeDocument/2006/relationships/notesSlide" Target="../notesSlides/notesSlide1.xml"/><Relationship Id="rId2" Type="http://schemas.openxmlformats.org/officeDocument/2006/relationships/image" Target="../media/image1.jpeg"/><Relationship Id="rId19" Type="http://schemas.openxmlformats.org/officeDocument/2006/relationships/slideLayout" Target="../slideLayouts/slideLayout25.xml"/><Relationship Id="rId18" Type="http://schemas.openxmlformats.org/officeDocument/2006/relationships/tags" Target="../tags/tag202.xml"/><Relationship Id="rId17" Type="http://schemas.openxmlformats.org/officeDocument/2006/relationships/tags" Target="../tags/tag201.xml"/><Relationship Id="rId16" Type="http://schemas.openxmlformats.org/officeDocument/2006/relationships/image" Target="../media/image2.png"/><Relationship Id="rId15" Type="http://schemas.openxmlformats.org/officeDocument/2006/relationships/tags" Target="../tags/tag200.xml"/><Relationship Id="rId14" Type="http://schemas.openxmlformats.org/officeDocument/2006/relationships/tags" Target="../tags/tag199.xml"/><Relationship Id="rId13" Type="http://schemas.openxmlformats.org/officeDocument/2006/relationships/tags" Target="../tags/tag198.xml"/><Relationship Id="rId12" Type="http://schemas.openxmlformats.org/officeDocument/2006/relationships/tags" Target="../tags/tag197.xml"/><Relationship Id="rId11" Type="http://schemas.openxmlformats.org/officeDocument/2006/relationships/tags" Target="../tags/tag196.xml"/><Relationship Id="rId10" Type="http://schemas.openxmlformats.org/officeDocument/2006/relationships/tags" Target="../tags/tag195.xml"/><Relationship Id="rId1" Type="http://schemas.openxmlformats.org/officeDocument/2006/relationships/tags" Target="../tags/tag187.xml"/></Relationships>
</file>

<file path=ppt/slides/_rels/slide10.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314.xml"/><Relationship Id="rId7" Type="http://schemas.openxmlformats.org/officeDocument/2006/relationships/tags" Target="../tags/tag313.xml"/><Relationship Id="rId6" Type="http://schemas.openxmlformats.org/officeDocument/2006/relationships/tags" Target="../tags/tag312.xml"/><Relationship Id="rId5" Type="http://schemas.openxmlformats.org/officeDocument/2006/relationships/tags" Target="../tags/tag311.xml"/><Relationship Id="rId4" Type="http://schemas.openxmlformats.org/officeDocument/2006/relationships/tags" Target="../tags/tag310.xml"/><Relationship Id="rId3" Type="http://schemas.openxmlformats.org/officeDocument/2006/relationships/tags" Target="../tags/tag309.xml"/><Relationship Id="rId2" Type="http://schemas.openxmlformats.org/officeDocument/2006/relationships/tags" Target="../tags/tag308.xml"/><Relationship Id="rId12" Type="http://schemas.openxmlformats.org/officeDocument/2006/relationships/notesSlide" Target="../notesSlides/notesSlide10.xml"/><Relationship Id="rId11" Type="http://schemas.openxmlformats.org/officeDocument/2006/relationships/slideLayout" Target="../slideLayouts/slideLayout1.xml"/><Relationship Id="rId10" Type="http://schemas.openxmlformats.org/officeDocument/2006/relationships/tags" Target="../tags/tag315.xml"/><Relationship Id="rId1" Type="http://schemas.openxmlformats.org/officeDocument/2006/relationships/tags" Target="../tags/tag307.xml"/></Relationships>
</file>

<file path=ppt/slides/_rels/slide11.xml.rels><?xml version="1.0" encoding="UTF-8" standalone="yes"?>
<Relationships xmlns="http://schemas.openxmlformats.org/package/2006/relationships"><Relationship Id="rId9" Type="http://schemas.openxmlformats.org/officeDocument/2006/relationships/notesSlide" Target="../notesSlides/notesSlide11.xml"/><Relationship Id="rId8" Type="http://schemas.openxmlformats.org/officeDocument/2006/relationships/slideLayout" Target="../slideLayouts/slideLayout1.xml"/><Relationship Id="rId7" Type="http://schemas.openxmlformats.org/officeDocument/2006/relationships/tags" Target="../tags/tag321.xml"/><Relationship Id="rId6" Type="http://schemas.openxmlformats.org/officeDocument/2006/relationships/tags" Target="../tags/tag320.xml"/><Relationship Id="rId5" Type="http://schemas.openxmlformats.org/officeDocument/2006/relationships/tags" Target="../tags/tag319.xml"/><Relationship Id="rId4" Type="http://schemas.openxmlformats.org/officeDocument/2006/relationships/tags" Target="../tags/tag318.xml"/><Relationship Id="rId3" Type="http://schemas.openxmlformats.org/officeDocument/2006/relationships/tags" Target="../tags/tag317.xml"/><Relationship Id="rId2" Type="http://schemas.openxmlformats.org/officeDocument/2006/relationships/image" Target="../media/image4.png"/><Relationship Id="rId1" Type="http://schemas.openxmlformats.org/officeDocument/2006/relationships/tags" Target="../tags/tag316.xml"/></Relationships>
</file>

<file path=ppt/slides/_rels/slide12.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328.xml"/><Relationship Id="rId7" Type="http://schemas.openxmlformats.org/officeDocument/2006/relationships/tags" Target="../tags/tag327.xml"/><Relationship Id="rId6" Type="http://schemas.openxmlformats.org/officeDocument/2006/relationships/tags" Target="../tags/tag326.xml"/><Relationship Id="rId5" Type="http://schemas.openxmlformats.org/officeDocument/2006/relationships/tags" Target="../tags/tag325.xml"/><Relationship Id="rId4" Type="http://schemas.openxmlformats.org/officeDocument/2006/relationships/tags" Target="../tags/tag324.xml"/><Relationship Id="rId3" Type="http://schemas.openxmlformats.org/officeDocument/2006/relationships/tags" Target="../tags/tag323.xml"/><Relationship Id="rId2" Type="http://schemas.openxmlformats.org/officeDocument/2006/relationships/image" Target="../media/image4.png"/><Relationship Id="rId10" Type="http://schemas.openxmlformats.org/officeDocument/2006/relationships/notesSlide" Target="../notesSlides/notesSlide12.xml"/><Relationship Id="rId1" Type="http://schemas.openxmlformats.org/officeDocument/2006/relationships/tags" Target="../tags/tag322.xml"/></Relationships>
</file>

<file path=ppt/slides/_rels/slide13.xml.rels><?xml version="1.0" encoding="UTF-8" standalone="yes"?>
<Relationships xmlns="http://schemas.openxmlformats.org/package/2006/relationships"><Relationship Id="rId9" Type="http://schemas.openxmlformats.org/officeDocument/2006/relationships/tags" Target="../tags/tag336.xml"/><Relationship Id="rId8" Type="http://schemas.openxmlformats.org/officeDocument/2006/relationships/tags" Target="../tags/tag335.xml"/><Relationship Id="rId7" Type="http://schemas.openxmlformats.org/officeDocument/2006/relationships/tags" Target="../tags/tag334.xml"/><Relationship Id="rId6" Type="http://schemas.openxmlformats.org/officeDocument/2006/relationships/tags" Target="../tags/tag333.xml"/><Relationship Id="rId5" Type="http://schemas.openxmlformats.org/officeDocument/2006/relationships/tags" Target="../tags/tag332.xml"/><Relationship Id="rId4" Type="http://schemas.openxmlformats.org/officeDocument/2006/relationships/tags" Target="../tags/tag331.xml"/><Relationship Id="rId3" Type="http://schemas.openxmlformats.org/officeDocument/2006/relationships/tags" Target="../tags/tag330.xml"/><Relationship Id="rId2" Type="http://schemas.openxmlformats.org/officeDocument/2006/relationships/image" Target="../media/image3.jpeg"/><Relationship Id="rId18" Type="http://schemas.openxmlformats.org/officeDocument/2006/relationships/notesSlide" Target="../notesSlides/notesSlide13.xml"/><Relationship Id="rId17" Type="http://schemas.openxmlformats.org/officeDocument/2006/relationships/slideLayout" Target="../slideLayouts/slideLayout1.xml"/><Relationship Id="rId16" Type="http://schemas.openxmlformats.org/officeDocument/2006/relationships/tags" Target="../tags/tag342.xml"/><Relationship Id="rId15" Type="http://schemas.openxmlformats.org/officeDocument/2006/relationships/image" Target="../media/image2.png"/><Relationship Id="rId14" Type="http://schemas.openxmlformats.org/officeDocument/2006/relationships/tags" Target="../tags/tag341.xml"/><Relationship Id="rId13" Type="http://schemas.openxmlformats.org/officeDocument/2006/relationships/tags" Target="../tags/tag340.xml"/><Relationship Id="rId12" Type="http://schemas.openxmlformats.org/officeDocument/2006/relationships/tags" Target="../tags/tag339.xml"/><Relationship Id="rId11" Type="http://schemas.openxmlformats.org/officeDocument/2006/relationships/tags" Target="../tags/tag338.xml"/><Relationship Id="rId10" Type="http://schemas.openxmlformats.org/officeDocument/2006/relationships/tags" Target="../tags/tag337.xml"/><Relationship Id="rId1" Type="http://schemas.openxmlformats.org/officeDocument/2006/relationships/tags" Target="../tags/tag329.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xml"/><Relationship Id="rId3" Type="http://schemas.openxmlformats.org/officeDocument/2006/relationships/tags" Target="../tags/tag344.xml"/><Relationship Id="rId2" Type="http://schemas.openxmlformats.org/officeDocument/2006/relationships/image" Target="../media/image4.png"/><Relationship Id="rId1" Type="http://schemas.openxmlformats.org/officeDocument/2006/relationships/tags" Target="../tags/tag343.xml"/></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1.xml"/><Relationship Id="rId5" Type="http://schemas.openxmlformats.org/officeDocument/2006/relationships/tags" Target="../tags/tag348.xml"/><Relationship Id="rId4" Type="http://schemas.openxmlformats.org/officeDocument/2006/relationships/tags" Target="../tags/tag347.xml"/><Relationship Id="rId3" Type="http://schemas.openxmlformats.org/officeDocument/2006/relationships/tags" Target="../tags/tag346.xml"/><Relationship Id="rId2" Type="http://schemas.openxmlformats.org/officeDocument/2006/relationships/image" Target="../media/image4.png"/><Relationship Id="rId1" Type="http://schemas.openxmlformats.org/officeDocument/2006/relationships/tags" Target="../tags/tag345.xml"/></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1.xml"/><Relationship Id="rId4" Type="http://schemas.openxmlformats.org/officeDocument/2006/relationships/tags" Target="../tags/tag351.xml"/><Relationship Id="rId3" Type="http://schemas.openxmlformats.org/officeDocument/2006/relationships/tags" Target="../tags/tag350.xml"/><Relationship Id="rId2" Type="http://schemas.openxmlformats.org/officeDocument/2006/relationships/image" Target="../media/image4.png"/><Relationship Id="rId1" Type="http://schemas.openxmlformats.org/officeDocument/2006/relationships/tags" Target="../tags/tag349.xml"/></Relationships>
</file>

<file path=ppt/slides/_rels/slide17.xml.rels><?xml version="1.0" encoding="UTF-8" standalone="yes"?>
<Relationships xmlns="http://schemas.openxmlformats.org/package/2006/relationships"><Relationship Id="rId9" Type="http://schemas.openxmlformats.org/officeDocument/2006/relationships/tags" Target="../tags/tag359.xml"/><Relationship Id="rId8" Type="http://schemas.openxmlformats.org/officeDocument/2006/relationships/tags" Target="../tags/tag358.xml"/><Relationship Id="rId7" Type="http://schemas.openxmlformats.org/officeDocument/2006/relationships/tags" Target="../tags/tag357.xml"/><Relationship Id="rId6" Type="http://schemas.openxmlformats.org/officeDocument/2006/relationships/tags" Target="../tags/tag356.xml"/><Relationship Id="rId5" Type="http://schemas.openxmlformats.org/officeDocument/2006/relationships/tags" Target="../tags/tag355.xml"/><Relationship Id="rId4" Type="http://schemas.openxmlformats.org/officeDocument/2006/relationships/tags" Target="../tags/tag354.xml"/><Relationship Id="rId3" Type="http://schemas.openxmlformats.org/officeDocument/2006/relationships/tags" Target="../tags/tag353.xml"/><Relationship Id="rId2" Type="http://schemas.openxmlformats.org/officeDocument/2006/relationships/image" Target="../media/image3.jpeg"/><Relationship Id="rId18" Type="http://schemas.openxmlformats.org/officeDocument/2006/relationships/notesSlide" Target="../notesSlides/notesSlide17.xml"/><Relationship Id="rId17" Type="http://schemas.openxmlformats.org/officeDocument/2006/relationships/slideLayout" Target="../slideLayouts/slideLayout1.xml"/><Relationship Id="rId16" Type="http://schemas.openxmlformats.org/officeDocument/2006/relationships/tags" Target="../tags/tag365.xml"/><Relationship Id="rId15" Type="http://schemas.openxmlformats.org/officeDocument/2006/relationships/image" Target="../media/image2.png"/><Relationship Id="rId14" Type="http://schemas.openxmlformats.org/officeDocument/2006/relationships/tags" Target="../tags/tag364.xml"/><Relationship Id="rId13" Type="http://schemas.openxmlformats.org/officeDocument/2006/relationships/tags" Target="../tags/tag363.xml"/><Relationship Id="rId12" Type="http://schemas.openxmlformats.org/officeDocument/2006/relationships/tags" Target="../tags/tag362.xml"/><Relationship Id="rId11" Type="http://schemas.openxmlformats.org/officeDocument/2006/relationships/tags" Target="../tags/tag361.xml"/><Relationship Id="rId10" Type="http://schemas.openxmlformats.org/officeDocument/2006/relationships/tags" Target="../tags/tag360.xml"/><Relationship Id="rId1" Type="http://schemas.openxmlformats.org/officeDocument/2006/relationships/tags" Target="../tags/tag352.xml"/></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1.xml"/><Relationship Id="rId4" Type="http://schemas.openxmlformats.org/officeDocument/2006/relationships/tags" Target="../tags/tag368.xml"/><Relationship Id="rId3" Type="http://schemas.openxmlformats.org/officeDocument/2006/relationships/tags" Target="../tags/tag367.xml"/><Relationship Id="rId2" Type="http://schemas.openxmlformats.org/officeDocument/2006/relationships/image" Target="../media/image4.png"/><Relationship Id="rId1" Type="http://schemas.openxmlformats.org/officeDocument/2006/relationships/tags" Target="../tags/tag366.xml"/></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1.xml"/><Relationship Id="rId4" Type="http://schemas.openxmlformats.org/officeDocument/2006/relationships/tags" Target="../tags/tag371.xml"/><Relationship Id="rId3" Type="http://schemas.openxmlformats.org/officeDocument/2006/relationships/tags" Target="../tags/tag370.xml"/><Relationship Id="rId2" Type="http://schemas.openxmlformats.org/officeDocument/2006/relationships/image" Target="../media/image4.png"/><Relationship Id="rId1" Type="http://schemas.openxmlformats.org/officeDocument/2006/relationships/tags" Target="../tags/tag369.xml"/></Relationships>
</file>

<file path=ppt/slides/_rels/slide2.xml.rels><?xml version="1.0" encoding="UTF-8" standalone="yes"?>
<Relationships xmlns="http://schemas.openxmlformats.org/package/2006/relationships"><Relationship Id="rId9" Type="http://schemas.openxmlformats.org/officeDocument/2006/relationships/tags" Target="../tags/tag210.xml"/><Relationship Id="rId8" Type="http://schemas.openxmlformats.org/officeDocument/2006/relationships/tags" Target="../tags/tag209.xml"/><Relationship Id="rId7" Type="http://schemas.openxmlformats.org/officeDocument/2006/relationships/tags" Target="../tags/tag208.xml"/><Relationship Id="rId6" Type="http://schemas.openxmlformats.org/officeDocument/2006/relationships/tags" Target="../tags/tag207.xml"/><Relationship Id="rId5" Type="http://schemas.openxmlformats.org/officeDocument/2006/relationships/tags" Target="../tags/tag206.xml"/><Relationship Id="rId45" Type="http://schemas.openxmlformats.org/officeDocument/2006/relationships/notesSlide" Target="../notesSlides/notesSlide2.xml"/><Relationship Id="rId44" Type="http://schemas.openxmlformats.org/officeDocument/2006/relationships/slideLayout" Target="../slideLayouts/slideLayout1.xml"/><Relationship Id="rId43" Type="http://schemas.openxmlformats.org/officeDocument/2006/relationships/tags" Target="../tags/tag243.xml"/><Relationship Id="rId42" Type="http://schemas.openxmlformats.org/officeDocument/2006/relationships/image" Target="../media/image2.png"/><Relationship Id="rId41" Type="http://schemas.openxmlformats.org/officeDocument/2006/relationships/tags" Target="../tags/tag242.xml"/><Relationship Id="rId40" Type="http://schemas.openxmlformats.org/officeDocument/2006/relationships/tags" Target="../tags/tag241.xml"/><Relationship Id="rId4" Type="http://schemas.openxmlformats.org/officeDocument/2006/relationships/tags" Target="../tags/tag205.xml"/><Relationship Id="rId39" Type="http://schemas.openxmlformats.org/officeDocument/2006/relationships/tags" Target="../tags/tag240.xml"/><Relationship Id="rId38" Type="http://schemas.openxmlformats.org/officeDocument/2006/relationships/tags" Target="../tags/tag239.xml"/><Relationship Id="rId37" Type="http://schemas.openxmlformats.org/officeDocument/2006/relationships/tags" Target="../tags/tag238.xml"/><Relationship Id="rId36" Type="http://schemas.openxmlformats.org/officeDocument/2006/relationships/tags" Target="../tags/tag237.xml"/><Relationship Id="rId35" Type="http://schemas.openxmlformats.org/officeDocument/2006/relationships/tags" Target="../tags/tag236.xml"/><Relationship Id="rId34" Type="http://schemas.openxmlformats.org/officeDocument/2006/relationships/tags" Target="../tags/tag235.xml"/><Relationship Id="rId33" Type="http://schemas.openxmlformats.org/officeDocument/2006/relationships/tags" Target="../tags/tag234.xml"/><Relationship Id="rId32" Type="http://schemas.openxmlformats.org/officeDocument/2006/relationships/tags" Target="../tags/tag233.xml"/><Relationship Id="rId31" Type="http://schemas.openxmlformats.org/officeDocument/2006/relationships/tags" Target="../tags/tag232.xml"/><Relationship Id="rId30" Type="http://schemas.openxmlformats.org/officeDocument/2006/relationships/tags" Target="../tags/tag231.xml"/><Relationship Id="rId3" Type="http://schemas.openxmlformats.org/officeDocument/2006/relationships/tags" Target="../tags/tag204.xml"/><Relationship Id="rId29" Type="http://schemas.openxmlformats.org/officeDocument/2006/relationships/tags" Target="../tags/tag230.xml"/><Relationship Id="rId28" Type="http://schemas.openxmlformats.org/officeDocument/2006/relationships/tags" Target="../tags/tag229.xml"/><Relationship Id="rId27" Type="http://schemas.openxmlformats.org/officeDocument/2006/relationships/tags" Target="../tags/tag228.xml"/><Relationship Id="rId26" Type="http://schemas.openxmlformats.org/officeDocument/2006/relationships/tags" Target="../tags/tag227.xml"/><Relationship Id="rId25" Type="http://schemas.openxmlformats.org/officeDocument/2006/relationships/tags" Target="../tags/tag226.xml"/><Relationship Id="rId24" Type="http://schemas.openxmlformats.org/officeDocument/2006/relationships/tags" Target="../tags/tag225.xml"/><Relationship Id="rId23" Type="http://schemas.openxmlformats.org/officeDocument/2006/relationships/tags" Target="../tags/tag224.xml"/><Relationship Id="rId22" Type="http://schemas.openxmlformats.org/officeDocument/2006/relationships/tags" Target="../tags/tag223.xml"/><Relationship Id="rId21" Type="http://schemas.openxmlformats.org/officeDocument/2006/relationships/tags" Target="../tags/tag222.xml"/><Relationship Id="rId20" Type="http://schemas.openxmlformats.org/officeDocument/2006/relationships/tags" Target="../tags/tag221.xml"/><Relationship Id="rId2" Type="http://schemas.openxmlformats.org/officeDocument/2006/relationships/image" Target="../media/image3.jpeg"/><Relationship Id="rId19" Type="http://schemas.openxmlformats.org/officeDocument/2006/relationships/tags" Target="../tags/tag220.xml"/><Relationship Id="rId18" Type="http://schemas.openxmlformats.org/officeDocument/2006/relationships/tags" Target="../tags/tag219.xml"/><Relationship Id="rId17" Type="http://schemas.openxmlformats.org/officeDocument/2006/relationships/tags" Target="../tags/tag218.xml"/><Relationship Id="rId16" Type="http://schemas.openxmlformats.org/officeDocument/2006/relationships/tags" Target="../tags/tag217.xml"/><Relationship Id="rId15" Type="http://schemas.openxmlformats.org/officeDocument/2006/relationships/tags" Target="../tags/tag216.xml"/><Relationship Id="rId14" Type="http://schemas.openxmlformats.org/officeDocument/2006/relationships/tags" Target="../tags/tag215.xml"/><Relationship Id="rId13" Type="http://schemas.openxmlformats.org/officeDocument/2006/relationships/tags" Target="../tags/tag214.xml"/><Relationship Id="rId12" Type="http://schemas.openxmlformats.org/officeDocument/2006/relationships/tags" Target="../tags/tag213.xml"/><Relationship Id="rId11" Type="http://schemas.openxmlformats.org/officeDocument/2006/relationships/tags" Target="../tags/tag212.xml"/><Relationship Id="rId10" Type="http://schemas.openxmlformats.org/officeDocument/2006/relationships/tags" Target="../tags/tag211.xml"/><Relationship Id="rId1" Type="http://schemas.openxmlformats.org/officeDocument/2006/relationships/tags" Target="../tags/tag203.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xml"/><Relationship Id="rId3" Type="http://schemas.openxmlformats.org/officeDocument/2006/relationships/tags" Target="../tags/tag373.xml"/><Relationship Id="rId2" Type="http://schemas.openxmlformats.org/officeDocument/2006/relationships/image" Target="../media/image4.png"/><Relationship Id="rId1" Type="http://schemas.openxmlformats.org/officeDocument/2006/relationships/tags" Target="../tags/tag372.xml"/></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1.xml"/><Relationship Id="rId4" Type="http://schemas.openxmlformats.org/officeDocument/2006/relationships/tags" Target="../tags/tag376.xml"/><Relationship Id="rId3" Type="http://schemas.openxmlformats.org/officeDocument/2006/relationships/tags" Target="../tags/tag375.xml"/><Relationship Id="rId2" Type="http://schemas.openxmlformats.org/officeDocument/2006/relationships/image" Target="../media/image4.png"/><Relationship Id="rId1" Type="http://schemas.openxmlformats.org/officeDocument/2006/relationships/tags" Target="../tags/tag374.xml"/></Relationships>
</file>

<file path=ppt/slides/_rels/slide22.xml.rels><?xml version="1.0" encoding="UTF-8" standalone="yes"?>
<Relationships xmlns="http://schemas.openxmlformats.org/package/2006/relationships"><Relationship Id="rId9" Type="http://schemas.openxmlformats.org/officeDocument/2006/relationships/tags" Target="../tags/tag384.xml"/><Relationship Id="rId8" Type="http://schemas.openxmlformats.org/officeDocument/2006/relationships/tags" Target="../tags/tag383.xml"/><Relationship Id="rId7" Type="http://schemas.openxmlformats.org/officeDocument/2006/relationships/tags" Target="../tags/tag382.xml"/><Relationship Id="rId6" Type="http://schemas.openxmlformats.org/officeDocument/2006/relationships/tags" Target="../tags/tag381.xml"/><Relationship Id="rId5" Type="http://schemas.openxmlformats.org/officeDocument/2006/relationships/tags" Target="../tags/tag380.xml"/><Relationship Id="rId4" Type="http://schemas.openxmlformats.org/officeDocument/2006/relationships/tags" Target="../tags/tag379.xml"/><Relationship Id="rId3" Type="http://schemas.openxmlformats.org/officeDocument/2006/relationships/tags" Target="../tags/tag378.xml"/><Relationship Id="rId2" Type="http://schemas.openxmlformats.org/officeDocument/2006/relationships/image" Target="../media/image3.jpeg"/><Relationship Id="rId18" Type="http://schemas.openxmlformats.org/officeDocument/2006/relationships/notesSlide" Target="../notesSlides/notesSlide22.xml"/><Relationship Id="rId17" Type="http://schemas.openxmlformats.org/officeDocument/2006/relationships/slideLayout" Target="../slideLayouts/slideLayout1.xml"/><Relationship Id="rId16" Type="http://schemas.openxmlformats.org/officeDocument/2006/relationships/tags" Target="../tags/tag390.xml"/><Relationship Id="rId15" Type="http://schemas.openxmlformats.org/officeDocument/2006/relationships/image" Target="../media/image2.png"/><Relationship Id="rId14" Type="http://schemas.openxmlformats.org/officeDocument/2006/relationships/tags" Target="../tags/tag389.xml"/><Relationship Id="rId13" Type="http://schemas.openxmlformats.org/officeDocument/2006/relationships/tags" Target="../tags/tag388.xml"/><Relationship Id="rId12" Type="http://schemas.openxmlformats.org/officeDocument/2006/relationships/tags" Target="../tags/tag387.xml"/><Relationship Id="rId11" Type="http://schemas.openxmlformats.org/officeDocument/2006/relationships/tags" Target="../tags/tag386.xml"/><Relationship Id="rId10" Type="http://schemas.openxmlformats.org/officeDocument/2006/relationships/tags" Target="../tags/tag385.xml"/><Relationship Id="rId1" Type="http://schemas.openxmlformats.org/officeDocument/2006/relationships/tags" Target="../tags/tag377.xml"/></Relationships>
</file>

<file path=ppt/slides/_rels/slide23.xml.rels><?xml version="1.0" encoding="UTF-8" standalone="yes"?>
<Relationships xmlns="http://schemas.openxmlformats.org/package/2006/relationships"><Relationship Id="rId7" Type="http://schemas.openxmlformats.org/officeDocument/2006/relationships/notesSlide" Target="../notesSlides/notesSlide23.xml"/><Relationship Id="rId6" Type="http://schemas.openxmlformats.org/officeDocument/2006/relationships/slideLayout" Target="../slideLayouts/slideLayout1.xml"/><Relationship Id="rId5" Type="http://schemas.openxmlformats.org/officeDocument/2006/relationships/tags" Target="../tags/tag394.xml"/><Relationship Id="rId4" Type="http://schemas.openxmlformats.org/officeDocument/2006/relationships/tags" Target="../tags/tag393.xml"/><Relationship Id="rId3" Type="http://schemas.openxmlformats.org/officeDocument/2006/relationships/tags" Target="../tags/tag392.xml"/><Relationship Id="rId2" Type="http://schemas.openxmlformats.org/officeDocument/2006/relationships/image" Target="../media/image4.png"/><Relationship Id="rId1" Type="http://schemas.openxmlformats.org/officeDocument/2006/relationships/tags" Target="../tags/tag391.xml"/></Relationships>
</file>

<file path=ppt/slides/_rels/slide24.xml.rels><?xml version="1.0" encoding="UTF-8" standalone="yes"?>
<Relationships xmlns="http://schemas.openxmlformats.org/package/2006/relationships"><Relationship Id="rId7" Type="http://schemas.openxmlformats.org/officeDocument/2006/relationships/notesSlide" Target="../notesSlides/notesSlide24.xml"/><Relationship Id="rId6" Type="http://schemas.openxmlformats.org/officeDocument/2006/relationships/slideLayout" Target="../slideLayouts/slideLayout1.xml"/><Relationship Id="rId5" Type="http://schemas.openxmlformats.org/officeDocument/2006/relationships/tags" Target="../tags/tag398.xml"/><Relationship Id="rId4" Type="http://schemas.openxmlformats.org/officeDocument/2006/relationships/tags" Target="../tags/tag397.xml"/><Relationship Id="rId3" Type="http://schemas.openxmlformats.org/officeDocument/2006/relationships/tags" Target="../tags/tag396.xml"/><Relationship Id="rId2" Type="http://schemas.openxmlformats.org/officeDocument/2006/relationships/image" Target="../media/image4.png"/><Relationship Id="rId1" Type="http://schemas.openxmlformats.org/officeDocument/2006/relationships/tags" Target="../tags/tag395.xml"/></Relationships>
</file>

<file path=ppt/slides/_rels/slide25.xml.rels><?xml version="1.0" encoding="UTF-8" standalone="yes"?>
<Relationships xmlns="http://schemas.openxmlformats.org/package/2006/relationships"><Relationship Id="rId7" Type="http://schemas.openxmlformats.org/officeDocument/2006/relationships/notesSlide" Target="../notesSlides/notesSlide25.xml"/><Relationship Id="rId6" Type="http://schemas.openxmlformats.org/officeDocument/2006/relationships/slideLayout" Target="../slideLayouts/slideLayout1.xml"/><Relationship Id="rId5" Type="http://schemas.openxmlformats.org/officeDocument/2006/relationships/tags" Target="../tags/tag402.xml"/><Relationship Id="rId4" Type="http://schemas.openxmlformats.org/officeDocument/2006/relationships/tags" Target="../tags/tag401.xml"/><Relationship Id="rId3" Type="http://schemas.openxmlformats.org/officeDocument/2006/relationships/tags" Target="../tags/tag400.xml"/><Relationship Id="rId2" Type="http://schemas.openxmlformats.org/officeDocument/2006/relationships/image" Target="../media/image4.png"/><Relationship Id="rId1" Type="http://schemas.openxmlformats.org/officeDocument/2006/relationships/tags" Target="../tags/tag399.xml"/></Relationships>
</file>

<file path=ppt/slides/_rels/slide26.xml.rels><?xml version="1.0" encoding="UTF-8" standalone="yes"?>
<Relationships xmlns="http://schemas.openxmlformats.org/package/2006/relationships"><Relationship Id="rId9" Type="http://schemas.openxmlformats.org/officeDocument/2006/relationships/tags" Target="../tags/tag410.xml"/><Relationship Id="rId8" Type="http://schemas.openxmlformats.org/officeDocument/2006/relationships/tags" Target="../tags/tag409.xml"/><Relationship Id="rId7" Type="http://schemas.openxmlformats.org/officeDocument/2006/relationships/tags" Target="../tags/tag408.xml"/><Relationship Id="rId6" Type="http://schemas.openxmlformats.org/officeDocument/2006/relationships/tags" Target="../tags/tag407.xml"/><Relationship Id="rId5" Type="http://schemas.openxmlformats.org/officeDocument/2006/relationships/tags" Target="../tags/tag406.xml"/><Relationship Id="rId4" Type="http://schemas.openxmlformats.org/officeDocument/2006/relationships/tags" Target="../tags/tag405.xml"/><Relationship Id="rId3" Type="http://schemas.openxmlformats.org/officeDocument/2006/relationships/tags" Target="../tags/tag404.xml"/><Relationship Id="rId2" Type="http://schemas.openxmlformats.org/officeDocument/2006/relationships/image" Target="../media/image3.jpeg"/><Relationship Id="rId18" Type="http://schemas.openxmlformats.org/officeDocument/2006/relationships/notesSlide" Target="../notesSlides/notesSlide26.xml"/><Relationship Id="rId17" Type="http://schemas.openxmlformats.org/officeDocument/2006/relationships/slideLayout" Target="../slideLayouts/slideLayout1.xml"/><Relationship Id="rId16" Type="http://schemas.openxmlformats.org/officeDocument/2006/relationships/tags" Target="../tags/tag416.xml"/><Relationship Id="rId15" Type="http://schemas.openxmlformats.org/officeDocument/2006/relationships/image" Target="../media/image2.png"/><Relationship Id="rId14" Type="http://schemas.openxmlformats.org/officeDocument/2006/relationships/tags" Target="../tags/tag415.xml"/><Relationship Id="rId13" Type="http://schemas.openxmlformats.org/officeDocument/2006/relationships/tags" Target="../tags/tag414.xml"/><Relationship Id="rId12" Type="http://schemas.openxmlformats.org/officeDocument/2006/relationships/tags" Target="../tags/tag413.xml"/><Relationship Id="rId11" Type="http://schemas.openxmlformats.org/officeDocument/2006/relationships/tags" Target="../tags/tag412.xml"/><Relationship Id="rId10" Type="http://schemas.openxmlformats.org/officeDocument/2006/relationships/tags" Target="../tags/tag411.xml"/><Relationship Id="rId1" Type="http://schemas.openxmlformats.org/officeDocument/2006/relationships/tags" Target="../tags/tag403.xml"/></Relationships>
</file>

<file path=ppt/slides/_rels/slide27.xml.rels><?xml version="1.0" encoding="UTF-8" standalone="yes"?>
<Relationships xmlns="http://schemas.openxmlformats.org/package/2006/relationships"><Relationship Id="rId8" Type="http://schemas.openxmlformats.org/officeDocument/2006/relationships/notesSlide" Target="../notesSlides/notesSlide27.xml"/><Relationship Id="rId7" Type="http://schemas.openxmlformats.org/officeDocument/2006/relationships/slideLayout" Target="../slideLayouts/slideLayout1.xml"/><Relationship Id="rId6" Type="http://schemas.openxmlformats.org/officeDocument/2006/relationships/tags" Target="../tags/tag421.xml"/><Relationship Id="rId5" Type="http://schemas.openxmlformats.org/officeDocument/2006/relationships/tags" Target="../tags/tag420.xml"/><Relationship Id="rId4" Type="http://schemas.openxmlformats.org/officeDocument/2006/relationships/tags" Target="../tags/tag419.xml"/><Relationship Id="rId3" Type="http://schemas.openxmlformats.org/officeDocument/2006/relationships/tags" Target="../tags/tag418.xml"/><Relationship Id="rId2" Type="http://schemas.openxmlformats.org/officeDocument/2006/relationships/image" Target="../media/image4.png"/><Relationship Id="rId1" Type="http://schemas.openxmlformats.org/officeDocument/2006/relationships/tags" Target="../tags/tag417.xml"/></Relationships>
</file>

<file path=ppt/slides/_rels/slide28.xml.rels><?xml version="1.0" encoding="UTF-8" standalone="yes"?>
<Relationships xmlns="http://schemas.openxmlformats.org/package/2006/relationships"><Relationship Id="rId7" Type="http://schemas.openxmlformats.org/officeDocument/2006/relationships/notesSlide" Target="../notesSlides/notesSlide28.xml"/><Relationship Id="rId6" Type="http://schemas.openxmlformats.org/officeDocument/2006/relationships/slideLayout" Target="../slideLayouts/slideLayout1.xml"/><Relationship Id="rId5" Type="http://schemas.openxmlformats.org/officeDocument/2006/relationships/tags" Target="../tags/tag425.xml"/><Relationship Id="rId4" Type="http://schemas.openxmlformats.org/officeDocument/2006/relationships/tags" Target="../tags/tag424.xml"/><Relationship Id="rId3" Type="http://schemas.openxmlformats.org/officeDocument/2006/relationships/tags" Target="../tags/tag423.xml"/><Relationship Id="rId2" Type="http://schemas.openxmlformats.org/officeDocument/2006/relationships/image" Target="../media/image4.png"/><Relationship Id="rId1" Type="http://schemas.openxmlformats.org/officeDocument/2006/relationships/tags" Target="../tags/tag422.xml"/></Relationships>
</file>

<file path=ppt/slides/_rels/slide29.xml.rels><?xml version="1.0" encoding="UTF-8" standalone="yes"?>
<Relationships xmlns="http://schemas.openxmlformats.org/package/2006/relationships"><Relationship Id="rId7" Type="http://schemas.openxmlformats.org/officeDocument/2006/relationships/notesSlide" Target="../notesSlides/notesSlide29.xml"/><Relationship Id="rId6" Type="http://schemas.openxmlformats.org/officeDocument/2006/relationships/slideLayout" Target="../slideLayouts/slideLayout1.xml"/><Relationship Id="rId5" Type="http://schemas.openxmlformats.org/officeDocument/2006/relationships/tags" Target="../tags/tag429.xml"/><Relationship Id="rId4" Type="http://schemas.openxmlformats.org/officeDocument/2006/relationships/tags" Target="../tags/tag428.xml"/><Relationship Id="rId3" Type="http://schemas.openxmlformats.org/officeDocument/2006/relationships/tags" Target="../tags/tag427.xml"/><Relationship Id="rId2" Type="http://schemas.openxmlformats.org/officeDocument/2006/relationships/image" Target="../media/image4.png"/><Relationship Id="rId1" Type="http://schemas.openxmlformats.org/officeDocument/2006/relationships/tags" Target="../tags/tag426.xml"/></Relationships>
</file>

<file path=ppt/slides/_rels/slide3.xml.rels><?xml version="1.0" encoding="UTF-8" standalone="yes"?>
<Relationships xmlns="http://schemas.openxmlformats.org/package/2006/relationships"><Relationship Id="rId9" Type="http://schemas.openxmlformats.org/officeDocument/2006/relationships/tags" Target="../tags/tag251.xml"/><Relationship Id="rId8" Type="http://schemas.openxmlformats.org/officeDocument/2006/relationships/tags" Target="../tags/tag250.xml"/><Relationship Id="rId7" Type="http://schemas.openxmlformats.org/officeDocument/2006/relationships/tags" Target="../tags/tag249.xml"/><Relationship Id="rId6" Type="http://schemas.openxmlformats.org/officeDocument/2006/relationships/tags" Target="../tags/tag248.xml"/><Relationship Id="rId5" Type="http://schemas.openxmlformats.org/officeDocument/2006/relationships/tags" Target="../tags/tag247.xml"/><Relationship Id="rId4" Type="http://schemas.openxmlformats.org/officeDocument/2006/relationships/tags" Target="../tags/tag246.xml"/><Relationship Id="rId3" Type="http://schemas.openxmlformats.org/officeDocument/2006/relationships/tags" Target="../tags/tag245.xml"/><Relationship Id="rId2" Type="http://schemas.openxmlformats.org/officeDocument/2006/relationships/image" Target="../media/image3.jpeg"/><Relationship Id="rId18" Type="http://schemas.openxmlformats.org/officeDocument/2006/relationships/notesSlide" Target="../notesSlides/notesSlide3.xml"/><Relationship Id="rId17" Type="http://schemas.openxmlformats.org/officeDocument/2006/relationships/slideLayout" Target="../slideLayouts/slideLayout1.xml"/><Relationship Id="rId16" Type="http://schemas.openxmlformats.org/officeDocument/2006/relationships/tags" Target="../tags/tag257.xml"/><Relationship Id="rId15" Type="http://schemas.openxmlformats.org/officeDocument/2006/relationships/image" Target="../media/image2.png"/><Relationship Id="rId14" Type="http://schemas.openxmlformats.org/officeDocument/2006/relationships/tags" Target="../tags/tag256.xml"/><Relationship Id="rId13" Type="http://schemas.openxmlformats.org/officeDocument/2006/relationships/tags" Target="../tags/tag255.xml"/><Relationship Id="rId12" Type="http://schemas.openxmlformats.org/officeDocument/2006/relationships/tags" Target="../tags/tag254.xml"/><Relationship Id="rId11" Type="http://schemas.openxmlformats.org/officeDocument/2006/relationships/tags" Target="../tags/tag253.xml"/><Relationship Id="rId10" Type="http://schemas.openxmlformats.org/officeDocument/2006/relationships/tags" Target="../tags/tag252.xml"/><Relationship Id="rId1" Type="http://schemas.openxmlformats.org/officeDocument/2006/relationships/tags" Target="../tags/tag244.xml"/></Relationships>
</file>

<file path=ppt/slides/_rels/slide30.xml.rels><?xml version="1.0" encoding="UTF-8" standalone="yes"?>
<Relationships xmlns="http://schemas.openxmlformats.org/package/2006/relationships"><Relationship Id="rId9" Type="http://schemas.openxmlformats.org/officeDocument/2006/relationships/tags" Target="../tags/tag437.xml"/><Relationship Id="rId8" Type="http://schemas.openxmlformats.org/officeDocument/2006/relationships/tags" Target="../tags/tag436.xml"/><Relationship Id="rId7" Type="http://schemas.openxmlformats.org/officeDocument/2006/relationships/tags" Target="../tags/tag435.xml"/><Relationship Id="rId6" Type="http://schemas.openxmlformats.org/officeDocument/2006/relationships/tags" Target="../tags/tag434.xml"/><Relationship Id="rId5" Type="http://schemas.openxmlformats.org/officeDocument/2006/relationships/tags" Target="../tags/tag433.xml"/><Relationship Id="rId4" Type="http://schemas.openxmlformats.org/officeDocument/2006/relationships/tags" Target="../tags/tag432.xml"/><Relationship Id="rId3" Type="http://schemas.openxmlformats.org/officeDocument/2006/relationships/tags" Target="../tags/tag431.xml"/><Relationship Id="rId2" Type="http://schemas.openxmlformats.org/officeDocument/2006/relationships/image" Target="../media/image3.jpeg"/><Relationship Id="rId18" Type="http://schemas.openxmlformats.org/officeDocument/2006/relationships/notesSlide" Target="../notesSlides/notesSlide30.xml"/><Relationship Id="rId17" Type="http://schemas.openxmlformats.org/officeDocument/2006/relationships/slideLayout" Target="../slideLayouts/slideLayout1.xml"/><Relationship Id="rId16" Type="http://schemas.openxmlformats.org/officeDocument/2006/relationships/tags" Target="../tags/tag443.xml"/><Relationship Id="rId15" Type="http://schemas.openxmlformats.org/officeDocument/2006/relationships/image" Target="../media/image2.png"/><Relationship Id="rId14" Type="http://schemas.openxmlformats.org/officeDocument/2006/relationships/tags" Target="../tags/tag442.xml"/><Relationship Id="rId13" Type="http://schemas.openxmlformats.org/officeDocument/2006/relationships/tags" Target="../tags/tag441.xml"/><Relationship Id="rId12" Type="http://schemas.openxmlformats.org/officeDocument/2006/relationships/tags" Target="../tags/tag440.xml"/><Relationship Id="rId11" Type="http://schemas.openxmlformats.org/officeDocument/2006/relationships/tags" Target="../tags/tag439.xml"/><Relationship Id="rId10" Type="http://schemas.openxmlformats.org/officeDocument/2006/relationships/tags" Target="../tags/tag438.xml"/><Relationship Id="rId1" Type="http://schemas.openxmlformats.org/officeDocument/2006/relationships/tags" Target="../tags/tag430.xml"/></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7.xml"/><Relationship Id="rId3" Type="http://schemas.openxmlformats.org/officeDocument/2006/relationships/image" Target="../media/image4.png"/><Relationship Id="rId2" Type="http://schemas.openxmlformats.org/officeDocument/2006/relationships/tags" Target="../tags/tag444.xml"/><Relationship Id="rId1" Type="http://schemas.openxmlformats.org/officeDocument/2006/relationships/image" Target="../media/image9.pn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tags" Target="../tags/tag445.xml"/></Relationships>
</file>

<file path=ppt/slides/_rels/slide33.xml.rels><?xml version="1.0" encoding="UTF-8" standalone="yes"?>
<Relationships xmlns="http://schemas.openxmlformats.org/package/2006/relationships"><Relationship Id="rId9" Type="http://schemas.openxmlformats.org/officeDocument/2006/relationships/tags" Target="../tags/tag453.xml"/><Relationship Id="rId8" Type="http://schemas.openxmlformats.org/officeDocument/2006/relationships/tags" Target="../tags/tag452.xml"/><Relationship Id="rId7" Type="http://schemas.openxmlformats.org/officeDocument/2006/relationships/tags" Target="../tags/tag451.xml"/><Relationship Id="rId6" Type="http://schemas.openxmlformats.org/officeDocument/2006/relationships/tags" Target="../tags/tag450.xml"/><Relationship Id="rId5" Type="http://schemas.openxmlformats.org/officeDocument/2006/relationships/tags" Target="../tags/tag449.xml"/><Relationship Id="rId4" Type="http://schemas.openxmlformats.org/officeDocument/2006/relationships/tags" Target="../tags/tag448.xml"/><Relationship Id="rId3" Type="http://schemas.openxmlformats.org/officeDocument/2006/relationships/tags" Target="../tags/tag447.xml"/><Relationship Id="rId24" Type="http://schemas.openxmlformats.org/officeDocument/2006/relationships/notesSlide" Target="../notesSlides/notesSlide33.xml"/><Relationship Id="rId23" Type="http://schemas.openxmlformats.org/officeDocument/2006/relationships/slideLayout" Target="../slideLayouts/slideLayout1.xml"/><Relationship Id="rId22" Type="http://schemas.openxmlformats.org/officeDocument/2006/relationships/tags" Target="../tags/tag465.xml"/><Relationship Id="rId21" Type="http://schemas.openxmlformats.org/officeDocument/2006/relationships/tags" Target="../tags/tag464.xml"/><Relationship Id="rId20" Type="http://schemas.openxmlformats.org/officeDocument/2006/relationships/image" Target="../media/image2.png"/><Relationship Id="rId2" Type="http://schemas.openxmlformats.org/officeDocument/2006/relationships/image" Target="../media/image1.jpeg"/><Relationship Id="rId19" Type="http://schemas.openxmlformats.org/officeDocument/2006/relationships/tags" Target="../tags/tag463.xml"/><Relationship Id="rId18" Type="http://schemas.openxmlformats.org/officeDocument/2006/relationships/tags" Target="../tags/tag462.xml"/><Relationship Id="rId17" Type="http://schemas.openxmlformats.org/officeDocument/2006/relationships/tags" Target="../tags/tag461.xml"/><Relationship Id="rId16" Type="http://schemas.openxmlformats.org/officeDocument/2006/relationships/tags" Target="../tags/tag460.xml"/><Relationship Id="rId15" Type="http://schemas.openxmlformats.org/officeDocument/2006/relationships/tags" Target="../tags/tag459.xml"/><Relationship Id="rId14" Type="http://schemas.openxmlformats.org/officeDocument/2006/relationships/tags" Target="../tags/tag458.xml"/><Relationship Id="rId13" Type="http://schemas.openxmlformats.org/officeDocument/2006/relationships/tags" Target="../tags/tag457.xml"/><Relationship Id="rId12" Type="http://schemas.openxmlformats.org/officeDocument/2006/relationships/tags" Target="../tags/tag456.xml"/><Relationship Id="rId11" Type="http://schemas.openxmlformats.org/officeDocument/2006/relationships/tags" Target="../tags/tag455.xml"/><Relationship Id="rId10" Type="http://schemas.openxmlformats.org/officeDocument/2006/relationships/tags" Target="../tags/tag454.xml"/><Relationship Id="rId1" Type="http://schemas.openxmlformats.org/officeDocument/2006/relationships/tags" Target="../tags/tag446.xml"/></Relationships>
</file>

<file path=ppt/slides/_rels/slide4.xml.rels><?xml version="1.0" encoding="UTF-8" standalone="yes"?>
<Relationships xmlns="http://schemas.openxmlformats.org/package/2006/relationships"><Relationship Id="rId9" Type="http://schemas.openxmlformats.org/officeDocument/2006/relationships/tags" Target="../tags/tag265.xml"/><Relationship Id="rId8" Type="http://schemas.openxmlformats.org/officeDocument/2006/relationships/tags" Target="../tags/tag264.xml"/><Relationship Id="rId7" Type="http://schemas.openxmlformats.org/officeDocument/2006/relationships/tags" Target="../tags/tag263.xml"/><Relationship Id="rId6" Type="http://schemas.openxmlformats.org/officeDocument/2006/relationships/tags" Target="../tags/tag262.xml"/><Relationship Id="rId5" Type="http://schemas.openxmlformats.org/officeDocument/2006/relationships/tags" Target="../tags/tag261.xml"/><Relationship Id="rId4" Type="http://schemas.openxmlformats.org/officeDocument/2006/relationships/tags" Target="../tags/tag260.xml"/><Relationship Id="rId3" Type="http://schemas.openxmlformats.org/officeDocument/2006/relationships/tags" Target="../tags/tag259.xml"/><Relationship Id="rId2" Type="http://schemas.openxmlformats.org/officeDocument/2006/relationships/image" Target="../media/image4.png"/><Relationship Id="rId12" Type="http://schemas.openxmlformats.org/officeDocument/2006/relationships/notesSlide" Target="../notesSlides/notesSlide4.xml"/><Relationship Id="rId11" Type="http://schemas.openxmlformats.org/officeDocument/2006/relationships/slideLayout" Target="../slideLayouts/slideLayout1.xml"/><Relationship Id="rId10" Type="http://schemas.openxmlformats.org/officeDocument/2006/relationships/tags" Target="../tags/tag266.xml"/><Relationship Id="rId1" Type="http://schemas.openxmlformats.org/officeDocument/2006/relationships/tags" Target="../tags/tag258.xml"/></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1.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image" Target="../media/image4.png"/><Relationship Id="rId1" Type="http://schemas.openxmlformats.org/officeDocument/2006/relationships/tags" Target="../tags/tag267.xml"/></Relationships>
</file>

<file path=ppt/slides/_rels/slide6.xml.rels><?xml version="1.0" encoding="UTF-8" standalone="yes"?>
<Relationships xmlns="http://schemas.openxmlformats.org/package/2006/relationships"><Relationship Id="rId9" Type="http://schemas.openxmlformats.org/officeDocument/2006/relationships/tags" Target="../tags/tag277.xml"/><Relationship Id="rId8" Type="http://schemas.openxmlformats.org/officeDocument/2006/relationships/tags" Target="../tags/tag276.xml"/><Relationship Id="rId7" Type="http://schemas.openxmlformats.org/officeDocument/2006/relationships/tags" Target="../tags/tag275.xml"/><Relationship Id="rId6" Type="http://schemas.openxmlformats.org/officeDocument/2006/relationships/tags" Target="../tags/tag274.xml"/><Relationship Id="rId5" Type="http://schemas.openxmlformats.org/officeDocument/2006/relationships/tags" Target="../tags/tag273.xml"/><Relationship Id="rId4" Type="http://schemas.openxmlformats.org/officeDocument/2006/relationships/tags" Target="../tags/tag272.xml"/><Relationship Id="rId3" Type="http://schemas.openxmlformats.org/officeDocument/2006/relationships/tags" Target="../tags/tag271.xml"/><Relationship Id="rId2" Type="http://schemas.openxmlformats.org/officeDocument/2006/relationships/image" Target="../media/image3.jpeg"/><Relationship Id="rId18" Type="http://schemas.openxmlformats.org/officeDocument/2006/relationships/notesSlide" Target="../notesSlides/notesSlide6.xml"/><Relationship Id="rId17" Type="http://schemas.openxmlformats.org/officeDocument/2006/relationships/slideLayout" Target="../slideLayouts/slideLayout1.xml"/><Relationship Id="rId16" Type="http://schemas.openxmlformats.org/officeDocument/2006/relationships/tags" Target="../tags/tag283.xml"/><Relationship Id="rId15" Type="http://schemas.openxmlformats.org/officeDocument/2006/relationships/image" Target="../media/image2.png"/><Relationship Id="rId14" Type="http://schemas.openxmlformats.org/officeDocument/2006/relationships/tags" Target="../tags/tag282.xml"/><Relationship Id="rId13" Type="http://schemas.openxmlformats.org/officeDocument/2006/relationships/tags" Target="../tags/tag281.xml"/><Relationship Id="rId12" Type="http://schemas.openxmlformats.org/officeDocument/2006/relationships/tags" Target="../tags/tag280.xml"/><Relationship Id="rId11" Type="http://schemas.openxmlformats.org/officeDocument/2006/relationships/tags" Target="../tags/tag279.xml"/><Relationship Id="rId10" Type="http://schemas.openxmlformats.org/officeDocument/2006/relationships/tags" Target="../tags/tag278.xml"/><Relationship Id="rId1" Type="http://schemas.openxmlformats.org/officeDocument/2006/relationships/tags" Target="../tags/tag270.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xml"/><Relationship Id="rId3" Type="http://schemas.openxmlformats.org/officeDocument/2006/relationships/tags" Target="../tags/tag285.xml"/><Relationship Id="rId2" Type="http://schemas.openxmlformats.org/officeDocument/2006/relationships/image" Target="../media/image4.png"/><Relationship Id="rId1" Type="http://schemas.openxmlformats.org/officeDocument/2006/relationships/tags" Target="../tags/tag284.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xml"/><Relationship Id="rId3" Type="http://schemas.openxmlformats.org/officeDocument/2006/relationships/tags" Target="../tags/tag287.xml"/><Relationship Id="rId2" Type="http://schemas.openxmlformats.org/officeDocument/2006/relationships/image" Target="../media/image4.png"/><Relationship Id="rId1" Type="http://schemas.openxmlformats.org/officeDocument/2006/relationships/tags" Target="../tags/tag286.xml"/></Relationships>
</file>

<file path=ppt/slides/_rels/slide9.xml.rels><?xml version="1.0" encoding="UTF-8" standalone="yes"?>
<Relationships xmlns="http://schemas.openxmlformats.org/package/2006/relationships"><Relationship Id="rId9" Type="http://schemas.openxmlformats.org/officeDocument/2006/relationships/tags" Target="../tags/tag295.xml"/><Relationship Id="rId8" Type="http://schemas.openxmlformats.org/officeDocument/2006/relationships/tags" Target="../tags/tag294.xml"/><Relationship Id="rId7" Type="http://schemas.openxmlformats.org/officeDocument/2006/relationships/tags" Target="../tags/tag293.xml"/><Relationship Id="rId6" Type="http://schemas.openxmlformats.org/officeDocument/2006/relationships/tags" Target="../tags/tag292.xml"/><Relationship Id="rId5" Type="http://schemas.openxmlformats.org/officeDocument/2006/relationships/tags" Target="../tags/tag291.xml"/><Relationship Id="rId4" Type="http://schemas.openxmlformats.org/officeDocument/2006/relationships/tags" Target="../tags/tag290.xml"/><Relationship Id="rId3" Type="http://schemas.openxmlformats.org/officeDocument/2006/relationships/tags" Target="../tags/tag289.xml"/><Relationship Id="rId26" Type="http://schemas.openxmlformats.org/officeDocument/2006/relationships/notesSlide" Target="../notesSlides/notesSlide9.xml"/><Relationship Id="rId25" Type="http://schemas.openxmlformats.org/officeDocument/2006/relationships/slideLayout" Target="../slideLayouts/slideLayout1.xml"/><Relationship Id="rId24" Type="http://schemas.openxmlformats.org/officeDocument/2006/relationships/tags" Target="../tags/tag306.xml"/><Relationship Id="rId23" Type="http://schemas.openxmlformats.org/officeDocument/2006/relationships/tags" Target="../tags/tag305.xml"/><Relationship Id="rId22" Type="http://schemas.openxmlformats.org/officeDocument/2006/relationships/tags" Target="../tags/tag304.xml"/><Relationship Id="rId21" Type="http://schemas.openxmlformats.org/officeDocument/2006/relationships/tags" Target="../tags/tag303.xml"/><Relationship Id="rId20" Type="http://schemas.openxmlformats.org/officeDocument/2006/relationships/image" Target="../media/image8.svg"/><Relationship Id="rId2" Type="http://schemas.openxmlformats.org/officeDocument/2006/relationships/image" Target="../media/image4.png"/><Relationship Id="rId19" Type="http://schemas.openxmlformats.org/officeDocument/2006/relationships/image" Target="../media/image7.png"/><Relationship Id="rId18" Type="http://schemas.openxmlformats.org/officeDocument/2006/relationships/tags" Target="../tags/tag302.xml"/><Relationship Id="rId17" Type="http://schemas.openxmlformats.org/officeDocument/2006/relationships/image" Target="../media/image6.svg"/><Relationship Id="rId16" Type="http://schemas.openxmlformats.org/officeDocument/2006/relationships/image" Target="../media/image5.png"/><Relationship Id="rId15" Type="http://schemas.openxmlformats.org/officeDocument/2006/relationships/tags" Target="../tags/tag301.xml"/><Relationship Id="rId14" Type="http://schemas.openxmlformats.org/officeDocument/2006/relationships/tags" Target="../tags/tag300.xml"/><Relationship Id="rId13" Type="http://schemas.openxmlformats.org/officeDocument/2006/relationships/tags" Target="../tags/tag299.xml"/><Relationship Id="rId12" Type="http://schemas.openxmlformats.org/officeDocument/2006/relationships/tags" Target="../tags/tag298.xml"/><Relationship Id="rId11" Type="http://schemas.openxmlformats.org/officeDocument/2006/relationships/tags" Target="../tags/tag297.xml"/><Relationship Id="rId10" Type="http://schemas.openxmlformats.org/officeDocument/2006/relationships/tags" Target="../tags/tag296.xml"/><Relationship Id="rId1" Type="http://schemas.openxmlformats.org/officeDocument/2006/relationships/tags" Target="../tags/tag28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2" name="图片 1"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a:off x="0" y="0"/>
            <a:ext cx="12192000" cy="6858000"/>
          </a:xfrm>
          <a:prstGeom prst="rect">
            <a:avLst/>
          </a:prstGeom>
        </p:spPr>
      </p:pic>
      <p:sp>
        <p:nvSpPr>
          <p:cNvPr id="3" name="矩形 2"/>
          <p:cNvSpPr/>
          <p:nvPr>
            <p:custDataLst>
              <p:tags r:id="rId3"/>
            </p:custDataLst>
          </p:nvPr>
        </p:nvSpPr>
        <p:spPr>
          <a:xfrm>
            <a:off x="-635" y="340526"/>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34" name="椭圆 33"/>
          <p:cNvSpPr/>
          <p:nvPr>
            <p:custDataLst>
              <p:tags r:id="rId4"/>
            </p:custDataLst>
          </p:nvPr>
        </p:nvSpPr>
        <p:spPr>
          <a:xfrm rot="6960000">
            <a:off x="657860" y="182880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28" name="文本框 27"/>
          <p:cNvSpPr txBox="1"/>
          <p:nvPr>
            <p:custDataLst>
              <p:tags r:id="rId5"/>
            </p:custDataLst>
          </p:nvPr>
        </p:nvSpPr>
        <p:spPr>
          <a:xfrm>
            <a:off x="989329" y="2132329"/>
            <a:ext cx="10533231" cy="1506855"/>
          </a:xfrm>
          <a:prstGeom prst="rect">
            <a:avLst/>
          </a:prstGeom>
          <a:noFill/>
        </p:spPr>
        <p:txBody>
          <a:bodyPr wrap="square" rtlCol="0" anchor="ctr" anchorCtr="0">
            <a:spAutoFit/>
          </a:bodyPr>
          <a:lstStyle/>
          <a:p>
            <a:pPr marL="0" marR="0" lvl="0" indent="0" algn="l" defTabSz="914400" rtl="0" eaLnBrk="1" fontAlgn="ctr" latinLnBrk="0" hangingPunct="1">
              <a:lnSpc>
                <a:spcPct val="100000"/>
              </a:lnSpc>
              <a:spcBef>
                <a:spcPts val="0"/>
              </a:spcBef>
              <a:spcAft>
                <a:spcPts val="0"/>
              </a:spcAft>
              <a:buClrTx/>
              <a:buSzTx/>
              <a:buFontTx/>
              <a:buNone/>
              <a:defRPr/>
            </a:pPr>
            <a:r>
              <a:rPr kumimoji="0" lang="en-US" altLang="zh-CN" sz="6000" b="0" i="0" u="none" strike="noStrike" kern="1200" cap="none" spc="400" normalizeH="0" baseline="0" noProof="0" dirty="0" err="1">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rPr>
              <a:t>DolphinDB</a:t>
            </a:r>
            <a:endParaRPr kumimoji="0" lang="en-US" altLang="zh-CN" sz="60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endParaRPr>
          </a:p>
          <a:p>
            <a:pPr marL="0" marR="0" lvl="0" indent="0" algn="l" defTabSz="914400" rtl="0" eaLnBrk="1" fontAlgn="ctr" latinLnBrk="0" hangingPunct="1">
              <a:lnSpc>
                <a:spcPct val="100000"/>
              </a:lnSpc>
              <a:spcBef>
                <a:spcPts val="0"/>
              </a:spcBef>
              <a:spcAft>
                <a:spcPts val="0"/>
              </a:spcAft>
              <a:buClrTx/>
              <a:buSzTx/>
              <a:buFontTx/>
              <a:buNone/>
              <a:defRPr/>
            </a:pPr>
            <a:r>
              <a:rPr kumimoji="0" lang="en-US" altLang="zh-CN" sz="32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rPr>
              <a:t>ch5-</a:t>
            </a:r>
            <a:r>
              <a:rPr kumimoji="0" lang="zh-CN" altLang="en-US" sz="32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rPr>
              <a:t>函数式编程</a:t>
            </a:r>
            <a:endParaRPr kumimoji="0" lang="zh-CN" altLang="en-US" sz="32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endParaRPr>
          </a:p>
        </p:txBody>
      </p:sp>
      <p:grpSp>
        <p:nvGrpSpPr>
          <p:cNvPr id="24" name="组合 23"/>
          <p:cNvGrpSpPr/>
          <p:nvPr/>
        </p:nvGrpSpPr>
        <p:grpSpPr>
          <a:xfrm>
            <a:off x="11428427" y="340526"/>
            <a:ext cx="388923" cy="346007"/>
            <a:chOff x="3933635" y="-1495234"/>
            <a:chExt cx="842211" cy="749278"/>
          </a:xfrm>
          <a:solidFill>
            <a:schemeClr val="bg1">
              <a:alpha val="86000"/>
            </a:schemeClr>
          </a:solidFill>
        </p:grpSpPr>
        <p:grpSp>
          <p:nvGrpSpPr>
            <p:cNvPr id="81" name="组合 80"/>
            <p:cNvGrpSpPr/>
            <p:nvPr/>
          </p:nvGrpSpPr>
          <p:grpSpPr>
            <a:xfrm>
              <a:off x="3933635" y="-1495234"/>
              <a:ext cx="203846" cy="749278"/>
              <a:chOff x="3933635" y="-1487213"/>
              <a:chExt cx="203846" cy="749278"/>
            </a:xfrm>
            <a:grpFill/>
          </p:grpSpPr>
          <p:sp>
            <p:nvSpPr>
              <p:cNvPr id="82" name="椭圆 81"/>
              <p:cNvSpPr/>
              <p:nvPr>
                <p:custDataLst>
                  <p:tags r:id="rId6"/>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89" name="椭圆 88"/>
              <p:cNvSpPr/>
              <p:nvPr>
                <p:custDataLst>
                  <p:tags r:id="rId7"/>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90" name="椭圆 89"/>
              <p:cNvSpPr/>
              <p:nvPr>
                <p:custDataLst>
                  <p:tags r:id="rId8"/>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grpSp>
        <p:grpSp>
          <p:nvGrpSpPr>
            <p:cNvPr id="91" name="组合 90"/>
            <p:cNvGrpSpPr/>
            <p:nvPr/>
          </p:nvGrpSpPr>
          <p:grpSpPr>
            <a:xfrm>
              <a:off x="4252817" y="-1495234"/>
              <a:ext cx="203846" cy="749278"/>
              <a:chOff x="4254477" y="-1495234"/>
              <a:chExt cx="203846" cy="749278"/>
            </a:xfrm>
            <a:grpFill/>
          </p:grpSpPr>
          <p:sp>
            <p:nvSpPr>
              <p:cNvPr id="92" name="椭圆 91"/>
              <p:cNvSpPr/>
              <p:nvPr>
                <p:custDataLst>
                  <p:tags r:id="rId9"/>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93" name="椭圆 92"/>
              <p:cNvSpPr/>
              <p:nvPr>
                <p:custDataLst>
                  <p:tags r:id="rId10"/>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94" name="椭圆 93"/>
              <p:cNvSpPr/>
              <p:nvPr>
                <p:custDataLst>
                  <p:tags r:id="rId11"/>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grpSp>
        <p:grpSp>
          <p:nvGrpSpPr>
            <p:cNvPr id="104" name="组合 103"/>
            <p:cNvGrpSpPr/>
            <p:nvPr/>
          </p:nvGrpSpPr>
          <p:grpSpPr>
            <a:xfrm>
              <a:off x="4572000" y="-1495234"/>
              <a:ext cx="203846" cy="749278"/>
              <a:chOff x="4572000" y="-1503255"/>
              <a:chExt cx="203846" cy="749278"/>
            </a:xfrm>
            <a:grpFill/>
          </p:grpSpPr>
          <p:sp>
            <p:nvSpPr>
              <p:cNvPr id="105" name="椭圆 104"/>
              <p:cNvSpPr/>
              <p:nvPr>
                <p:custDataLst>
                  <p:tags r:id="rId12"/>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106" name="椭圆 105"/>
              <p:cNvSpPr/>
              <p:nvPr>
                <p:custDataLst>
                  <p:tags r:id="rId13"/>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107" name="椭圆 106"/>
              <p:cNvSpPr/>
              <p:nvPr>
                <p:custDataLst>
                  <p:tags r:id="rId14"/>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grpSp>
      </p:grpSp>
      <p:cxnSp>
        <p:nvCxnSpPr>
          <p:cNvPr id="4" name="直接连接符 3"/>
          <p:cNvCxnSpPr/>
          <p:nvPr>
            <p:custDataLst>
              <p:tags r:id="rId15"/>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5" name="图片 4" descr="公司logo"/>
          <p:cNvPicPr>
            <a:picLocks noChangeAspect="1"/>
          </p:cNvPicPr>
          <p:nvPr/>
        </p:nvPicPr>
        <p:blipFill>
          <a:blip r:embed="rId16" cstate="screen"/>
          <a:stretch>
            <a:fillRect/>
          </a:stretch>
        </p:blipFill>
        <p:spPr>
          <a:xfrm>
            <a:off x="582930" y="356235"/>
            <a:ext cx="1620520" cy="889000"/>
          </a:xfrm>
          <a:prstGeom prst="rect">
            <a:avLst/>
          </a:prstGeom>
        </p:spPr>
      </p:pic>
      <p:cxnSp>
        <p:nvCxnSpPr>
          <p:cNvPr id="13" name="直接连接符 12"/>
          <p:cNvCxnSpPr/>
          <p:nvPr>
            <p:custDataLst>
              <p:tags r:id="rId17"/>
            </p:custDataLst>
          </p:nvPr>
        </p:nvCxnSpPr>
        <p:spPr>
          <a:xfrm>
            <a:off x="11611610" y="2054372"/>
            <a:ext cx="0" cy="2954215"/>
          </a:xfrm>
          <a:prstGeom prst="line">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custDataLst>
      <p:tags r:id="rId18"/>
    </p:custData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匿名函数和</a:t>
            </a: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 lambda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函数</a:t>
            </a: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 </a:t>
            </a:r>
            <a:endPar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sp>
        <p:nvSpPr>
          <p:cNvPr id="3" name="文本框 2"/>
          <p:cNvSpPr txBox="1"/>
          <p:nvPr/>
        </p:nvSpPr>
        <p:spPr>
          <a:xfrm>
            <a:off x="889635" y="1136650"/>
            <a:ext cx="7560945" cy="33718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rPr>
              <a:t>高阶函数中使用匿名函数，是匿名函数最高频的应用场景。</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p:txBody>
      </p:sp>
      <p:sp>
        <p:nvSpPr>
          <p:cNvPr id="5" name="文本框 4"/>
          <p:cNvSpPr txBox="1"/>
          <p:nvPr/>
        </p:nvSpPr>
        <p:spPr>
          <a:xfrm>
            <a:off x="889635" y="1810385"/>
            <a:ext cx="6096000" cy="337185"/>
          </a:xfrm>
          <a:prstGeom prst="rect">
            <a:avLst/>
          </a:prstGeom>
          <a:noFill/>
        </p:spPr>
        <p:txBody>
          <a:bodyPr wrap="square" rtlCol="0" anchor="t">
            <a:spAutoFit/>
          </a:bodyPr>
          <a:p>
            <a:r>
              <a:rPr lang="zh-CN" altLang="en-US" sz="1600">
                <a:latin typeface="阿里巴巴普惠体 3.0 55 Regular" panose="00020600040101010101" charset="-122"/>
                <a:ea typeface="阿里巴巴普惠体 3.0 55 Regular" panose="00020600040101010101" charset="-122"/>
              </a:rPr>
              <a:t>例：计算一个矩阵每一列的和</a:t>
            </a:r>
            <a:endParaRPr lang="zh-CN" altLang="en-US" sz="1600">
              <a:latin typeface="阿里巴巴普惠体 3.0 55 Regular" panose="00020600040101010101" charset="-122"/>
              <a:ea typeface="阿里巴巴普惠体 3.0 55 Regular" panose="00020600040101010101" charset="-122"/>
            </a:endParaRPr>
          </a:p>
        </p:txBody>
      </p:sp>
      <p:sp>
        <p:nvSpPr>
          <p:cNvPr id="7" name="文本框 6"/>
          <p:cNvSpPr txBox="1"/>
          <p:nvPr/>
        </p:nvSpPr>
        <p:spPr>
          <a:xfrm>
            <a:off x="1009015" y="2330132"/>
            <a:ext cx="5080000" cy="2306955"/>
          </a:xfrm>
          <a:prstGeom prst="rect">
            <a:avLst/>
          </a:prstGeom>
        </p:spPr>
        <p:txBody>
          <a:bodyPr>
            <a:spAutoFit/>
          </a:bodyPr>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m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rPr>
              <a:t>matrix</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2</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3</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4</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5</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6</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7</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8</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rename!</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rPr>
              <a:t>`val1`val2</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1">
                <a:solidFill>
                  <a:srgbClr val="000000"/>
                </a:solidFill>
                <a:latin typeface="阿里巴巴普惠体 3.0 55 Regular" panose="00020600040101010101" charset="-122"/>
                <a:ea typeface="阿里巴巴普惠体 3.0 55 Regular" panose="00020600040101010101" charset="-122"/>
              </a:rPr>
              <a:t>byColumn</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def</a:t>
            </a:r>
            <a:r>
              <a:rPr lang="en-US" altLang="zh-CN" sz="1600" b="0">
                <a:solidFill>
                  <a:srgbClr val="000000"/>
                </a:solidFill>
                <a:latin typeface="阿里巴巴普惠体 3.0 55 Regular" panose="00020600040101010101" charset="-122"/>
                <a:ea typeface="阿里巴巴普惠体 3.0 55 Regular" panose="00020600040101010101" charset="-122"/>
              </a:rPr>
              <a:t>(x){</a:t>
            </a:r>
            <a:r>
              <a:rPr lang="en-US" altLang="zh-CN" sz="1600" b="0">
                <a:solidFill>
                  <a:srgbClr val="AF00DB"/>
                </a:solidFill>
                <a:latin typeface="阿里巴巴普惠体 3.0 55 Regular" panose="00020600040101010101" charset="-122"/>
                <a:ea typeface="阿里巴巴普惠体 3.0 55 Regular" panose="00020600040101010101" charset="-122"/>
              </a:rPr>
              <a:t>return </a:t>
            </a:r>
            <a:r>
              <a:rPr lang="en-US" altLang="zh-CN" sz="1600" b="1">
                <a:solidFill>
                  <a:srgbClr val="000000"/>
                </a:solidFill>
                <a:latin typeface="阿里巴巴普惠体 3.0 55 Regular" panose="00020600040101010101" charset="-122"/>
                <a:ea typeface="阿里巴巴普惠体 3.0 55 Regular" panose="00020600040101010101" charset="-122"/>
              </a:rPr>
              <a:t>take</a:t>
            </a:r>
            <a:r>
              <a:rPr lang="en-US" altLang="zh-CN" sz="1600" b="0">
                <a:solidFill>
                  <a:srgbClr val="000000"/>
                </a:solidFill>
                <a:latin typeface="阿里巴巴普惠体 3.0 55 Regular" panose="00020600040101010101" charset="-122"/>
                <a:ea typeface="阿里巴巴普惠体 3.0 55 Regular" panose="00020600040101010101" charset="-122"/>
              </a:rPr>
              <a:t>(x.</a:t>
            </a:r>
            <a:r>
              <a:rPr lang="en-US" altLang="zh-CN" sz="1600" b="1">
                <a:solidFill>
                  <a:srgbClr val="000000"/>
                </a:solidFill>
                <a:latin typeface="阿里巴巴普惠体 3.0 55 Regular" panose="00020600040101010101" charset="-122"/>
                <a:ea typeface="阿里巴巴普惠体 3.0 55 Regular" panose="00020600040101010101" charset="-122"/>
              </a:rPr>
              <a:t>sum</a:t>
            </a:r>
            <a:r>
              <a:rPr lang="en-US" altLang="zh-CN" sz="1600" b="0">
                <a:solidFill>
                  <a:srgbClr val="000000"/>
                </a:solidFill>
                <a:latin typeface="阿里巴巴普惠体 3.0 55 Regular" panose="00020600040101010101" charset="-122"/>
                <a:ea typeface="阿里巴巴普惠体 3.0 55 Regular" panose="00020600040101010101" charset="-122"/>
              </a:rPr>
              <a:t>(), x.</a:t>
            </a:r>
            <a:r>
              <a:rPr lang="en-US" altLang="zh-CN" sz="1600" b="1">
                <a:solidFill>
                  <a:srgbClr val="000000"/>
                </a:solidFill>
                <a:latin typeface="阿里巴巴普惠体 3.0 55 Regular" panose="00020600040101010101" charset="-122"/>
                <a:ea typeface="阿里巴巴普惠体 3.0 55 Regular" panose="00020600040101010101" charset="-122"/>
              </a:rPr>
              <a:t>size</a:t>
            </a:r>
            <a:r>
              <a:rPr lang="en-US" altLang="zh-CN" sz="1600" b="0">
                <a:solidFill>
                  <a:srgbClr val="000000"/>
                </a:solidFill>
                <a:latin typeface="阿里巴巴普惠体 3.0 55 Regular" panose="00020600040101010101" charset="-122"/>
                <a:ea typeface="阿里巴巴普惠体 3.0 55 Regular" panose="00020600040101010101" charset="-122"/>
              </a:rPr>
              <a:t>())}, m)</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//output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val1 val2</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FF0000"/>
                </a:solidFill>
                <a:latin typeface="阿里巴巴普惠体 3.0 55 Regular" panose="00020600040101010101" charset="-122"/>
                <a:ea typeface="阿里巴巴普惠体 3.0 55 Regular" panose="00020600040101010101" charset="-122"/>
              </a:rPr>
              <a:t>--------</a:t>
            </a:r>
            <a:endParaRPr lang="en-US" altLang="zh-CN" sz="1600" b="0">
              <a:solidFill>
                <a:srgbClr val="FF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A000"/>
                </a:solidFill>
                <a:latin typeface="阿里巴巴普惠体 3.0 55 Regular" panose="00020600040101010101" charset="-122"/>
                <a:ea typeface="阿里巴巴普惠体 3.0 55 Regular" panose="00020600040101010101" charset="-122"/>
              </a:rPr>
              <a:t>10</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26</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A000"/>
                </a:solidFill>
                <a:latin typeface="阿里巴巴普惠体 3.0 55 Regular" panose="00020600040101010101" charset="-122"/>
                <a:ea typeface="阿里巴巴普惠体 3.0 55 Regular" panose="00020600040101010101" charset="-122"/>
              </a:rPr>
              <a:t>10</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26</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A000"/>
                </a:solidFill>
                <a:latin typeface="阿里巴巴普惠体 3.0 55 Regular" panose="00020600040101010101" charset="-122"/>
                <a:ea typeface="阿里巴巴普惠体 3.0 55 Regular" panose="00020600040101010101" charset="-122"/>
              </a:rPr>
              <a:t>10</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26</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A000"/>
                </a:solidFill>
                <a:latin typeface="阿里巴巴普惠体 3.0 55 Regular" panose="00020600040101010101" charset="-122"/>
                <a:ea typeface="阿里巴巴普惠体 3.0 55 Regular" panose="00020600040101010101" charset="-122"/>
              </a:rPr>
              <a:t>10</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26</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p:txBody>
      </p:sp>
      <p:sp>
        <p:nvSpPr>
          <p:cNvPr id="8" name="文本框 7"/>
          <p:cNvSpPr txBox="1"/>
          <p:nvPr/>
        </p:nvSpPr>
        <p:spPr>
          <a:xfrm>
            <a:off x="889635" y="4783137"/>
            <a:ext cx="5080000" cy="583565"/>
          </a:xfrm>
          <a:prstGeom prst="rect">
            <a:avLst/>
          </a:prstGeom>
        </p:spPr>
        <p:txBody>
          <a:bodyPr>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可以采用一种更 为简洁的写法，即去掉关键字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def</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、花括号</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以及关键字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return</a:t>
            </a:r>
            <a:endPar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1" name="文本框 10"/>
          <p:cNvSpPr txBox="1"/>
          <p:nvPr/>
        </p:nvSpPr>
        <p:spPr>
          <a:xfrm>
            <a:off x="1009015" y="5564505"/>
            <a:ext cx="4660900" cy="302895"/>
          </a:xfrm>
          <a:prstGeom prst="rect">
            <a:avLst/>
          </a:prstGeom>
        </p:spPr>
        <p:txBody>
          <a:bodyPr wrap="square">
            <a:spAutoFit/>
          </a:bodyPr>
          <a:p>
            <a:pPr>
              <a:lnSpc>
                <a:spcPts val="1650"/>
              </a:lnSpc>
            </a:pPr>
            <a:r>
              <a:rPr lang="en-US" altLang="zh-CN" sz="1600" b="1">
                <a:solidFill>
                  <a:srgbClr val="000000"/>
                </a:solidFill>
                <a:latin typeface="阿里巴巴普惠体 3.0 55 Regular" panose="00020600040101010101" charset="-122"/>
                <a:ea typeface="阿里巴巴普惠体 3.0 55 Regular" panose="00020600040101010101" charset="-122"/>
              </a:rPr>
              <a:t>byColumn</a:t>
            </a:r>
            <a:r>
              <a:rPr lang="en-US" altLang="zh-CN" sz="1600" b="0">
                <a:solidFill>
                  <a:srgbClr val="000000"/>
                </a:solidFill>
                <a:latin typeface="阿里巴巴普惠体 3.0 55 Regular" panose="00020600040101010101" charset="-122"/>
                <a:ea typeface="阿里巴巴普惠体 3.0 55 Regular" panose="00020600040101010101" charset="-122"/>
              </a:rPr>
              <a:t>(x</a:t>
            </a:r>
            <a:r>
              <a:rPr lang="en-US" altLang="zh-CN" sz="1600" b="0">
                <a:solidFill>
                  <a:srgbClr val="FF0000"/>
                </a:solidFill>
                <a:latin typeface="阿里巴巴普惠体 3.0 55 Regular" panose="00020600040101010101" charset="-122"/>
                <a:ea typeface="阿里巴巴普惠体 3.0 55 Regular" panose="00020600040101010101" charset="-122"/>
              </a:rPr>
              <a:t>-&gt;</a:t>
            </a:r>
            <a:r>
              <a:rPr lang="en-US" altLang="zh-CN" sz="1600" b="1">
                <a:solidFill>
                  <a:srgbClr val="000000"/>
                </a:solidFill>
                <a:latin typeface="阿里巴巴普惠体 3.0 55 Regular" panose="00020600040101010101" charset="-122"/>
                <a:ea typeface="阿里巴巴普惠体 3.0 55 Regular" panose="00020600040101010101" charset="-122"/>
              </a:rPr>
              <a:t>take</a:t>
            </a:r>
            <a:r>
              <a:rPr lang="en-US" altLang="zh-CN" sz="1600" b="0">
                <a:solidFill>
                  <a:srgbClr val="000000"/>
                </a:solidFill>
                <a:latin typeface="阿里巴巴普惠体 3.0 55 Regular" panose="00020600040101010101" charset="-122"/>
                <a:ea typeface="阿里巴巴普惠体 3.0 55 Regular" panose="00020600040101010101" charset="-122"/>
              </a:rPr>
              <a:t>(x.</a:t>
            </a:r>
            <a:r>
              <a:rPr lang="en-US" altLang="zh-CN" sz="1600" b="1">
                <a:solidFill>
                  <a:srgbClr val="000000"/>
                </a:solidFill>
                <a:latin typeface="阿里巴巴普惠体 3.0 55 Regular" panose="00020600040101010101" charset="-122"/>
                <a:ea typeface="阿里巴巴普惠体 3.0 55 Regular" panose="00020600040101010101" charset="-122"/>
              </a:rPr>
              <a:t>sum</a:t>
            </a:r>
            <a:r>
              <a:rPr lang="en-US" altLang="zh-CN" sz="1600" b="0">
                <a:solidFill>
                  <a:srgbClr val="000000"/>
                </a:solidFill>
                <a:latin typeface="阿里巴巴普惠体 3.0 55 Regular" panose="00020600040101010101" charset="-122"/>
                <a:ea typeface="阿里巴巴普惠体 3.0 55 Regular" panose="00020600040101010101" charset="-122"/>
              </a:rPr>
              <a:t>(), x.</a:t>
            </a:r>
            <a:r>
              <a:rPr lang="en-US" altLang="zh-CN" sz="1600" b="1">
                <a:solidFill>
                  <a:srgbClr val="000000"/>
                </a:solidFill>
                <a:latin typeface="阿里巴巴普惠体 3.0 55 Regular" panose="00020600040101010101" charset="-122"/>
                <a:ea typeface="阿里巴巴普惠体 3.0 55 Regular" panose="00020600040101010101" charset="-122"/>
              </a:rPr>
              <a:t>size</a:t>
            </a:r>
            <a:r>
              <a:rPr lang="en-US" altLang="zh-CN" sz="1600" b="0">
                <a:solidFill>
                  <a:srgbClr val="000000"/>
                </a:solidFill>
                <a:latin typeface="阿里巴巴普惠体 3.0 55 Regular" panose="00020600040101010101" charset="-122"/>
                <a:ea typeface="阿里巴巴普惠体 3.0 55 Regular" panose="00020600040101010101" charset="-122"/>
              </a:rPr>
              <a:t>()), m)</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13" name="文本框 12"/>
          <p:cNvSpPr txBox="1"/>
          <p:nvPr/>
        </p:nvSpPr>
        <p:spPr>
          <a:xfrm>
            <a:off x="6479540" y="1073150"/>
            <a:ext cx="5080000" cy="4523105"/>
          </a:xfrm>
          <a:prstGeom prst="rect">
            <a:avLst/>
          </a:prstGeom>
        </p:spPr>
        <p:txBody>
          <a:bodyPr>
            <a:spAutoFit/>
          </a:bodyPr>
          <a:p>
            <a:pPr marL="285750" indent="-285750">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直接进行函数调用。</a:t>
            </a:r>
            <a:b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br>
            <a:b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b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spcBef>
                <a:spcPct val="0"/>
              </a:spcBef>
              <a:spcAft>
                <a:spcPct val="0"/>
              </a:spcAft>
              <a:buFont typeface="Arial" panose="020B0604020202020204" pitchFamily="34" charset="0"/>
              <a:buChar char="•"/>
            </a:pP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与函数模式结合使用。</a:t>
            </a:r>
            <a:b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br>
            <a:b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br>
            <a:endPar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a:buFont typeface="Arial" panose="020B0604020202020204" pitchFamily="34" charset="0"/>
              <a:buNone/>
            </a:pPr>
            <a:endPar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用于链式调用。</a:t>
            </a:r>
            <a:b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br>
            <a:b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br>
            <a:b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b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定义多元的</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lambda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spcBef>
                <a:spcPct val="0"/>
              </a:spcBef>
              <a:spcAft>
                <a:spcPct val="0"/>
              </a:spcAft>
              <a:buFont typeface="Arial" panose="020B0604020202020204" pitchFamily="34" charset="0"/>
              <a:buChar char="•"/>
            </a:pP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a:buFont typeface="Arial" panose="020B0604020202020204" pitchFamily="34" charset="0"/>
              <a:buNone/>
            </a:pPr>
            <a:endPar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a:buFont typeface="Arial" panose="020B0604020202020204" pitchFamily="34" charset="0"/>
              <a:buNone/>
            </a:pPr>
            <a:endPar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当作函数运算符使用。</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a:buFont typeface="Arial" panose="020B0604020202020204" pitchFamily="34" charset="0"/>
              <a:buNone/>
            </a:pP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4" name="文本框 13"/>
          <p:cNvSpPr txBox="1"/>
          <p:nvPr/>
        </p:nvSpPr>
        <p:spPr>
          <a:xfrm>
            <a:off x="6818630" y="1583690"/>
            <a:ext cx="5080000" cy="302895"/>
          </a:xfrm>
          <a:prstGeom prst="rect">
            <a:avLst/>
          </a:prstGeom>
        </p:spPr>
        <p:txBody>
          <a:bodyPr>
            <a:spAutoFit/>
          </a:bodyPr>
          <a:p>
            <a:pPr>
              <a:lnSpc>
                <a:spcPts val="1650"/>
              </a:lnSpc>
            </a:pPr>
            <a:r>
              <a:rPr lang="en-US" altLang="zh-CN" sz="1600" b="0">
                <a:solidFill>
                  <a:srgbClr val="000000"/>
                </a:solidFill>
                <a:latin typeface="MyFont" panose="02010609030101010101" charset="-122"/>
                <a:ea typeface="MyFont" panose="02010609030101010101" charset="-122"/>
              </a:rPr>
              <a:t>{x</a:t>
            </a:r>
            <a:r>
              <a:rPr lang="en-US" altLang="zh-CN" sz="1600" b="0">
                <a:solidFill>
                  <a:srgbClr val="FF0000"/>
                </a:solidFill>
                <a:latin typeface="MyFont" panose="02010609030101010101" charset="-122"/>
                <a:ea typeface="MyFont" panose="02010609030101010101" charset="-122"/>
              </a:rPr>
              <a:t>-&gt;</a:t>
            </a:r>
            <a:r>
              <a:rPr lang="en-US" altLang="zh-CN" sz="1600" b="1">
                <a:solidFill>
                  <a:srgbClr val="000000"/>
                </a:solidFill>
                <a:latin typeface="MyFont" panose="02010609030101010101" charset="-122"/>
                <a:ea typeface="MyFont" panose="02010609030101010101" charset="-122"/>
              </a:rPr>
              <a:t>take</a:t>
            </a:r>
            <a:r>
              <a:rPr lang="en-US" altLang="zh-CN" sz="1600" b="0">
                <a:solidFill>
                  <a:srgbClr val="000000"/>
                </a:solidFill>
                <a:latin typeface="MyFont" panose="02010609030101010101" charset="-122"/>
                <a:ea typeface="MyFont" panose="02010609030101010101" charset="-122"/>
              </a:rPr>
              <a:t>(x.</a:t>
            </a:r>
            <a:r>
              <a:rPr lang="en-US" altLang="zh-CN" sz="1600" b="1">
                <a:solidFill>
                  <a:srgbClr val="000000"/>
                </a:solidFill>
                <a:latin typeface="MyFont" panose="02010609030101010101" charset="-122"/>
                <a:ea typeface="MyFont" panose="02010609030101010101" charset="-122"/>
              </a:rPr>
              <a:t>sum</a:t>
            </a:r>
            <a:r>
              <a:rPr lang="en-US" altLang="zh-CN" sz="1600" b="0">
                <a:solidFill>
                  <a:srgbClr val="000000"/>
                </a:solidFill>
                <a:latin typeface="MyFont" panose="02010609030101010101" charset="-122"/>
                <a:ea typeface="MyFont" panose="02010609030101010101" charset="-122"/>
              </a:rPr>
              <a:t>(), x.</a:t>
            </a:r>
            <a:r>
              <a:rPr lang="en-US" altLang="zh-CN" sz="1600" b="1">
                <a:solidFill>
                  <a:srgbClr val="000000"/>
                </a:solidFill>
                <a:latin typeface="MyFont" panose="02010609030101010101" charset="-122"/>
                <a:ea typeface="MyFont" panose="02010609030101010101" charset="-122"/>
              </a:rPr>
              <a:t>size</a:t>
            </a:r>
            <a:r>
              <a:rPr lang="en-US" altLang="zh-CN" sz="1600" b="0">
                <a:solidFill>
                  <a:srgbClr val="000000"/>
                </a:solidFill>
                <a:latin typeface="MyFont" panose="02010609030101010101" charset="-122"/>
                <a:ea typeface="MyFont" panose="02010609030101010101" charset="-122"/>
              </a:rPr>
              <a:t>())}(m[</a:t>
            </a:r>
            <a:r>
              <a:rPr lang="en-US" altLang="zh-CN" sz="1600" b="0">
                <a:solidFill>
                  <a:srgbClr val="00A000"/>
                </a:solidFill>
                <a:latin typeface="MyFont" panose="02010609030101010101" charset="-122"/>
                <a:ea typeface="MyFont" panose="02010609030101010101" charset="-122"/>
              </a:rPr>
              <a:t>0</a:t>
            </a:r>
            <a:r>
              <a:rPr lang="en-US" altLang="zh-CN" sz="1600" b="0">
                <a:solidFill>
                  <a:srgbClr val="000000"/>
                </a:solidFill>
                <a:latin typeface="MyFont" panose="02010609030101010101" charset="-122"/>
                <a:ea typeface="MyFont" panose="02010609030101010101" charset="-122"/>
              </a:rPr>
              <a:t>]) </a:t>
            </a:r>
            <a:endParaRPr lang="en-US" altLang="zh-CN" sz="1600" b="0">
              <a:solidFill>
                <a:srgbClr val="000000"/>
              </a:solidFill>
              <a:latin typeface="MyFont" panose="02010609030101010101" charset="-122"/>
              <a:ea typeface="MyFont" panose="02010609030101010101" charset="-122"/>
            </a:endParaRPr>
          </a:p>
        </p:txBody>
      </p:sp>
      <p:sp>
        <p:nvSpPr>
          <p:cNvPr id="15" name="文本框 14"/>
          <p:cNvSpPr txBox="1"/>
          <p:nvPr/>
        </p:nvSpPr>
        <p:spPr>
          <a:xfrm>
            <a:off x="6832600" y="2531110"/>
            <a:ext cx="3856355" cy="302895"/>
          </a:xfrm>
          <a:prstGeom prst="rect">
            <a:avLst/>
          </a:prstGeom>
        </p:spPr>
        <p:txBody>
          <a:bodyPr wrap="square">
            <a:spAutoFit/>
          </a:bodyPr>
          <a:p>
            <a:pPr>
              <a:lnSpc>
                <a:spcPts val="1650"/>
              </a:lnSpc>
            </a:pPr>
            <a:r>
              <a:rPr lang="en-US" altLang="zh-CN" sz="1600" b="0">
                <a:solidFill>
                  <a:srgbClr val="000000"/>
                </a:solidFill>
                <a:latin typeface="MyFont" panose="02010609030101010101" charset="-122"/>
                <a:ea typeface="MyFont" panose="02010609030101010101" charset="-122"/>
              </a:rPr>
              <a:t>{x</a:t>
            </a:r>
            <a:r>
              <a:rPr lang="en-US" altLang="zh-CN" sz="1600" b="0">
                <a:solidFill>
                  <a:srgbClr val="FF0000"/>
                </a:solidFill>
                <a:latin typeface="MyFont" panose="02010609030101010101" charset="-122"/>
                <a:ea typeface="MyFont" panose="02010609030101010101" charset="-122"/>
              </a:rPr>
              <a:t>-&gt;</a:t>
            </a:r>
            <a:r>
              <a:rPr lang="en-US" altLang="zh-CN" sz="1600" b="1">
                <a:solidFill>
                  <a:srgbClr val="000000"/>
                </a:solidFill>
                <a:latin typeface="MyFont" panose="02010609030101010101" charset="-122"/>
                <a:ea typeface="MyFont" panose="02010609030101010101" charset="-122"/>
              </a:rPr>
              <a:t>take</a:t>
            </a:r>
            <a:r>
              <a:rPr lang="en-US" altLang="zh-CN" sz="1600" b="0">
                <a:solidFill>
                  <a:srgbClr val="000000"/>
                </a:solidFill>
                <a:latin typeface="MyFont" panose="02010609030101010101" charset="-122"/>
                <a:ea typeface="MyFont" panose="02010609030101010101" charset="-122"/>
              </a:rPr>
              <a:t>(x.</a:t>
            </a:r>
            <a:r>
              <a:rPr lang="en-US" altLang="zh-CN" sz="1600" b="1">
                <a:solidFill>
                  <a:srgbClr val="000000"/>
                </a:solidFill>
                <a:latin typeface="MyFont" panose="02010609030101010101" charset="-122"/>
                <a:ea typeface="MyFont" panose="02010609030101010101" charset="-122"/>
              </a:rPr>
              <a:t>sum</a:t>
            </a:r>
            <a:r>
              <a:rPr lang="en-US" altLang="zh-CN" sz="1600" b="0">
                <a:solidFill>
                  <a:srgbClr val="000000"/>
                </a:solidFill>
                <a:latin typeface="MyFont" panose="02010609030101010101" charset="-122"/>
                <a:ea typeface="MyFont" panose="02010609030101010101" charset="-122"/>
              </a:rPr>
              <a:t>(), x.</a:t>
            </a:r>
            <a:r>
              <a:rPr lang="en-US" altLang="zh-CN" sz="1600" b="1">
                <a:solidFill>
                  <a:srgbClr val="000000"/>
                </a:solidFill>
                <a:latin typeface="MyFont" panose="02010609030101010101" charset="-122"/>
                <a:ea typeface="MyFont" panose="02010609030101010101" charset="-122"/>
              </a:rPr>
              <a:t>size</a:t>
            </a:r>
            <a:r>
              <a:rPr lang="en-US" altLang="zh-CN" sz="1600" b="0">
                <a:solidFill>
                  <a:srgbClr val="000000"/>
                </a:solidFill>
                <a:latin typeface="MyFont" panose="02010609030101010101" charset="-122"/>
                <a:ea typeface="MyFont" panose="02010609030101010101" charset="-122"/>
              </a:rPr>
              <a:t>())}</a:t>
            </a:r>
            <a:r>
              <a:rPr lang="en-US" altLang="zh-CN" sz="1600" b="0">
                <a:solidFill>
                  <a:srgbClr val="FF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V</a:t>
            </a:r>
            <a:r>
              <a:rPr lang="en-US" altLang="zh-CN" sz="1600" b="0">
                <a:solidFill>
                  <a:srgbClr val="000000"/>
                </a:solidFill>
                <a:latin typeface="MyFont" panose="02010609030101010101" charset="-122"/>
                <a:ea typeface="MyFont" panose="02010609030101010101" charset="-122"/>
              </a:rPr>
              <a:t>(m)</a:t>
            </a:r>
            <a:endParaRPr lang="en-US" altLang="zh-CN" sz="1600" b="0">
              <a:solidFill>
                <a:srgbClr val="000000"/>
              </a:solidFill>
              <a:latin typeface="MyFont" panose="02010609030101010101" charset="-122"/>
              <a:ea typeface="MyFont" panose="02010609030101010101" charset="-122"/>
            </a:endParaRPr>
          </a:p>
        </p:txBody>
      </p:sp>
      <p:sp>
        <p:nvSpPr>
          <p:cNvPr id="16" name="文本框 15"/>
          <p:cNvSpPr txBox="1"/>
          <p:nvPr/>
        </p:nvSpPr>
        <p:spPr>
          <a:xfrm>
            <a:off x="6858000" y="3496310"/>
            <a:ext cx="3830955" cy="302895"/>
          </a:xfrm>
          <a:prstGeom prst="rect">
            <a:avLst/>
          </a:prstGeom>
        </p:spPr>
        <p:txBody>
          <a:bodyPr wrap="square">
            <a:spAutoFit/>
          </a:bodyPr>
          <a:p>
            <a:pPr>
              <a:lnSpc>
                <a:spcPts val="1650"/>
              </a:lnSpc>
            </a:pPr>
            <a:r>
              <a:rPr lang="en-US" altLang="zh-CN" sz="1600" b="0">
                <a:solidFill>
                  <a:srgbClr val="000000"/>
                </a:solidFill>
                <a:latin typeface="MyFont" panose="02010609030101010101" charset="-122"/>
                <a:ea typeface="MyFont" panose="02010609030101010101" charset="-122"/>
              </a:rPr>
              <a:t>m.{x</a:t>
            </a:r>
            <a:r>
              <a:rPr lang="en-US" altLang="zh-CN" sz="1600" b="0">
                <a:solidFill>
                  <a:srgbClr val="FF0000"/>
                </a:solidFill>
                <a:latin typeface="MyFont" panose="02010609030101010101" charset="-122"/>
                <a:ea typeface="MyFont" panose="02010609030101010101" charset="-122"/>
              </a:rPr>
              <a:t>-&gt;</a:t>
            </a:r>
            <a:r>
              <a:rPr lang="en-US" altLang="zh-CN" sz="1600" b="1">
                <a:solidFill>
                  <a:srgbClr val="000000"/>
                </a:solidFill>
                <a:latin typeface="MyFont" panose="02010609030101010101" charset="-122"/>
                <a:ea typeface="MyFont" panose="02010609030101010101" charset="-122"/>
              </a:rPr>
              <a:t>take</a:t>
            </a:r>
            <a:r>
              <a:rPr lang="en-US" altLang="zh-CN" sz="1600" b="0">
                <a:solidFill>
                  <a:srgbClr val="000000"/>
                </a:solidFill>
                <a:latin typeface="MyFont" panose="02010609030101010101" charset="-122"/>
                <a:ea typeface="MyFont" panose="02010609030101010101" charset="-122"/>
              </a:rPr>
              <a:t>(x.</a:t>
            </a:r>
            <a:r>
              <a:rPr lang="en-US" altLang="zh-CN" sz="1600" b="1">
                <a:solidFill>
                  <a:srgbClr val="000000"/>
                </a:solidFill>
                <a:latin typeface="MyFont" panose="02010609030101010101" charset="-122"/>
                <a:ea typeface="MyFont" panose="02010609030101010101" charset="-122"/>
              </a:rPr>
              <a:t>sum</a:t>
            </a:r>
            <a:r>
              <a:rPr lang="en-US" altLang="zh-CN" sz="1600" b="0">
                <a:solidFill>
                  <a:srgbClr val="000000"/>
                </a:solidFill>
                <a:latin typeface="MyFont" panose="02010609030101010101" charset="-122"/>
                <a:ea typeface="MyFont" panose="02010609030101010101" charset="-122"/>
              </a:rPr>
              <a:t>(), x.</a:t>
            </a:r>
            <a:r>
              <a:rPr lang="en-US" altLang="zh-CN" sz="1600" b="1">
                <a:solidFill>
                  <a:srgbClr val="000000"/>
                </a:solidFill>
                <a:latin typeface="MyFont" panose="02010609030101010101" charset="-122"/>
                <a:ea typeface="MyFont" panose="02010609030101010101" charset="-122"/>
              </a:rPr>
              <a:t>size</a:t>
            </a:r>
            <a:r>
              <a:rPr lang="en-US" altLang="zh-CN" sz="1600" b="0">
                <a:solidFill>
                  <a:srgbClr val="000000"/>
                </a:solidFill>
                <a:latin typeface="MyFont" panose="02010609030101010101" charset="-122"/>
                <a:ea typeface="MyFont" panose="02010609030101010101" charset="-122"/>
              </a:rPr>
              <a:t>())}</a:t>
            </a:r>
            <a:r>
              <a:rPr lang="en-US" altLang="zh-CN" sz="1600" b="0">
                <a:solidFill>
                  <a:srgbClr val="FF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V</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p:txBody>
      </p:sp>
      <p:sp>
        <p:nvSpPr>
          <p:cNvPr id="17" name="文本框 16"/>
          <p:cNvSpPr txBox="1"/>
          <p:nvPr/>
        </p:nvSpPr>
        <p:spPr>
          <a:xfrm>
            <a:off x="6805295" y="4510723"/>
            <a:ext cx="5080000" cy="302895"/>
          </a:xfrm>
          <a:prstGeom prst="rect">
            <a:avLst/>
          </a:prstGeom>
        </p:spPr>
        <p:txBody>
          <a:bodyPr>
            <a:spAutoFit/>
          </a:bodyPr>
          <a:p>
            <a:pPr>
              <a:lnSpc>
                <a:spcPts val="1650"/>
              </a:lnSpc>
            </a:pPr>
            <a:r>
              <a:rPr lang="en-US" altLang="zh-CN" sz="1600" b="0">
                <a:solidFill>
                  <a:srgbClr val="000000"/>
                </a:solidFill>
                <a:latin typeface="MyFont" panose="02010609030101010101" charset="-122"/>
                <a:ea typeface="MyFont" panose="02010609030101010101" charset="-122"/>
              </a:rPr>
              <a:t>{x,y</a:t>
            </a:r>
            <a:r>
              <a:rPr lang="en-US" altLang="zh-CN" sz="1600" b="0">
                <a:solidFill>
                  <a:srgbClr val="FF0000"/>
                </a:solidFill>
                <a:latin typeface="MyFont" panose="02010609030101010101" charset="-122"/>
                <a:ea typeface="MyFont" panose="02010609030101010101" charset="-122"/>
              </a:rPr>
              <a:t>-&gt;</a:t>
            </a:r>
            <a:r>
              <a:rPr lang="en-US" altLang="zh-CN" sz="1600" b="0">
                <a:solidFill>
                  <a:srgbClr val="000000"/>
                </a:solidFill>
                <a:latin typeface="MyFont" panose="02010609030101010101" charset="-122"/>
                <a:ea typeface="MyFont" panose="02010609030101010101" charset="-122"/>
              </a:rPr>
              <a:t>(x</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y)\(x</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y)}(</a:t>
            </a:r>
            <a:r>
              <a:rPr lang="en-US" altLang="zh-CN" sz="1600" b="0">
                <a:solidFill>
                  <a:srgbClr val="00A000"/>
                </a:solidFill>
                <a:latin typeface="MyFont" panose="02010609030101010101" charset="-122"/>
                <a:ea typeface="MyFont" panose="02010609030101010101" charset="-122"/>
              </a:rPr>
              <a:t>3</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2</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p:txBody>
      </p:sp>
      <p:sp>
        <p:nvSpPr>
          <p:cNvPr id="18" name="文本框 17"/>
          <p:cNvSpPr txBox="1"/>
          <p:nvPr/>
        </p:nvSpPr>
        <p:spPr>
          <a:xfrm>
            <a:off x="6946900" y="5433695"/>
            <a:ext cx="3302635" cy="463550"/>
          </a:xfrm>
          <a:prstGeom prst="rect">
            <a:avLst/>
          </a:prstGeom>
        </p:spPr>
        <p:txBody>
          <a:bodyPr wrap="square">
            <a:noAutofit/>
          </a:bodyPr>
          <a:p>
            <a:pPr>
              <a:lnSpc>
                <a:spcPts val="1650"/>
              </a:lnSpc>
            </a:pPr>
            <a:r>
              <a:rPr lang="en-US" altLang="zh-CN" sz="1600" b="0">
                <a:solidFill>
                  <a:srgbClr val="00A000"/>
                </a:solidFill>
                <a:latin typeface="MyFont" panose="02010609030101010101" charset="-122"/>
                <a:ea typeface="MyFont" panose="02010609030101010101" charset="-122"/>
              </a:rPr>
              <a:t>3</a:t>
            </a:r>
            <a:r>
              <a:rPr lang="en-US" altLang="zh-CN" sz="1600" b="0">
                <a:solidFill>
                  <a:srgbClr val="000000"/>
                </a:solidFill>
                <a:latin typeface="MyFont" panose="02010609030101010101" charset="-122"/>
                <a:ea typeface="MyFont" panose="02010609030101010101" charset="-122"/>
              </a:rPr>
              <a:t> {x,y</a:t>
            </a:r>
            <a:r>
              <a:rPr lang="en-US" altLang="zh-CN" sz="1600" b="0">
                <a:solidFill>
                  <a:srgbClr val="FF0000"/>
                </a:solidFill>
                <a:latin typeface="MyFont" panose="02010609030101010101" charset="-122"/>
                <a:ea typeface="MyFont" panose="02010609030101010101" charset="-122"/>
              </a:rPr>
              <a:t>-&gt;</a:t>
            </a:r>
            <a:r>
              <a:rPr lang="en-US" altLang="zh-CN" sz="1600" b="0">
                <a:solidFill>
                  <a:srgbClr val="000000"/>
                </a:solidFill>
                <a:latin typeface="MyFont" panose="02010609030101010101" charset="-122"/>
                <a:ea typeface="MyFont" panose="02010609030101010101" charset="-122"/>
              </a:rPr>
              <a:t>(x</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y)\(x</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y)} </a:t>
            </a:r>
            <a:r>
              <a:rPr lang="en-US" altLang="zh-CN" sz="1600" b="0">
                <a:solidFill>
                  <a:srgbClr val="00A000"/>
                </a:solidFill>
                <a:latin typeface="MyFont" panose="02010609030101010101" charset="-122"/>
                <a:ea typeface="MyFont" panose="02010609030101010101" charset="-122"/>
              </a:rPr>
              <a:t>2</a:t>
            </a:r>
            <a:endParaRPr lang="en-US" altLang="zh-CN" sz="1600" b="0">
              <a:solidFill>
                <a:srgbClr val="00A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//output: 0.2</a:t>
            </a:r>
            <a:endParaRPr lang="en-US" altLang="zh-CN" sz="1600" b="0">
              <a:solidFill>
                <a:srgbClr val="000000"/>
              </a:solidFill>
              <a:latin typeface="MyFont" panose="02010609030101010101" charset="-122"/>
              <a:ea typeface="MyFont" panose="02010609030101010101" charset="-122"/>
            </a:endParaRPr>
          </a:p>
        </p:txBody>
      </p:sp>
      <p:sp>
        <p:nvSpPr>
          <p:cNvPr id="4" name="矩形 3"/>
          <p:cNvSpPr/>
          <p:nvPr>
            <p:custDataLst>
              <p:tags r:id="rId1"/>
            </p:custDataLst>
          </p:nvPr>
        </p:nvSpPr>
        <p:spPr>
          <a:xfrm>
            <a:off x="996315" y="2272665"/>
            <a:ext cx="5080635" cy="238633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6" name="矩形 5"/>
          <p:cNvSpPr/>
          <p:nvPr>
            <p:custDataLst>
              <p:tags r:id="rId2"/>
            </p:custDataLst>
          </p:nvPr>
        </p:nvSpPr>
        <p:spPr>
          <a:xfrm>
            <a:off x="996315" y="5457825"/>
            <a:ext cx="5093335" cy="52133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9" name="矩形 18"/>
          <p:cNvSpPr/>
          <p:nvPr>
            <p:custDataLst>
              <p:tags r:id="rId3"/>
            </p:custDataLst>
          </p:nvPr>
        </p:nvSpPr>
        <p:spPr>
          <a:xfrm>
            <a:off x="6805295" y="1462405"/>
            <a:ext cx="3883660" cy="52133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0" name="矩形 19"/>
          <p:cNvSpPr/>
          <p:nvPr>
            <p:custDataLst>
              <p:tags r:id="rId4"/>
            </p:custDataLst>
          </p:nvPr>
        </p:nvSpPr>
        <p:spPr>
          <a:xfrm>
            <a:off x="6805295" y="2414270"/>
            <a:ext cx="3883660" cy="52133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1" name="矩形 20"/>
          <p:cNvSpPr/>
          <p:nvPr>
            <p:custDataLst>
              <p:tags r:id="rId5"/>
            </p:custDataLst>
          </p:nvPr>
        </p:nvSpPr>
        <p:spPr>
          <a:xfrm>
            <a:off x="6805295" y="3378835"/>
            <a:ext cx="3883660" cy="52133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2" name="矩形 21"/>
          <p:cNvSpPr/>
          <p:nvPr>
            <p:custDataLst>
              <p:tags r:id="rId6"/>
            </p:custDataLst>
          </p:nvPr>
        </p:nvSpPr>
        <p:spPr>
          <a:xfrm>
            <a:off x="6805295" y="4406265"/>
            <a:ext cx="3883660" cy="52133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3" name="矩形 22"/>
          <p:cNvSpPr/>
          <p:nvPr>
            <p:custDataLst>
              <p:tags r:id="rId7"/>
            </p:custDataLst>
          </p:nvPr>
        </p:nvSpPr>
        <p:spPr>
          <a:xfrm>
            <a:off x="6805295" y="5392420"/>
            <a:ext cx="3883660" cy="59690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24" name="图片 23" descr="/Users/chenjiayuan/Desktop/公司logo2.png公司logo2"/>
          <p:cNvPicPr>
            <a:picLocks noChangeAspect="1"/>
          </p:cNvPicPr>
          <p:nvPr>
            <p:custDataLst>
              <p:tags r:id="rId8"/>
            </p:custDataLst>
          </p:nvPr>
        </p:nvPicPr>
        <p:blipFill>
          <a:blip r:embed="rId9" cstate="screen"/>
          <a:srcRect/>
          <a:stretch>
            <a:fillRect/>
          </a:stretch>
        </p:blipFill>
        <p:spPr>
          <a:xfrm>
            <a:off x="10701655" y="288925"/>
            <a:ext cx="1056005" cy="275590"/>
          </a:xfrm>
          <a:prstGeom prst="rect">
            <a:avLst/>
          </a:prstGeom>
        </p:spPr>
      </p:pic>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10"/>
    </p:custData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函数运算符</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889635" y="1092200"/>
            <a:ext cx="4965065" cy="58356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无论是内置函数还是自定义函数，只要不包含</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mutable</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参数，均可以当作单目或双目运算符使用。</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995680" y="1932305"/>
            <a:ext cx="3874135" cy="829945"/>
          </a:xfrm>
          <a:prstGeom prst="rect">
            <a:avLst/>
          </a:prstGeom>
        </p:spPr>
        <p:txBody>
          <a:bodyPr wrap="square">
            <a:spAutoFit/>
          </a:bodyPr>
          <a:p>
            <a:pPr indent="0" fontAlgn="auto">
              <a:lnSpc>
                <a:spcPct val="100000"/>
              </a:lnSpc>
            </a:pPr>
            <a:r>
              <a:rPr lang="en-US" altLang="zh-CN" sz="1600" b="0">
                <a:solidFill>
                  <a:srgbClr val="00A000"/>
                </a:solidFill>
                <a:latin typeface="MyFont" panose="02010609030101010101" charset="-122"/>
                <a:ea typeface="MyFont" panose="02010609030101010101" charset="-122"/>
              </a:rPr>
              <a:t>1 </a:t>
            </a:r>
            <a:r>
              <a:rPr lang="en-US" altLang="zh-CN" sz="1600" b="0">
                <a:solidFill>
                  <a:srgbClr val="FF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2</a:t>
            </a:r>
            <a:endParaRPr lang="en-US" altLang="zh-CN" sz="1600" b="0">
              <a:solidFill>
                <a:srgbClr val="00A000"/>
              </a:solidFill>
              <a:latin typeface="MyFont" panose="02010609030101010101" charset="-122"/>
              <a:ea typeface="MyFont" panose="02010609030101010101" charset="-122"/>
            </a:endParaRPr>
          </a:p>
          <a:p>
            <a:pPr indent="0" fontAlgn="auto">
              <a:lnSpc>
                <a:spcPct val="100000"/>
              </a:lnSpc>
            </a:pPr>
            <a:r>
              <a:rPr lang="en-US" altLang="zh-CN" sz="1600" b="0">
                <a:solidFill>
                  <a:srgbClr val="00A000"/>
                </a:solidFill>
                <a:latin typeface="MyFont" panose="02010609030101010101" charset="-122"/>
                <a:ea typeface="MyFont" panose="02010609030101010101" charset="-122"/>
              </a:rPr>
              <a:t>1 </a:t>
            </a:r>
            <a:r>
              <a:rPr lang="en-US" altLang="zh-CN" sz="1600" b="0">
                <a:solidFill>
                  <a:srgbClr val="AF00DB"/>
                </a:solidFill>
                <a:latin typeface="MyFont" panose="02010609030101010101" charset="-122"/>
                <a:ea typeface="MyFont" panose="02010609030101010101" charset="-122"/>
              </a:rPr>
              <a:t>add </a:t>
            </a:r>
            <a:r>
              <a:rPr lang="en-US" altLang="zh-CN" sz="1600" b="0">
                <a:solidFill>
                  <a:srgbClr val="00A000"/>
                </a:solidFill>
                <a:latin typeface="MyFont" panose="02010609030101010101" charset="-122"/>
                <a:ea typeface="MyFont" panose="02010609030101010101" charset="-122"/>
              </a:rPr>
              <a:t>2</a:t>
            </a:r>
            <a:endParaRPr lang="en-US" altLang="zh-CN" sz="1600" b="0">
              <a:solidFill>
                <a:srgbClr val="00A000"/>
              </a:solidFill>
              <a:latin typeface="MyFont" panose="02010609030101010101" charset="-122"/>
              <a:ea typeface="MyFont" panose="02010609030101010101" charset="-122"/>
            </a:endParaRPr>
          </a:p>
          <a:p>
            <a:pPr indent="0" fontAlgn="auto">
              <a:lnSpc>
                <a:spcPct val="100000"/>
              </a:lnSpc>
            </a:pPr>
            <a:r>
              <a:rPr lang="en-US" altLang="zh-CN" sz="1600" b="0">
                <a:solidFill>
                  <a:srgbClr val="00A000"/>
                </a:solidFill>
                <a:latin typeface="MyFont" panose="02010609030101010101" charset="-122"/>
                <a:ea typeface="MyFont" panose="02010609030101010101" charset="-122"/>
              </a:rPr>
              <a:t>1</a:t>
            </a:r>
            <a:r>
              <a:rPr lang="en-US" altLang="zh-CN" sz="1600" b="0">
                <a:solidFill>
                  <a:srgbClr val="000000"/>
                </a:solidFill>
                <a:latin typeface="MyFont" panose="02010609030101010101" charset="-122"/>
                <a:ea typeface="MyFont" panose="02010609030101010101" charset="-122"/>
              </a:rPr>
              <a:t> {x,y</a:t>
            </a:r>
            <a:r>
              <a:rPr lang="en-US" altLang="zh-CN" sz="1600" b="0">
                <a:solidFill>
                  <a:srgbClr val="FF0000"/>
                </a:solidFill>
                <a:latin typeface="MyFont" panose="02010609030101010101" charset="-122"/>
                <a:ea typeface="MyFont" panose="02010609030101010101" charset="-122"/>
              </a:rPr>
              <a:t>-&gt;</a:t>
            </a:r>
            <a:r>
              <a:rPr lang="en-US" altLang="zh-CN" sz="1600" b="0">
                <a:solidFill>
                  <a:srgbClr val="000000"/>
                </a:solidFill>
                <a:latin typeface="MyFont" panose="02010609030101010101" charset="-122"/>
                <a:ea typeface="MyFont" panose="02010609030101010101" charset="-122"/>
              </a:rPr>
              <a:t>x</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y} </a:t>
            </a:r>
            <a:r>
              <a:rPr lang="en-US" altLang="zh-CN" sz="1600" b="0">
                <a:solidFill>
                  <a:srgbClr val="00A000"/>
                </a:solidFill>
                <a:latin typeface="MyFont" panose="02010609030101010101" charset="-122"/>
                <a:ea typeface="MyFont" panose="02010609030101010101" charset="-122"/>
              </a:rPr>
              <a:t>2</a:t>
            </a:r>
            <a:endParaRPr lang="en-US" altLang="zh-CN" sz="1600" b="0">
              <a:solidFill>
                <a:srgbClr val="00A000"/>
              </a:solidFill>
              <a:latin typeface="MyFont" panose="02010609030101010101" charset="-122"/>
              <a:ea typeface="MyFont" panose="02010609030101010101" charset="-122"/>
            </a:endParaRPr>
          </a:p>
        </p:txBody>
      </p:sp>
      <p:sp>
        <p:nvSpPr>
          <p:cNvPr id="5" name="文本框 4"/>
          <p:cNvSpPr txBox="1"/>
          <p:nvPr/>
        </p:nvSpPr>
        <p:spPr>
          <a:xfrm>
            <a:off x="889635" y="3725545"/>
            <a:ext cx="4468495" cy="82994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对于内置的双目函数来说，如果存在对应的运算符，则该运算符的优先级即为函数运算符的优先级，否则优先级等同于加法运算符的优先级。</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6" name="文本框 5"/>
          <p:cNvSpPr txBox="1"/>
          <p:nvPr/>
        </p:nvSpPr>
        <p:spPr>
          <a:xfrm>
            <a:off x="889635" y="3261043"/>
            <a:ext cx="5080000" cy="337185"/>
          </a:xfrm>
          <a:prstGeom prst="rect">
            <a:avLst/>
          </a:prstGeom>
        </p:spPr>
        <p:txBody>
          <a:bodyPr>
            <a:spAutoFit/>
          </a:bodyPr>
          <a:p>
            <a:pPr marL="0" indent="0">
              <a:spcBef>
                <a:spcPts val="1300"/>
              </a:spcBef>
              <a:spcAft>
                <a:spcPct val="0"/>
              </a:spcAft>
            </a:pPr>
            <a:r>
              <a:rPr lang="zh-CN" altLang="en-US" sz="1600" b="1">
                <a:solidFill>
                  <a:srgbClr val="292A2E"/>
                </a:solidFill>
                <a:latin typeface="阿里巴巴普惠体 3.0 55 Regular" panose="00020600040101010101" charset="-122"/>
                <a:ea typeface="阿里巴巴普惠体 3.0 55 Regular" panose="00020600040101010101" charset="-122"/>
              </a:rPr>
              <a:t>函数运算符的优先级</a:t>
            </a:r>
            <a:endParaRPr lang="en-US" altLang="zh-CN" sz="1600" b="1">
              <a:solidFill>
                <a:srgbClr val="292A2E"/>
              </a:solidFill>
              <a:latin typeface="阿里巴巴普惠体 3.0 55 Regular" panose="00020600040101010101" charset="-122"/>
              <a:ea typeface="阿里巴巴普惠体 3.0 55 Regular" panose="00020600040101010101" charset="-122"/>
            </a:endParaRPr>
          </a:p>
        </p:txBody>
      </p:sp>
      <p:sp>
        <p:nvSpPr>
          <p:cNvPr id="7" name="文本框 6"/>
          <p:cNvSpPr txBox="1"/>
          <p:nvPr/>
        </p:nvSpPr>
        <p:spPr>
          <a:xfrm>
            <a:off x="996315" y="4838700"/>
            <a:ext cx="3874135" cy="829945"/>
          </a:xfrm>
          <a:prstGeom prst="rect">
            <a:avLst/>
          </a:prstGeom>
        </p:spPr>
        <p:txBody>
          <a:bodyPr wrap="square">
            <a:spAutoFit/>
          </a:bodyPr>
          <a:p>
            <a:pPr indent="0" fontAlgn="auto">
              <a:lnSpc>
                <a:spcPct val="100000"/>
              </a:lnSpc>
            </a:pPr>
            <a:r>
              <a:rPr lang="en-US" altLang="zh-CN" sz="1600" b="0">
                <a:solidFill>
                  <a:srgbClr val="00A000"/>
                </a:solidFill>
                <a:latin typeface="MyFont" panose="02010609030101010101" charset="-122"/>
                <a:ea typeface="MyFont" panose="02010609030101010101" charset="-122"/>
              </a:rPr>
              <a:t>1 </a:t>
            </a:r>
            <a:r>
              <a:rPr lang="en-US" altLang="zh-CN" sz="1600" b="0">
                <a:solidFill>
                  <a:srgbClr val="AF00DB"/>
                </a:solidFill>
                <a:latin typeface="MyFont" panose="02010609030101010101" charset="-122"/>
                <a:ea typeface="MyFont" panose="02010609030101010101" charset="-122"/>
              </a:rPr>
              <a:t>add </a:t>
            </a:r>
            <a:r>
              <a:rPr lang="en-US" altLang="zh-CN" sz="1600" b="0">
                <a:solidFill>
                  <a:srgbClr val="00A000"/>
                </a:solidFill>
                <a:latin typeface="MyFont" panose="02010609030101010101" charset="-122"/>
                <a:ea typeface="MyFont" panose="02010609030101010101" charset="-122"/>
              </a:rPr>
              <a:t>2</a:t>
            </a:r>
            <a:r>
              <a:rPr lang="en-US" altLang="zh-CN" sz="1600" b="0">
                <a:solidFill>
                  <a:srgbClr val="000000"/>
                </a:solidFill>
                <a:latin typeface="MyFont" panose="02010609030101010101" charset="-122"/>
                <a:ea typeface="MyFont" panose="02010609030101010101" charset="-122"/>
              </a:rPr>
              <a:t> mul </a:t>
            </a:r>
            <a:r>
              <a:rPr lang="en-US" altLang="zh-CN" sz="1600" b="0">
                <a:solidFill>
                  <a:srgbClr val="00A000"/>
                </a:solidFill>
                <a:latin typeface="MyFont" panose="02010609030101010101" charset="-122"/>
                <a:ea typeface="MyFont" panose="02010609030101010101" charset="-122"/>
              </a:rPr>
              <a:t>3</a:t>
            </a:r>
            <a:endParaRPr lang="en-US" altLang="zh-CN" sz="1600" b="0">
              <a:solidFill>
                <a:srgbClr val="00A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zh-CN" altLang="en-US" sz="1600" b="0">
                <a:solidFill>
                  <a:srgbClr val="000000"/>
                </a:solidFill>
                <a:latin typeface="MyFont" panose="02010609030101010101" charset="-122"/>
                <a:ea typeface="MyFont" panose="02010609030101010101" charset="-122"/>
              </a:rPr>
              <a:t>等价于 </a:t>
            </a:r>
            <a:r>
              <a:rPr lang="en-US" altLang="zh-CN" sz="1600" b="0">
                <a:solidFill>
                  <a:srgbClr val="000000"/>
                </a:solidFill>
                <a:latin typeface="MyFont" panose="02010609030101010101" charset="-122"/>
                <a:ea typeface="MyFont" panose="02010609030101010101" charset="-122"/>
              </a:rPr>
              <a:t>1 + 2 * 3</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output</a:t>
            </a:r>
            <a:r>
              <a:rPr lang="zh-CN" altLang="en-US" sz="1600" b="0">
                <a:solidFill>
                  <a:srgbClr val="00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7       </a:t>
            </a:r>
            <a:endParaRPr lang="en-US" altLang="zh-CN" sz="1600" b="0">
              <a:solidFill>
                <a:srgbClr val="000000"/>
              </a:solidFill>
              <a:latin typeface="MyFont" panose="02010609030101010101" charset="-122"/>
              <a:ea typeface="MyFont" panose="02010609030101010101" charset="-122"/>
            </a:endParaRPr>
          </a:p>
        </p:txBody>
      </p:sp>
      <p:sp>
        <p:nvSpPr>
          <p:cNvPr id="8" name="文本框 7"/>
          <p:cNvSpPr txBox="1"/>
          <p:nvPr/>
        </p:nvSpPr>
        <p:spPr>
          <a:xfrm>
            <a:off x="6199505" y="986790"/>
            <a:ext cx="5080000" cy="1076325"/>
          </a:xfrm>
          <a:prstGeom prst="rect">
            <a:avLst/>
          </a:prstGeom>
        </p:spPr>
        <p:txBody>
          <a:bodyPr>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单目函数运算符的优先级在所有运算符中最低，即最后才执行。需要注意的是，虽然内置的两个单目运算符逻辑取反（</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）和取反</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有非常高的优先级，但对应的函数运 算符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not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neg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却有着最低的优先级。</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1" name="文本框 10"/>
          <p:cNvSpPr txBox="1"/>
          <p:nvPr/>
        </p:nvSpPr>
        <p:spPr>
          <a:xfrm>
            <a:off x="6300470" y="2146618"/>
            <a:ext cx="4631690" cy="1322070"/>
          </a:xfrm>
          <a:prstGeom prst="rect">
            <a:avLst/>
          </a:prstGeom>
        </p:spPr>
        <p:txBody>
          <a:bodyPr wrap="square">
            <a:spAutoFit/>
          </a:bodyPr>
          <a:p>
            <a:pPr indent="0" fontAlgn="auto">
              <a:lnSpc>
                <a:spcPct val="100000"/>
              </a:lnSpc>
            </a:pPr>
            <a:r>
              <a:rPr lang="en-US" altLang="zh-CN" sz="1600" b="0">
                <a:solidFill>
                  <a:srgbClr val="FF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3 </a:t>
            </a:r>
            <a:r>
              <a:rPr lang="en-US" altLang="zh-CN" sz="1600" b="0">
                <a:solidFill>
                  <a:srgbClr val="FF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5 </a:t>
            </a:r>
            <a:endParaRPr lang="en-US" altLang="zh-CN" sz="1600" b="0">
              <a:solidFill>
                <a:srgbClr val="00A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a:t>
            </a:r>
            <a:r>
              <a:rPr lang="zh-CN" altLang="en-US" sz="1600" b="0">
                <a:solidFill>
                  <a:srgbClr val="000000"/>
                </a:solidFill>
                <a:latin typeface="MyFont" panose="02010609030101010101" charset="-122"/>
                <a:ea typeface="MyFont" panose="02010609030101010101" charset="-122"/>
              </a:rPr>
              <a:t>等价于 </a:t>
            </a:r>
            <a:r>
              <a:rPr lang="en-US" altLang="zh-CN" sz="1600" b="0">
                <a:solidFill>
                  <a:srgbClr val="000000"/>
                </a:solidFill>
                <a:latin typeface="MyFont" panose="02010609030101010101" charset="-122"/>
                <a:ea typeface="MyFont" panose="02010609030101010101" charset="-122"/>
              </a:rPr>
              <a:t>(- 3)  + 5, </a:t>
            </a:r>
            <a:r>
              <a:rPr lang="zh-CN" altLang="en-US" sz="1600" b="0">
                <a:solidFill>
                  <a:srgbClr val="000000"/>
                </a:solidFill>
                <a:latin typeface="MyFont" panose="02010609030101010101" charset="-122"/>
                <a:ea typeface="MyFont" panose="02010609030101010101" charset="-122"/>
              </a:rPr>
              <a:t>结果为</a:t>
            </a:r>
            <a:r>
              <a:rPr lang="en-US" altLang="zh-CN" sz="1600" b="0">
                <a:solidFill>
                  <a:srgbClr val="000000"/>
                </a:solidFill>
                <a:latin typeface="MyFont" panose="02010609030101010101" charset="-122"/>
                <a:ea typeface="MyFont" panose="02010609030101010101" charset="-122"/>
              </a:rPr>
              <a:t>: 2 </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neg </a:t>
            </a:r>
            <a:r>
              <a:rPr lang="en-US" altLang="zh-CN" sz="1600" b="0">
                <a:solidFill>
                  <a:srgbClr val="00A000"/>
                </a:solidFill>
                <a:latin typeface="MyFont" panose="02010609030101010101" charset="-122"/>
                <a:ea typeface="MyFont" panose="02010609030101010101" charset="-122"/>
              </a:rPr>
              <a:t>3 </a:t>
            </a:r>
            <a:r>
              <a:rPr lang="en-US" altLang="zh-CN" sz="1600" b="0">
                <a:solidFill>
                  <a:srgbClr val="AF00DB"/>
                </a:solidFill>
                <a:latin typeface="MyFont" panose="02010609030101010101" charset="-122"/>
                <a:ea typeface="MyFont" panose="02010609030101010101" charset="-122"/>
              </a:rPr>
              <a:t>add </a:t>
            </a:r>
            <a:r>
              <a:rPr lang="en-US" altLang="zh-CN" sz="1600" b="0">
                <a:solidFill>
                  <a:srgbClr val="00A000"/>
                </a:solidFill>
                <a:latin typeface="MyFont" panose="02010609030101010101" charset="-122"/>
                <a:ea typeface="MyFont" panose="02010609030101010101" charset="-122"/>
              </a:rPr>
              <a:t>5</a:t>
            </a:r>
            <a:endParaRPr lang="en-US" altLang="zh-CN" sz="1600" b="0">
              <a:solidFill>
                <a:srgbClr val="00A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a:t>
            </a:r>
            <a:r>
              <a:rPr lang="zh-CN" altLang="en-US" sz="1600" b="0">
                <a:solidFill>
                  <a:srgbClr val="000000"/>
                </a:solidFill>
                <a:latin typeface="MyFont" panose="02010609030101010101" charset="-122"/>
                <a:ea typeface="MyFont" panose="02010609030101010101" charset="-122"/>
              </a:rPr>
              <a:t>等价于 </a:t>
            </a:r>
            <a:r>
              <a:rPr lang="en-US" altLang="zh-CN" sz="1600" b="0">
                <a:solidFill>
                  <a:srgbClr val="000000"/>
                </a:solidFill>
                <a:latin typeface="MyFont" panose="02010609030101010101" charset="-122"/>
                <a:ea typeface="MyFont" panose="02010609030101010101" charset="-122"/>
              </a:rPr>
              <a:t>neg(3 add 5)</a:t>
            </a:r>
            <a:r>
              <a:rPr lang="zh-CN" altLang="en-US" sz="1600" b="0">
                <a:solidFill>
                  <a:srgbClr val="000000"/>
                </a:solidFill>
                <a:latin typeface="MyFont" panose="02010609030101010101" charset="-122"/>
                <a:ea typeface="MyFont" panose="02010609030101010101" charset="-122"/>
              </a:rPr>
              <a:t>，结果为：</a:t>
            </a:r>
            <a:r>
              <a:rPr lang="en-US" altLang="zh-CN" sz="1600" b="0">
                <a:solidFill>
                  <a:srgbClr val="000000"/>
                </a:solidFill>
                <a:latin typeface="MyFont" panose="02010609030101010101" charset="-122"/>
                <a:ea typeface="MyFont" panose="02010609030101010101" charset="-122"/>
              </a:rPr>
              <a:t>-8        </a:t>
            </a:r>
            <a:endParaRPr lang="en-US" altLang="zh-CN" sz="1600" b="0">
              <a:solidFill>
                <a:srgbClr val="000000"/>
              </a:solidFill>
              <a:latin typeface="MyFont" panose="02010609030101010101" charset="-122"/>
              <a:ea typeface="MyFont" panose="02010609030101010101" charset="-122"/>
            </a:endParaRPr>
          </a:p>
        </p:txBody>
      </p:sp>
      <p:sp>
        <p:nvSpPr>
          <p:cNvPr id="12" name="文本框 11"/>
          <p:cNvSpPr txBox="1"/>
          <p:nvPr/>
        </p:nvSpPr>
        <p:spPr>
          <a:xfrm>
            <a:off x="6199505" y="3583305"/>
            <a:ext cx="5080000" cy="829945"/>
          </a:xfrm>
          <a:prstGeom prst="rect">
            <a:avLst/>
          </a:prstGeom>
        </p:spPr>
        <p:txBody>
          <a:bodyPr>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当优先级相同时，表达式会按照从左到右的顺序执行。但需要注意当表达式叠加出现单目运算符时，单目运算</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符实际的执行顺序是从右到左。</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4" name="文本框 13"/>
          <p:cNvSpPr txBox="1"/>
          <p:nvPr/>
        </p:nvSpPr>
        <p:spPr>
          <a:xfrm>
            <a:off x="6300470" y="4559300"/>
            <a:ext cx="4471035" cy="1322070"/>
          </a:xfrm>
          <a:prstGeom prst="rect">
            <a:avLst/>
          </a:prstGeom>
        </p:spPr>
        <p:txBody>
          <a:bodyPr wrap="square">
            <a:spAutoFit/>
          </a:bodyPr>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zh-CN" altLang="en-US" sz="1600" b="0">
                <a:solidFill>
                  <a:srgbClr val="000000"/>
                </a:solidFill>
                <a:latin typeface="MyFont" panose="02010609030101010101" charset="-122"/>
                <a:ea typeface="MyFont" panose="02010609030101010101" charset="-122"/>
              </a:rPr>
              <a:t>函数链式调用风格</a:t>
            </a:r>
            <a:endParaRPr lang="zh-CN" altLang="en-US"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eq</a:t>
            </a:r>
            <a:r>
              <a:rPr lang="en-US" altLang="zh-CN" sz="1600" b="0">
                <a:solidFill>
                  <a:srgbClr val="FF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V</a:t>
            </a:r>
            <a:r>
              <a:rPr lang="en-US" altLang="zh-CN" sz="1600" b="0">
                <a:solidFill>
                  <a:srgbClr val="000000"/>
                </a:solidFill>
                <a:latin typeface="MyFont" panose="02010609030101010101" charset="-122"/>
                <a:ea typeface="MyFont" panose="02010609030101010101" charset="-122"/>
              </a:rPr>
              <a:t>(t1, t2).all</a:t>
            </a:r>
            <a:r>
              <a:rPr lang="en-US" altLang="zh-CN" sz="1600" b="0">
                <a:solidFill>
                  <a:srgbClr val="FF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H</a:t>
            </a:r>
            <a:r>
              <a:rPr lang="en-US" altLang="zh-CN" sz="1600" b="0">
                <a:solidFill>
                  <a:srgbClr val="00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not</a:t>
            </a:r>
            <a:r>
              <a:rPr lang="en-US" altLang="zh-CN" sz="1600" b="0">
                <a:solidFill>
                  <a:srgbClr val="00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at</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zh-CN" altLang="en-US" sz="1600" b="0">
                <a:solidFill>
                  <a:srgbClr val="000000"/>
                </a:solidFill>
                <a:latin typeface="MyFont" panose="02010609030101010101" charset="-122"/>
                <a:ea typeface="MyFont" panose="02010609030101010101" charset="-122"/>
              </a:rPr>
              <a:t>等价的函数运算符风格</a:t>
            </a:r>
            <a:endParaRPr lang="zh-CN" altLang="en-US"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at </a:t>
            </a:r>
            <a:r>
              <a:rPr lang="en-US" altLang="zh-CN" sz="1600" b="0">
                <a:solidFill>
                  <a:srgbClr val="AF00DB"/>
                </a:solidFill>
                <a:latin typeface="MyFont" panose="02010609030101010101" charset="-122"/>
                <a:ea typeface="MyFont" panose="02010609030101010101" charset="-122"/>
              </a:rPr>
              <a:t>not</a:t>
            </a:r>
            <a:r>
              <a:rPr lang="en-US" altLang="zh-CN" sz="1600" b="0">
                <a:solidFill>
                  <a:srgbClr val="000000"/>
                </a:solidFill>
                <a:latin typeface="MyFont" panose="02010609030101010101" charset="-122"/>
                <a:ea typeface="MyFont" panose="02010609030101010101" charset="-122"/>
              </a:rPr>
              <a:t> all</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H t1 eq</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V t2</a:t>
            </a:r>
            <a:endParaRPr lang="en-US" altLang="zh-CN" sz="1600" b="0">
              <a:solidFill>
                <a:srgbClr val="000000"/>
              </a:solidFill>
              <a:latin typeface="MyFont" panose="02010609030101010101" charset="-122"/>
              <a:ea typeface="MyFont" panose="02010609030101010101" charset="-122"/>
            </a:endParaRPr>
          </a:p>
        </p:txBody>
      </p:sp>
      <p:sp>
        <p:nvSpPr>
          <p:cNvPr id="15" name="矩形 14"/>
          <p:cNvSpPr/>
          <p:nvPr>
            <p:custDataLst>
              <p:tags r:id="rId3"/>
            </p:custDataLst>
          </p:nvPr>
        </p:nvSpPr>
        <p:spPr>
          <a:xfrm>
            <a:off x="995680" y="1777365"/>
            <a:ext cx="4362450" cy="114236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6" name="矩形 15"/>
          <p:cNvSpPr/>
          <p:nvPr>
            <p:custDataLst>
              <p:tags r:id="rId4"/>
            </p:custDataLst>
          </p:nvPr>
        </p:nvSpPr>
        <p:spPr>
          <a:xfrm>
            <a:off x="996315" y="4682490"/>
            <a:ext cx="4362450" cy="114236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7" name="矩形 16"/>
          <p:cNvSpPr/>
          <p:nvPr>
            <p:custDataLst>
              <p:tags r:id="rId5"/>
            </p:custDataLst>
          </p:nvPr>
        </p:nvSpPr>
        <p:spPr>
          <a:xfrm>
            <a:off x="6300470" y="2130108"/>
            <a:ext cx="4732655" cy="135509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8" name="矩形 17"/>
          <p:cNvSpPr/>
          <p:nvPr>
            <p:custDataLst>
              <p:tags r:id="rId6"/>
            </p:custDataLst>
          </p:nvPr>
        </p:nvSpPr>
        <p:spPr>
          <a:xfrm>
            <a:off x="6300470" y="4495800"/>
            <a:ext cx="4732655" cy="144907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3" name="椭圆 1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7"/>
    </p:custData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函数映射的泛化</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473055" y="288925"/>
            <a:ext cx="1056005" cy="275590"/>
          </a:xfrm>
          <a:prstGeom prst="rect">
            <a:avLst/>
          </a:prstGeom>
        </p:spPr>
      </p:pic>
      <p:sp>
        <p:nvSpPr>
          <p:cNvPr id="3" name="文本框 2"/>
          <p:cNvSpPr txBox="1"/>
          <p:nvPr/>
        </p:nvSpPr>
        <p:spPr>
          <a:xfrm>
            <a:off x="706120" y="1101725"/>
            <a:ext cx="4789170" cy="107632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函数可以被理解为一种映射；字典和其他数据结构也可以被视为一种映射。其中，字典是从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Key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到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Value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的映射，其他数据结构是从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Index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到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Value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的映射。</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706120" y="2389188"/>
            <a:ext cx="5080000" cy="337185"/>
          </a:xfrm>
          <a:prstGeom prst="rect">
            <a:avLst/>
          </a:prstGeom>
        </p:spPr>
        <p:txBody>
          <a:bodyPr>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两种处理映射关系的机制：</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eachAt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a:t>
            </a:r>
            <a:endPar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7" name="文本框 6"/>
          <p:cNvSpPr txBox="1"/>
          <p:nvPr/>
        </p:nvSpPr>
        <p:spPr>
          <a:xfrm>
            <a:off x="6002655" y="2247265"/>
            <a:ext cx="4407535" cy="1739265"/>
          </a:xfrm>
          <a:prstGeom prst="rect">
            <a:avLst/>
          </a:prstGeom>
        </p:spPr>
        <p:txBody>
          <a:bodyPr>
            <a:noAutofit/>
          </a:bodyPr>
          <a:p>
            <a:pPr>
              <a:lnSpc>
                <a:spcPts val="1650"/>
              </a:lnSpc>
            </a:pP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eachAt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(neg, (</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3</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//output</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 -2, -3)</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endPar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eachAt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 (</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//output: (([1,3,5],[2,4,6]),[1,2],[1,2])</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eachAt</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(v , (</a:t>
            </a:r>
            <a:r>
              <a:rPr lang="en-US" altLang="zh-CN" sz="140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0</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1</a:t>
            </a: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//output: ([1,2],([1,3,5],[2,4,6]))</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2" name="文本框 11"/>
          <p:cNvSpPr txBox="1"/>
          <p:nvPr/>
        </p:nvSpPr>
        <p:spPr>
          <a:xfrm>
            <a:off x="6083300" y="4583113"/>
            <a:ext cx="4439920" cy="1741170"/>
          </a:xfrm>
          <a:prstGeom prst="rect">
            <a:avLst/>
          </a:prstGeom>
        </p:spPr>
        <p:txBody>
          <a:bodyPr wrap="square">
            <a:noAutofit/>
          </a:bodyPr>
          <a:p>
            <a:pPr>
              <a:lnSpc>
                <a:spcPts val="1650"/>
              </a:lnSpc>
            </a:pPr>
            <a:r>
              <a:rPr lang="en-US" altLang="zh-CN" sz="1400" b="1">
                <a:solidFill>
                  <a:srgbClr val="000000"/>
                </a:solidFill>
                <a:latin typeface="阿里巴巴普惠体 3.0 55 Regular" panose="00020600040101010101" charset="-122"/>
                <a:ea typeface="阿里巴巴普惠体 3.0 55 Regular" panose="00020600040101010101" charset="-122"/>
              </a:rPr>
              <a:t>at</a:t>
            </a:r>
            <a:r>
              <a:rPr lang="en-US" altLang="zh-CN" sz="1400" b="0">
                <a:solidFill>
                  <a:srgbClr val="000000"/>
                </a:solidFill>
                <a:latin typeface="阿里巴巴普惠体 3.0 55 Regular" panose="00020600040101010101" charset="-122"/>
                <a:ea typeface="阿里巴巴普惠体 3.0 55 Regular" panose="00020600040101010101" charset="-122"/>
              </a:rPr>
              <a:t>(corr, ([</a:t>
            </a:r>
            <a:r>
              <a:rPr lang="en-US" altLang="zh-CN" sz="1400" b="0">
                <a:solidFill>
                  <a:srgbClr val="00A000"/>
                </a:solidFill>
                <a:latin typeface="阿里巴巴普惠体 3.0 55 Regular" panose="00020600040101010101" charset="-122"/>
                <a:ea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2</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3</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0A000"/>
                </a:solidFill>
                <a:latin typeface="阿里巴巴普惠体 3.0 55 Regular" panose="00020600040101010101" charset="-122"/>
                <a:ea typeface="阿里巴巴普惠体 3.0 55 Regular" panose="00020600040101010101" charset="-122"/>
              </a:rPr>
              <a:t>4</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5</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6</a:t>
            </a: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400" b="0">
                <a:solidFill>
                  <a:srgbClr val="000000"/>
                </a:solidFill>
                <a:latin typeface="阿里巴巴普惠体 3.0 55 Regular" panose="00020600040101010101" charset="-122"/>
                <a:ea typeface="阿里巴巴普惠体 3.0 55 Regular" panose="00020600040101010101" charset="-122"/>
              </a:rPr>
              <a:t>//output: 1</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400" b="1">
                <a:solidFill>
                  <a:srgbClr val="000000"/>
                </a:solidFill>
                <a:latin typeface="阿里巴巴普惠体 3.0 55 Regular" panose="00020600040101010101" charset="-122"/>
                <a:ea typeface="阿里巴巴普惠体 3.0 55 Regular" panose="00020600040101010101" charset="-122"/>
              </a:rPr>
              <a:t>at</a:t>
            </a:r>
            <a:r>
              <a:rPr lang="en-US" altLang="zh-CN" sz="1400" b="0">
                <a:solidFill>
                  <a:srgbClr val="000000"/>
                </a:solidFill>
                <a:latin typeface="阿里巴巴普惠体 3.0 55 Regular" panose="00020600040101010101" charset="-122"/>
                <a:ea typeface="阿里巴巴普惠体 3.0 55 Regular" panose="00020600040101010101" charset="-122"/>
              </a:rPr>
              <a:t>(d, (</a:t>
            </a:r>
            <a:r>
              <a:rPr lang="en-US" altLang="zh-CN" sz="1400" b="0">
                <a:solidFill>
                  <a:srgbClr val="00A000"/>
                </a:solidFill>
                <a:latin typeface="阿里巴巴普惠体 3.0 55 Regular" panose="00020600040101010101" charset="-122"/>
                <a:ea typeface="阿里巴巴普惠体 3.0 55 Regular" panose="00020600040101010101" charset="-122"/>
              </a:rPr>
              <a:t>2</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0A000"/>
                </a:solidFill>
                <a:latin typeface="阿里巴巴普惠体 3.0 55 Regular" panose="00020600040101010101" charset="-122"/>
                <a:ea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0A000"/>
                </a:solidFill>
                <a:latin typeface="阿里巴巴普惠体 3.0 55 Regular" panose="00020600040101010101" charset="-122"/>
                <a:ea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400" b="0">
                <a:solidFill>
                  <a:srgbClr val="000000"/>
                </a:solidFill>
                <a:latin typeface="阿里巴巴普惠体 3.0 55 Regular" panose="00020600040101010101" charset="-122"/>
                <a:ea typeface="阿里巴巴普惠体 3.0 55 Regular" panose="00020600040101010101" charset="-122"/>
              </a:rPr>
              <a:t>//output: 4</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endParaRPr lang="en-US" altLang="zh-CN" sz="1400" b="1">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400" b="1">
                <a:solidFill>
                  <a:srgbClr val="000000"/>
                </a:solidFill>
                <a:latin typeface="阿里巴巴普惠体 3.0 55 Regular" panose="00020600040101010101" charset="-122"/>
                <a:ea typeface="阿里巴巴普惠体 3.0 55 Regular" panose="00020600040101010101" charset="-122"/>
              </a:rPr>
              <a:t>at</a:t>
            </a:r>
            <a:r>
              <a:rPr lang="en-US" altLang="zh-CN" sz="1400" b="0">
                <a:solidFill>
                  <a:srgbClr val="000000"/>
                </a:solidFill>
                <a:latin typeface="阿里巴巴普惠体 3.0 55 Regular" panose="00020600040101010101" charset="-122"/>
                <a:ea typeface="阿里巴巴普惠体 3.0 55 Regular" panose="00020600040101010101" charset="-122"/>
              </a:rPr>
              <a:t>(v , (</a:t>
            </a:r>
            <a:r>
              <a:rPr lang="en-US" altLang="zh-CN" sz="1400" b="0">
                <a:solidFill>
                  <a:srgbClr val="00A000"/>
                </a:solidFill>
                <a:latin typeface="阿里巴巴普惠体 3.0 55 Regular" panose="00020600040101010101" charset="-122"/>
                <a:ea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0A000"/>
                </a:solidFill>
                <a:latin typeface="阿里巴巴普惠体 3.0 55 Regular" panose="00020600040101010101" charset="-122"/>
                <a:ea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400" b="0">
                <a:solidFill>
                  <a:srgbClr val="000000"/>
                </a:solidFill>
                <a:latin typeface="阿里巴巴普惠体 3.0 55 Regular" panose="00020600040101010101" charset="-122"/>
                <a:ea typeface="阿里巴巴普惠体 3.0 55 Regular" panose="00020600040101010101" charset="-122"/>
              </a:rPr>
              <a:t>//output: 2</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p:txBody>
      </p:sp>
      <p:graphicFrame>
        <p:nvGraphicFramePr>
          <p:cNvPr id="40" name="表格 39"/>
          <p:cNvGraphicFramePr/>
          <p:nvPr>
            <p:custDataLst>
              <p:tags r:id="rId3"/>
            </p:custDataLst>
          </p:nvPr>
        </p:nvGraphicFramePr>
        <p:xfrm>
          <a:off x="706120" y="4042410"/>
          <a:ext cx="4636135" cy="2200910"/>
        </p:xfrm>
        <a:graphic>
          <a:graphicData uri="http://schemas.openxmlformats.org/drawingml/2006/table">
            <a:tbl>
              <a:tblPr firstRow="1">
                <a:tableStyleId>{3FB55C41-A2F1-4E72-880E-C2340B662F4C}</a:tableStyleId>
              </a:tblPr>
              <a:tblGrid>
                <a:gridCol w="1116330"/>
                <a:gridCol w="1998345"/>
                <a:gridCol w="1521460"/>
              </a:tblGrid>
              <a:tr h="621030">
                <a:tc>
                  <a:txBody>
                    <a:bodyPr/>
                    <a:p>
                      <a:pPr algn="ctr">
                        <a:lnSpc>
                          <a:spcPct val="100000"/>
                        </a:lnSpc>
                      </a:pPr>
                      <a:r>
                        <a:rPr lang="en-US" altLang="zh-CN" sz="1400">
                          <a:solidFill>
                            <a:schemeClr val="tx1"/>
                          </a:solidFill>
                          <a:latin typeface="阿里巴巴普惠体 3.0 55 Regular" panose="00020600040101010101" charset="-122"/>
                          <a:ea typeface="阿里巴巴普惠体 3.0 55 Regular" panose="00020600040101010101" charset="-122"/>
                        </a:rPr>
                        <a:t>f</a:t>
                      </a:r>
                      <a:endParaRPr lang="en-US" altLang="zh-CN" sz="1400">
                        <a:solidFill>
                          <a:schemeClr val="tx1"/>
                        </a:solidFill>
                        <a:latin typeface="阿里巴巴普惠体 3.0 55 Regular" panose="00020600040101010101" charset="-122"/>
                        <a:ea typeface="阿里巴巴普惠体 3.0 55 Regular" panose="00020600040101010101" charset="-122"/>
                      </a:endParaRPr>
                    </a:p>
                  </a:txBody>
                  <a:tcPr marL="0" marR="0" marT="0" marB="0" anchor="ctr" anchorCtr="0">
                    <a:noFill/>
                  </a:tcPr>
                </a:tc>
                <a:tc>
                  <a:txBody>
                    <a:bodyPr/>
                    <a:p>
                      <a:pPr algn="ctr">
                        <a:lnSpc>
                          <a:spcPct val="100000"/>
                        </a:lnSpc>
                      </a:pPr>
                      <a:r>
                        <a:rPr lang="zh-CN" altLang="en-US" sz="14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数据结构</a:t>
                      </a:r>
                      <a:endParaRPr lang="zh-CN" altLang="en-US" sz="14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0" marR="0" marT="0" marB="0" anchor="ctr" anchorCtr="0">
                    <a:noFill/>
                  </a:tcPr>
                </a:tc>
                <a:tc>
                  <a:txBody>
                    <a:bodyPr/>
                    <a:p>
                      <a:pPr algn="ctr">
                        <a:lnSpc>
                          <a:spcPct val="100000"/>
                        </a:lnSpc>
                      </a:pPr>
                      <a:r>
                        <a:rPr lang="zh-CN" altLang="en-US" sz="1400">
                          <a:solidFill>
                            <a:schemeClr val="tx1"/>
                          </a:solidFill>
                          <a:latin typeface="阿里巴巴普惠体 3.0 55 Regular" panose="00020600040101010101" charset="-122"/>
                          <a:ea typeface="阿里巴巴普惠体 3.0 55 Regular" panose="00020600040101010101" charset="-122"/>
                        </a:rPr>
                        <a:t>函数</a:t>
                      </a:r>
                      <a:endParaRPr lang="zh-CN" altLang="en-US" sz="1400">
                        <a:solidFill>
                          <a:schemeClr val="tx1"/>
                        </a:solidFill>
                        <a:latin typeface="阿里巴巴普惠体 3.0 55 Regular" panose="00020600040101010101" charset="-122"/>
                        <a:ea typeface="阿里巴巴普惠体 3.0 55 Regular" panose="00020600040101010101" charset="-122"/>
                      </a:endParaRPr>
                    </a:p>
                  </a:txBody>
                  <a:tcPr marL="0" marR="0" marT="0" marB="0" anchor="ctr" anchorCtr="0">
                    <a:noFill/>
                  </a:tcPr>
                </a:tc>
              </a:tr>
              <a:tr h="848360">
                <a:tc>
                  <a:txBody>
                    <a:bodyPr/>
                    <a:p>
                      <a:pPr algn="ctr">
                        <a:lnSpc>
                          <a:spcPct val="100000"/>
                        </a:lnSpc>
                      </a:pPr>
                      <a:r>
                        <a:rPr lang="en-US" altLang="zh-CN" sz="1400" b="1">
                          <a:latin typeface="阿里巴巴普惠体 3.0 55 Regular" panose="00020600040101010101" charset="-122"/>
                          <a:ea typeface="阿里巴巴普惠体 3.0 55 Regular" panose="00020600040101010101" charset="-122"/>
                        </a:rPr>
                        <a:t>each</a:t>
                      </a:r>
                      <a:endParaRPr lang="en-US" altLang="zh-CN" sz="1400" b="1">
                        <a:latin typeface="阿里巴巴普惠体 3.0 55 Regular" panose="00020600040101010101" charset="-122"/>
                        <a:ea typeface="阿里巴巴普惠体 3.0 55 Regular" panose="00020600040101010101" charset="-122"/>
                      </a:endParaRPr>
                    </a:p>
                  </a:txBody>
                  <a:tcPr marL="0" marR="0" marT="0" marB="0" anchor="ctr" anchorCtr="0">
                    <a:solidFill>
                      <a:schemeClr val="accent2">
                        <a:lumMod val="20000"/>
                        <a:lumOff val="80000"/>
                      </a:schemeClr>
                    </a:solidFill>
                  </a:tcPr>
                </a:tc>
                <a:tc>
                  <a:txBody>
                    <a:bodyPr/>
                    <a:p>
                      <a:pPr marL="0" indent="0">
                        <a:lnSpc>
                          <a:spcPct val="100000"/>
                        </a:lnSpc>
                      </a:pPr>
                      <a:r>
                        <a:rPr lang="en-US" altLang="zh-CN" sz="12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index </a:t>
                      </a:r>
                      <a:r>
                        <a:rPr lang="zh-CN" altLang="en-US" sz="12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可以是一维或多维的下标索引，并且</a:t>
                      </a:r>
                      <a:r>
                        <a:rPr lang="en-US" altLang="zh-CN" sz="12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t>
                      </a:r>
                      <a:r>
                        <a:rPr lang="zh-CN" altLang="en-US" sz="12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将 </a:t>
                      </a:r>
                      <a:r>
                        <a:rPr lang="en-US" altLang="zh-CN" sz="12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index </a:t>
                      </a:r>
                      <a:r>
                        <a:rPr lang="zh-CN" altLang="en-US" sz="12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视为一个整体</a:t>
                      </a:r>
                      <a:endParaRPr lang="zh-CN" altLang="en-US" sz="1200">
                        <a:latin typeface="阿里巴巴普惠体 3.0 55 Regular" panose="00020600040101010101" charset="-122"/>
                        <a:ea typeface="阿里巴巴普惠体 3.0 55 Regular" panose="00020600040101010101" charset="-122"/>
                      </a:endParaRPr>
                    </a:p>
                  </a:txBody>
                  <a:tcPr marL="71755" marR="71755" marT="0" marB="0" anchor="ctr" anchorCtr="0"/>
                </a:tc>
                <a:tc>
                  <a:txBody>
                    <a:bodyPr/>
                    <a:p>
                      <a:pPr algn="just">
                        <a:lnSpc>
                          <a:spcPct val="100000"/>
                        </a:lnSpc>
                      </a:pPr>
                      <a:r>
                        <a:rPr lang="en-US" altLang="zh-CN" sz="1200">
                          <a:latin typeface="阿里巴巴普惠体 3.0 55 Regular" panose="00020600040101010101" charset="-122"/>
                          <a:ea typeface="阿里巴巴普惠体 3.0 55 Regular" panose="00020600040101010101" charset="-122"/>
                        </a:rPr>
                        <a:t>f </a:t>
                      </a:r>
                      <a:r>
                        <a:rPr lang="zh-CN" altLang="en-US" sz="1200">
                          <a:latin typeface="阿里巴巴普惠体 3.0 55 Regular" panose="00020600040101010101" charset="-122"/>
                          <a:ea typeface="阿里巴巴普惠体 3.0 55 Regular" panose="00020600040101010101" charset="-122"/>
                        </a:rPr>
                        <a:t>只能是单目函数</a:t>
                      </a:r>
                      <a:endParaRPr lang="zh-CN" altLang="en-US" sz="1200">
                        <a:latin typeface="阿里巴巴普惠体 3.0 55 Regular" panose="00020600040101010101" charset="-122"/>
                        <a:ea typeface="阿里巴巴普惠体 3.0 55 Regular" panose="00020600040101010101" charset="-122"/>
                      </a:endParaRPr>
                    </a:p>
                  </a:txBody>
                  <a:tcPr marL="71755" marR="71755" marT="0" marB="0" anchor="ctr" anchorCtr="0"/>
                </a:tc>
              </a:tr>
              <a:tr h="731520">
                <a:tc>
                  <a:txBody>
                    <a:bodyPr/>
                    <a:p>
                      <a:pPr algn="ctr">
                        <a:lnSpc>
                          <a:spcPct val="100000"/>
                        </a:lnSpc>
                      </a:pPr>
                      <a:r>
                        <a:rPr lang="en-US" altLang="zh-CN" sz="1400" b="1">
                          <a:latin typeface="阿里巴巴普惠体 3.0 55 Regular" panose="00020600040101010101" charset="-122"/>
                          <a:ea typeface="阿里巴巴普惠体 3.0 55 Regular" panose="00020600040101010101" charset="-122"/>
                        </a:rPr>
                        <a:t>eachAt</a:t>
                      </a:r>
                      <a:endParaRPr lang="en-US" altLang="zh-CN" sz="1400" b="1">
                        <a:latin typeface="阿里巴巴普惠体 3.0 55 Regular" panose="00020600040101010101" charset="-122"/>
                        <a:ea typeface="阿里巴巴普惠体 3.0 55 Regular" panose="00020600040101010101" charset="-122"/>
                      </a:endParaRPr>
                    </a:p>
                  </a:txBody>
                  <a:tcPr marL="0" marR="0" marT="0" marB="0" anchor="ctr" anchorCtr="0">
                    <a:solidFill>
                      <a:schemeClr val="accent2">
                        <a:lumMod val="20000"/>
                        <a:lumOff val="80000"/>
                      </a:schemeClr>
                    </a:solidFill>
                  </a:tcPr>
                </a:tc>
                <a:tc>
                  <a:txBody>
                    <a:bodyPr/>
                    <a:p>
                      <a:pPr algn="just">
                        <a:lnSpc>
                          <a:spcPct val="100000"/>
                        </a:lnSpc>
                      </a:pPr>
                      <a:r>
                        <a:rPr lang="zh-CN" altLang="en-US" sz="12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若 </a:t>
                      </a:r>
                      <a:r>
                        <a:rPr lang="en-US" altLang="zh-CN" sz="12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index</a:t>
                      </a:r>
                      <a:r>
                        <a:rPr lang="en-US" altLang="zh-CN" sz="12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zh-CN" altLang="en-US" sz="12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是一个多维度数据，则 </a:t>
                      </a:r>
                      <a:r>
                        <a:rPr lang="en-US" altLang="zh-CN" sz="12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eachAt </a:t>
                      </a:r>
                      <a:r>
                        <a:rPr lang="zh-CN" altLang="en-US" sz="12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会对每一个维度分别进 行处理</a:t>
                      </a:r>
                      <a:endParaRPr lang="zh-CN" altLang="en-US" sz="1200">
                        <a:latin typeface="阿里巴巴普惠体 3.0 55 Regular" panose="00020600040101010101" charset="-122"/>
                        <a:ea typeface="阿里巴巴普惠体 3.0 55 Regular" panose="00020600040101010101" charset="-122"/>
                      </a:endParaRPr>
                    </a:p>
                  </a:txBody>
                  <a:tcPr marL="71755" marR="71755" marT="0" marB="0" anchor="ctr" anchorCtr="0"/>
                </a:tc>
                <a:tc>
                  <a:txBody>
                    <a:bodyPr/>
                    <a:p>
                      <a:pPr algn="just">
                        <a:lnSpc>
                          <a:spcPct val="100000"/>
                        </a:lnSpc>
                      </a:pPr>
                      <a:r>
                        <a:rPr lang="en-US" altLang="zh-CN" sz="1200">
                          <a:latin typeface="阿里巴巴普惠体 3.0 55 Regular" panose="00020600040101010101" charset="-122"/>
                          <a:ea typeface="阿里巴巴普惠体 3.0 55 Regular" panose="00020600040101010101" charset="-122"/>
                        </a:rPr>
                        <a:t>f </a:t>
                      </a:r>
                      <a:r>
                        <a:rPr lang="zh-CN" altLang="en-US" sz="1200">
                          <a:latin typeface="阿里巴巴普惠体 3.0 55 Regular" panose="00020600040101010101" charset="-122"/>
                          <a:ea typeface="阿里巴巴普惠体 3.0 55 Regular" panose="00020600040101010101" charset="-122"/>
                        </a:rPr>
                        <a:t>可以是任意参数个数的函数。</a:t>
                      </a:r>
                      <a:r>
                        <a:rPr lang="en-US" altLang="zh-CN" sz="1200">
                          <a:latin typeface="阿里巴巴普惠体 3.0 55 Regular" panose="00020600040101010101" charset="-122"/>
                          <a:ea typeface="阿里巴巴普惠体 3.0 55 Regular" panose="00020600040101010101" charset="-122"/>
                        </a:rPr>
                        <a:t>at </a:t>
                      </a:r>
                      <a:r>
                        <a:rPr lang="zh-CN" altLang="en-US" sz="1200">
                          <a:latin typeface="阿里巴巴普惠体 3.0 55 Regular" panose="00020600040101010101" charset="-122"/>
                          <a:ea typeface="阿里巴巴普惠体 3.0 55 Regular" panose="00020600040101010101" charset="-122"/>
                        </a:rPr>
                        <a:t>等价于</a:t>
                      </a:r>
                      <a:r>
                        <a:rPr lang="en-US" altLang="zh-CN" sz="1200">
                          <a:latin typeface="阿里巴巴普惠体 3.0 55 Regular" panose="00020600040101010101" charset="-122"/>
                          <a:ea typeface="阿里巴巴普惠体 3.0 55 Regular" panose="00020600040101010101" charset="-122"/>
                        </a:rPr>
                        <a:t> unifiedCal</a:t>
                      </a:r>
                      <a:endParaRPr lang="en-US" altLang="zh-CN" sz="1200">
                        <a:latin typeface="阿里巴巴普惠体 3.0 55 Regular" panose="00020600040101010101" charset="-122"/>
                        <a:ea typeface="阿里巴巴普惠体 3.0 55 Regular" panose="00020600040101010101" charset="-122"/>
                      </a:endParaRPr>
                    </a:p>
                  </a:txBody>
                  <a:tcPr marL="71755" marR="71755" marT="0" marB="0" anchor="ctr" anchorCtr="0"/>
                </a:tc>
              </a:tr>
            </a:tbl>
          </a:graphicData>
        </a:graphic>
      </p:graphicFrame>
      <p:sp>
        <p:nvSpPr>
          <p:cNvPr id="13" name="文本框 12"/>
          <p:cNvSpPr txBox="1"/>
          <p:nvPr/>
        </p:nvSpPr>
        <p:spPr>
          <a:xfrm>
            <a:off x="5875655" y="1762760"/>
            <a:ext cx="4064000" cy="368300"/>
          </a:xfrm>
          <a:prstGeom prst="rect">
            <a:avLst/>
          </a:prstGeom>
          <a:noFill/>
        </p:spPr>
        <p:txBody>
          <a:bodyPr wrap="square" rtlCol="0">
            <a:spAutoFit/>
          </a:bodyPr>
          <a:p>
            <a:r>
              <a:rPr lang="en-US" altLang="zh-CN" b="1">
                <a:latin typeface="阿里巴巴普惠体 3.0 55 Regular" panose="00020600040101010101" charset="-122"/>
                <a:ea typeface="阿里巴巴普惠体 3.0 55 Regular" panose="00020600040101010101" charset="-122"/>
                <a:cs typeface="阿里巴巴普惠体 3.0 55 Regular" panose="00020600040101010101" charset="-122"/>
              </a:rPr>
              <a:t>eachAt</a:t>
            </a:r>
            <a:r>
              <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4" name="文本框 13"/>
          <p:cNvSpPr txBox="1"/>
          <p:nvPr/>
        </p:nvSpPr>
        <p:spPr>
          <a:xfrm>
            <a:off x="5880100" y="4099560"/>
            <a:ext cx="4064000" cy="368300"/>
          </a:xfrm>
          <a:prstGeom prst="rect">
            <a:avLst/>
          </a:prstGeom>
          <a:noFill/>
        </p:spPr>
        <p:txBody>
          <a:bodyPr wrap="square" rtlCol="0">
            <a:spAutoFit/>
          </a:bodyPr>
          <a:p>
            <a:r>
              <a:rPr lang="en-US" altLang="zh-CN" b="1">
                <a:latin typeface="阿里巴巴普惠体 3.0 55 Regular" panose="00020600040101010101" charset="-122"/>
                <a:ea typeface="阿里巴巴普惠体 3.0 55 Regular" panose="00020600040101010101" charset="-122"/>
                <a:cs typeface="阿里巴巴普惠体 3.0 55 Regular" panose="00020600040101010101" charset="-122"/>
              </a:rPr>
              <a:t>at</a:t>
            </a:r>
            <a:r>
              <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6" name="矩形 15"/>
          <p:cNvSpPr/>
          <p:nvPr>
            <p:custDataLst>
              <p:tags r:id="rId4"/>
            </p:custDataLst>
          </p:nvPr>
        </p:nvSpPr>
        <p:spPr>
          <a:xfrm>
            <a:off x="800100" y="2815590"/>
            <a:ext cx="4542155" cy="96964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b="0">
              <a:solidFill>
                <a:srgbClr val="000000"/>
              </a:solidFill>
              <a:latin typeface="MyFont" panose="02010609030101010101" charset="-122"/>
              <a:ea typeface="MyFont" panose="02010609030101010101" charset="-122"/>
            </a:endParaRPr>
          </a:p>
        </p:txBody>
      </p:sp>
      <p:sp>
        <p:nvSpPr>
          <p:cNvPr id="8" name="文本框 7"/>
          <p:cNvSpPr txBox="1"/>
          <p:nvPr/>
        </p:nvSpPr>
        <p:spPr>
          <a:xfrm>
            <a:off x="876300" y="2891790"/>
            <a:ext cx="4618990" cy="829945"/>
          </a:xfrm>
          <a:prstGeom prst="rect">
            <a:avLst/>
          </a:prstGeom>
          <a:noFill/>
        </p:spPr>
        <p:txBody>
          <a:bodyPr wrap="square" rtlCol="0" anchor="t">
            <a:spAutoFit/>
          </a:bodyPr>
          <a:p>
            <a:pPr indent="0" fontAlgn="auto">
              <a:lnSpc>
                <a:spcPct val="100000"/>
              </a:lnSpc>
            </a:pPr>
            <a:r>
              <a:rPr lang="en-US" altLang="zh-CN" sz="1600" b="1">
                <a:solidFill>
                  <a:srgbClr val="000000"/>
                </a:solidFill>
                <a:latin typeface="阿里巴巴普惠体 3.0 55 Regular" panose="00020600040101010101" charset="-122"/>
                <a:ea typeface="阿里巴巴普惠体 3.0 55 Regular" panose="00020600040101010101" charset="-122"/>
                <a:sym typeface="+mn-ea"/>
              </a:rPr>
              <a:t>eachAt</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(f, index)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a:solidFill>
                  <a:srgbClr val="000000"/>
                </a:solidFill>
                <a:latin typeface="阿里巴巴普惠体 3.0 55 Regular" panose="00020600040101010101" charset="-122"/>
                <a:ea typeface="阿里巴巴普惠体 3.0 55 Regular" panose="00020600040101010101" charset="-122"/>
                <a:sym typeface="+mn-ea"/>
              </a:rPr>
              <a:t>f @ index</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1">
                <a:solidFill>
                  <a:srgbClr val="000000"/>
                </a:solidFill>
                <a:latin typeface="阿里巴巴普惠体 3.0 55 Regular" panose="00020600040101010101" charset="-122"/>
                <a:ea typeface="阿里巴巴普惠体 3.0 55 Regular" panose="00020600040101010101" charset="-122"/>
                <a:sym typeface="+mn-ea"/>
              </a:rPr>
              <a:t>at</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(f, index)</a:t>
            </a:r>
            <a:endParaRPr lang="en-US" altLang="zh-CN" sz="1600">
              <a:solidFill>
                <a:srgbClr val="000000"/>
              </a:solidFill>
              <a:latin typeface="阿里巴巴普惠体 3.0 55 Regular" panose="00020600040101010101" charset="-122"/>
              <a:ea typeface="阿里巴巴普惠体 3.0 55 Regular" panose="00020600040101010101" charset="-122"/>
              <a:sym typeface="+mn-ea"/>
            </a:endParaRPr>
          </a:p>
        </p:txBody>
      </p:sp>
      <p:sp>
        <p:nvSpPr>
          <p:cNvPr id="11" name="矩形 10"/>
          <p:cNvSpPr/>
          <p:nvPr>
            <p:custDataLst>
              <p:tags r:id="rId5"/>
            </p:custDataLst>
          </p:nvPr>
        </p:nvSpPr>
        <p:spPr>
          <a:xfrm>
            <a:off x="5969635" y="2187575"/>
            <a:ext cx="4998085" cy="185864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b="0">
              <a:solidFill>
                <a:srgbClr val="000000"/>
              </a:solidFill>
              <a:latin typeface="MyFont" panose="02010609030101010101" charset="-122"/>
              <a:ea typeface="MyFont" panose="02010609030101010101" charset="-122"/>
            </a:endParaRPr>
          </a:p>
        </p:txBody>
      </p:sp>
      <p:sp>
        <p:nvSpPr>
          <p:cNvPr id="15" name="文本框 14"/>
          <p:cNvSpPr txBox="1"/>
          <p:nvPr/>
        </p:nvSpPr>
        <p:spPr>
          <a:xfrm>
            <a:off x="5969000" y="1156018"/>
            <a:ext cx="4998720" cy="514350"/>
          </a:xfrm>
          <a:prstGeom prst="rect">
            <a:avLst/>
          </a:prstGeom>
          <a:noFill/>
        </p:spPr>
        <p:txBody>
          <a:bodyPr wrap="square" rtlCol="0" anchor="t">
            <a:spAutoFit/>
          </a:bodyPr>
          <a:p>
            <a:pPr>
              <a:lnSpc>
                <a:spcPts val="1650"/>
              </a:lnSpc>
            </a:pPr>
            <a:r>
              <a:rPr lang="en-US" altLang="zh-CN" sz="1400">
                <a:solidFill>
                  <a:srgbClr val="000000"/>
                </a:solidFill>
                <a:latin typeface="MyFont" panose="02010609030101010101" charset="-122"/>
                <a:ea typeface="MyFont" panose="02010609030101010101" charset="-122"/>
                <a:sym typeface="+mn-ea"/>
              </a:rPr>
              <a:t>d </a:t>
            </a:r>
            <a:r>
              <a:rPr lang="en-US" altLang="zh-CN" sz="1400">
                <a:solidFill>
                  <a:srgbClr val="FF0000"/>
                </a:solidFill>
                <a:latin typeface="MyFont" panose="02010609030101010101" charset="-122"/>
                <a:ea typeface="MyFont" panose="02010609030101010101" charset="-122"/>
                <a:sym typeface="+mn-ea"/>
              </a:rPr>
              <a:t>= </a:t>
            </a:r>
            <a:r>
              <a:rPr lang="en-US" altLang="zh-CN" sz="1400" b="1">
                <a:solidFill>
                  <a:srgbClr val="000000"/>
                </a:solidFill>
                <a:latin typeface="MyFont" panose="02010609030101010101" charset="-122"/>
                <a:ea typeface="MyFont" panose="02010609030101010101" charset="-122"/>
                <a:sym typeface="+mn-ea"/>
              </a:rPr>
              <a:t>dict</a:t>
            </a:r>
            <a:r>
              <a:rPr lang="en-US" altLang="zh-CN" sz="1400">
                <a:solidFill>
                  <a:srgbClr val="00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1</a:t>
            </a:r>
            <a:r>
              <a:rPr lang="en-US" altLang="zh-CN" sz="1400">
                <a:solidFill>
                  <a:srgbClr val="00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2</a:t>
            </a:r>
            <a:r>
              <a:rPr lang="en-US" altLang="zh-CN" sz="1400">
                <a:solidFill>
                  <a:srgbClr val="00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3</a:t>
            </a:r>
            <a:r>
              <a:rPr lang="en-US" altLang="zh-CN" sz="1400">
                <a:solidFill>
                  <a:srgbClr val="000000"/>
                </a:solidFill>
                <a:latin typeface="MyFont" panose="02010609030101010101" charset="-122"/>
                <a:ea typeface="MyFont" panose="02010609030101010101" charset="-122"/>
                <a:sym typeface="+mn-ea"/>
              </a:rPr>
              <a:t>], [[</a:t>
            </a:r>
            <a:r>
              <a:rPr lang="en-US" altLang="zh-CN" sz="1400">
                <a:solidFill>
                  <a:srgbClr val="00A000"/>
                </a:solidFill>
                <a:latin typeface="MyFont" panose="02010609030101010101" charset="-122"/>
                <a:ea typeface="MyFont" panose="02010609030101010101" charset="-122"/>
                <a:sym typeface="+mn-ea"/>
              </a:rPr>
              <a:t>1</a:t>
            </a:r>
            <a:r>
              <a:rPr lang="en-US" altLang="zh-CN" sz="1400">
                <a:solidFill>
                  <a:srgbClr val="00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2</a:t>
            </a:r>
            <a:r>
              <a:rPr lang="en-US" altLang="zh-CN" sz="1400">
                <a:solidFill>
                  <a:srgbClr val="000000"/>
                </a:solidFill>
                <a:latin typeface="MyFont" panose="02010609030101010101" charset="-122"/>
                <a:ea typeface="MyFont" panose="02010609030101010101" charset="-122"/>
                <a:sym typeface="+mn-ea"/>
              </a:rPr>
              <a:t>], ([</a:t>
            </a:r>
            <a:r>
              <a:rPr lang="en-US" altLang="zh-CN" sz="1400">
                <a:solidFill>
                  <a:srgbClr val="00A000"/>
                </a:solidFill>
                <a:latin typeface="MyFont" panose="02010609030101010101" charset="-122"/>
                <a:ea typeface="MyFont" panose="02010609030101010101" charset="-122"/>
                <a:sym typeface="+mn-ea"/>
              </a:rPr>
              <a:t>1</a:t>
            </a:r>
            <a:r>
              <a:rPr lang="en-US" altLang="zh-CN" sz="1400">
                <a:solidFill>
                  <a:srgbClr val="00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3</a:t>
            </a:r>
            <a:r>
              <a:rPr lang="en-US" altLang="zh-CN" sz="1400">
                <a:solidFill>
                  <a:srgbClr val="00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5</a:t>
            </a:r>
            <a:r>
              <a:rPr lang="en-US" altLang="zh-CN" sz="1400">
                <a:solidFill>
                  <a:srgbClr val="000000"/>
                </a:solidFill>
                <a:latin typeface="MyFont" panose="02010609030101010101" charset="-122"/>
                <a:ea typeface="MyFont" panose="02010609030101010101" charset="-122"/>
                <a:sym typeface="+mn-ea"/>
              </a:rPr>
              <a:t>], [</a:t>
            </a:r>
            <a:r>
              <a:rPr lang="en-US" altLang="zh-CN" sz="1400">
                <a:solidFill>
                  <a:srgbClr val="00A000"/>
                </a:solidFill>
                <a:latin typeface="MyFont" panose="02010609030101010101" charset="-122"/>
                <a:ea typeface="MyFont" panose="02010609030101010101" charset="-122"/>
                <a:sym typeface="+mn-ea"/>
              </a:rPr>
              <a:t>2</a:t>
            </a:r>
            <a:r>
              <a:rPr lang="en-US" altLang="zh-CN" sz="1400">
                <a:solidFill>
                  <a:srgbClr val="00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4</a:t>
            </a:r>
            <a:r>
              <a:rPr lang="en-US" altLang="zh-CN" sz="1400">
                <a:solidFill>
                  <a:srgbClr val="00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6</a:t>
            </a:r>
            <a:r>
              <a:rPr lang="en-US" altLang="zh-CN" sz="1400">
                <a:solidFill>
                  <a:srgbClr val="000000"/>
                </a:solidFill>
                <a:latin typeface="MyFont" panose="02010609030101010101" charset="-122"/>
                <a:ea typeface="MyFont" panose="02010609030101010101" charset="-122"/>
                <a:sym typeface="+mn-ea"/>
              </a:rPr>
              <a:t>]), [</a:t>
            </a:r>
            <a:r>
              <a:rPr lang="en-US" altLang="zh-CN" sz="1400">
                <a:solidFill>
                  <a:srgbClr val="00A000"/>
                </a:solidFill>
                <a:latin typeface="MyFont" panose="02010609030101010101" charset="-122"/>
                <a:ea typeface="MyFont" panose="02010609030101010101" charset="-122"/>
                <a:sym typeface="+mn-ea"/>
              </a:rPr>
              <a:t>7</a:t>
            </a:r>
            <a:r>
              <a:rPr lang="en-US" altLang="zh-CN" sz="1400">
                <a:solidFill>
                  <a:srgbClr val="00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8</a:t>
            </a:r>
            <a:r>
              <a:rPr lang="en-US" altLang="zh-CN" sz="1400">
                <a:solidFill>
                  <a:srgbClr val="000000"/>
                </a:solidFill>
                <a:latin typeface="MyFont" panose="02010609030101010101" charset="-122"/>
                <a:ea typeface="MyFont" panose="02010609030101010101" charset="-122"/>
                <a:sym typeface="+mn-ea"/>
              </a:rPr>
              <a:t>]])</a:t>
            </a:r>
            <a:endParaRPr lang="en-US" altLang="zh-CN" sz="1400" b="0">
              <a:solidFill>
                <a:srgbClr val="000000"/>
              </a:solidFill>
              <a:latin typeface="MyFont" panose="02010609030101010101" charset="-122"/>
              <a:ea typeface="MyFont" panose="02010609030101010101" charset="-122"/>
            </a:endParaRPr>
          </a:p>
          <a:p>
            <a:pPr>
              <a:lnSpc>
                <a:spcPts val="1650"/>
              </a:lnSpc>
            </a:pPr>
            <a:r>
              <a:rPr lang="en-US" altLang="zh-CN" sz="1400">
                <a:solidFill>
                  <a:srgbClr val="000000"/>
                </a:solidFill>
                <a:latin typeface="MyFont" panose="02010609030101010101" charset="-122"/>
                <a:ea typeface="MyFont" panose="02010609030101010101" charset="-122"/>
                <a:sym typeface="+mn-ea"/>
              </a:rPr>
              <a:t>v </a:t>
            </a:r>
            <a:r>
              <a:rPr lang="en-US" altLang="zh-CN" sz="1400">
                <a:solidFill>
                  <a:srgbClr val="FF0000"/>
                </a:solidFill>
                <a:latin typeface="MyFont" panose="02010609030101010101" charset="-122"/>
                <a:ea typeface="MyFont" panose="02010609030101010101" charset="-122"/>
                <a:sym typeface="+mn-ea"/>
              </a:rPr>
              <a:t>=</a:t>
            </a:r>
            <a:r>
              <a:rPr lang="en-US" altLang="zh-CN" sz="1400">
                <a:solidFill>
                  <a:srgbClr val="000000"/>
                </a:solidFill>
                <a:latin typeface="MyFont" panose="02010609030101010101" charset="-122"/>
                <a:ea typeface="MyFont" panose="02010609030101010101" charset="-122"/>
                <a:sym typeface="+mn-ea"/>
              </a:rPr>
              <a:t> [[</a:t>
            </a:r>
            <a:r>
              <a:rPr lang="en-US" altLang="zh-CN" sz="1400">
                <a:solidFill>
                  <a:srgbClr val="00A000"/>
                </a:solidFill>
                <a:latin typeface="MyFont" panose="02010609030101010101" charset="-122"/>
                <a:ea typeface="MyFont" panose="02010609030101010101" charset="-122"/>
                <a:sym typeface="+mn-ea"/>
              </a:rPr>
              <a:t>1</a:t>
            </a:r>
            <a:r>
              <a:rPr lang="en-US" altLang="zh-CN" sz="1400">
                <a:solidFill>
                  <a:srgbClr val="00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2</a:t>
            </a:r>
            <a:r>
              <a:rPr lang="en-US" altLang="zh-CN" sz="1400">
                <a:solidFill>
                  <a:srgbClr val="000000"/>
                </a:solidFill>
                <a:latin typeface="MyFont" panose="02010609030101010101" charset="-122"/>
                <a:ea typeface="MyFont" panose="02010609030101010101" charset="-122"/>
                <a:sym typeface="+mn-ea"/>
              </a:rPr>
              <a:t>], ([</a:t>
            </a:r>
            <a:r>
              <a:rPr lang="en-US" altLang="zh-CN" sz="1400">
                <a:solidFill>
                  <a:srgbClr val="00A000"/>
                </a:solidFill>
                <a:latin typeface="MyFont" panose="02010609030101010101" charset="-122"/>
                <a:ea typeface="MyFont" panose="02010609030101010101" charset="-122"/>
                <a:sym typeface="+mn-ea"/>
              </a:rPr>
              <a:t>1</a:t>
            </a:r>
            <a:r>
              <a:rPr lang="en-US" altLang="zh-CN" sz="1400">
                <a:solidFill>
                  <a:srgbClr val="00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3</a:t>
            </a:r>
            <a:r>
              <a:rPr lang="en-US" altLang="zh-CN" sz="1400">
                <a:solidFill>
                  <a:srgbClr val="00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5</a:t>
            </a:r>
            <a:r>
              <a:rPr lang="en-US" altLang="zh-CN" sz="1400">
                <a:solidFill>
                  <a:srgbClr val="000000"/>
                </a:solidFill>
                <a:latin typeface="MyFont" panose="02010609030101010101" charset="-122"/>
                <a:ea typeface="MyFont" panose="02010609030101010101" charset="-122"/>
                <a:sym typeface="+mn-ea"/>
              </a:rPr>
              <a:t>], [</a:t>
            </a:r>
            <a:r>
              <a:rPr lang="en-US" altLang="zh-CN" sz="1400">
                <a:solidFill>
                  <a:srgbClr val="00A000"/>
                </a:solidFill>
                <a:latin typeface="MyFont" panose="02010609030101010101" charset="-122"/>
                <a:ea typeface="MyFont" panose="02010609030101010101" charset="-122"/>
                <a:sym typeface="+mn-ea"/>
              </a:rPr>
              <a:t>2</a:t>
            </a:r>
            <a:r>
              <a:rPr lang="en-US" altLang="zh-CN" sz="1400">
                <a:solidFill>
                  <a:srgbClr val="00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4</a:t>
            </a:r>
            <a:r>
              <a:rPr lang="en-US" altLang="zh-CN" sz="1400">
                <a:solidFill>
                  <a:srgbClr val="00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6</a:t>
            </a:r>
            <a:r>
              <a:rPr lang="en-US" altLang="zh-CN" sz="1400">
                <a:solidFill>
                  <a:srgbClr val="000000"/>
                </a:solidFill>
                <a:latin typeface="MyFont" panose="02010609030101010101" charset="-122"/>
                <a:ea typeface="MyFont" panose="02010609030101010101" charset="-122"/>
                <a:sym typeface="+mn-ea"/>
              </a:rPr>
              <a:t>]), [</a:t>
            </a:r>
            <a:r>
              <a:rPr lang="en-US" altLang="zh-CN" sz="1400">
                <a:solidFill>
                  <a:srgbClr val="00A000"/>
                </a:solidFill>
                <a:latin typeface="MyFont" panose="02010609030101010101" charset="-122"/>
                <a:ea typeface="MyFont" panose="02010609030101010101" charset="-122"/>
                <a:sym typeface="+mn-ea"/>
              </a:rPr>
              <a:t>7</a:t>
            </a:r>
            <a:r>
              <a:rPr lang="en-US" altLang="zh-CN" sz="1400">
                <a:solidFill>
                  <a:srgbClr val="000000"/>
                </a:solidFill>
                <a:latin typeface="MyFont" panose="02010609030101010101" charset="-122"/>
                <a:ea typeface="MyFont" panose="02010609030101010101" charset="-122"/>
                <a:sym typeface="+mn-ea"/>
              </a:rPr>
              <a:t>,</a:t>
            </a:r>
            <a:r>
              <a:rPr lang="en-US" altLang="zh-CN" sz="1400">
                <a:solidFill>
                  <a:srgbClr val="00A000"/>
                </a:solidFill>
                <a:latin typeface="MyFont" panose="02010609030101010101" charset="-122"/>
                <a:ea typeface="MyFont" panose="02010609030101010101" charset="-122"/>
                <a:sym typeface="+mn-ea"/>
              </a:rPr>
              <a:t>8</a:t>
            </a:r>
            <a:r>
              <a:rPr lang="en-US" altLang="zh-CN" sz="1400">
                <a:solidFill>
                  <a:srgbClr val="000000"/>
                </a:solidFill>
                <a:latin typeface="MyFont" panose="02010609030101010101" charset="-122"/>
                <a:ea typeface="MyFont" panose="02010609030101010101" charset="-122"/>
                <a:sym typeface="+mn-ea"/>
              </a:rPr>
              <a:t>]]</a:t>
            </a:r>
            <a:endParaRPr lang="en-US" altLang="zh-CN" sz="1400">
              <a:solidFill>
                <a:srgbClr val="000000"/>
              </a:solidFill>
              <a:latin typeface="MyFont" panose="02010609030101010101" charset="-122"/>
              <a:ea typeface="MyFont" panose="02010609030101010101" charset="-122"/>
              <a:sym typeface="+mn-ea"/>
            </a:endParaRPr>
          </a:p>
        </p:txBody>
      </p:sp>
      <p:sp>
        <p:nvSpPr>
          <p:cNvPr id="18" name="矩形 17"/>
          <p:cNvSpPr/>
          <p:nvPr>
            <p:custDataLst>
              <p:tags r:id="rId6"/>
            </p:custDataLst>
          </p:nvPr>
        </p:nvSpPr>
        <p:spPr>
          <a:xfrm>
            <a:off x="5969000" y="4524375"/>
            <a:ext cx="4998720" cy="185864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b="0">
              <a:solidFill>
                <a:srgbClr val="000000"/>
              </a:solidFill>
              <a:latin typeface="MyFont" panose="02010609030101010101" charset="-122"/>
              <a:ea typeface="MyFont" panose="02010609030101010101" charset="-122"/>
            </a:endParaRPr>
          </a:p>
        </p:txBody>
      </p:sp>
      <p:sp>
        <p:nvSpPr>
          <p:cNvPr id="20" name="矩形 19"/>
          <p:cNvSpPr/>
          <p:nvPr>
            <p:custDataLst>
              <p:tags r:id="rId7"/>
            </p:custDataLst>
          </p:nvPr>
        </p:nvSpPr>
        <p:spPr>
          <a:xfrm>
            <a:off x="5969635" y="1093470"/>
            <a:ext cx="4998085" cy="639445"/>
          </a:xfrm>
          <a:prstGeom prst="rect">
            <a:avLst/>
          </a:prstGeom>
          <a:noFill/>
          <a:ln w="28575" cmpd="dbl">
            <a:solidFill>
              <a:schemeClr val="tx1">
                <a:lumMod val="50000"/>
                <a:lumOff val="50000"/>
              </a:schemeClr>
            </a:soli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b="0">
              <a:solidFill>
                <a:srgbClr val="000000"/>
              </a:solidFill>
              <a:latin typeface="MyFont" panose="02010609030101010101" charset="-122"/>
              <a:ea typeface="MyFont" panose="02010609030101010101" charset="-122"/>
            </a:endParaRPr>
          </a:p>
        </p:txBody>
      </p:sp>
      <p:sp>
        <p:nvSpPr>
          <p:cNvPr id="21" name="文本框 20"/>
          <p:cNvSpPr txBox="1"/>
          <p:nvPr/>
        </p:nvSpPr>
        <p:spPr>
          <a:xfrm>
            <a:off x="5892800" y="765810"/>
            <a:ext cx="4064000" cy="337185"/>
          </a:xfrm>
          <a:prstGeom prst="rect">
            <a:avLst/>
          </a:prstGeom>
          <a:noFill/>
        </p:spPr>
        <p:txBody>
          <a:bodyPr wrap="square" rtlCol="0">
            <a:spAutoFit/>
          </a:bodyPr>
          <a:p>
            <a:r>
              <a:rPr lang="zh-CN" altLang="en-US" sz="1600">
                <a:latin typeface="阿里巴巴普惠体 3.0 55 Regular" panose="00020600040101010101" charset="-122"/>
                <a:ea typeface="阿里巴巴普惠体 3.0 55 Regular" panose="00020600040101010101" charset="-122"/>
              </a:rPr>
              <a:t>原始数据：</a:t>
            </a:r>
            <a:endParaRPr lang="zh-CN" altLang="en-US" sz="1600">
              <a:latin typeface="阿里巴巴普惠体 3.0 55 Regular" panose="00020600040101010101" charset="-122"/>
              <a:ea typeface="阿里巴巴普惠体 3.0 55 Regular" panose="00020600040101010101" charset="-122"/>
            </a:endParaRPr>
          </a:p>
        </p:txBody>
      </p:sp>
      <p:sp>
        <p:nvSpPr>
          <p:cNvPr id="5" name="椭圆 4"/>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8"/>
    </p:custData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03</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zh-CN" sz="5400" dirty="0">
                <a:solidFill>
                  <a:schemeClr val="bg1"/>
                </a:solidFill>
                <a:latin typeface="Noto Sans S Chinese Regular" panose="020B0500000000000000" pitchFamily="34" charset="-128"/>
                <a:ea typeface="Noto Sans S Chinese Regular" panose="020B0500000000000000" pitchFamily="34" charset="-128"/>
              </a:rPr>
              <a:t>纯函数</a:t>
            </a:r>
            <a:endParaRPr lang="zh-CN"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概念</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889635" y="1137285"/>
            <a:ext cx="8787765" cy="82994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纯函数是指在函数的执行过程中，不会对程序的状态进行任何改变，也不会对外部环境 产生任何副作用，即只依赖于其输入参数，而不依赖于任何外部变量或状态。纯函数可以提</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高程序的可读性、可维护性和可扩展性。</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889635" y="2247583"/>
            <a:ext cx="5080000" cy="368300"/>
          </a:xfrm>
          <a:prstGeom prst="rect">
            <a:avLst/>
          </a:prstGeom>
        </p:spPr>
        <p:txBody>
          <a:bodyPr>
            <a:spAutoFit/>
          </a:bodyPr>
          <a:p>
            <a:pPr marL="0" indent="0"/>
            <a:r>
              <a:rPr lang="zh-CN" altLang="en-US" b="1" i="0">
                <a:solidFill>
                  <a:srgbClr val="292A2E"/>
                </a:solidFill>
                <a:latin typeface="阿里巴巴普惠体 3.0 55 Regular" panose="00020600040101010101" charset="-122"/>
                <a:ea typeface="阿里巴巴普惠体 3.0 55 Regular" panose="00020600040101010101" charset="-122"/>
              </a:rPr>
              <a:t>纯函数的特征：</a:t>
            </a:r>
            <a:endParaRPr lang="zh-CN" altLang="en-US" b="1" i="0">
              <a:solidFill>
                <a:srgbClr val="292A2E"/>
              </a:solidFill>
              <a:latin typeface="阿里巴巴普惠体 3.0 55 Regular" panose="00020600040101010101" charset="-122"/>
              <a:ea typeface="阿里巴巴普惠体 3.0 55 Regular" panose="00020600040101010101" charset="-122"/>
            </a:endParaRPr>
          </a:p>
        </p:txBody>
      </p:sp>
      <p:sp>
        <p:nvSpPr>
          <p:cNvPr id="6" name="文本框 5"/>
          <p:cNvSpPr txBox="1"/>
          <p:nvPr/>
        </p:nvSpPr>
        <p:spPr>
          <a:xfrm>
            <a:off x="996315" y="2761615"/>
            <a:ext cx="6860540" cy="1814830"/>
          </a:xfrm>
          <a:prstGeom prst="rect">
            <a:avLst/>
          </a:prstGeom>
        </p:spPr>
        <p:txBody>
          <a:bodyPr wrap="square">
            <a:spAutoFit/>
          </a:bodyPr>
          <a:p>
            <a:pPr marL="285750" indent="-285750">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相同的输入总是产生相同的输出，即函数的输出只由输入决定，不受任何外部状态 或副作用的影响。</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函数不会改变外部状态，即不会对程序的其他部分产生影响。</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函数不会修改传入的参数，而是返回一个新的值，保持了输入参数的不可变性。</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函数的执行过程对于调用者来说是透明的，即调用者不需要了解函数的内部实现细 节，只需要关注输入和输出。</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7" name="文本框 6"/>
          <p:cNvSpPr txBox="1"/>
          <p:nvPr/>
        </p:nvSpPr>
        <p:spPr>
          <a:xfrm>
            <a:off x="889635" y="5092065"/>
            <a:ext cx="8706485" cy="583565"/>
          </a:xfrm>
          <a:prstGeom prst="rect">
            <a:avLst/>
          </a:prstGeom>
          <a:noFill/>
        </p:spPr>
        <p:txBody>
          <a:bodyPr wrap="square" rtlCol="0" anchor="t">
            <a:spAutoFit/>
          </a:bodyPr>
          <a:p>
            <a:pPr indent="0">
              <a:spcBef>
                <a:spcPct val="0"/>
              </a:spcBef>
              <a:spcAft>
                <a:spcPct val="0"/>
              </a:spcAft>
              <a:buFont typeface="Arial" panose="020B0604020202020204" pitchFamily="34" charset="0"/>
              <a:buNone/>
            </a:pP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纯函数不支持显式的全局变量，但开发者可以在自定义函数中通过</a:t>
            </a: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objName </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访问共享对象（共享表、同步字典）来获取外部的变量。</a:t>
            </a:r>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5" name="椭圆 4"/>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3"/>
    </p:custData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不可变参数</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996315" y="1312862"/>
            <a:ext cx="4650105" cy="33718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纯函数要求自定义函数的参数默认不可修改。</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 name="文本框 4"/>
          <p:cNvSpPr txBox="1"/>
          <p:nvPr/>
        </p:nvSpPr>
        <p:spPr>
          <a:xfrm>
            <a:off x="1239520" y="3797300"/>
            <a:ext cx="4407535" cy="583565"/>
          </a:xfrm>
          <a:prstGeom prst="rect">
            <a:avLst/>
          </a:prstGeom>
          <a:noFill/>
        </p:spPr>
        <p:txBody>
          <a:bodyPr wrap="square" rtlCol="0" anchor="t">
            <a:spAutoFit/>
          </a:bodyPr>
          <a:p>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//output</a:t>
            </a: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Syntax Error: [line #2] Constant variable [a] can't be modified.</a:t>
            </a:r>
            <a:endPar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8" name="文本框 7"/>
          <p:cNvSpPr txBox="1"/>
          <p:nvPr/>
        </p:nvSpPr>
        <p:spPr>
          <a:xfrm>
            <a:off x="1239520" y="2146935"/>
            <a:ext cx="4152900" cy="1572260"/>
          </a:xfrm>
          <a:prstGeom prst="rect">
            <a:avLst/>
          </a:prstGeom>
        </p:spPr>
        <p:txBody>
          <a:bodyPr wrap="square">
            <a:spAutoFit/>
          </a:bodyPr>
          <a:p>
            <a:pPr>
              <a:lnSpc>
                <a:spcPts val="1650"/>
              </a:lnSpc>
            </a:pPr>
            <a:r>
              <a:rPr lang="en-US" altLang="zh-CN" sz="1600" b="0">
                <a:solidFill>
                  <a:srgbClr val="AF00DB"/>
                </a:solidFill>
                <a:latin typeface="MyFont" panose="02010609030101010101" charset="-122"/>
                <a:ea typeface="MyFont" panose="02010609030101010101" charset="-122"/>
              </a:rPr>
              <a:t>def </a:t>
            </a:r>
            <a:r>
              <a:rPr lang="en-US" altLang="zh-CN" sz="1600" b="1">
                <a:solidFill>
                  <a:srgbClr val="000000"/>
                </a:solidFill>
                <a:latin typeface="MyFont" panose="02010609030101010101" charset="-122"/>
                <a:ea typeface="MyFont" panose="02010609030101010101" charset="-122"/>
              </a:rPr>
              <a:t>foo</a:t>
            </a:r>
            <a:r>
              <a:rPr lang="en-US" altLang="zh-CN" sz="1600" b="0">
                <a:solidFill>
                  <a:srgbClr val="000000"/>
                </a:solidFill>
                <a:latin typeface="MyFont" panose="02010609030101010101" charset="-122"/>
                <a:ea typeface="MyFont" panose="02010609030101010101" charset="-122"/>
              </a:rPr>
              <a:t>(a, b){</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a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a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b</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return </a:t>
            </a:r>
            <a:r>
              <a:rPr lang="en-US" altLang="zh-CN" sz="1600" b="1">
                <a:solidFill>
                  <a:srgbClr val="000000"/>
                </a:solidFill>
                <a:latin typeface="MyFont" panose="02010609030101010101" charset="-122"/>
                <a:ea typeface="MyFont" panose="02010609030101010101" charset="-122"/>
              </a:rPr>
              <a:t>cumsum</a:t>
            </a:r>
            <a:r>
              <a:rPr lang="en-US" altLang="zh-CN" sz="1600" b="0">
                <a:solidFill>
                  <a:srgbClr val="000000"/>
                </a:solidFill>
                <a:latin typeface="MyFont" panose="02010609030101010101" charset="-122"/>
                <a:ea typeface="MyFont" panose="02010609030101010101" charset="-122"/>
              </a:rPr>
              <a:t>(a)</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a </a:t>
            </a:r>
            <a:r>
              <a:rPr lang="en-US" altLang="zh-CN" sz="1600" b="0">
                <a:solidFill>
                  <a:srgbClr val="FF0000"/>
                </a:solidFill>
                <a:latin typeface="MyFont" panose="02010609030101010101" charset="-122"/>
                <a:ea typeface="MyFont" panose="02010609030101010101" charset="-122"/>
              </a:rPr>
              <a:t>= </a:t>
            </a:r>
            <a:r>
              <a:rPr lang="en-US" altLang="zh-CN" sz="1600" b="0">
                <a:solidFill>
                  <a:schemeClr val="tx1">
                    <a:lumMod val="95000"/>
                    <a:lumOff val="5000"/>
                  </a:schemeClr>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1</a:t>
            </a:r>
            <a:r>
              <a:rPr lang="en-US" altLang="zh-CN" sz="1600" b="0">
                <a:solidFill>
                  <a:schemeClr val="tx1">
                    <a:lumMod val="95000"/>
                    <a:lumOff val="5000"/>
                  </a:schemeClr>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2</a:t>
            </a:r>
            <a:r>
              <a:rPr lang="en-US" altLang="zh-CN" sz="1600" b="0">
                <a:solidFill>
                  <a:schemeClr val="tx1">
                    <a:lumMod val="95000"/>
                    <a:lumOff val="5000"/>
                  </a:schemeClr>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3</a:t>
            </a:r>
            <a:r>
              <a:rPr lang="en-US" altLang="zh-CN" sz="1600" b="0">
                <a:solidFill>
                  <a:schemeClr val="tx1">
                    <a:lumMod val="95000"/>
                    <a:lumOff val="5000"/>
                  </a:schemeClr>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4</a:t>
            </a:r>
            <a:r>
              <a:rPr lang="en-US" altLang="zh-CN" sz="1600" b="0">
                <a:solidFill>
                  <a:schemeClr val="tx1">
                    <a:lumMod val="95000"/>
                    <a:lumOff val="5000"/>
                  </a:schemeClr>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5</a:t>
            </a:r>
            <a:r>
              <a:rPr lang="en-US" altLang="zh-CN" sz="1600" b="0">
                <a:solidFill>
                  <a:schemeClr val="tx1">
                    <a:lumMod val="95000"/>
                    <a:lumOff val="5000"/>
                  </a:schemeClr>
                </a:solidFill>
                <a:latin typeface="MyFont" panose="02010609030101010101" charset="-122"/>
                <a:ea typeface="MyFont" panose="02010609030101010101" charset="-122"/>
              </a:rPr>
              <a:t>]</a:t>
            </a:r>
            <a:endParaRPr lang="en-US" altLang="zh-CN" sz="1600" b="0">
              <a:solidFill>
                <a:srgbClr val="00A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b </a:t>
            </a:r>
            <a:r>
              <a:rPr lang="en-US" altLang="zh-CN" sz="1600" b="0">
                <a:solidFill>
                  <a:srgbClr val="FF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10</a:t>
            </a:r>
            <a:endParaRPr lang="en-US" altLang="zh-CN" sz="1600" b="0">
              <a:solidFill>
                <a:srgbClr val="00A000"/>
              </a:solidFill>
              <a:latin typeface="MyFont" panose="02010609030101010101" charset="-122"/>
              <a:ea typeface="MyFont" panose="02010609030101010101" charset="-122"/>
            </a:endParaRPr>
          </a:p>
          <a:p>
            <a:pPr>
              <a:lnSpc>
                <a:spcPts val="1650"/>
              </a:lnSpc>
            </a:pPr>
            <a:r>
              <a:rPr lang="en-US" altLang="zh-CN" sz="1600" b="1">
                <a:solidFill>
                  <a:srgbClr val="000000"/>
                </a:solidFill>
                <a:latin typeface="MyFont" panose="02010609030101010101" charset="-122"/>
                <a:ea typeface="MyFont" panose="02010609030101010101" charset="-122"/>
              </a:rPr>
              <a:t>foo</a:t>
            </a:r>
            <a:r>
              <a:rPr lang="en-US" altLang="zh-CN" sz="1600" b="0">
                <a:solidFill>
                  <a:srgbClr val="000000"/>
                </a:solidFill>
                <a:latin typeface="MyFont" panose="02010609030101010101" charset="-122"/>
                <a:ea typeface="MyFont" panose="02010609030101010101" charset="-122"/>
              </a:rPr>
              <a:t>(a, b)</a:t>
            </a:r>
            <a:endParaRPr lang="en-US" altLang="zh-CN" sz="1600" b="0">
              <a:solidFill>
                <a:srgbClr val="000000"/>
              </a:solidFill>
              <a:latin typeface="MyFont" panose="02010609030101010101" charset="-122"/>
              <a:ea typeface="MyFont" panose="02010609030101010101" charset="-122"/>
            </a:endParaRPr>
          </a:p>
        </p:txBody>
      </p:sp>
      <p:sp>
        <p:nvSpPr>
          <p:cNvPr id="12" name="文本框 11"/>
          <p:cNvSpPr txBox="1"/>
          <p:nvPr/>
        </p:nvSpPr>
        <p:spPr>
          <a:xfrm>
            <a:off x="6324600" y="2224405"/>
            <a:ext cx="4719320" cy="1995805"/>
          </a:xfrm>
          <a:prstGeom prst="rect">
            <a:avLst/>
          </a:prstGeom>
        </p:spPr>
        <p:txBody>
          <a:bodyPr wrap="square">
            <a:spAutoFit/>
          </a:bodyPr>
          <a:p>
            <a:pPr>
              <a:lnSpc>
                <a:spcPts val="1650"/>
              </a:lnSpc>
            </a:pPr>
            <a:r>
              <a:rPr lang="en-US" altLang="zh-CN" sz="1600" b="0">
                <a:solidFill>
                  <a:srgbClr val="AF00DB"/>
                </a:solidFill>
                <a:latin typeface="MyFont" panose="02010609030101010101" charset="-122"/>
                <a:ea typeface="MyFont" panose="02010609030101010101" charset="-122"/>
              </a:rPr>
              <a:t>def </a:t>
            </a:r>
            <a:r>
              <a:rPr lang="en-US" altLang="zh-CN" sz="1600" b="1">
                <a:solidFill>
                  <a:srgbClr val="000000"/>
                </a:solidFill>
                <a:latin typeface="MyFont" panose="02010609030101010101" charset="-122"/>
                <a:ea typeface="MyFont" panose="02010609030101010101" charset="-122"/>
              </a:rPr>
              <a:t>foo</a:t>
            </a:r>
            <a:r>
              <a:rPr lang="en-US" altLang="zh-CN" sz="1600" b="0">
                <a:solidFill>
                  <a:srgbClr val="000000"/>
                </a:solidFill>
                <a:latin typeface="MyFont" panose="02010609030101010101" charset="-122"/>
                <a:ea typeface="MyFont" panose="02010609030101010101" charset="-122"/>
              </a:rPr>
              <a:t>(</a:t>
            </a:r>
            <a:r>
              <a:rPr lang="en-US" altLang="zh-CN" sz="1600" b="0">
                <a:solidFill>
                  <a:srgbClr val="AF00DB"/>
                </a:solidFill>
                <a:latin typeface="MyFont" panose="02010609030101010101" charset="-122"/>
                <a:ea typeface="MyFont" panose="02010609030101010101" charset="-122"/>
              </a:rPr>
              <a:t>mutable</a:t>
            </a:r>
            <a:r>
              <a:rPr lang="en-US" altLang="zh-CN" sz="1600" b="0">
                <a:solidFill>
                  <a:srgbClr val="000000"/>
                </a:solidFill>
                <a:latin typeface="MyFont" panose="02010609030101010101" charset="-122"/>
                <a:ea typeface="MyFont" panose="02010609030101010101" charset="-122"/>
              </a:rPr>
              <a:t> a, b){</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a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a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b</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return </a:t>
            </a:r>
            <a:r>
              <a:rPr lang="en-US" altLang="zh-CN" sz="1600" b="1">
                <a:solidFill>
                  <a:srgbClr val="000000"/>
                </a:solidFill>
                <a:latin typeface="MyFont" panose="02010609030101010101" charset="-122"/>
                <a:ea typeface="MyFont" panose="02010609030101010101" charset="-122"/>
              </a:rPr>
              <a:t>cumsum</a:t>
            </a:r>
            <a:r>
              <a:rPr lang="en-US" altLang="zh-CN" sz="1600" b="0">
                <a:solidFill>
                  <a:srgbClr val="000000"/>
                </a:solidFill>
                <a:latin typeface="MyFont" panose="02010609030101010101" charset="-122"/>
                <a:ea typeface="MyFont" panose="02010609030101010101" charset="-122"/>
              </a:rPr>
              <a:t>(a)</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a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1</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2</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3</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4</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5</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b </a:t>
            </a:r>
            <a:r>
              <a:rPr lang="en-US" altLang="zh-CN" sz="1600" b="0">
                <a:solidFill>
                  <a:srgbClr val="FF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10</a:t>
            </a:r>
            <a:endParaRPr lang="en-US" altLang="zh-CN" sz="1600" b="0">
              <a:solidFill>
                <a:srgbClr val="00A000"/>
              </a:solidFill>
              <a:latin typeface="MyFont" panose="02010609030101010101" charset="-122"/>
              <a:ea typeface="MyFont" panose="02010609030101010101" charset="-122"/>
            </a:endParaRPr>
          </a:p>
          <a:p>
            <a:pPr>
              <a:lnSpc>
                <a:spcPts val="1650"/>
              </a:lnSpc>
            </a:pPr>
            <a:r>
              <a:rPr lang="en-US" altLang="zh-CN" sz="1600" b="1">
                <a:solidFill>
                  <a:srgbClr val="000000"/>
                </a:solidFill>
                <a:latin typeface="MyFont" panose="02010609030101010101" charset="-122"/>
                <a:ea typeface="MyFont" panose="02010609030101010101" charset="-122"/>
              </a:rPr>
              <a:t>foo</a:t>
            </a:r>
            <a:r>
              <a:rPr lang="en-US" altLang="zh-CN" sz="1600" b="0">
                <a:solidFill>
                  <a:srgbClr val="000000"/>
                </a:solidFill>
                <a:latin typeface="MyFont" panose="02010609030101010101" charset="-122"/>
                <a:ea typeface="MyFont" panose="02010609030101010101" charset="-122"/>
              </a:rPr>
              <a:t>(a, b) </a:t>
            </a:r>
            <a:endParaRPr lang="en-US" altLang="zh-CN" sz="1600" b="0">
              <a:solidFill>
                <a:srgbClr val="000000"/>
              </a:solidFill>
              <a:latin typeface="MyFont" panose="02010609030101010101" charset="-122"/>
              <a:ea typeface="MyFont" panose="02010609030101010101" charset="-122"/>
            </a:endParaRPr>
          </a:p>
          <a:p>
            <a:pPr>
              <a:lnSpc>
                <a:spcPts val="1650"/>
              </a:lnSpc>
            </a:pPr>
            <a:endParaRPr lang="en-US" altLang="zh-CN" sz="1600" b="0">
              <a:solidFill>
                <a:srgbClr val="000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//output: 11 23 36 50 65</a:t>
            </a:r>
            <a:endParaRPr lang="en-US" altLang="zh-CN" sz="1600" b="0">
              <a:solidFill>
                <a:srgbClr val="000000"/>
              </a:solidFill>
              <a:latin typeface="MyFont" panose="02010609030101010101" charset="-122"/>
              <a:ea typeface="MyFont" panose="02010609030101010101" charset="-122"/>
            </a:endParaRPr>
          </a:p>
        </p:txBody>
      </p:sp>
      <p:sp>
        <p:nvSpPr>
          <p:cNvPr id="13" name="文本框 12"/>
          <p:cNvSpPr txBox="1"/>
          <p:nvPr/>
        </p:nvSpPr>
        <p:spPr>
          <a:xfrm>
            <a:off x="6070600" y="1312862"/>
            <a:ext cx="5080000" cy="583565"/>
          </a:xfrm>
          <a:prstGeom prst="rect">
            <a:avLst/>
          </a:prstGeom>
        </p:spPr>
        <p:txBody>
          <a:bodyPr>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如果需要修改一个参数的值，必须显式地将该参数指定为</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mutable </a:t>
            </a:r>
            <a:endPar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4" name="文本框 13"/>
          <p:cNvSpPr txBox="1"/>
          <p:nvPr/>
        </p:nvSpPr>
        <p:spPr>
          <a:xfrm>
            <a:off x="996315" y="4969510"/>
            <a:ext cx="10047605" cy="58356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大部分内置函数的参数默认也是不可修改的。作为一项约定，那些允许修改参数的内置函数会在其名称后加上感叹号</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，如</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append!, replace!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等</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6" name="矩形 15"/>
          <p:cNvSpPr/>
          <p:nvPr>
            <p:custDataLst>
              <p:tags r:id="rId3"/>
            </p:custDataLst>
          </p:nvPr>
        </p:nvSpPr>
        <p:spPr>
          <a:xfrm>
            <a:off x="1104900" y="1945640"/>
            <a:ext cx="4542155" cy="266636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b="0">
              <a:solidFill>
                <a:srgbClr val="000000"/>
              </a:solidFill>
              <a:latin typeface="MyFont" panose="02010609030101010101" charset="-122"/>
              <a:ea typeface="MyFont" panose="02010609030101010101" charset="-122"/>
            </a:endParaRPr>
          </a:p>
        </p:txBody>
      </p:sp>
      <p:sp>
        <p:nvSpPr>
          <p:cNvPr id="4" name="矩形 3"/>
          <p:cNvSpPr/>
          <p:nvPr>
            <p:custDataLst>
              <p:tags r:id="rId4"/>
            </p:custDataLst>
          </p:nvPr>
        </p:nvSpPr>
        <p:spPr>
          <a:xfrm>
            <a:off x="6184900" y="1945640"/>
            <a:ext cx="4859655" cy="266636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b="0">
              <a:solidFill>
                <a:srgbClr val="000000"/>
              </a:solidFill>
              <a:latin typeface="MyFont" panose="02010609030101010101" charset="-122"/>
              <a:ea typeface="MyFont" panose="02010609030101010101" charset="-122"/>
            </a:endParaRPr>
          </a:p>
        </p:txBody>
      </p:sp>
      <p:sp>
        <p:nvSpPr>
          <p:cNvPr id="6" name="椭圆 5"/>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5"/>
    </p:custData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不支持外部变量</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7" name="文本框 6"/>
          <p:cNvSpPr txBox="1"/>
          <p:nvPr/>
        </p:nvSpPr>
        <p:spPr>
          <a:xfrm>
            <a:off x="889635" y="1266190"/>
            <a:ext cx="7822565" cy="583565"/>
          </a:xfrm>
          <a:prstGeom prst="rect">
            <a:avLst/>
          </a:prstGeom>
          <a:noFill/>
        </p:spPr>
        <p:txBody>
          <a:bodyPr wrap="square" rtlCol="0" anchor="t">
            <a:spAutoFit/>
          </a:bodyPr>
          <a:p>
            <a:pPr indent="0">
              <a:spcBef>
                <a:spcPct val="0"/>
              </a:spcBef>
              <a:spcAft>
                <a:spcPct val="0"/>
              </a:spcAft>
              <a:buFont typeface="Arial" panose="020B0604020202020204" pitchFamily="34" charset="0"/>
              <a:buNone/>
            </a:pP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纯函数不支持显式的全局变量，但开发者可以在自定义函数中通过</a:t>
            </a: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objName </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访问共享对象（共享表、同步字典）来获取外部的变量。</a:t>
            </a:r>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5" name="文本框 4"/>
          <p:cNvSpPr txBox="1"/>
          <p:nvPr/>
        </p:nvSpPr>
        <p:spPr>
          <a:xfrm>
            <a:off x="1186815" y="2506980"/>
            <a:ext cx="5080000" cy="2343150"/>
          </a:xfrm>
          <a:prstGeom prst="rect">
            <a:avLst/>
          </a:prstGeom>
        </p:spPr>
        <p:txBody>
          <a:bodyPr>
            <a:noAutofit/>
          </a:bodyPr>
          <a:p>
            <a:pPr indent="0" fontAlgn="auto">
              <a:lnSpc>
                <a:spcPct val="100000"/>
              </a:lnSpc>
            </a:pPr>
            <a:r>
              <a:rPr lang="en-US" altLang="zh-CN" sz="1600" b="1">
                <a:solidFill>
                  <a:srgbClr val="000000"/>
                </a:solidFill>
                <a:latin typeface="MyFont" panose="02010609030101010101" charset="-122"/>
                <a:ea typeface="MyFont" panose="02010609030101010101" charset="-122"/>
              </a:rPr>
              <a:t>syncDict</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"b"</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10</a:t>
            </a:r>
            <a:r>
              <a:rPr lang="en-US" altLang="zh-CN" sz="1600" b="0">
                <a:solidFill>
                  <a:srgbClr val="000000"/>
                </a:solidFill>
                <a:latin typeface="MyFont" panose="02010609030101010101" charset="-122"/>
                <a:ea typeface="MyFont" panose="02010609030101010101" charset="-122"/>
              </a:rPr>
              <a:t>], </a:t>
            </a:r>
            <a:r>
              <a:rPr lang="en-US" altLang="zh-CN" sz="1600" b="0">
                <a:solidFill>
                  <a:srgbClr val="A31515"/>
                </a:solidFill>
                <a:latin typeface="MyFont" panose="02010609030101010101" charset="-122"/>
                <a:ea typeface="MyFont" panose="02010609030101010101" charset="-122"/>
              </a:rPr>
              <a:t>"sharedDict_tmp"</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AF00DB"/>
                </a:solidFill>
                <a:latin typeface="MyFont" panose="02010609030101010101" charset="-122"/>
                <a:ea typeface="MyFont" panose="02010609030101010101" charset="-122"/>
              </a:rPr>
              <a:t>def </a:t>
            </a:r>
            <a:r>
              <a:rPr lang="en-US" altLang="zh-CN" sz="1600" b="1">
                <a:solidFill>
                  <a:srgbClr val="000000"/>
                </a:solidFill>
                <a:latin typeface="MyFont" panose="02010609030101010101" charset="-122"/>
                <a:ea typeface="MyFont" panose="02010609030101010101" charset="-122"/>
              </a:rPr>
              <a:t>foo</a:t>
            </a:r>
            <a:r>
              <a:rPr lang="en-US" altLang="zh-CN" sz="1600" b="0">
                <a:solidFill>
                  <a:srgbClr val="000000"/>
                </a:solidFill>
                <a:latin typeface="MyFont" panose="02010609030101010101" charset="-122"/>
                <a:ea typeface="MyFont" panose="02010609030101010101" charset="-122"/>
              </a:rPr>
              <a:t>(</a:t>
            </a:r>
            <a:r>
              <a:rPr lang="en-US" altLang="zh-CN" sz="1600" b="0">
                <a:solidFill>
                  <a:srgbClr val="AF00DB"/>
                </a:solidFill>
                <a:latin typeface="MyFont" panose="02010609030101010101" charset="-122"/>
                <a:ea typeface="MyFont" panose="02010609030101010101" charset="-122"/>
              </a:rPr>
              <a:t>mutable</a:t>
            </a:r>
            <a:r>
              <a:rPr lang="en-US" altLang="zh-CN" sz="1600" b="0">
                <a:solidFill>
                  <a:srgbClr val="000000"/>
                </a:solidFill>
                <a:latin typeface="MyFont" panose="02010609030101010101" charset="-122"/>
                <a:ea typeface="MyFont" panose="02010609030101010101" charset="-122"/>
              </a:rPr>
              <a:t> a){</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a </a:t>
            </a:r>
            <a:r>
              <a:rPr lang="en-US" altLang="zh-CN" sz="1600" b="0">
                <a:solidFill>
                  <a:srgbClr val="FF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objByName</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"sharedDict_tmp"</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"b"</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a:t>
            </a:r>
            <a:r>
              <a:rPr lang="en-US" altLang="zh-CN" sz="1600" b="0">
                <a:solidFill>
                  <a:srgbClr val="AF00DB"/>
                </a:solidFill>
                <a:latin typeface="MyFont" panose="02010609030101010101" charset="-122"/>
                <a:ea typeface="MyFont" panose="02010609030101010101" charset="-122"/>
              </a:rPr>
              <a:t>return </a:t>
            </a:r>
            <a:r>
              <a:rPr lang="en-US" altLang="zh-CN" sz="1600" b="1">
                <a:solidFill>
                  <a:srgbClr val="000000"/>
                </a:solidFill>
                <a:latin typeface="MyFont" panose="02010609030101010101" charset="-122"/>
                <a:ea typeface="MyFont" panose="02010609030101010101" charset="-122"/>
              </a:rPr>
              <a:t>cumsum</a:t>
            </a:r>
            <a:r>
              <a:rPr lang="en-US" altLang="zh-CN" sz="1600" b="0">
                <a:solidFill>
                  <a:srgbClr val="000000"/>
                </a:solidFill>
                <a:latin typeface="MyFont" panose="02010609030101010101" charset="-122"/>
                <a:ea typeface="MyFont" panose="02010609030101010101" charset="-122"/>
              </a:rPr>
              <a:t>(a)</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a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1</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2</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3</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4</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5</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1">
                <a:solidFill>
                  <a:srgbClr val="000000"/>
                </a:solidFill>
                <a:latin typeface="MyFont" panose="02010609030101010101" charset="-122"/>
                <a:ea typeface="MyFont" panose="02010609030101010101" charset="-122"/>
              </a:rPr>
              <a:t>foo</a:t>
            </a:r>
            <a:r>
              <a:rPr lang="en-US" altLang="zh-CN" sz="1600" b="0">
                <a:solidFill>
                  <a:srgbClr val="000000"/>
                </a:solidFill>
                <a:latin typeface="MyFont" panose="02010609030101010101" charset="-122"/>
                <a:ea typeface="MyFont" panose="02010609030101010101" charset="-122"/>
              </a:rPr>
              <a:t>(a)</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a:solidFill>
                  <a:srgbClr val="000000"/>
                </a:solidFill>
                <a:latin typeface="MyFont" panose="02010609030101010101" charset="-122"/>
                <a:ea typeface="MyFont" panose="02010609030101010101" charset="-122"/>
                <a:sym typeface="+mn-ea"/>
              </a:rPr>
              <a:t>//output: 11 23 36 50 65</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1600" b="0">
              <a:solidFill>
                <a:srgbClr val="000000"/>
              </a:solidFill>
              <a:latin typeface="MyFont" panose="02010609030101010101" charset="-122"/>
              <a:ea typeface="MyFont" panose="02010609030101010101" charset="-122"/>
            </a:endParaRPr>
          </a:p>
        </p:txBody>
      </p:sp>
      <p:sp>
        <p:nvSpPr>
          <p:cNvPr id="16" name="矩形 15"/>
          <p:cNvSpPr/>
          <p:nvPr>
            <p:custDataLst>
              <p:tags r:id="rId3"/>
            </p:custDataLst>
          </p:nvPr>
        </p:nvSpPr>
        <p:spPr>
          <a:xfrm>
            <a:off x="996315" y="2186940"/>
            <a:ext cx="5901055" cy="298323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b="0">
              <a:solidFill>
                <a:srgbClr val="000000"/>
              </a:solidFill>
              <a:latin typeface="MyFont" panose="02010609030101010101" charset="-122"/>
              <a:ea typeface="MyFont" panose="02010609030101010101" charset="-122"/>
            </a:endParaRPr>
          </a:p>
        </p:txBody>
      </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04</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zh-CN" altLang="en-US" sz="5400" dirty="0">
                <a:solidFill>
                  <a:schemeClr val="bg1"/>
                </a:solidFill>
                <a:latin typeface="Noto Sans S Chinese Regular" panose="020B0500000000000000" pitchFamily="34" charset="-128"/>
                <a:ea typeface="Noto Sans S Chinese Regular" panose="020B0500000000000000" pitchFamily="34" charset="-128"/>
              </a:rPr>
              <a:t>高阶函数</a:t>
            </a:r>
            <a:endParaRPr lang="zh-CN" altLang="en-US"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阿里巴巴普惠体 3.0 55 Regular" panose="00020600040101010101" charset="-122"/>
              <a:ea typeface="阿里巴巴普惠体 3.0 55 Regular" panose="00020600040101010101" charset="-122"/>
              <a:cs typeface="+mn-cs"/>
            </a:endParaRPr>
          </a:p>
        </p:txBody>
      </p:sp>
      <p:sp>
        <p:nvSpPr>
          <p:cNvPr id="9" name="文本框 8"/>
          <p:cNvSpPr txBox="1"/>
          <p:nvPr/>
        </p:nvSpPr>
        <p:spPr>
          <a:xfrm>
            <a:off x="996314" y="104140"/>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概念</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4" name="文本框 3"/>
          <p:cNvSpPr txBox="1"/>
          <p:nvPr/>
        </p:nvSpPr>
        <p:spPr>
          <a:xfrm>
            <a:off x="708025" y="1021715"/>
            <a:ext cx="3068955" cy="922020"/>
          </a:xfrm>
          <a:prstGeom prst="rect">
            <a:avLst/>
          </a:prstGeom>
          <a:noFill/>
        </p:spPr>
        <p:txBody>
          <a:bodyPr wrap="square" rtlCol="0">
            <a:spAutoFit/>
          </a:bodyPr>
          <a:p>
            <a:r>
              <a:rPr lang="zh-CN" altLang="en-US">
                <a:latin typeface="阿里巴巴普惠体 3.0 55 Regular" panose="00020600040101010101" charset="-122"/>
                <a:ea typeface="阿里巴巴普惠体 3.0 55 Regular" panose="00020600040101010101" charset="-122"/>
              </a:rPr>
              <a:t>高阶函数可以简单理解为接受另一个函数作为参数的函数。</a:t>
            </a:r>
            <a:endParaRPr lang="zh-CN" altLang="en-US">
              <a:latin typeface="阿里巴巴普惠体 3.0 55 Regular" panose="00020600040101010101" charset="-122"/>
              <a:ea typeface="阿里巴巴普惠体 3.0 55 Regular" panose="00020600040101010101" charset="-122"/>
            </a:endParaRPr>
          </a:p>
        </p:txBody>
      </p:sp>
      <p:sp>
        <p:nvSpPr>
          <p:cNvPr id="5" name="文本框 4"/>
          <p:cNvSpPr txBox="1"/>
          <p:nvPr/>
        </p:nvSpPr>
        <p:spPr>
          <a:xfrm>
            <a:off x="708025" y="2196465"/>
            <a:ext cx="3150235" cy="4030980"/>
          </a:xfrm>
          <a:prstGeom prst="rect">
            <a:avLst/>
          </a:prstGeom>
        </p:spPr>
        <p:txBody>
          <a:bodyPr wrap="square">
            <a:spAutoFit/>
          </a:bodyPr>
          <a:p>
            <a:pPr marL="0" indent="0"/>
            <a:r>
              <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高阶函数主要用于以下场景：</a:t>
            </a:r>
            <a:endPar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spcBef>
                <a:spcPct val="0"/>
              </a:spcBef>
              <a:spcAft>
                <a:spcPct val="0"/>
              </a:spcAft>
              <a:buFont typeface="Arial" panose="020B0604020202020204" pitchFamily="34" charset="0"/>
              <a:buChar char="•"/>
            </a:pP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each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loop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等高阶函数允许用户定义内置函数或自定义函数在复杂数据结构上的 行为。</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spcBef>
                <a:spcPct val="0"/>
              </a:spcBef>
              <a:spcAft>
                <a:spcPct val="0"/>
              </a:spcAft>
              <a:buFont typeface="Arial" panose="020B0604020202020204" pitchFamily="34" charset="0"/>
              <a:buChar char="•"/>
            </a:pP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accumulate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reduce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等高阶函数允许用户定义数据的迭代模式。</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spcBef>
                <a:spcPct val="0"/>
              </a:spcBef>
              <a:spcAft>
                <a:spcPct val="0"/>
              </a:spcAft>
              <a:buFont typeface="Arial" panose="020B0604020202020204" pitchFamily="34" charset="0"/>
              <a:buChar char="•"/>
            </a:pP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groupby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contextby</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segmentby</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moving</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window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等高阶函数允许用户定义窗口处理的行为。</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spcBef>
                <a:spcPct val="0"/>
              </a:spcBef>
              <a:spcAft>
                <a:spcPct val="0"/>
              </a:spcAft>
              <a:buFont typeface="Arial" panose="020B0604020202020204" pitchFamily="34" charset="0"/>
              <a:buChar char="•"/>
            </a:pP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partial</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call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makeCall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unifiedCall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unifiedMakeCall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等函数主要用于元编程领域。</a:t>
            </a:r>
            <a:endPar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aphicFrame>
        <p:nvGraphicFramePr>
          <p:cNvPr id="6" name="表格 5"/>
          <p:cNvGraphicFramePr>
            <a:graphicFrameLocks noGrp="1"/>
          </p:cNvGraphicFramePr>
          <p:nvPr>
            <p:custDataLst>
              <p:tags r:id="rId3"/>
            </p:custDataLst>
          </p:nvPr>
        </p:nvGraphicFramePr>
        <p:xfrm>
          <a:off x="4258945" y="610235"/>
          <a:ext cx="6935470" cy="5949315"/>
        </p:xfrm>
        <a:graphic>
          <a:graphicData uri="http://schemas.openxmlformats.org/drawingml/2006/table">
            <a:tbl>
              <a:tblPr/>
              <a:tblGrid>
                <a:gridCol w="3241675"/>
                <a:gridCol w="3693795"/>
              </a:tblGrid>
              <a:tr h="283210">
                <a:tc>
                  <a:txBody>
                    <a:bodyPr/>
                    <a:p>
                      <a:pPr algn="l">
                        <a:lnSpc>
                          <a:spcPct val="100000"/>
                        </a:lnSpc>
                      </a:pPr>
                      <a:r>
                        <a:rPr lang="zh-CN" altLang="en-US" sz="1600" b="1">
                          <a:effectLst/>
                          <a:highlight>
                            <a:srgbClr val="FFFFFF"/>
                          </a:highlight>
                          <a:latin typeface="阿里巴巴普惠体 3.0 55 Regular" panose="00020600040101010101" charset="-122"/>
                          <a:ea typeface="阿里巴巴普惠体 3.0 55 Regular" panose="00020600040101010101" charset="-122"/>
                        </a:rPr>
                        <a:t>高阶函数</a:t>
                      </a:r>
                      <a:endParaRPr lang="zh-CN" altLang="en-US" sz="1600" b="1">
                        <a:effectLst/>
                        <a:highlight>
                          <a:srgbClr val="FFFFFF"/>
                        </a:highlight>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solidFill>
                      <a:srgbClr val="FFFFFF"/>
                    </a:solidFill>
                  </a:tcPr>
                </a:tc>
                <a:tc>
                  <a:txBody>
                    <a:bodyPr/>
                    <a:p>
                      <a:pPr algn="l">
                        <a:lnSpc>
                          <a:spcPct val="100000"/>
                        </a:lnSpc>
                      </a:pPr>
                      <a:r>
                        <a:rPr lang="zh-CN" altLang="en-US" sz="1600" b="1">
                          <a:effectLst/>
                          <a:highlight>
                            <a:srgbClr val="FFFFFF"/>
                          </a:highlight>
                          <a:latin typeface="阿里巴巴普惠体 3.0 55 Regular" panose="00020600040101010101" charset="-122"/>
                          <a:ea typeface="阿里巴巴普惠体 3.0 55 Regular" panose="00020600040101010101" charset="-122"/>
                        </a:rPr>
                        <a:t>功能描述</a:t>
                      </a:r>
                      <a:endParaRPr lang="zh-CN" altLang="en-US" sz="1600" b="1">
                        <a:effectLst/>
                        <a:highlight>
                          <a:srgbClr val="FFFFFF"/>
                        </a:highlight>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solidFill>
                      <a:srgbClr val="FFFFFF"/>
                    </a:solidFill>
                  </a:tcPr>
                </a:tc>
              </a:tr>
              <a:tr h="283210">
                <a:tc>
                  <a:txBody>
                    <a:bodyPr/>
                    <a:p>
                      <a:pPr algn="l">
                        <a:lnSpc>
                          <a:spcPct val="100000"/>
                        </a:lnSpc>
                      </a:pPr>
                      <a:r>
                        <a:rPr lang="en-US" sz="1600">
                          <a:latin typeface="阿里巴巴普惠体 3.0 55 Regular" panose="00020600040101010101" charset="-122"/>
                          <a:ea typeface="阿里巴巴普惠体 3.0 55 Regular" panose="00020600040101010101" charset="-122"/>
                        </a:rPr>
                        <a:t>each(func, args…)</a:t>
                      </a:r>
                      <a:endParaRPr lang="en-US" sz="1600">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noFill/>
                  </a:tcPr>
                </a:tc>
                <a:tc>
                  <a:txBody>
                    <a:bodyPr/>
                    <a:p>
                      <a:pPr algn="l">
                        <a:lnSpc>
                          <a:spcPct val="100000"/>
                        </a:lnSpc>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 遍历参数的每一个元素</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39011" marR="39011" marT="19505" marB="19505" anchor="ctr">
                    <a:lnL>
                      <a:noFill/>
                    </a:lnL>
                    <a:lnR>
                      <a:noFill/>
                    </a:lnR>
                    <a:lnT>
                      <a:noFill/>
                    </a:lnT>
                    <a:lnB>
                      <a:noFill/>
                    </a:lnB>
                    <a:noFill/>
                  </a:tcPr>
                </a:tc>
              </a:tr>
              <a:tr h="299720">
                <a:tc>
                  <a:txBody>
                    <a:bodyPr/>
                    <a:p>
                      <a:pPr algn="l">
                        <a:lnSpc>
                          <a:spcPct val="100000"/>
                        </a:lnSpc>
                      </a:pPr>
                      <a:r>
                        <a:rPr lang="en-US" sz="1600">
                          <a:effectLst/>
                          <a:highlight>
                            <a:srgbClr val="F4F5F7"/>
                          </a:highlight>
                          <a:latin typeface="阿里巴巴普惠体 3.0 55 Regular" panose="00020600040101010101" charset="-122"/>
                          <a:ea typeface="阿里巴巴普惠体 3.0 55 Regular" panose="00020600040101010101" charset="-122"/>
                        </a:rPr>
                        <a:t>loop(func, args…)</a:t>
                      </a:r>
                      <a:endParaRPr lang="en-US" sz="1600">
                        <a:effectLst/>
                        <a:highlight>
                          <a:srgbClr val="F4F5F7"/>
                        </a:highlight>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c>
                  <a:txBody>
                    <a:bodyPr/>
                    <a:p>
                      <a:pPr algn="l">
                        <a:lnSpc>
                          <a:spcPct val="100000"/>
                        </a:lnSpc>
                      </a:pPr>
                      <a:r>
                        <a:rPr lang="zh-CN" altLang="en-US" sz="1600">
                          <a:effectLst/>
                          <a:highlight>
                            <a:srgbClr val="F4F5F7"/>
                          </a:highlight>
                          <a:latin typeface="阿里巴巴普惠体 3.0 55 Regular" panose="00020600040101010101" charset="-122"/>
                          <a:ea typeface="阿里巴巴普惠体 3.0 55 Regular" panose="00020600040101010101" charset="-122"/>
                          <a:cs typeface="阿里巴巴普惠体 3.0 55 Regular" panose="00020600040101010101" charset="-122"/>
                        </a:rPr>
                        <a:t> 遍历参数的每一个元素，结果为元组</a:t>
                      </a:r>
                      <a:endParaRPr lang="zh-CN" altLang="en-US" sz="1600">
                        <a:effectLst/>
                        <a:highlight>
                          <a:srgbClr val="F4F5F7"/>
                        </a:highlight>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r>
              <a:tr h="527050">
                <a:tc>
                  <a:txBody>
                    <a:bodyPr/>
                    <a:p>
                      <a:pPr algn="l">
                        <a:lnSpc>
                          <a:spcPct val="100000"/>
                        </a:lnSpc>
                      </a:pPr>
                      <a:r>
                        <a:rPr lang="en-US" sz="1600">
                          <a:latin typeface="阿里巴巴普惠体 3.0 55 Regular" panose="00020600040101010101" charset="-122"/>
                          <a:ea typeface="阿里巴巴普惠体 3.0 55 Regular" panose="00020600040101010101" charset="-122"/>
                        </a:rPr>
                        <a:t>eachRight(func, X, Y, [consistent=false])</a:t>
                      </a:r>
                      <a:endParaRPr lang="en-US" sz="1600">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noFill/>
                  </a:tcPr>
                </a:tc>
                <a:tc>
                  <a:txBody>
                    <a:bodyPr/>
                    <a:p>
                      <a:pPr algn="l">
                        <a:lnSpc>
                          <a:spcPct val="100000"/>
                        </a:lnSpc>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 遍历右边参数的每一个元素</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39011" marR="39011" marT="19505" marB="19505" anchor="ctr">
                    <a:lnL>
                      <a:noFill/>
                    </a:lnL>
                    <a:lnR>
                      <a:noFill/>
                    </a:lnR>
                    <a:lnT>
                      <a:noFill/>
                    </a:lnT>
                    <a:lnB>
                      <a:noFill/>
                    </a:lnB>
                    <a:noFill/>
                  </a:tcPr>
                </a:tc>
              </a:tr>
              <a:tr h="527050">
                <a:tc>
                  <a:txBody>
                    <a:bodyPr/>
                    <a:p>
                      <a:pPr algn="l">
                        <a:lnSpc>
                          <a:spcPct val="100000"/>
                        </a:lnSpc>
                      </a:pPr>
                      <a:r>
                        <a:rPr lang="en-US" sz="1600">
                          <a:effectLst/>
                          <a:highlight>
                            <a:srgbClr val="F4F5F7"/>
                          </a:highlight>
                          <a:latin typeface="阿里巴巴普惠体 3.0 55 Regular" panose="00020600040101010101" charset="-122"/>
                          <a:ea typeface="阿里巴巴普惠体 3.0 55 Regular" panose="00020600040101010101" charset="-122"/>
                        </a:rPr>
                        <a:t>eachLeft(func, X, Y, [consistent=false])</a:t>
                      </a:r>
                      <a:endParaRPr lang="en-US" sz="1600">
                        <a:effectLst/>
                        <a:highlight>
                          <a:srgbClr val="F4F5F7"/>
                        </a:highlight>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c>
                  <a:txBody>
                    <a:bodyPr/>
                    <a:p>
                      <a:pPr algn="l">
                        <a:lnSpc>
                          <a:spcPct val="100000"/>
                        </a:lnSpc>
                      </a:pPr>
                      <a:r>
                        <a:rPr lang="zh-CN" altLang="en-US" sz="1600">
                          <a:effectLst/>
                          <a:highlight>
                            <a:srgbClr val="F4F5F7"/>
                          </a:highlight>
                          <a:latin typeface="阿里巴巴普惠体 3.0 55 Regular" panose="00020600040101010101" charset="-122"/>
                          <a:ea typeface="阿里巴巴普惠体 3.0 55 Regular" panose="00020600040101010101" charset="-122"/>
                          <a:cs typeface="阿里巴巴普惠体 3.0 55 Regular" panose="00020600040101010101" charset="-122"/>
                        </a:rPr>
                        <a:t> 遍历左边参数的每一个元素</a:t>
                      </a:r>
                      <a:endParaRPr lang="zh-CN" altLang="en-US" sz="1600">
                        <a:effectLst/>
                        <a:highlight>
                          <a:srgbClr val="F4F5F7"/>
                        </a:highlight>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r>
              <a:tr h="300355">
                <a:tc>
                  <a:txBody>
                    <a:bodyPr/>
                    <a:p>
                      <a:pPr algn="l">
                        <a:lnSpc>
                          <a:spcPct val="100000"/>
                        </a:lnSpc>
                      </a:pPr>
                      <a:r>
                        <a:rPr lang="en-US" sz="1600">
                          <a:latin typeface="阿里巴巴普惠体 3.0 55 Regular" panose="00020600040101010101" charset="-122"/>
                          <a:ea typeface="阿里巴巴普惠体 3.0 55 Regular" panose="00020600040101010101" charset="-122"/>
                        </a:rPr>
                        <a:t>cross(func, X, Y)</a:t>
                      </a:r>
                      <a:endParaRPr lang="en-US" sz="1600">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noFill/>
                  </a:tcPr>
                </a:tc>
                <a:tc>
                  <a:txBody>
                    <a:bodyPr/>
                    <a:p>
                      <a:pPr algn="l">
                        <a:lnSpc>
                          <a:spcPct val="100000"/>
                        </a:lnSpc>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 遍历左右参数每一个元素的组合</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39011" marR="39011" marT="19505" marB="19505" anchor="ctr">
                    <a:lnL>
                      <a:noFill/>
                    </a:lnL>
                    <a:lnR>
                      <a:noFill/>
                    </a:lnR>
                    <a:lnT>
                      <a:noFill/>
                    </a:lnT>
                    <a:lnB>
                      <a:noFill/>
                    </a:lnB>
                    <a:noFill/>
                  </a:tcPr>
                </a:tc>
              </a:tr>
              <a:tr h="527050">
                <a:tc>
                  <a:txBody>
                    <a:bodyPr/>
                    <a:p>
                      <a:pPr algn="l">
                        <a:lnSpc>
                          <a:spcPct val="100000"/>
                        </a:lnSpc>
                      </a:pPr>
                      <a:r>
                        <a:rPr lang="en-US" sz="1600">
                          <a:effectLst/>
                          <a:highlight>
                            <a:srgbClr val="F4F5F7"/>
                          </a:highlight>
                          <a:latin typeface="阿里巴巴普惠体 3.0 55 Regular" panose="00020600040101010101" charset="-122"/>
                          <a:ea typeface="阿里巴巴普惠体 3.0 55 Regular" panose="00020600040101010101" charset="-122"/>
                        </a:rPr>
                        <a:t>eachPre(func, X, [pre], [consistent=false])</a:t>
                      </a:r>
                      <a:endParaRPr lang="en-US" sz="1600">
                        <a:effectLst/>
                        <a:highlight>
                          <a:srgbClr val="F4F5F7"/>
                        </a:highlight>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c>
                  <a:txBody>
                    <a:bodyPr/>
                    <a:p>
                      <a:pPr algn="l">
                        <a:lnSpc>
                          <a:spcPct val="100000"/>
                        </a:lnSpc>
                      </a:pPr>
                      <a:r>
                        <a:rPr lang="zh-CN" altLang="en-US" sz="1600">
                          <a:effectLst/>
                          <a:highlight>
                            <a:srgbClr val="F4F5F7"/>
                          </a:highlight>
                          <a:latin typeface="阿里巴巴普惠体 3.0 55 Regular" panose="00020600040101010101" charset="-122"/>
                          <a:ea typeface="阿里巴巴普惠体 3.0 55 Regular" panose="00020600040101010101" charset="-122"/>
                          <a:cs typeface="阿里巴巴普惠体 3.0 55 Regular" panose="00020600040101010101" charset="-122"/>
                        </a:rPr>
                        <a:t> 遍历当前元素和前一个元素的组合</a:t>
                      </a:r>
                      <a:endParaRPr lang="zh-CN" altLang="en-US" sz="1600">
                        <a:effectLst/>
                        <a:highlight>
                          <a:srgbClr val="F4F5F7"/>
                        </a:highlight>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r>
              <a:tr h="527050">
                <a:tc>
                  <a:txBody>
                    <a:bodyPr/>
                    <a:p>
                      <a:pPr algn="l">
                        <a:lnSpc>
                          <a:spcPct val="100000"/>
                        </a:lnSpc>
                      </a:pPr>
                      <a:r>
                        <a:rPr lang="en-US" sz="1600">
                          <a:latin typeface="阿里巴巴普惠体 3.0 55 Regular" panose="00020600040101010101" charset="-122"/>
                          <a:ea typeface="阿里巴巴普惠体 3.0 55 Regular" panose="00020600040101010101" charset="-122"/>
                        </a:rPr>
                        <a:t>eachPost(func, X, [post], [consistent=false])</a:t>
                      </a:r>
                      <a:endParaRPr lang="en-US" sz="1600">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noFill/>
                  </a:tcPr>
                </a:tc>
                <a:tc>
                  <a:txBody>
                    <a:bodyPr/>
                    <a:p>
                      <a:pPr algn="l">
                        <a:lnSpc>
                          <a:spcPct val="100000"/>
                        </a:lnSpc>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 遍历当前元素和后一个元素的组合</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39011" marR="39011" marT="19505" marB="19505" anchor="ctr">
                    <a:lnL>
                      <a:noFill/>
                    </a:lnL>
                    <a:lnR>
                      <a:noFill/>
                    </a:lnR>
                    <a:lnT>
                      <a:noFill/>
                    </a:lnT>
                    <a:lnB>
                      <a:noFill/>
                    </a:lnB>
                    <a:noFill/>
                  </a:tcPr>
                </a:tc>
              </a:tr>
              <a:tr h="283210">
                <a:tc>
                  <a:txBody>
                    <a:bodyPr/>
                    <a:p>
                      <a:pPr algn="l">
                        <a:lnSpc>
                          <a:spcPct val="100000"/>
                        </a:lnSpc>
                      </a:pPr>
                      <a:r>
                        <a:rPr lang="en-US" sz="1600">
                          <a:effectLst/>
                          <a:highlight>
                            <a:srgbClr val="F4F5F7"/>
                          </a:highlight>
                          <a:latin typeface="阿里巴巴普惠体 3.0 55 Regular" panose="00020600040101010101" charset="-122"/>
                          <a:ea typeface="阿里巴巴普惠体 3.0 55 Regular" panose="00020600040101010101" charset="-122"/>
                        </a:rPr>
                        <a:t>byRow(func, X, [Y])</a:t>
                      </a:r>
                      <a:endParaRPr lang="en-US" sz="1600">
                        <a:effectLst/>
                        <a:highlight>
                          <a:srgbClr val="F4F5F7"/>
                        </a:highlight>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c>
                  <a:txBody>
                    <a:bodyPr/>
                    <a:p>
                      <a:pPr algn="l">
                        <a:lnSpc>
                          <a:spcPct val="100000"/>
                        </a:lnSpc>
                      </a:pPr>
                      <a:r>
                        <a:rPr lang="zh-CN" altLang="en-US" sz="1600">
                          <a:effectLst/>
                          <a:highlight>
                            <a:srgbClr val="F4F5F7"/>
                          </a:highlight>
                          <a:latin typeface="阿里巴巴普惠体 3.0 55 Regular" panose="00020600040101010101" charset="-122"/>
                          <a:ea typeface="阿里巴巴普惠体 3.0 55 Regular" panose="00020600040101010101" charset="-122"/>
                          <a:cs typeface="阿里巴巴普惠体 3.0 55 Regular" panose="00020600040101010101" charset="-122"/>
                        </a:rPr>
                        <a:t> 按行遍历</a:t>
                      </a:r>
                      <a:endParaRPr lang="zh-CN" altLang="en-US" sz="1600">
                        <a:effectLst/>
                        <a:highlight>
                          <a:srgbClr val="F4F5F7"/>
                        </a:highlight>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r>
              <a:tr h="283210">
                <a:tc>
                  <a:txBody>
                    <a:bodyPr/>
                    <a:p>
                      <a:pPr algn="l">
                        <a:lnSpc>
                          <a:spcPct val="100000"/>
                        </a:lnSpc>
                      </a:pPr>
                      <a:r>
                        <a:rPr lang="en-US" sz="1600">
                          <a:latin typeface="阿里巴巴普惠体 3.0 55 Regular" panose="00020600040101010101" charset="-122"/>
                          <a:ea typeface="阿里巴巴普惠体 3.0 55 Regular" panose="00020600040101010101" charset="-122"/>
                        </a:rPr>
                        <a:t>byColumn(func, X, [Y])</a:t>
                      </a:r>
                      <a:endParaRPr lang="en-US" sz="1600">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noFill/>
                  </a:tcPr>
                </a:tc>
                <a:tc>
                  <a:txBody>
                    <a:bodyPr/>
                    <a:p>
                      <a:pPr algn="l">
                        <a:lnSpc>
                          <a:spcPct val="100000"/>
                        </a:lnSpc>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 按列遍历</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39011" marR="39011" marT="19505" marB="19505" anchor="ctr">
                    <a:lnL>
                      <a:noFill/>
                    </a:lnL>
                    <a:lnR>
                      <a:noFill/>
                    </a:lnR>
                    <a:lnT>
                      <a:noFill/>
                    </a:lnT>
                    <a:lnB>
                      <a:noFill/>
                    </a:lnB>
                    <a:noFill/>
                  </a:tcPr>
                </a:tc>
              </a:tr>
              <a:tr h="527050">
                <a:tc>
                  <a:txBody>
                    <a:bodyPr/>
                    <a:p>
                      <a:pPr algn="l">
                        <a:lnSpc>
                          <a:spcPct val="100000"/>
                        </a:lnSpc>
                      </a:pPr>
                      <a:r>
                        <a:rPr lang="fr-FR" sz="1600">
                          <a:effectLst/>
                          <a:highlight>
                            <a:srgbClr val="F4F5F7"/>
                          </a:highlight>
                          <a:latin typeface="阿里巴巴普惠体 3.0 55 Regular" panose="00020600040101010101" charset="-122"/>
                          <a:ea typeface="阿里巴巴普惠体 3.0 55 Regular" panose="00020600040101010101" charset="-122"/>
                        </a:rPr>
                        <a:t>accumulate(func, X, [init], [consistent=false])</a:t>
                      </a:r>
                      <a:endParaRPr lang="fr-FR" sz="1600">
                        <a:effectLst/>
                        <a:highlight>
                          <a:srgbClr val="F4F5F7"/>
                        </a:highlight>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c>
                  <a:txBody>
                    <a:bodyPr/>
                    <a:p>
                      <a:pPr algn="l">
                        <a:lnSpc>
                          <a:spcPct val="100000"/>
                        </a:lnSpc>
                      </a:pPr>
                      <a:r>
                        <a:rPr lang="zh-CN" altLang="en-US" sz="1600">
                          <a:effectLst/>
                          <a:highlight>
                            <a:srgbClr val="F4F5F7"/>
                          </a:highlight>
                          <a:latin typeface="阿里巴巴普惠体 3.0 55 Regular" panose="00020600040101010101" charset="-122"/>
                          <a:ea typeface="阿里巴巴普惠体 3.0 55 Regular" panose="00020600040101010101" charset="-122"/>
                          <a:cs typeface="阿里巴巴普惠体 3.0 55 Regular" panose="00020600040101010101" charset="-122"/>
                        </a:rPr>
                        <a:t> 迭代操作，输出所有中间结果</a:t>
                      </a:r>
                      <a:endParaRPr lang="zh-CN" altLang="en-US" sz="1600">
                        <a:effectLst/>
                        <a:highlight>
                          <a:srgbClr val="F4F5F7"/>
                        </a:highlight>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r>
              <a:tr h="527050">
                <a:tc>
                  <a:txBody>
                    <a:bodyPr/>
                    <a:p>
                      <a:pPr algn="l">
                        <a:lnSpc>
                          <a:spcPct val="100000"/>
                        </a:lnSpc>
                      </a:pPr>
                      <a:r>
                        <a:rPr lang="en-US" sz="1600">
                          <a:latin typeface="阿里巴巴普惠体 3.0 55 Regular" panose="00020600040101010101" charset="-122"/>
                          <a:ea typeface="阿里巴巴普惠体 3.0 55 Regular" panose="00020600040101010101" charset="-122"/>
                        </a:rPr>
                        <a:t>reduce(func, X, [init], [consistent=false])</a:t>
                      </a:r>
                      <a:endParaRPr lang="en-US" sz="1600">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noFill/>
                  </a:tcPr>
                </a:tc>
                <a:tc>
                  <a:txBody>
                    <a:bodyPr/>
                    <a:p>
                      <a:pPr algn="l">
                        <a:lnSpc>
                          <a:spcPct val="100000"/>
                        </a:lnSpc>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 迭代操作，输出最终结果</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39011" marR="39011" marT="19505" marB="19505" anchor="ctr">
                    <a:lnL>
                      <a:noFill/>
                    </a:lnL>
                    <a:lnR>
                      <a:noFill/>
                    </a:lnR>
                    <a:lnT>
                      <a:noFill/>
                    </a:lnT>
                    <a:lnB>
                      <a:noFill/>
                    </a:lnB>
                    <a:noFill/>
                  </a:tcPr>
                </a:tc>
              </a:tr>
              <a:tr h="527050">
                <a:tc>
                  <a:txBody>
                    <a:bodyPr/>
                    <a:p>
                      <a:pPr algn="l">
                        <a:lnSpc>
                          <a:spcPct val="100000"/>
                        </a:lnSpc>
                      </a:pPr>
                      <a:r>
                        <a:rPr lang="en-US" sz="1600">
                          <a:effectLst/>
                          <a:highlight>
                            <a:srgbClr val="F4F5F7"/>
                          </a:highlight>
                          <a:latin typeface="阿里巴巴普惠体 3.0 55 Regular" panose="00020600040101010101" charset="-122"/>
                          <a:ea typeface="阿里巴巴普惠体 3.0 55 Regular" panose="00020600040101010101" charset="-122"/>
                        </a:rPr>
                        <a:t>groupby(func, funcArgs, groupingCol)</a:t>
                      </a:r>
                      <a:endParaRPr lang="en-US" sz="1600">
                        <a:effectLst/>
                        <a:highlight>
                          <a:srgbClr val="F4F5F7"/>
                        </a:highlight>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c>
                  <a:txBody>
                    <a:bodyPr/>
                    <a:p>
                      <a:pPr algn="l">
                        <a:lnSpc>
                          <a:spcPct val="100000"/>
                        </a:lnSpc>
                      </a:pPr>
                      <a:r>
                        <a:rPr lang="zh-CN" altLang="en-US" sz="1600">
                          <a:effectLst/>
                          <a:highlight>
                            <a:srgbClr val="F4F5F7"/>
                          </a:highlight>
                          <a:latin typeface="阿里巴巴普惠体 3.0 55 Regular" panose="00020600040101010101" charset="-122"/>
                          <a:ea typeface="阿里巴巴普惠体 3.0 55 Regular" panose="00020600040101010101" charset="-122"/>
                          <a:cs typeface="阿里巴巴普惠体 3.0 55 Regular" panose="00020600040101010101" charset="-122"/>
                        </a:rPr>
                        <a:t> 分组聚合计算</a:t>
                      </a:r>
                      <a:endParaRPr lang="zh-CN" altLang="en-US" sz="1600">
                        <a:effectLst/>
                        <a:highlight>
                          <a:srgbClr val="F4F5F7"/>
                        </a:highlight>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r>
              <a:tr h="527050">
                <a:tc>
                  <a:txBody>
                    <a:bodyPr/>
                    <a:p>
                      <a:pPr algn="l">
                        <a:lnSpc>
                          <a:spcPct val="100000"/>
                        </a:lnSpc>
                      </a:pPr>
                      <a:r>
                        <a:rPr lang="en-US" sz="1600">
                          <a:latin typeface="阿里巴巴普惠体 3.0 55 Regular" panose="00020600040101010101" charset="-122"/>
                          <a:ea typeface="阿里巴巴普惠体 3.0 55 Regular" panose="00020600040101010101" charset="-122"/>
                        </a:rPr>
                        <a:t>contextby(func, funcArgs, groupingCol, [sortingCol])</a:t>
                      </a:r>
                      <a:endParaRPr lang="en-US" sz="1600">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noFill/>
                  </a:tcPr>
                </a:tc>
                <a:tc>
                  <a:txBody>
                    <a:bodyPr/>
                    <a:p>
                      <a:pPr algn="l">
                        <a:lnSpc>
                          <a:spcPct val="100000"/>
                        </a:lnSpc>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 分组向量计算</a:t>
                      </a:r>
                      <a:endPar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39011" marR="39011" marT="19505" marB="19505" anchor="ctr">
                    <a:lnL>
                      <a:noFill/>
                    </a:lnL>
                    <a:lnR>
                      <a:noFill/>
                    </a:lnR>
                    <a:lnT>
                      <a:noFill/>
                    </a:lnT>
                    <a:lnB>
                      <a:noFill/>
                    </a:lnB>
                    <a:noFill/>
                  </a:tcPr>
                </a:tc>
              </a:tr>
            </a:tbl>
          </a:graphicData>
        </a:graphic>
      </p:graphicFrame>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基础高阶函数</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889000" y="981710"/>
            <a:ext cx="9115425" cy="107632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将内置函数按照不同的规则应用到给定的数据结构上，或者希望将自定义函数按照某种规则应用到复杂的数据结构上，可以用以下高阶函数实现：</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endPar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457200"/>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each</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loop</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eachLeft</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eachRight</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eachPre</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eachPost</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cross</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byRow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byColumn </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787400" y="2425700"/>
            <a:ext cx="7720965" cy="33718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例：计算表中每行数据和一个固定的目标向量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benchX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之间的回归残差</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 name="文本框 4"/>
          <p:cNvSpPr txBox="1"/>
          <p:nvPr/>
        </p:nvSpPr>
        <p:spPr>
          <a:xfrm>
            <a:off x="996315" y="2995295"/>
            <a:ext cx="8258810" cy="2061210"/>
          </a:xfrm>
          <a:prstGeom prst="rect">
            <a:avLst/>
          </a:prstGeom>
        </p:spPr>
        <p:txBody>
          <a:bodyPr wrap="square">
            <a:spAutoFit/>
          </a:bodyPr>
          <a:p>
            <a:pPr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t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rPr>
              <a:t>table</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2020.11.01 2020.11.02 </a:t>
            </a:r>
            <a:r>
              <a:rPr lang="en-US" altLang="zh-CN" sz="1600" b="0">
                <a:solidFill>
                  <a:srgbClr val="AF00DB"/>
                </a:solidFill>
                <a:latin typeface="阿里巴巴普惠体 3.0 55 Regular" panose="00020600040101010101" charset="-122"/>
                <a:ea typeface="阿里巴巴普惠体 3.0 55 Regular" panose="00020600040101010101" charset="-122"/>
              </a:rPr>
              <a:t>as</a:t>
            </a:r>
            <a:r>
              <a:rPr lang="en-US" altLang="zh-CN" sz="1600" b="0">
                <a:solidFill>
                  <a:srgbClr val="000000"/>
                </a:solidFill>
                <a:latin typeface="阿里巴巴普惠体 3.0 55 Regular" panose="00020600040101010101" charset="-122"/>
                <a:ea typeface="阿里巴巴普惠体 3.0 55 Regular" panose="00020600040101010101" charset="-122"/>
              </a:rPr>
              <a:t> date, </a:t>
            </a:r>
            <a:r>
              <a:rPr lang="en-US" altLang="zh-CN" sz="1600" b="0">
                <a:solidFill>
                  <a:srgbClr val="A31515"/>
                </a:solidFill>
                <a:latin typeface="阿里巴巴普惠体 3.0 55 Regular" panose="00020600040101010101" charset="-122"/>
                <a:ea typeface="阿里巴巴普惠体 3.0 55 Regular" panose="00020600040101010101" charset="-122"/>
              </a:rPr>
              <a:t>`IBM`MSFT </a:t>
            </a:r>
            <a:r>
              <a:rPr lang="en-US" altLang="zh-CN" sz="1600" b="0">
                <a:solidFill>
                  <a:srgbClr val="AF00DB"/>
                </a:solidFill>
                <a:latin typeface="阿里巴巴普惠体 3.0 55 Regular" panose="00020600040101010101" charset="-122"/>
                <a:ea typeface="阿里巴巴普惠体 3.0 55 Regular" panose="00020600040101010101" charset="-122"/>
              </a:rPr>
              <a:t>as</a:t>
            </a:r>
            <a:r>
              <a:rPr lang="en-US" altLang="zh-CN" sz="1600" b="0">
                <a:solidFill>
                  <a:srgbClr val="000000"/>
                </a:solidFill>
                <a:latin typeface="阿里巴巴普惠体 3.0 55 Regular" panose="00020600040101010101" charset="-122"/>
                <a:ea typeface="阿里巴巴普惠体 3.0 55 Regular" panose="00020600040101010101" charset="-122"/>
              </a:rPr>
              <a:t> ticker,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marL="457200" lvl="1" indent="457200" fontAlgn="auto">
              <a:lnSpc>
                <a:spcPct val="100000"/>
              </a:lnSpc>
            </a:pPr>
            <a:r>
              <a:rPr lang="en-US" altLang="zh-CN" sz="1600" b="0">
                <a:solidFill>
                  <a:srgbClr val="00A000"/>
                </a:solidFill>
                <a:latin typeface="阿里巴巴普惠体 3.0 55 Regular" panose="00020600040101010101" charset="-122"/>
                <a:ea typeface="阿里巴巴普惠体 3.0 55 Regular" panose="00020600040101010101" charset="-122"/>
              </a:rPr>
              <a:t>1.0 2 </a:t>
            </a:r>
            <a:r>
              <a:rPr lang="en-US" altLang="zh-CN" sz="1600" b="0">
                <a:solidFill>
                  <a:srgbClr val="AF00DB"/>
                </a:solidFill>
                <a:latin typeface="阿里巴巴普惠体 3.0 55 Regular" panose="00020600040101010101" charset="-122"/>
                <a:ea typeface="阿里巴巴普惠体 3.0 55 Regular" panose="00020600040101010101" charset="-122"/>
              </a:rPr>
              <a:t>as</a:t>
            </a:r>
            <a:r>
              <a:rPr lang="en-US" altLang="zh-CN" sz="1600" b="0">
                <a:solidFill>
                  <a:srgbClr val="000000"/>
                </a:solidFill>
                <a:latin typeface="阿里巴巴普惠体 3.0 55 Regular" panose="00020600040101010101" charset="-122"/>
                <a:ea typeface="阿里巴巴普惠体 3.0 55 Regular" panose="00020600040101010101" charset="-122"/>
              </a:rPr>
              <a:t> past1, </a:t>
            </a:r>
            <a:r>
              <a:rPr lang="en-US" altLang="zh-CN" sz="1600" b="0">
                <a:solidFill>
                  <a:srgbClr val="00A000"/>
                </a:solidFill>
                <a:latin typeface="阿里巴巴普惠体 3.0 55 Regular" panose="00020600040101010101" charset="-122"/>
                <a:ea typeface="阿里巴巴普惠体 3.0 55 Regular" panose="00020600040101010101" charset="-122"/>
              </a:rPr>
              <a:t>2.0 2.5 </a:t>
            </a:r>
            <a:r>
              <a:rPr lang="en-US" altLang="zh-CN" sz="1600" b="0">
                <a:solidFill>
                  <a:srgbClr val="AF00DB"/>
                </a:solidFill>
                <a:latin typeface="阿里巴巴普惠体 3.0 55 Regular" panose="00020600040101010101" charset="-122"/>
                <a:ea typeface="阿里巴巴普惠体 3.0 55 Regular" panose="00020600040101010101" charset="-122"/>
              </a:rPr>
              <a:t>as</a:t>
            </a:r>
            <a:r>
              <a:rPr lang="en-US" altLang="zh-CN" sz="1600" b="0">
                <a:solidFill>
                  <a:srgbClr val="000000"/>
                </a:solidFill>
                <a:latin typeface="阿里巴巴普惠体 3.0 55 Regular" panose="00020600040101010101" charset="-122"/>
                <a:ea typeface="阿里巴巴普惠体 3.0 55 Regular" panose="00020600040101010101" charset="-122"/>
              </a:rPr>
              <a:t> past3, </a:t>
            </a:r>
            <a:r>
              <a:rPr lang="en-US" altLang="zh-CN" sz="1600" b="0">
                <a:solidFill>
                  <a:srgbClr val="00A000"/>
                </a:solidFill>
                <a:latin typeface="阿里巴巴普惠体 3.0 55 Regular" panose="00020600040101010101" charset="-122"/>
                <a:ea typeface="阿里巴巴普惠体 3.0 55 Regular" panose="00020600040101010101" charset="-122"/>
              </a:rPr>
              <a:t>3.5 7 </a:t>
            </a:r>
            <a:r>
              <a:rPr lang="en-US" altLang="zh-CN" sz="1600" b="0">
                <a:solidFill>
                  <a:srgbClr val="AF00DB"/>
                </a:solidFill>
                <a:latin typeface="阿里巴巴普惠体 3.0 55 Regular" panose="00020600040101010101" charset="-122"/>
                <a:ea typeface="阿里巴巴普惠体 3.0 55 Regular" panose="00020600040101010101" charset="-122"/>
              </a:rPr>
              <a:t>as</a:t>
            </a:r>
            <a:r>
              <a:rPr lang="en-US" altLang="zh-CN" sz="1600" b="0">
                <a:solidFill>
                  <a:srgbClr val="000000"/>
                </a:solidFill>
                <a:latin typeface="阿里巴巴普惠体 3.0 55 Regular" panose="00020600040101010101" charset="-122"/>
                <a:ea typeface="阿里巴巴普惠体 3.0 55 Regular" panose="00020600040101010101" charset="-122"/>
              </a:rPr>
              <a:t> past5, </a:t>
            </a:r>
            <a:r>
              <a:rPr lang="en-US" altLang="zh-CN" sz="1600" b="0">
                <a:solidFill>
                  <a:srgbClr val="00A000"/>
                </a:solidFill>
                <a:latin typeface="阿里巴巴普惠体 3.0 55 Regular" panose="00020600040101010101" charset="-122"/>
                <a:ea typeface="阿里巴巴普惠体 3.0 55 Regular" panose="00020600040101010101" charset="-122"/>
              </a:rPr>
              <a:t>4.2 2.4 </a:t>
            </a:r>
            <a:r>
              <a:rPr lang="en-US" altLang="zh-CN" sz="1600" b="0">
                <a:solidFill>
                  <a:srgbClr val="AF00DB"/>
                </a:solidFill>
                <a:latin typeface="阿里巴巴普惠体 3.0 55 Regular" panose="00020600040101010101" charset="-122"/>
                <a:ea typeface="阿里巴巴普惠体 3.0 55 Regular" panose="00020600040101010101" charset="-122"/>
              </a:rPr>
              <a:t>as</a:t>
            </a:r>
            <a:r>
              <a:rPr lang="en-US" altLang="zh-CN" sz="1600" b="0">
                <a:solidFill>
                  <a:srgbClr val="000000"/>
                </a:solidFill>
                <a:latin typeface="阿里巴巴普惠体 3.0 55 Regular" panose="00020600040101010101" charset="-122"/>
                <a:ea typeface="阿里巴巴普惠体 3.0 55 Regular" panose="00020600040101010101" charset="-122"/>
              </a:rPr>
              <a:t> past10,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marL="457200" lvl="1" indent="457200" fontAlgn="auto">
              <a:lnSpc>
                <a:spcPct val="100000"/>
              </a:lnSpc>
            </a:pPr>
            <a:r>
              <a:rPr lang="en-US" altLang="zh-CN" sz="1600" b="0">
                <a:solidFill>
                  <a:srgbClr val="00A000"/>
                </a:solidFill>
                <a:latin typeface="阿里巴巴普惠体 3.0 55 Regular" panose="00020600040101010101" charset="-122"/>
                <a:ea typeface="阿里巴巴普惠体 3.0 55 Regular" panose="00020600040101010101" charset="-122"/>
              </a:rPr>
              <a:t>5.0 3.7 </a:t>
            </a:r>
            <a:r>
              <a:rPr lang="en-US" altLang="zh-CN" sz="1600" b="0">
                <a:solidFill>
                  <a:srgbClr val="AF00DB"/>
                </a:solidFill>
                <a:latin typeface="阿里巴巴普惠体 3.0 55 Regular" panose="00020600040101010101" charset="-122"/>
                <a:ea typeface="阿里巴巴普惠体 3.0 55 Regular" panose="00020600040101010101" charset="-122"/>
              </a:rPr>
              <a:t>as</a:t>
            </a:r>
            <a:r>
              <a:rPr lang="en-US" altLang="zh-CN" sz="1600" b="0">
                <a:solidFill>
                  <a:srgbClr val="000000"/>
                </a:solidFill>
                <a:latin typeface="阿里巴巴普惠体 3.0 55 Regular" panose="00020600040101010101" charset="-122"/>
                <a:ea typeface="阿里巴巴普惠体 3.0 55 Regular" panose="00020600040101010101" charset="-122"/>
              </a:rPr>
              <a:t> past20, </a:t>
            </a:r>
            <a:r>
              <a:rPr lang="en-US" altLang="zh-CN" sz="1600" b="0">
                <a:solidFill>
                  <a:srgbClr val="00A000"/>
                </a:solidFill>
                <a:latin typeface="阿里巴巴普惠体 3.0 55 Regular" panose="00020600040101010101" charset="-122"/>
                <a:ea typeface="阿里巴巴普惠体 3.0 55 Regular" panose="00020600040101010101" charset="-122"/>
              </a:rPr>
              <a:t>5.5 6.2 </a:t>
            </a:r>
            <a:r>
              <a:rPr lang="en-US" altLang="zh-CN" sz="1600" b="0">
                <a:solidFill>
                  <a:srgbClr val="AF00DB"/>
                </a:solidFill>
                <a:latin typeface="阿里巴巴普惠体 3.0 55 Regular" panose="00020600040101010101" charset="-122"/>
                <a:ea typeface="阿里巴巴普惠体 3.0 55 Regular" panose="00020600040101010101" charset="-122"/>
              </a:rPr>
              <a:t>as</a:t>
            </a:r>
            <a:r>
              <a:rPr lang="en-US" altLang="zh-CN" sz="1600" b="0">
                <a:solidFill>
                  <a:srgbClr val="000000"/>
                </a:solidFill>
                <a:latin typeface="阿里巴巴普惠体 3.0 55 Regular" panose="00020600040101010101" charset="-122"/>
                <a:ea typeface="阿里巴巴普惠体 3.0 55 Regular" panose="00020600040101010101" charset="-122"/>
              </a:rPr>
              <a:t> past30, </a:t>
            </a:r>
            <a:r>
              <a:rPr lang="en-US" altLang="zh-CN" sz="1600" b="0">
                <a:solidFill>
                  <a:srgbClr val="00A000"/>
                </a:solidFill>
                <a:latin typeface="阿里巴巴普惠体 3.0 55 Regular" panose="00020600040101010101" charset="-122"/>
                <a:ea typeface="阿里巴巴普惠体 3.0 55 Regular" panose="00020600040101010101" charset="-122"/>
              </a:rPr>
              <a:t>7.0 8.0 </a:t>
            </a:r>
            <a:r>
              <a:rPr lang="en-US" altLang="zh-CN" sz="1600" b="0">
                <a:solidFill>
                  <a:srgbClr val="AF00DB"/>
                </a:solidFill>
                <a:latin typeface="阿里巴巴普惠体 3.0 55 Regular" panose="00020600040101010101" charset="-122"/>
                <a:ea typeface="阿里巴巴普惠体 3.0 55 Regular" panose="00020600040101010101" charset="-122"/>
              </a:rPr>
              <a:t>as</a:t>
            </a:r>
            <a:r>
              <a:rPr lang="en-US" altLang="zh-CN" sz="1600" b="0">
                <a:solidFill>
                  <a:srgbClr val="000000"/>
                </a:solidFill>
                <a:latin typeface="阿里巴巴普惠体 3.0 55 Regular" panose="00020600040101010101" charset="-122"/>
                <a:ea typeface="阿里巴巴普惠体 3.0 55 Regular" panose="00020600040101010101" charset="-122"/>
              </a:rPr>
              <a:t> past60)</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fontAlgn="auto">
              <a:lnSpc>
                <a:spcPct val="100000"/>
              </a:lnSpc>
            </a:pP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benchX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10 15 7 8 9 1 2.0</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fontAlgn="auto">
              <a:lnSpc>
                <a:spcPct val="100000"/>
              </a:lnSpc>
            </a:pP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mt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 t[</a:t>
            </a:r>
            <a:r>
              <a:rPr lang="en-US" altLang="zh-CN" sz="1600" b="0">
                <a:solidFill>
                  <a:srgbClr val="A31515"/>
                </a:solidFill>
                <a:latin typeface="阿里巴巴普惠体 3.0 55 Regular" panose="00020600040101010101" charset="-122"/>
                <a:ea typeface="阿里巴巴普惠体 3.0 55 Regular" panose="00020600040101010101" charset="-122"/>
              </a:rPr>
              <a:t>`past1`past3`past5`past10`past20`past30`past60</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transpose</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t[</a:t>
            </a:r>
            <a:r>
              <a:rPr lang="en-US" altLang="zh-CN" sz="1600" b="0">
                <a:solidFill>
                  <a:srgbClr val="A31515"/>
                </a:solidFill>
                <a:latin typeface="阿里巴巴普惠体 3.0 55 Regular" panose="00020600040101010101" charset="-122"/>
                <a:ea typeface="阿里巴巴普惠体 3.0 55 Regular" panose="00020600040101010101" charset="-122"/>
              </a:rPr>
              <a:t>`residual</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rPr>
              <a:t>eachLeft</a:t>
            </a:r>
            <a:r>
              <a:rPr lang="en-US" altLang="zh-CN" sz="1600" b="0">
                <a:solidFill>
                  <a:srgbClr val="000000"/>
                </a:solidFill>
                <a:latin typeface="阿里巴巴普惠体 3.0 55 Regular" panose="00020600040101010101" charset="-122"/>
                <a:ea typeface="阿里巴巴普惠体 3.0 55 Regular" panose="00020600040101010101" charset="-122"/>
              </a:rPr>
              <a:t>({y, x</a:t>
            </a:r>
            <a:r>
              <a:rPr lang="en-US" altLang="zh-CN" sz="1600" b="0">
                <a:solidFill>
                  <a:srgbClr val="FF0000"/>
                </a:solidFill>
                <a:latin typeface="阿里巴巴普惠体 3.0 55 Regular" panose="00020600040101010101" charset="-122"/>
                <a:ea typeface="阿里巴巴普惠体 3.0 55 Regular" panose="00020600040101010101" charset="-122"/>
              </a:rPr>
              <a:t>-&gt;</a:t>
            </a:r>
            <a:r>
              <a:rPr lang="en-US" altLang="zh-CN" sz="1600" b="1">
                <a:solidFill>
                  <a:srgbClr val="000000"/>
                </a:solidFill>
                <a:latin typeface="阿里巴巴普惠体 3.0 55 Regular" panose="00020600040101010101" charset="-122"/>
                <a:ea typeface="阿里巴巴普惠体 3.0 55 Regular" panose="00020600040101010101" charset="-122"/>
              </a:rPr>
              <a:t>ols</a:t>
            </a:r>
            <a:r>
              <a:rPr lang="en-US" altLang="zh-CN" sz="1600" b="0">
                <a:solidFill>
                  <a:srgbClr val="000000"/>
                </a:solidFill>
                <a:latin typeface="阿里巴巴普惠体 3.0 55 Regular" panose="00020600040101010101" charset="-122"/>
                <a:ea typeface="阿里巴巴普惠体 3.0 55 Regular" panose="00020600040101010101" charset="-122"/>
              </a:rPr>
              <a:t>(y, x, </a:t>
            </a:r>
            <a:r>
              <a:rPr lang="en-US" altLang="zh-CN" sz="1600" b="0">
                <a:solidFill>
                  <a:srgbClr val="0000EE"/>
                </a:solidFill>
                <a:latin typeface="阿里巴巴普惠体 3.0 55 Regular" panose="00020600040101010101" charset="-122"/>
                <a:ea typeface="阿里巴巴普惠体 3.0 55 Regular" panose="00020600040101010101" charset="-122"/>
              </a:rPr>
              <a:t>true</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2</a:t>
            </a:r>
            <a:r>
              <a:rPr lang="en-US" altLang="zh-CN" sz="1600" b="0">
                <a:solidFill>
                  <a:srgbClr val="000000"/>
                </a:solidFill>
                <a:latin typeface="阿里巴巴普惠体 3.0 55 Regular" panose="00020600040101010101" charset="-122"/>
                <a:ea typeface="阿里巴巴普惠体 3.0 55 Regular" panose="00020600040101010101" charset="-122"/>
              </a:rPr>
              <a:t>).ANOVA.SS[</a:t>
            </a:r>
            <a:r>
              <a:rPr lang="en-US" altLang="zh-CN" sz="1600" b="0">
                <a:solidFill>
                  <a:srgbClr val="00A000"/>
                </a:solidFill>
                <a:latin typeface="阿里巴巴普惠体 3.0 55 Regular" panose="00020600040101010101" charset="-122"/>
                <a:ea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rPr>
              <a:t>]}, mt, benchX)</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7" name="文本框 6"/>
          <p:cNvSpPr txBox="1"/>
          <p:nvPr/>
        </p:nvSpPr>
        <p:spPr>
          <a:xfrm>
            <a:off x="787400" y="5613400"/>
            <a:ext cx="9217025" cy="58356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基础高阶函数的通用逻辑：先将输入参数拆分成若干个独立的子任务，然后，应用特定的函数到每个子任务上，最后将多个结果合并起来。</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6" name="矩形 15"/>
          <p:cNvSpPr/>
          <p:nvPr>
            <p:custDataLst>
              <p:tags r:id="rId3"/>
            </p:custDataLst>
          </p:nvPr>
        </p:nvSpPr>
        <p:spPr>
          <a:xfrm>
            <a:off x="928370" y="2882900"/>
            <a:ext cx="8326755" cy="231140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b="0">
              <a:solidFill>
                <a:srgbClr val="000000"/>
              </a:solidFill>
              <a:latin typeface="MyFont" panose="02010609030101010101" charset="-122"/>
              <a:ea typeface="MyFont" panose="02010609030101010101" charset="-122"/>
            </a:endParaRPr>
          </a:p>
        </p:txBody>
      </p:sp>
      <p:sp>
        <p:nvSpPr>
          <p:cNvPr id="6" name="椭圆 5"/>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24" name="图片 23"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a:off x="-1351280" y="0"/>
            <a:ext cx="13543280" cy="6951345"/>
          </a:xfrm>
          <a:prstGeom prst="rect">
            <a:avLst/>
          </a:prstGeom>
        </p:spPr>
      </p:pic>
      <p:sp>
        <p:nvSpPr>
          <p:cNvPr id="33" name="矩形 32"/>
          <p:cNvSpPr/>
          <p:nvPr>
            <p:custDataLst>
              <p:tags r:id="rId3"/>
            </p:custDataLst>
          </p:nvPr>
        </p:nvSpPr>
        <p:spPr>
          <a:xfrm>
            <a:off x="0" y="0"/>
            <a:ext cx="12292330"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nvGrpSpPr>
          <p:cNvPr id="34" name="组合 33"/>
          <p:cNvGrpSpPr/>
          <p:nvPr/>
        </p:nvGrpSpPr>
        <p:grpSpPr>
          <a:xfrm>
            <a:off x="11428427" y="340526"/>
            <a:ext cx="388923" cy="346007"/>
            <a:chOff x="3933635" y="-1495234"/>
            <a:chExt cx="842211" cy="749278"/>
          </a:xfrm>
          <a:solidFill>
            <a:schemeClr val="bg1">
              <a:alpha val="86000"/>
            </a:schemeClr>
          </a:solidFill>
        </p:grpSpPr>
        <p:grpSp>
          <p:nvGrpSpPr>
            <p:cNvPr id="36" name="组合 35"/>
            <p:cNvGrpSpPr/>
            <p:nvPr/>
          </p:nvGrpSpPr>
          <p:grpSpPr>
            <a:xfrm>
              <a:off x="3933635" y="-1495234"/>
              <a:ext cx="203846" cy="749278"/>
              <a:chOff x="3933635" y="-1487213"/>
              <a:chExt cx="203846" cy="749278"/>
            </a:xfrm>
            <a:grpFill/>
          </p:grpSpPr>
          <p:sp>
            <p:nvSpPr>
              <p:cNvPr id="37" name="椭圆 36"/>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38" name="椭圆 37"/>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39" name="椭圆 38"/>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grpSp>
          <p:nvGrpSpPr>
            <p:cNvPr id="40" name="组合 39"/>
            <p:cNvGrpSpPr/>
            <p:nvPr/>
          </p:nvGrpSpPr>
          <p:grpSpPr>
            <a:xfrm>
              <a:off x="4252817" y="-1495234"/>
              <a:ext cx="203846" cy="749278"/>
              <a:chOff x="4254477" y="-1495234"/>
              <a:chExt cx="203846" cy="749278"/>
            </a:xfrm>
            <a:grpFill/>
          </p:grpSpPr>
          <p:sp>
            <p:nvSpPr>
              <p:cNvPr id="41" name="椭圆 40"/>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42" name="椭圆 41"/>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43" name="椭圆 42"/>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grpSp>
          <p:nvGrpSpPr>
            <p:cNvPr id="44" name="组合 43"/>
            <p:cNvGrpSpPr/>
            <p:nvPr/>
          </p:nvGrpSpPr>
          <p:grpSpPr>
            <a:xfrm>
              <a:off x="4572000" y="-1495234"/>
              <a:ext cx="203846" cy="749278"/>
              <a:chOff x="4572000" y="-1503255"/>
              <a:chExt cx="203846" cy="749278"/>
            </a:xfrm>
            <a:grpFill/>
          </p:grpSpPr>
          <p:sp>
            <p:nvSpPr>
              <p:cNvPr id="45" name="椭圆 44"/>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46" name="椭圆 45"/>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47" name="椭圆 46"/>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grpSp>
      <p:cxnSp>
        <p:nvCxnSpPr>
          <p:cNvPr id="48" name="直接连接符 47"/>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sp>
        <p:nvSpPr>
          <p:cNvPr id="50" name="矩形 49"/>
          <p:cNvSpPr/>
          <p:nvPr>
            <p:custDataLst>
              <p:tags r:id="rId14"/>
            </p:custDataLst>
          </p:nvPr>
        </p:nvSpPr>
        <p:spPr bwMode="auto">
          <a:xfrm flipH="1">
            <a:off x="150830" y="4803775"/>
            <a:ext cx="3090654" cy="252730"/>
          </a:xfrm>
          <a:prstGeom prst="rect">
            <a:avLst/>
          </a:prstGeom>
          <a:noFill/>
          <a:ln>
            <a:noFill/>
          </a:ln>
        </p:spPr>
        <p:txBody>
          <a:bodyPr wrap="square" rtlCol="0">
            <a:spAutoFit/>
          </a:bodyPr>
          <a:lstStyle/>
          <a:p>
            <a:r>
              <a:rPr lang="en-US" altLang="zh-CN" sz="1050" b="1">
                <a:ln w="3175">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 </a:t>
            </a:r>
            <a:endParaRPr lang="en-US" altLang="zh-CN" sz="1050" b="1">
              <a:ln w="3175">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nvGrpSpPr>
          <p:cNvPr id="51" name="组合 50"/>
          <p:cNvGrpSpPr/>
          <p:nvPr/>
        </p:nvGrpSpPr>
        <p:grpSpPr>
          <a:xfrm>
            <a:off x="11741150" y="3021965"/>
            <a:ext cx="76200" cy="675640"/>
            <a:chOff x="8828689" y="1995761"/>
            <a:chExt cx="86710" cy="810501"/>
          </a:xfrm>
        </p:grpSpPr>
        <p:sp>
          <p:nvSpPr>
            <p:cNvPr id="52" name="椭圆 51"/>
            <p:cNvSpPr/>
            <p:nvPr>
              <p:custDataLst>
                <p:tags r:id="rId15"/>
              </p:custDataLst>
            </p:nvPr>
          </p:nvSpPr>
          <p:spPr>
            <a:xfrm flipH="1">
              <a:off x="8828689" y="2357656"/>
              <a:ext cx="86710" cy="86710"/>
            </a:xfrm>
            <a:prstGeom prst="ellipse">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53" name="椭圆 52"/>
            <p:cNvSpPr/>
            <p:nvPr>
              <p:custDataLst>
                <p:tags r:id="rId16"/>
              </p:custDataLst>
            </p:nvPr>
          </p:nvSpPr>
          <p:spPr>
            <a:xfrm flipH="1">
              <a:off x="8828689" y="2719552"/>
              <a:ext cx="86710" cy="8671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54" name="椭圆 53"/>
            <p:cNvSpPr/>
            <p:nvPr>
              <p:custDataLst>
                <p:tags r:id="rId17"/>
              </p:custDataLst>
            </p:nvPr>
          </p:nvSpPr>
          <p:spPr>
            <a:xfrm flipH="1">
              <a:off x="8828689" y="1995761"/>
              <a:ext cx="86710" cy="8671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sp>
        <p:nvSpPr>
          <p:cNvPr id="84" name="椭圆 83"/>
          <p:cNvSpPr/>
          <p:nvPr>
            <p:custDataLst>
              <p:tags r:id="rId18"/>
            </p:custDataLst>
          </p:nvPr>
        </p:nvSpPr>
        <p:spPr>
          <a:xfrm rot="6960000">
            <a:off x="6905625" y="1991995"/>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55" name="矩形 54"/>
          <p:cNvSpPr/>
          <p:nvPr>
            <p:custDataLst>
              <p:tags r:id="rId19"/>
            </p:custDataLst>
          </p:nvPr>
        </p:nvSpPr>
        <p:spPr bwMode="auto">
          <a:xfrm>
            <a:off x="7489137" y="3581972"/>
            <a:ext cx="2756338" cy="368300"/>
          </a:xfrm>
          <a:prstGeom prst="rect">
            <a:avLst/>
          </a:prstGeom>
          <a:noFill/>
          <a:ln>
            <a:noFill/>
          </a:ln>
        </p:spPr>
        <p:txBody>
          <a:bodyPr wrap="square" rtlCol="0">
            <a:spAutoFit/>
          </a:bodyPr>
          <a:lstStyle/>
          <a:p>
            <a:r>
              <a:rPr lang="en-US" altLang="zh-CN" dirty="0">
                <a:ln w="38100">
                  <a:noFill/>
                </a:ln>
                <a:solidFill>
                  <a:schemeClr val="bg1"/>
                </a:solidFill>
                <a:latin typeface="Noto Sans S Chinese Medium" panose="020B0600000000000000" pitchFamily="34" charset="-128"/>
                <a:ea typeface="Noto Sans S Chinese Medium" panose="020B0600000000000000" pitchFamily="34" charset="-128"/>
                <a:cs typeface="Times New Roman Regular" panose="02020503050405090304" charset="0"/>
                <a:sym typeface="思源黑体 CN Normal" panose="020B0400000000000000" charset="-122"/>
              </a:rPr>
              <a:t>CONTENT</a:t>
            </a:r>
            <a:r>
              <a:rPr lang="en-US" altLang="zh-CN" dirty="0">
                <a:ln w="38100">
                  <a:noFill/>
                </a:ln>
                <a:solidFill>
                  <a:schemeClr val="bg1"/>
                </a:solidFill>
                <a:latin typeface="Noto Sans S Chinese Medium" panose="020B0600000000000000" pitchFamily="34" charset="-128"/>
                <a:ea typeface="Noto Sans S Chinese Medium" panose="020B0600000000000000" pitchFamily="34" charset="-128"/>
                <a:sym typeface="思源黑体 CN Normal" panose="020B0400000000000000" charset="-122"/>
              </a:rPr>
              <a:t>S</a:t>
            </a:r>
            <a:endParaRPr lang="en-US" altLang="zh-CN" dirty="0">
              <a:ln w="38100">
                <a:noFill/>
              </a:ln>
              <a:solidFill>
                <a:schemeClr val="bg1"/>
              </a:solidFill>
              <a:latin typeface="Noto Sans S Chinese Medium" panose="020B0600000000000000" pitchFamily="34" charset="-128"/>
              <a:ea typeface="Noto Sans S Chinese Medium" panose="020B0600000000000000" pitchFamily="34" charset="-128"/>
              <a:sym typeface="思源黑体 CN Normal" panose="020B0400000000000000" charset="-122"/>
            </a:endParaRPr>
          </a:p>
        </p:txBody>
      </p:sp>
      <p:sp>
        <p:nvSpPr>
          <p:cNvPr id="56" name="矩形 55"/>
          <p:cNvSpPr/>
          <p:nvPr>
            <p:custDataLst>
              <p:tags r:id="rId20"/>
            </p:custDataLst>
          </p:nvPr>
        </p:nvSpPr>
        <p:spPr bwMode="auto">
          <a:xfrm>
            <a:off x="7365365" y="2572385"/>
            <a:ext cx="2826385" cy="1106805"/>
          </a:xfrm>
          <a:prstGeom prst="rect">
            <a:avLst/>
          </a:prstGeom>
          <a:noFill/>
          <a:ln>
            <a:noFill/>
          </a:ln>
        </p:spPr>
        <p:txBody>
          <a:bodyPr wrap="square" rtlCol="0">
            <a:spAutoFit/>
          </a:bodyPr>
          <a:lstStyle/>
          <a:p>
            <a:r>
              <a:rPr lang="zh-CN" altLang="en-US" sz="66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目录</a:t>
            </a:r>
            <a:endParaRPr lang="zh-CN" altLang="en-US" sz="66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nvGrpSpPr>
          <p:cNvPr id="78" name="组合 77"/>
          <p:cNvGrpSpPr/>
          <p:nvPr>
            <p:custDataLst>
              <p:tags r:id="rId21"/>
            </p:custDataLst>
          </p:nvPr>
        </p:nvGrpSpPr>
        <p:grpSpPr>
          <a:xfrm>
            <a:off x="1711325" y="1544320"/>
            <a:ext cx="3117215" cy="405173"/>
            <a:chOff x="1407" y="1811"/>
            <a:chExt cx="4909" cy="638"/>
          </a:xfrm>
        </p:grpSpPr>
        <p:sp>
          <p:nvSpPr>
            <p:cNvPr id="58" name="矩形 57"/>
            <p:cNvSpPr/>
            <p:nvPr>
              <p:custDataLst>
                <p:tags r:id="rId22"/>
              </p:custDataLst>
            </p:nvPr>
          </p:nvSpPr>
          <p:spPr bwMode="auto">
            <a:xfrm>
              <a:off x="2397" y="1821"/>
              <a:ext cx="3919" cy="628"/>
            </a:xfrm>
            <a:prstGeom prst="rect">
              <a:avLst/>
            </a:prstGeom>
            <a:noFill/>
            <a:ln>
              <a:noFill/>
            </a:ln>
          </p:spPr>
          <p:txBody>
            <a:bodyPr wrap="square" rtlCol="0">
              <a:spAutoFit/>
            </a:bodyPr>
            <a:lstStyle/>
            <a:p>
              <a:r>
                <a:rPr lang="zh-CN"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概述</a:t>
              </a:r>
              <a:endParaRPr lang="zh-CN"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60" name="直接连接符 59"/>
            <p:cNvCxnSpPr/>
            <p:nvPr>
              <p:custDataLst>
                <p:tags r:id="rId23"/>
              </p:custDataLst>
            </p:nvPr>
          </p:nvCxnSpPr>
          <p:spPr>
            <a:xfrm>
              <a:off x="2287" y="198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矩形 60"/>
            <p:cNvSpPr/>
            <p:nvPr>
              <p:custDataLst>
                <p:tags r:id="rId24"/>
              </p:custDataLst>
            </p:nvPr>
          </p:nvSpPr>
          <p:spPr bwMode="auto">
            <a:xfrm>
              <a:off x="1407" y="1811"/>
              <a:ext cx="771" cy="628"/>
            </a:xfrm>
            <a:prstGeom prst="rect">
              <a:avLst/>
            </a:prstGeom>
            <a:noFill/>
            <a:ln>
              <a:noFill/>
            </a:ln>
          </p:spPr>
          <p:txBody>
            <a:bodyPr wrap="square" rtlCol="0">
              <a:spAutoFit/>
            </a:bodyPr>
            <a:lstStyle/>
            <a:p>
              <a:r>
                <a:rPr lang="en-US" altLang="zh-CN" sz="20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01</a:t>
              </a:r>
              <a:endParaRPr lang="zh-CN" altLang="en-US" sz="20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grpSp>
        <p:nvGrpSpPr>
          <p:cNvPr id="79" name="组合 78"/>
          <p:cNvGrpSpPr/>
          <p:nvPr>
            <p:custDataLst>
              <p:tags r:id="rId25"/>
            </p:custDataLst>
          </p:nvPr>
        </p:nvGrpSpPr>
        <p:grpSpPr>
          <a:xfrm>
            <a:off x="1711325" y="2505710"/>
            <a:ext cx="3117215" cy="405173"/>
            <a:chOff x="1407" y="3241"/>
            <a:chExt cx="4909" cy="638"/>
          </a:xfrm>
        </p:grpSpPr>
        <p:sp>
          <p:nvSpPr>
            <p:cNvPr id="63" name="矩形 62"/>
            <p:cNvSpPr/>
            <p:nvPr>
              <p:custDataLst>
                <p:tags r:id="rId26"/>
              </p:custDataLst>
            </p:nvPr>
          </p:nvSpPr>
          <p:spPr bwMode="auto">
            <a:xfrm>
              <a:off x="2397" y="3251"/>
              <a:ext cx="3919" cy="628"/>
            </a:xfrm>
            <a:prstGeom prst="rect">
              <a:avLst/>
            </a:prstGeom>
            <a:noFill/>
            <a:ln>
              <a:noFill/>
            </a:ln>
          </p:spPr>
          <p:txBody>
            <a:bodyPr wrap="square" rtlCol="0">
              <a:spAutoFit/>
            </a:bodyPr>
            <a:lstStyle/>
            <a:p>
              <a:r>
                <a:rPr lang="zh-CN" altLang="en-US" sz="2000" b="1" spc="200"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纯函数</a:t>
              </a:r>
              <a:endPar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65" name="直接连接符 64"/>
            <p:cNvCxnSpPr/>
            <p:nvPr>
              <p:custDataLst>
                <p:tags r:id="rId27"/>
              </p:custDataLst>
            </p:nvPr>
          </p:nvCxnSpPr>
          <p:spPr>
            <a:xfrm>
              <a:off x="2287" y="341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6" name="矩形 65"/>
            <p:cNvSpPr/>
            <p:nvPr>
              <p:custDataLst>
                <p:tags r:id="rId28"/>
              </p:custDataLst>
            </p:nvPr>
          </p:nvSpPr>
          <p:spPr bwMode="auto">
            <a:xfrm>
              <a:off x="1407" y="3241"/>
              <a:ext cx="771" cy="628"/>
            </a:xfrm>
            <a:prstGeom prst="rect">
              <a:avLst/>
            </a:prstGeom>
            <a:noFill/>
            <a:ln>
              <a:noFill/>
            </a:ln>
          </p:spPr>
          <p:txBody>
            <a:bodyPr wrap="square" rtlCol="0">
              <a:spAutoFit/>
            </a:bodyPr>
            <a:lstStyle/>
            <a:p>
              <a:r>
                <a:rPr lang="en-US" altLang="zh-CN" sz="20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02</a:t>
              </a:r>
              <a:endParaRPr lang="zh-CN" altLang="en-US" sz="20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grpSp>
        <p:nvGrpSpPr>
          <p:cNvPr id="80" name="组合 79"/>
          <p:cNvGrpSpPr/>
          <p:nvPr>
            <p:custDataLst>
              <p:tags r:id="rId29"/>
            </p:custDataLst>
          </p:nvPr>
        </p:nvGrpSpPr>
        <p:grpSpPr>
          <a:xfrm>
            <a:off x="1711325" y="3467100"/>
            <a:ext cx="3388995" cy="405173"/>
            <a:chOff x="1407" y="4671"/>
            <a:chExt cx="5337" cy="638"/>
          </a:xfrm>
        </p:grpSpPr>
        <p:sp>
          <p:nvSpPr>
            <p:cNvPr id="68" name="矩形 67"/>
            <p:cNvSpPr/>
            <p:nvPr>
              <p:custDataLst>
                <p:tags r:id="rId30"/>
              </p:custDataLst>
            </p:nvPr>
          </p:nvSpPr>
          <p:spPr bwMode="auto">
            <a:xfrm>
              <a:off x="2397" y="4681"/>
              <a:ext cx="4347" cy="628"/>
            </a:xfrm>
            <a:prstGeom prst="rect">
              <a:avLst/>
            </a:prstGeom>
            <a:noFill/>
            <a:ln>
              <a:noFill/>
            </a:ln>
          </p:spPr>
          <p:txBody>
            <a:bodyPr wrap="square" rtlCol="0">
              <a:spAutoFit/>
            </a:bodyPr>
            <a:lstStyle/>
            <a:p>
              <a:r>
                <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高阶函数</a:t>
              </a:r>
              <a:endPar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70" name="直接连接符 69"/>
            <p:cNvCxnSpPr/>
            <p:nvPr>
              <p:custDataLst>
                <p:tags r:id="rId31"/>
              </p:custDataLst>
            </p:nvPr>
          </p:nvCxnSpPr>
          <p:spPr>
            <a:xfrm>
              <a:off x="2287" y="484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1" name="矩形 70"/>
            <p:cNvSpPr/>
            <p:nvPr>
              <p:custDataLst>
                <p:tags r:id="rId32"/>
              </p:custDataLst>
            </p:nvPr>
          </p:nvSpPr>
          <p:spPr bwMode="auto">
            <a:xfrm>
              <a:off x="1407" y="4671"/>
              <a:ext cx="769" cy="628"/>
            </a:xfrm>
            <a:prstGeom prst="rect">
              <a:avLst/>
            </a:prstGeom>
            <a:noFill/>
            <a:ln>
              <a:noFill/>
            </a:ln>
          </p:spPr>
          <p:txBody>
            <a:bodyPr wrap="square" rtlCol="0">
              <a:spAutoFit/>
            </a:bodyPr>
            <a:lstStyle/>
            <a:p>
              <a:r>
                <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03</a:t>
              </a:r>
              <a:endParaRPr lang="zh-CN" altLang="en-US"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grpSp>
        <p:nvGrpSpPr>
          <p:cNvPr id="82" name="组合 81"/>
          <p:cNvGrpSpPr/>
          <p:nvPr>
            <p:custDataLst>
              <p:tags r:id="rId33"/>
            </p:custDataLst>
          </p:nvPr>
        </p:nvGrpSpPr>
        <p:grpSpPr>
          <a:xfrm>
            <a:off x="1711325" y="4428490"/>
            <a:ext cx="3117215" cy="405173"/>
            <a:chOff x="1407" y="6101"/>
            <a:chExt cx="4909" cy="638"/>
          </a:xfrm>
        </p:grpSpPr>
        <p:sp>
          <p:nvSpPr>
            <p:cNvPr id="73" name="矩形 72"/>
            <p:cNvSpPr/>
            <p:nvPr>
              <p:custDataLst>
                <p:tags r:id="rId34"/>
              </p:custDataLst>
            </p:nvPr>
          </p:nvSpPr>
          <p:spPr bwMode="auto">
            <a:xfrm>
              <a:off x="2397" y="6111"/>
              <a:ext cx="3919" cy="628"/>
            </a:xfrm>
            <a:prstGeom prst="rect">
              <a:avLst/>
            </a:prstGeom>
            <a:noFill/>
            <a:ln>
              <a:noFill/>
            </a:ln>
          </p:spPr>
          <p:txBody>
            <a:bodyPr wrap="square" rtlCol="0">
              <a:spAutoFit/>
            </a:bodyPr>
            <a:lstStyle/>
            <a:p>
              <a:r>
                <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函数组合</a:t>
              </a:r>
              <a:endPar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75" name="直接连接符 74"/>
            <p:cNvCxnSpPr/>
            <p:nvPr>
              <p:custDataLst>
                <p:tags r:id="rId35"/>
              </p:custDataLst>
            </p:nvPr>
          </p:nvCxnSpPr>
          <p:spPr>
            <a:xfrm>
              <a:off x="2287" y="627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6" name="矩形 75"/>
            <p:cNvSpPr/>
            <p:nvPr>
              <p:custDataLst>
                <p:tags r:id="rId36"/>
              </p:custDataLst>
            </p:nvPr>
          </p:nvSpPr>
          <p:spPr bwMode="auto">
            <a:xfrm>
              <a:off x="1407" y="6101"/>
              <a:ext cx="769" cy="628"/>
            </a:xfrm>
            <a:prstGeom prst="rect">
              <a:avLst/>
            </a:prstGeom>
            <a:noFill/>
            <a:ln>
              <a:noFill/>
            </a:ln>
          </p:spPr>
          <p:txBody>
            <a:bodyPr wrap="square" rtlCol="0">
              <a:spAutoFit/>
            </a:bodyPr>
            <a:lstStyle/>
            <a:p>
              <a:r>
                <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04</a:t>
              </a:r>
              <a:endParaRPr lang="zh-CN" altLang="en-US"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cxnSp>
        <p:nvCxnSpPr>
          <p:cNvPr id="77" name="直接箭头连接符 76"/>
          <p:cNvCxnSpPr/>
          <p:nvPr>
            <p:custDataLst>
              <p:tags r:id="rId37"/>
            </p:custDataLst>
          </p:nvPr>
        </p:nvCxnSpPr>
        <p:spPr>
          <a:xfrm>
            <a:off x="7572854" y="4025172"/>
            <a:ext cx="2990215" cy="0"/>
          </a:xfrm>
          <a:prstGeom prst="straightConnector1">
            <a:avLst/>
          </a:prstGeom>
          <a:ln w="19050">
            <a:solidFill>
              <a:schemeClr val="bg1"/>
            </a:solidFill>
            <a:tailEnd type="triangle" w="sm" len="sm"/>
          </a:ln>
        </p:spPr>
        <p:style>
          <a:lnRef idx="1">
            <a:schemeClr val="accent1"/>
          </a:lnRef>
          <a:fillRef idx="0">
            <a:schemeClr val="accent1"/>
          </a:fillRef>
          <a:effectRef idx="0">
            <a:schemeClr val="accent1"/>
          </a:effectRef>
          <a:fontRef idx="minor">
            <a:schemeClr val="tx1"/>
          </a:fontRef>
        </p:style>
      </p:cxnSp>
      <p:grpSp>
        <p:nvGrpSpPr>
          <p:cNvPr id="83" name="组合 82"/>
          <p:cNvGrpSpPr/>
          <p:nvPr>
            <p:custDataLst>
              <p:tags r:id="rId38"/>
            </p:custDataLst>
          </p:nvPr>
        </p:nvGrpSpPr>
        <p:grpSpPr>
          <a:xfrm>
            <a:off x="1711325" y="5389880"/>
            <a:ext cx="3117215" cy="405173"/>
            <a:chOff x="1407" y="7921"/>
            <a:chExt cx="4909" cy="638"/>
          </a:xfrm>
        </p:grpSpPr>
        <p:sp>
          <p:nvSpPr>
            <p:cNvPr id="85" name="矩形 84"/>
            <p:cNvSpPr/>
            <p:nvPr>
              <p:custDataLst>
                <p:tags r:id="rId39"/>
              </p:custDataLst>
            </p:nvPr>
          </p:nvSpPr>
          <p:spPr bwMode="auto">
            <a:xfrm>
              <a:off x="2397" y="7931"/>
              <a:ext cx="3919" cy="628"/>
            </a:xfrm>
            <a:prstGeom prst="rect">
              <a:avLst/>
            </a:prstGeom>
            <a:noFill/>
            <a:ln>
              <a:noFill/>
            </a:ln>
          </p:spPr>
          <p:txBody>
            <a:bodyPr wrap="square" rtlCol="0">
              <a:spAutoFit/>
            </a:bodyPr>
            <a:lstStyle/>
            <a:p>
              <a:r>
                <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函数元编程</a:t>
              </a:r>
              <a:endPar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sp>
          <p:nvSpPr>
            <p:cNvPr id="87" name="矩形 86"/>
            <p:cNvSpPr/>
            <p:nvPr>
              <p:custDataLst>
                <p:tags r:id="rId40"/>
              </p:custDataLst>
            </p:nvPr>
          </p:nvSpPr>
          <p:spPr bwMode="auto">
            <a:xfrm>
              <a:off x="1407" y="7921"/>
              <a:ext cx="769" cy="628"/>
            </a:xfrm>
            <a:prstGeom prst="rect">
              <a:avLst/>
            </a:prstGeom>
            <a:noFill/>
            <a:ln>
              <a:noFill/>
            </a:ln>
          </p:spPr>
          <p:txBody>
            <a:bodyPr wrap="square" rtlCol="0">
              <a:spAutoFit/>
            </a:bodyPr>
            <a:lstStyle/>
            <a:p>
              <a:r>
                <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05</a:t>
              </a:r>
              <a:endParaRPr lang="zh-CN" altLang="en-US"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88" name="直接连接符 87"/>
            <p:cNvCxnSpPr/>
            <p:nvPr>
              <p:custDataLst>
                <p:tags r:id="rId41"/>
              </p:custDataLst>
            </p:nvPr>
          </p:nvCxnSpPr>
          <p:spPr>
            <a:xfrm>
              <a:off x="2287" y="810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89" name="图片 88" descr="公司logo"/>
          <p:cNvPicPr>
            <a:picLocks noChangeAspect="1"/>
          </p:cNvPicPr>
          <p:nvPr/>
        </p:nvPicPr>
        <p:blipFill>
          <a:blip r:embed="rId42" cstate="screen"/>
          <a:stretch>
            <a:fillRect/>
          </a:stretch>
        </p:blipFill>
        <p:spPr>
          <a:xfrm>
            <a:off x="582930" y="356235"/>
            <a:ext cx="1620520" cy="889000"/>
          </a:xfrm>
          <a:prstGeom prst="rect">
            <a:avLst/>
          </a:prstGeom>
        </p:spPr>
      </p:pic>
    </p:spTree>
    <p:custDataLst>
      <p:tags r:id="rId43"/>
    </p:custData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基础高阶函数：拆分合并规则</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6" name="文本框 5"/>
          <p:cNvSpPr txBox="1"/>
          <p:nvPr/>
        </p:nvSpPr>
        <p:spPr>
          <a:xfrm>
            <a:off x="774700" y="1964690"/>
            <a:ext cx="5024755" cy="3046095"/>
          </a:xfrm>
          <a:prstGeom prst="rect">
            <a:avLst/>
          </a:prstGeom>
        </p:spPr>
        <p:txBody>
          <a:bodyPr wrap="square">
            <a:spAutoFit/>
          </a:bodyPr>
          <a:p>
            <a:pPr marL="285750" indent="-285750">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广义的向量（包括元组、列式元组、数组向量）可以拆分成每一个元素。</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矩阵通常是按列拆分。</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表格通常是按行拆分，每一行可以被看作一个字典。</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字典的值是按键拆分的。</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集合不支持拆分。</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8" name="文本框 7"/>
          <p:cNvSpPr txBox="1"/>
          <p:nvPr/>
        </p:nvSpPr>
        <p:spPr>
          <a:xfrm>
            <a:off x="6426200" y="2002790"/>
            <a:ext cx="5042535" cy="2306955"/>
          </a:xfrm>
          <a:prstGeom prst="rect">
            <a:avLst/>
          </a:prstGeom>
          <a:noFill/>
        </p:spPr>
        <p:txBody>
          <a:bodyPr wrap="square" rtlCol="0" anchor="t">
            <a:spAutoFit/>
          </a:bodyPr>
          <a:p>
            <a:pPr marL="285750" indent="-285750">
              <a:buFont typeface="Arial" panose="020B0604020202020204" pitchFamily="34" charset="0"/>
              <a:buChar char="•"/>
            </a:pP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多个类型相同的标量可以合并成一个常规向量。</a:t>
            </a:r>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marL="285750" indent="-285750">
              <a:buFont typeface="Arial" panose="020B0604020202020204" pitchFamily="34" charset="0"/>
              <a:buChar char="•"/>
            </a:pPr>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marL="285750" indent="-285750">
              <a:buFont typeface="Arial" panose="020B0604020202020204" pitchFamily="34" charset="0"/>
              <a:buChar char="•"/>
            </a:pP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多个长度和类型相同的向量可 以合并成一个矩阵。</a:t>
            </a:r>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marL="285750" indent="-285750">
              <a:buFont typeface="Arial" panose="020B0604020202020204" pitchFamily="34" charset="0"/>
              <a:buChar char="•"/>
            </a:pPr>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marL="285750" indent="-285750">
              <a:buFont typeface="Arial" panose="020B0604020202020204" pitchFamily="34" charset="0"/>
              <a:buChar char="•"/>
            </a:pP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多个值为标量的字典可以合并成一个表格。</a:t>
            </a:r>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marL="285750" indent="-285750">
              <a:buFont typeface="Arial" panose="020B0604020202020204" pitchFamily="34" charset="0"/>
              <a:buChar char="•"/>
            </a:pPr>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marL="285750" indent="-285750">
              <a:buFont typeface="Arial" panose="020B0604020202020204" pitchFamily="34" charset="0"/>
              <a:buChar char="•"/>
            </a:pP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字典进行拆分后，仍然合并为字典。</a:t>
            </a:r>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marL="285750" indent="-285750">
              <a:buFont typeface="Arial" panose="020B0604020202020204" pitchFamily="34" charset="0"/>
              <a:buChar char="•"/>
            </a:pPr>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marL="285750" indent="-285750">
              <a:buFont typeface="Arial" panose="020B0604020202020204" pitchFamily="34" charset="0"/>
              <a:buChar char="•"/>
            </a:pP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其他情况通常会返回一个元组。</a:t>
            </a:r>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11" name="文本框 10"/>
          <p:cNvSpPr txBox="1"/>
          <p:nvPr/>
        </p:nvSpPr>
        <p:spPr>
          <a:xfrm>
            <a:off x="774700" y="1433830"/>
            <a:ext cx="4064000" cy="368300"/>
          </a:xfrm>
          <a:prstGeom prst="rect">
            <a:avLst/>
          </a:prstGeom>
          <a:noFill/>
        </p:spPr>
        <p:txBody>
          <a:bodyPr wrap="square" rtlCol="0">
            <a:spAutoFit/>
          </a:bodyPr>
          <a:p>
            <a:r>
              <a:rPr lang="zh-CN" altLang="en-US" b="1">
                <a:latin typeface="阿里巴巴普惠体 3.0 55 Regular" panose="00020600040101010101" charset="-122"/>
                <a:ea typeface="阿里巴巴普惠体 3.0 55 Regular" panose="00020600040101010101" charset="-122"/>
              </a:rPr>
              <a:t>拆分规则：</a:t>
            </a:r>
            <a:endParaRPr lang="zh-CN" altLang="en-US" b="1">
              <a:latin typeface="阿里巴巴普惠体 3.0 55 Regular" panose="00020600040101010101" charset="-122"/>
              <a:ea typeface="阿里巴巴普惠体 3.0 55 Regular" panose="00020600040101010101" charset="-122"/>
            </a:endParaRPr>
          </a:p>
        </p:txBody>
      </p:sp>
      <p:sp>
        <p:nvSpPr>
          <p:cNvPr id="12" name="文本框 11"/>
          <p:cNvSpPr txBox="1"/>
          <p:nvPr/>
        </p:nvSpPr>
        <p:spPr>
          <a:xfrm>
            <a:off x="6426200" y="1471930"/>
            <a:ext cx="4064000" cy="368300"/>
          </a:xfrm>
          <a:prstGeom prst="rect">
            <a:avLst/>
          </a:prstGeom>
          <a:noFill/>
        </p:spPr>
        <p:txBody>
          <a:bodyPr wrap="square" rtlCol="0">
            <a:spAutoFit/>
          </a:bodyPr>
          <a:p>
            <a:r>
              <a:rPr lang="zh-CN" altLang="en-US" b="1">
                <a:latin typeface="阿里巴巴普惠体 3.0 55 Regular" panose="00020600040101010101" charset="-122"/>
                <a:ea typeface="阿里巴巴普惠体 3.0 55 Regular" panose="00020600040101010101" charset="-122"/>
              </a:rPr>
              <a:t>合并规则：</a:t>
            </a:r>
            <a:endParaRPr lang="zh-CN" altLang="en-US" b="1">
              <a:latin typeface="阿里巴巴普惠体 3.0 55 Regular" panose="00020600040101010101" charset="-122"/>
              <a:ea typeface="阿里巴巴普惠体 3.0 55 Regular" panose="00020600040101010101" charset="-122"/>
            </a:endParaRPr>
          </a:p>
        </p:txBody>
      </p:sp>
      <p:sp>
        <p:nvSpPr>
          <p:cNvPr id="13" name="文本框 12"/>
          <p:cNvSpPr txBox="1"/>
          <p:nvPr/>
        </p:nvSpPr>
        <p:spPr>
          <a:xfrm>
            <a:off x="6426200" y="4703127"/>
            <a:ext cx="5080000" cy="829945"/>
          </a:xfrm>
          <a:prstGeom prst="rect">
            <a:avLst/>
          </a:prstGeom>
        </p:spPr>
        <p:txBody>
          <a:bodyPr>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注意：</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loop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函数的合并规则略有不同，不管单个函数返回的结果是什么，</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loop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函数最终总是 将这些结果合并成一个元组。</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cxnSp>
        <p:nvCxnSpPr>
          <p:cNvPr id="3" name="直接连接符 2"/>
          <p:cNvCxnSpPr/>
          <p:nvPr/>
        </p:nvCxnSpPr>
        <p:spPr>
          <a:xfrm>
            <a:off x="5979160" y="843280"/>
            <a:ext cx="0" cy="5175250"/>
          </a:xfrm>
          <a:prstGeom prst="line">
            <a:avLst/>
          </a:prstGeom>
          <a:ln w="12700" cmpd="sng">
            <a:gradFill>
              <a:gsLst>
                <a:gs pos="0">
                  <a:schemeClr val="accent1">
                    <a:lumMod val="5000"/>
                    <a:lumOff val="95000"/>
                  </a:schemeClr>
                </a:gs>
                <a:gs pos="89000">
                  <a:srgbClr val="0D42D3"/>
                </a:gs>
                <a:gs pos="0">
                  <a:schemeClr val="accent1">
                    <a:lumMod val="45000"/>
                    <a:lumOff val="55000"/>
                  </a:schemeClr>
                </a:gs>
              </a:gsLst>
              <a:lin ang="0" scaled="1"/>
            </a:gra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3"/>
    </p:custData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函数模式与叠用规则</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graphicFrame>
        <p:nvGraphicFramePr>
          <p:cNvPr id="6" name="表格 5"/>
          <p:cNvGraphicFramePr>
            <a:graphicFrameLocks noGrp="1"/>
          </p:cNvGraphicFramePr>
          <p:nvPr>
            <p:custDataLst>
              <p:tags r:id="rId3"/>
            </p:custDataLst>
          </p:nvPr>
        </p:nvGraphicFramePr>
        <p:xfrm>
          <a:off x="639445" y="1217930"/>
          <a:ext cx="5690870" cy="5097780"/>
        </p:xfrm>
        <a:graphic>
          <a:graphicData uri="http://schemas.openxmlformats.org/drawingml/2006/table">
            <a:tbl>
              <a:tblPr/>
              <a:tblGrid>
                <a:gridCol w="4283075"/>
                <a:gridCol w="1407795"/>
              </a:tblGrid>
              <a:tr h="283210">
                <a:tc>
                  <a:txBody>
                    <a:bodyPr/>
                    <a:p>
                      <a:r>
                        <a:rPr lang="zh-CN" altLang="en-US" sz="1600" b="1">
                          <a:effectLst/>
                          <a:highlight>
                            <a:srgbClr val="FFFFFF"/>
                          </a:highlight>
                          <a:latin typeface="阿里巴巴普惠体 3.0 55 Regular" panose="00020600040101010101" charset="-122"/>
                          <a:ea typeface="阿里巴巴普惠体 3.0 55 Regular" panose="00020600040101010101" charset="-122"/>
                        </a:rPr>
                        <a:t>高阶函数</a:t>
                      </a:r>
                      <a:endParaRPr lang="zh-CN" altLang="en-US" sz="1600" b="1">
                        <a:effectLst/>
                        <a:highlight>
                          <a:srgbClr val="FFFFFF"/>
                        </a:highlight>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solidFill>
                      <a:srgbClr val="FFFFFF"/>
                    </a:solidFill>
                  </a:tcPr>
                </a:tc>
                <a:tc>
                  <a:txBody>
                    <a:bodyPr/>
                    <a:p>
                      <a:pPr algn="l"/>
                      <a:r>
                        <a:rPr lang="zh-CN" altLang="en-US" sz="1600" b="1">
                          <a:effectLst/>
                          <a:highlight>
                            <a:srgbClr val="FFFFFF"/>
                          </a:highlight>
                          <a:latin typeface="阿里巴巴普惠体 3.0 55 Regular" panose="00020600040101010101" charset="-122"/>
                          <a:ea typeface="阿里巴巴普惠体 3.0 55 Regular" panose="00020600040101010101" charset="-122"/>
                        </a:rPr>
                        <a:t>函数模式</a:t>
                      </a:r>
                      <a:endParaRPr lang="zh-CN" altLang="en-US" sz="1600" b="1">
                        <a:effectLst/>
                        <a:highlight>
                          <a:srgbClr val="FFFFFF"/>
                        </a:highlight>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solidFill>
                      <a:srgbClr val="FFFFFF"/>
                    </a:solidFill>
                  </a:tcPr>
                </a:tc>
              </a:tr>
              <a:tr h="283210">
                <a:tc>
                  <a:txBody>
                    <a:bodyPr/>
                    <a:p>
                      <a:r>
                        <a:rPr lang="en-US" sz="1600">
                          <a:latin typeface="阿里巴巴普惠体 3.0 55 Regular" panose="00020600040101010101" charset="-122"/>
                          <a:ea typeface="阿里巴巴普惠体 3.0 55 Regular" panose="00020600040101010101" charset="-122"/>
                        </a:rPr>
                        <a:t>each(func, args…)</a:t>
                      </a:r>
                      <a:endParaRPr lang="en-US" sz="1600">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noFill/>
                  </a:tcPr>
                </a:tc>
                <a:tc>
                  <a:txBody>
                    <a:bodyPr/>
                    <a:p>
                      <a:pPr algn="l"/>
                      <a:r>
                        <a:rPr lang="en-US" sz="1600">
                          <a:latin typeface="阿里巴巴普惠体 3.0 55 Regular" panose="00020600040101010101" charset="-122"/>
                          <a:ea typeface="阿里巴巴普惠体 3.0 55 Regular" panose="00020600040101010101" charset="-122"/>
                        </a:rPr>
                        <a:t>:E</a:t>
                      </a:r>
                      <a:endParaRPr lang="en-US" sz="1600">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noFill/>
                  </a:tcPr>
                </a:tc>
              </a:tr>
              <a:tr h="326390">
                <a:tc>
                  <a:txBody>
                    <a:bodyPr/>
                    <a:p>
                      <a:r>
                        <a:rPr lang="en-US" sz="1600">
                          <a:effectLst/>
                          <a:highlight>
                            <a:srgbClr val="F4F5F7"/>
                          </a:highlight>
                          <a:latin typeface="阿里巴巴普惠体 3.0 55 Regular" panose="00020600040101010101" charset="-122"/>
                          <a:ea typeface="阿里巴巴普惠体 3.0 55 Regular" panose="00020600040101010101" charset="-122"/>
                        </a:rPr>
                        <a:t>loop(func, args…)</a:t>
                      </a:r>
                      <a:endParaRPr lang="en-US" sz="1600">
                        <a:effectLst/>
                        <a:highlight>
                          <a:srgbClr val="F4F5F7"/>
                        </a:highlight>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c>
                  <a:txBody>
                    <a:bodyPr/>
                    <a:p>
                      <a:pPr algn="l"/>
                      <a:r>
                        <a:rPr lang="en-US" sz="1600">
                          <a:effectLst/>
                          <a:highlight>
                            <a:srgbClr val="F4F5F7"/>
                          </a:highlight>
                          <a:latin typeface="阿里巴巴普惠体 3.0 55 Regular" panose="00020600040101010101" charset="-122"/>
                          <a:ea typeface="阿里巴巴普惠体 3.0 55 Regular" panose="00020600040101010101" charset="-122"/>
                        </a:rPr>
                        <a:t>:U</a:t>
                      </a:r>
                      <a:endParaRPr lang="en-US" sz="1600">
                        <a:effectLst/>
                        <a:highlight>
                          <a:srgbClr val="F4F5F7"/>
                        </a:highlight>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r>
              <a:tr h="398145">
                <a:tc>
                  <a:txBody>
                    <a:bodyPr/>
                    <a:p>
                      <a:r>
                        <a:rPr lang="en-US" sz="1600">
                          <a:latin typeface="阿里巴巴普惠体 3.0 55 Regular" panose="00020600040101010101" charset="-122"/>
                          <a:ea typeface="阿里巴巴普惠体 3.0 55 Regular" panose="00020600040101010101" charset="-122"/>
                        </a:rPr>
                        <a:t>eachRight(func, X, Y, [consistent=false])</a:t>
                      </a:r>
                      <a:endParaRPr lang="en-US" sz="1600">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noFill/>
                  </a:tcPr>
                </a:tc>
                <a:tc>
                  <a:txBody>
                    <a:bodyPr/>
                    <a:p>
                      <a:pPr algn="l"/>
                      <a:r>
                        <a:rPr lang="en-US" sz="1600">
                          <a:latin typeface="阿里巴巴普惠体 3.0 55 Regular" panose="00020600040101010101" charset="-122"/>
                          <a:ea typeface="阿里巴巴普惠体 3.0 55 Regular" panose="00020600040101010101" charset="-122"/>
                        </a:rPr>
                        <a:t>:R</a:t>
                      </a:r>
                      <a:endParaRPr lang="en-US" sz="1600">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noFill/>
                  </a:tcPr>
                </a:tc>
              </a:tr>
              <a:tr h="397510">
                <a:tc>
                  <a:txBody>
                    <a:bodyPr/>
                    <a:p>
                      <a:r>
                        <a:rPr lang="en-US" sz="1600">
                          <a:effectLst/>
                          <a:highlight>
                            <a:srgbClr val="F4F5F7"/>
                          </a:highlight>
                          <a:latin typeface="阿里巴巴普惠体 3.0 55 Regular" panose="00020600040101010101" charset="-122"/>
                          <a:ea typeface="阿里巴巴普惠体 3.0 55 Regular" panose="00020600040101010101" charset="-122"/>
                        </a:rPr>
                        <a:t>eachLeft(func, X, Y, [consistent=false])</a:t>
                      </a:r>
                      <a:endParaRPr lang="en-US" sz="1600">
                        <a:effectLst/>
                        <a:highlight>
                          <a:srgbClr val="F4F5F7"/>
                        </a:highlight>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c>
                  <a:txBody>
                    <a:bodyPr/>
                    <a:p>
                      <a:pPr algn="l"/>
                      <a:r>
                        <a:rPr lang="en-US" sz="1600">
                          <a:effectLst/>
                          <a:highlight>
                            <a:srgbClr val="F4F5F7"/>
                          </a:highlight>
                          <a:latin typeface="阿里巴巴普惠体 3.0 55 Regular" panose="00020600040101010101" charset="-122"/>
                          <a:ea typeface="阿里巴巴普惠体 3.0 55 Regular" panose="00020600040101010101" charset="-122"/>
                        </a:rPr>
                        <a:t>:L</a:t>
                      </a:r>
                      <a:endParaRPr lang="en-US" sz="1600">
                        <a:effectLst/>
                        <a:highlight>
                          <a:srgbClr val="F4F5F7"/>
                        </a:highlight>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r>
              <a:tr h="326390">
                <a:tc>
                  <a:txBody>
                    <a:bodyPr/>
                    <a:p>
                      <a:r>
                        <a:rPr lang="en-US" sz="1600">
                          <a:latin typeface="阿里巴巴普惠体 3.0 55 Regular" panose="00020600040101010101" charset="-122"/>
                          <a:ea typeface="阿里巴巴普惠体 3.0 55 Regular" panose="00020600040101010101" charset="-122"/>
                        </a:rPr>
                        <a:t>cross(func, X, Y)</a:t>
                      </a:r>
                      <a:endParaRPr lang="en-US" sz="1600">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noFill/>
                  </a:tcPr>
                </a:tc>
                <a:tc>
                  <a:txBody>
                    <a:bodyPr/>
                    <a:p>
                      <a:pPr algn="l"/>
                      <a:r>
                        <a:rPr lang="en-US" sz="1600">
                          <a:latin typeface="阿里巴巴普惠体 3.0 55 Regular" panose="00020600040101010101" charset="-122"/>
                          <a:ea typeface="阿里巴巴普惠体 3.0 55 Regular" panose="00020600040101010101" charset="-122"/>
                        </a:rPr>
                        <a:t>:C</a:t>
                      </a:r>
                      <a:endParaRPr lang="en-US" sz="1600">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noFill/>
                  </a:tcPr>
                </a:tc>
              </a:tr>
              <a:tr h="398145">
                <a:tc>
                  <a:txBody>
                    <a:bodyPr/>
                    <a:p>
                      <a:r>
                        <a:rPr lang="en-US" sz="1600">
                          <a:effectLst/>
                          <a:highlight>
                            <a:srgbClr val="F4F5F7"/>
                          </a:highlight>
                          <a:latin typeface="阿里巴巴普惠体 3.0 55 Regular" panose="00020600040101010101" charset="-122"/>
                          <a:ea typeface="阿里巴巴普惠体 3.0 55 Regular" panose="00020600040101010101" charset="-122"/>
                        </a:rPr>
                        <a:t>eachPre(func, X, [pre], [consistent=false])</a:t>
                      </a:r>
                      <a:endParaRPr lang="en-US" sz="1600">
                        <a:effectLst/>
                        <a:highlight>
                          <a:srgbClr val="F4F5F7"/>
                        </a:highlight>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c>
                  <a:txBody>
                    <a:bodyPr/>
                    <a:p>
                      <a:pPr algn="l"/>
                      <a:r>
                        <a:rPr lang="en-US" sz="1600">
                          <a:effectLst/>
                          <a:highlight>
                            <a:srgbClr val="F4F5F7"/>
                          </a:highlight>
                          <a:latin typeface="阿里巴巴普惠体 3.0 55 Regular" panose="00020600040101010101" charset="-122"/>
                          <a:ea typeface="阿里巴巴普惠体 3.0 55 Regular" panose="00020600040101010101" charset="-122"/>
                        </a:rPr>
                        <a:t>:P</a:t>
                      </a:r>
                      <a:endParaRPr lang="en-US" sz="1600">
                        <a:effectLst/>
                        <a:highlight>
                          <a:srgbClr val="F4F5F7"/>
                        </a:highlight>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r>
              <a:tr h="397510">
                <a:tc>
                  <a:txBody>
                    <a:bodyPr/>
                    <a:p>
                      <a:r>
                        <a:rPr lang="en-US" sz="1600">
                          <a:latin typeface="阿里巴巴普惠体 3.0 55 Regular" panose="00020600040101010101" charset="-122"/>
                          <a:ea typeface="阿里巴巴普惠体 3.0 55 Regular" panose="00020600040101010101" charset="-122"/>
                        </a:rPr>
                        <a:t>eachPost(func, X, [post], [consistent=false])</a:t>
                      </a:r>
                      <a:endParaRPr lang="en-US" sz="1600">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noFill/>
                  </a:tcPr>
                </a:tc>
                <a:tc>
                  <a:txBody>
                    <a:bodyPr/>
                    <a:p>
                      <a:pPr algn="l"/>
                      <a:r>
                        <a:rPr lang="en-US" sz="1600">
                          <a:latin typeface="阿里巴巴普惠体 3.0 55 Regular" panose="00020600040101010101" charset="-122"/>
                          <a:ea typeface="阿里巴巴普惠体 3.0 55 Regular" panose="00020600040101010101" charset="-122"/>
                        </a:rPr>
                        <a:t>:O</a:t>
                      </a:r>
                      <a:endParaRPr lang="en-US" sz="1600">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noFill/>
                  </a:tcPr>
                </a:tc>
              </a:tr>
              <a:tr h="283210">
                <a:tc>
                  <a:txBody>
                    <a:bodyPr/>
                    <a:p>
                      <a:r>
                        <a:rPr lang="en-US" sz="1600">
                          <a:effectLst/>
                          <a:highlight>
                            <a:srgbClr val="F4F5F7"/>
                          </a:highlight>
                          <a:latin typeface="阿里巴巴普惠体 3.0 55 Regular" panose="00020600040101010101" charset="-122"/>
                          <a:ea typeface="阿里巴巴普惠体 3.0 55 Regular" panose="00020600040101010101" charset="-122"/>
                        </a:rPr>
                        <a:t>byRow(func, X, [Y])</a:t>
                      </a:r>
                      <a:endParaRPr lang="en-US" sz="1600">
                        <a:effectLst/>
                        <a:highlight>
                          <a:srgbClr val="F4F5F7"/>
                        </a:highlight>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c>
                  <a:txBody>
                    <a:bodyPr/>
                    <a:p>
                      <a:pPr algn="l"/>
                      <a:r>
                        <a:rPr lang="en-US" sz="1600">
                          <a:effectLst/>
                          <a:highlight>
                            <a:srgbClr val="F4F5F7"/>
                          </a:highlight>
                          <a:latin typeface="阿里巴巴普惠体 3.0 55 Regular" panose="00020600040101010101" charset="-122"/>
                          <a:ea typeface="阿里巴巴普惠体 3.0 55 Regular" panose="00020600040101010101" charset="-122"/>
                        </a:rPr>
                        <a:t>:H</a:t>
                      </a:r>
                      <a:endParaRPr lang="en-US" sz="1600">
                        <a:effectLst/>
                        <a:highlight>
                          <a:srgbClr val="F4F5F7"/>
                        </a:highlight>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r>
              <a:tr h="283210">
                <a:tc>
                  <a:txBody>
                    <a:bodyPr/>
                    <a:p>
                      <a:r>
                        <a:rPr lang="en-US" sz="1600">
                          <a:latin typeface="阿里巴巴普惠体 3.0 55 Regular" panose="00020600040101010101" charset="-122"/>
                          <a:ea typeface="阿里巴巴普惠体 3.0 55 Regular" panose="00020600040101010101" charset="-122"/>
                        </a:rPr>
                        <a:t>byColumn(func, X, [Y])</a:t>
                      </a:r>
                      <a:endParaRPr lang="en-US" sz="1600">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noFill/>
                  </a:tcPr>
                </a:tc>
                <a:tc>
                  <a:txBody>
                    <a:bodyPr/>
                    <a:p>
                      <a:pPr algn="l"/>
                      <a:r>
                        <a:rPr lang="en-US" sz="1600">
                          <a:latin typeface="阿里巴巴普惠体 3.0 55 Regular" panose="00020600040101010101" charset="-122"/>
                          <a:ea typeface="阿里巴巴普惠体 3.0 55 Regular" panose="00020600040101010101" charset="-122"/>
                        </a:rPr>
                        <a:t>:V</a:t>
                      </a:r>
                      <a:endParaRPr lang="en-US" sz="1600">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noFill/>
                  </a:tcPr>
                </a:tc>
              </a:tr>
              <a:tr h="398145">
                <a:tc>
                  <a:txBody>
                    <a:bodyPr/>
                    <a:p>
                      <a:r>
                        <a:rPr lang="fr-FR" sz="1600">
                          <a:effectLst/>
                          <a:highlight>
                            <a:srgbClr val="F4F5F7"/>
                          </a:highlight>
                          <a:latin typeface="阿里巴巴普惠体 3.0 55 Regular" panose="00020600040101010101" charset="-122"/>
                          <a:ea typeface="阿里巴巴普惠体 3.0 55 Regular" panose="00020600040101010101" charset="-122"/>
                        </a:rPr>
                        <a:t>accumulate(func, X, [init], [consistent=false])</a:t>
                      </a:r>
                      <a:endParaRPr lang="fr-FR" sz="1600">
                        <a:effectLst/>
                        <a:highlight>
                          <a:srgbClr val="F4F5F7"/>
                        </a:highlight>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c>
                  <a:txBody>
                    <a:bodyPr/>
                    <a:p>
                      <a:pPr algn="l"/>
                      <a:r>
                        <a:rPr lang="en-US" sz="1600">
                          <a:effectLst/>
                          <a:highlight>
                            <a:srgbClr val="F4F5F7"/>
                          </a:highlight>
                          <a:latin typeface="阿里巴巴普惠体 3.0 55 Regular" panose="00020600040101010101" charset="-122"/>
                          <a:ea typeface="阿里巴巴普惠体 3.0 55 Regular" panose="00020600040101010101" charset="-122"/>
                        </a:rPr>
                        <a:t>:A</a:t>
                      </a:r>
                      <a:endParaRPr lang="en-US" sz="1600">
                        <a:effectLst/>
                        <a:highlight>
                          <a:srgbClr val="F4F5F7"/>
                        </a:highlight>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r>
              <a:tr h="397510">
                <a:tc>
                  <a:txBody>
                    <a:bodyPr/>
                    <a:p>
                      <a:r>
                        <a:rPr lang="en-US" sz="1600">
                          <a:latin typeface="阿里巴巴普惠体 3.0 55 Regular" panose="00020600040101010101" charset="-122"/>
                          <a:ea typeface="阿里巴巴普惠体 3.0 55 Regular" panose="00020600040101010101" charset="-122"/>
                        </a:rPr>
                        <a:t>reduce(func, X, [init], [consistent=false])</a:t>
                      </a:r>
                      <a:endParaRPr lang="en-US" sz="1600">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noFill/>
                  </a:tcPr>
                </a:tc>
                <a:tc>
                  <a:txBody>
                    <a:bodyPr/>
                    <a:p>
                      <a:pPr algn="l"/>
                      <a:r>
                        <a:rPr lang="en-US" sz="1600">
                          <a:latin typeface="阿里巴巴普惠体 3.0 55 Regular" panose="00020600040101010101" charset="-122"/>
                          <a:ea typeface="阿里巴巴普惠体 3.0 55 Regular" panose="00020600040101010101" charset="-122"/>
                        </a:rPr>
                        <a:t>:T</a:t>
                      </a:r>
                      <a:endParaRPr lang="en-US" sz="1600">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noFill/>
                  </a:tcPr>
                </a:tc>
              </a:tr>
              <a:tr h="398145">
                <a:tc>
                  <a:txBody>
                    <a:bodyPr/>
                    <a:p>
                      <a:r>
                        <a:rPr lang="en-US" sz="1600">
                          <a:effectLst/>
                          <a:highlight>
                            <a:srgbClr val="F4F5F7"/>
                          </a:highlight>
                          <a:latin typeface="阿里巴巴普惠体 3.0 55 Regular" panose="00020600040101010101" charset="-122"/>
                          <a:ea typeface="阿里巴巴普惠体 3.0 55 Regular" panose="00020600040101010101" charset="-122"/>
                        </a:rPr>
                        <a:t>groupby(func, funcArgs, groupingCol)</a:t>
                      </a:r>
                      <a:endParaRPr lang="en-US" sz="1600">
                        <a:effectLst/>
                        <a:highlight>
                          <a:srgbClr val="F4F5F7"/>
                        </a:highlight>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c>
                  <a:txBody>
                    <a:bodyPr/>
                    <a:p>
                      <a:pPr algn="l"/>
                      <a:r>
                        <a:rPr lang="en-US" sz="1600">
                          <a:effectLst/>
                          <a:highlight>
                            <a:srgbClr val="F4F5F7"/>
                          </a:highlight>
                          <a:latin typeface="阿里巴巴普惠体 3.0 55 Regular" panose="00020600040101010101" charset="-122"/>
                          <a:ea typeface="阿里巴巴普惠体 3.0 55 Regular" panose="00020600040101010101" charset="-122"/>
                        </a:rPr>
                        <a:t>:G</a:t>
                      </a:r>
                      <a:endParaRPr lang="en-US" sz="1600">
                        <a:effectLst/>
                        <a:highlight>
                          <a:srgbClr val="F4F5F7"/>
                        </a:highlight>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solidFill>
                      <a:srgbClr val="F4F5F7"/>
                    </a:solidFill>
                  </a:tcPr>
                </a:tc>
              </a:tr>
              <a:tr h="527050">
                <a:tc>
                  <a:txBody>
                    <a:bodyPr/>
                    <a:p>
                      <a:r>
                        <a:rPr lang="en-US" sz="1600">
                          <a:latin typeface="阿里巴巴普惠体 3.0 55 Regular" panose="00020600040101010101" charset="-122"/>
                          <a:ea typeface="阿里巴巴普惠体 3.0 55 Regular" panose="00020600040101010101" charset="-122"/>
                        </a:rPr>
                        <a:t>contextby(func, funcArgs, groupingCol, [sortingCol])</a:t>
                      </a:r>
                      <a:endParaRPr lang="en-US" sz="1600">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noFill/>
                  </a:tcPr>
                </a:tc>
                <a:tc>
                  <a:txBody>
                    <a:bodyPr/>
                    <a:p>
                      <a:pPr algn="l"/>
                      <a:r>
                        <a:rPr lang="en-US" sz="1600">
                          <a:latin typeface="阿里巴巴普惠体 3.0 55 Regular" panose="00020600040101010101" charset="-122"/>
                          <a:ea typeface="阿里巴巴普惠体 3.0 55 Regular" panose="00020600040101010101" charset="-122"/>
                        </a:rPr>
                        <a:t>:X</a:t>
                      </a:r>
                      <a:endParaRPr lang="en-US" sz="1600">
                        <a:latin typeface="阿里巴巴普惠体 3.0 55 Regular" panose="00020600040101010101" charset="-122"/>
                        <a:ea typeface="阿里巴巴普惠体 3.0 55 Regular" panose="00020600040101010101" charset="-122"/>
                      </a:endParaRPr>
                    </a:p>
                  </a:txBody>
                  <a:tcPr marL="39011" marR="39011" marT="19505" marB="19505" anchor="ctr">
                    <a:lnL>
                      <a:noFill/>
                    </a:lnL>
                    <a:lnR>
                      <a:noFill/>
                    </a:lnR>
                    <a:lnT>
                      <a:noFill/>
                    </a:lnT>
                    <a:lnB>
                      <a:noFill/>
                    </a:lnB>
                    <a:noFill/>
                  </a:tcPr>
                </a:tc>
              </a:tr>
            </a:tbl>
          </a:graphicData>
        </a:graphic>
      </p:graphicFrame>
      <p:sp>
        <p:nvSpPr>
          <p:cNvPr id="4" name="文本框 3"/>
          <p:cNvSpPr txBox="1"/>
          <p:nvPr/>
        </p:nvSpPr>
        <p:spPr>
          <a:xfrm>
            <a:off x="6677660" y="1441132"/>
            <a:ext cx="5080000" cy="583565"/>
          </a:xfrm>
          <a:prstGeom prst="rect">
            <a:avLst/>
          </a:prstGeom>
        </p:spPr>
        <p:txBody>
          <a:bodyPr>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例：给定一组函数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funcs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和参数</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params</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，要求两两组合生成所有可能的函数调用元代码</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 name="文本框 4"/>
          <p:cNvSpPr txBox="1"/>
          <p:nvPr/>
        </p:nvSpPr>
        <p:spPr>
          <a:xfrm>
            <a:off x="6677660" y="2196783"/>
            <a:ext cx="5080000" cy="2061210"/>
          </a:xfrm>
          <a:prstGeom prst="rect">
            <a:avLst/>
          </a:prstGeom>
        </p:spPr>
        <p:txBody>
          <a:bodyPr>
            <a:spAutoFit/>
          </a:bodyPr>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params </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10</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20</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500</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funcs </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add</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sub{,</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max{</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min{</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先按函数排列，再按参数排列</a:t>
            </a:r>
            <a:endPar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makeCall</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L</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(funcs, params).</a:t>
            </a: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flatten</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先按参数排列，再按函数排列</a:t>
            </a:r>
            <a:endPar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makeCall</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L</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(funcs, params).</a:t>
            </a: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flatten</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7" name="文本框 6"/>
          <p:cNvSpPr txBox="1"/>
          <p:nvPr/>
        </p:nvSpPr>
        <p:spPr>
          <a:xfrm>
            <a:off x="6677660" y="4940935"/>
            <a:ext cx="5181600" cy="337185"/>
          </a:xfrm>
          <a:prstGeom prst="rect">
            <a:avLst/>
          </a:prstGeom>
          <a:noFill/>
        </p:spPr>
        <p:txBody>
          <a:bodyPr wrap="square" rtlCol="0" anchor="t">
            <a:spAutoFit/>
          </a:bodyPr>
          <a:p>
            <a:r>
              <a:rPr lang="en-US" altLang="zh-CN" sz="1600">
                <a:latin typeface="阿里巴巴普惠体 3.0 55 Regular" panose="00020600040101010101" charset="-122"/>
                <a:ea typeface="阿里巴巴普惠体 3.0 55 Regular" panose="00020600040101010101" charset="-122"/>
              </a:rPr>
              <a:t>(&lt; add{1}(10) &gt;, &lt; add{1}(20) &gt;,..., &lt; min{1}(500) &gt;)</a:t>
            </a:r>
            <a:endParaRPr lang="en-US" altLang="zh-CN" sz="1600">
              <a:latin typeface="阿里巴巴普惠体 3.0 55 Regular" panose="00020600040101010101" charset="-122"/>
              <a:ea typeface="阿里巴巴普惠体 3.0 55 Regular" panose="00020600040101010101" charset="-122"/>
            </a:endParaRPr>
          </a:p>
        </p:txBody>
      </p:sp>
      <p:sp>
        <p:nvSpPr>
          <p:cNvPr id="8" name="文本框 7"/>
          <p:cNvSpPr txBox="1"/>
          <p:nvPr/>
        </p:nvSpPr>
        <p:spPr>
          <a:xfrm>
            <a:off x="6637655" y="4572635"/>
            <a:ext cx="4064000" cy="368300"/>
          </a:xfrm>
          <a:prstGeom prst="rect">
            <a:avLst/>
          </a:prstGeom>
          <a:noFill/>
        </p:spPr>
        <p:txBody>
          <a:bodyPr wrap="square" rtlCol="0">
            <a:spAutoFit/>
          </a:bodyPr>
          <a:p>
            <a:r>
              <a:rPr lang="zh-CN" altLang="en-US">
                <a:latin typeface="阿里巴巴普惠体 3.0 55 Regular" panose="00020600040101010101" charset="-122"/>
                <a:ea typeface="阿里巴巴普惠体 3.0 55 Regular" panose="00020600040101010101" charset="-122"/>
              </a:rPr>
              <a:t>计算结果：</a:t>
            </a:r>
            <a:endParaRPr lang="zh-CN" altLang="en-US">
              <a:latin typeface="阿里巴巴普惠体 3.0 55 Regular" panose="00020600040101010101" charset="-122"/>
              <a:ea typeface="阿里巴巴普惠体 3.0 55 Regular" panose="00020600040101010101" charset="-122"/>
            </a:endParaRPr>
          </a:p>
        </p:txBody>
      </p:sp>
      <p:sp>
        <p:nvSpPr>
          <p:cNvPr id="11" name="圆角矩形 10"/>
          <p:cNvSpPr/>
          <p:nvPr/>
        </p:nvSpPr>
        <p:spPr>
          <a:xfrm>
            <a:off x="8228330" y="2454275"/>
            <a:ext cx="774700" cy="292100"/>
          </a:xfrm>
          <a:prstGeom prst="roundRect">
            <a:avLst/>
          </a:prstGeom>
          <a:noFill/>
          <a:ln>
            <a:solidFill>
              <a:schemeClr val="accent6"/>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2" name="线形标注 1(无边框) 11"/>
          <p:cNvSpPr/>
          <p:nvPr/>
        </p:nvSpPr>
        <p:spPr>
          <a:xfrm>
            <a:off x="9688830" y="1971675"/>
            <a:ext cx="1828800" cy="482600"/>
          </a:xfrm>
          <a:prstGeom prst="callout1">
            <a:avLst>
              <a:gd name="adj1" fmla="val 53026"/>
              <a:gd name="adj2" fmla="val 0"/>
              <a:gd name="adj3" fmla="val 112500"/>
              <a:gd name="adj4" fmla="val -38333"/>
            </a:avLst>
          </a:prstGeom>
          <a:noFill/>
          <a:ln w="28575" cmpd="sng">
            <a:gradFill>
              <a:gsLst>
                <a:gs pos="0">
                  <a:schemeClr val="accent1">
                    <a:lumMod val="5000"/>
                    <a:lumOff val="95000"/>
                  </a:schemeClr>
                </a:gs>
                <a:gs pos="89000">
                  <a:srgbClr val="0D42D3"/>
                </a:gs>
                <a:gs pos="0">
                  <a:schemeClr val="accent1">
                    <a:lumMod val="45000"/>
                    <a:lumOff val="55000"/>
                  </a:schemeClr>
                </a:gs>
              </a:gsLst>
              <a:lin ang="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l"/>
            <a:r>
              <a:rPr lang="zh-CN" altLang="en-US" sz="1400" b="1">
                <a:solidFill>
                  <a:schemeClr val="tx1"/>
                </a:solidFill>
                <a:latin typeface="阿里巴巴普惠体 3.0 55 Regular" panose="00020600040101010101" charset="-122"/>
                <a:ea typeface="阿里巴巴普惠体 3.0 55 Regular" panose="00020600040101010101" charset="-122"/>
              </a:rPr>
              <a:t>部分应用</a:t>
            </a:r>
            <a:endParaRPr lang="zh-CN" altLang="en-US" sz="1400" b="1">
              <a:solidFill>
                <a:schemeClr val="tx1"/>
              </a:solidFill>
              <a:latin typeface="阿里巴巴普惠体 3.0 55 Regular" panose="00020600040101010101" charset="-122"/>
              <a:ea typeface="阿里巴巴普惠体 3.0 55 Regular" panose="00020600040101010101" charset="-122"/>
            </a:endParaRPr>
          </a:p>
        </p:txBody>
      </p:sp>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05</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zh-CN" sz="5400" dirty="0">
                <a:solidFill>
                  <a:schemeClr val="bg1"/>
                </a:solidFill>
                <a:latin typeface="Noto Sans S Chinese Regular" panose="020B0500000000000000" pitchFamily="34" charset="-128"/>
                <a:ea typeface="Noto Sans S Chinese Regular" panose="020B0500000000000000" pitchFamily="34" charset="-128"/>
              </a:rPr>
              <a:t>部分应用</a:t>
            </a:r>
            <a:endParaRPr lang="zh-CN"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部分应用</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996315" y="1079500"/>
            <a:ext cx="8421370" cy="2306955"/>
          </a:xfrm>
          <a:prstGeom prst="rect">
            <a:avLst/>
          </a:prstGeom>
        </p:spPr>
        <p:txBody>
          <a:bodyPr wrap="square">
            <a:spAutoFit/>
          </a:bodyPr>
          <a:p>
            <a:pPr marL="0" indent="0"/>
            <a:r>
              <a:rPr lang="zh-CN" altLang="en-US" sz="1600">
                <a:solidFill>
                  <a:srgbClr val="292A2E"/>
                </a:solidFill>
                <a:latin typeface="阿里巴巴普惠体 3.0 55 Regular" panose="00020600040101010101" charset="-122"/>
                <a:ea typeface="阿里巴巴普惠体 3.0 55 Regular" panose="00020600040101010101" charset="-122"/>
                <a:sym typeface="+mn-ea"/>
              </a:rPr>
              <a:t>部分应用是指</a:t>
            </a:r>
            <a:r>
              <a:rPr lang="zh-CN" altLang="en-US" sz="1600" b="0" i="0">
                <a:solidFill>
                  <a:srgbClr val="292A2E"/>
                </a:solidFill>
                <a:latin typeface="阿里巴巴普惠体 3.0 55 Regular" panose="00020600040101010101" charset="-122"/>
                <a:ea typeface="阿里巴巴普惠体 3.0 55 Regular" panose="00020600040101010101" charset="-122"/>
              </a:rPr>
              <a:t>固定多元函数中的部分参数，并返回一个可以接受剩余参数的函数的过程。</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a:p>
            <a:pPr marL="0" indent="0"/>
            <a:endParaRPr lang="zh-CN" altLang="en-US" sz="1600" b="0" i="0">
              <a:solidFill>
                <a:srgbClr val="292A2E"/>
              </a:solidFill>
              <a:latin typeface="阿里巴巴普惠体 3.0 55 Regular" panose="00020600040101010101" charset="-122"/>
              <a:ea typeface="阿里巴巴普惠体 3.0 55 Regular" panose="00020600040101010101" charset="-122"/>
            </a:endParaRPr>
          </a:p>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rPr>
              <a:t>部分应用一般出于以下两个目的：</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a:p>
            <a:pPr marL="0" indent="0"/>
            <a:endParaRPr lang="zh-CN" altLang="en-US" sz="1600" b="0" i="0">
              <a:solidFill>
                <a:srgbClr val="292A2E"/>
              </a:solidFill>
              <a:latin typeface="阿里巴巴普惠体 3.0 55 Regular" panose="00020600040101010101" charset="-122"/>
              <a:ea typeface="阿里巴巴普惠体 3.0 55 Regular" panose="00020600040101010101" charset="-122"/>
            </a:endParaRPr>
          </a:p>
          <a:p>
            <a:pPr marL="285750" indent="-285750">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rPr>
              <a:t>通过固定一些重复使用的参数，来增强函数的适应性。</a:t>
            </a:r>
            <a:br>
              <a:rPr lang="zh-CN" altLang="en-US" sz="1600" b="0" i="0">
                <a:solidFill>
                  <a:srgbClr val="292A2E"/>
                </a:solidFill>
                <a:latin typeface="阿里巴巴普惠体 3.0 55 Regular" panose="00020600040101010101" charset="-122"/>
                <a:ea typeface="阿里巴巴普惠体 3.0 55 Regular" panose="00020600040101010101" charset="-122"/>
              </a:rPr>
            </a:br>
            <a:r>
              <a:rPr lang="zh-CN" altLang="en-US" sz="1600" b="0" i="0">
                <a:solidFill>
                  <a:schemeClr val="tx1">
                    <a:lumMod val="50000"/>
                    <a:lumOff val="50000"/>
                  </a:schemeClr>
                </a:solidFill>
                <a:latin typeface="阿里巴巴普惠体 3.0 55 Regular" panose="00020600040101010101" charset="-122"/>
                <a:ea typeface="阿里巴巴普惠体 3.0 55 Regular" panose="00020600040101010101" charset="-122"/>
              </a:rPr>
              <a:t>例如，有些高阶函数的参数要求只能是一元或二元函数，如</a:t>
            </a:r>
            <a:r>
              <a:rPr lang="en-US" altLang="zh-CN" sz="1600" b="0" i="0">
                <a:solidFill>
                  <a:schemeClr val="tx1">
                    <a:lumMod val="50000"/>
                    <a:lumOff val="50000"/>
                  </a:schemeClr>
                </a:solidFill>
                <a:latin typeface="阿里巴巴普惠体 3.0 55 Regular" panose="00020600040101010101" charset="-122"/>
                <a:ea typeface="阿里巴巴普惠体 3.0 55 Regular" panose="00020600040101010101" charset="-122"/>
              </a:rPr>
              <a:t> eachRight</a:t>
            </a:r>
            <a:r>
              <a:rPr lang="zh-CN" altLang="en-US" sz="1600" b="0" i="0">
                <a:solidFill>
                  <a:schemeClr val="tx1">
                    <a:lumMod val="50000"/>
                    <a:lumOff val="50000"/>
                  </a:schemeClr>
                </a:solidFill>
                <a:latin typeface="阿里巴巴普惠体 3.0 55 Regular" panose="00020600040101010101" charset="-122"/>
                <a:ea typeface="阿里巴巴普惠体 3.0 55 Regular" panose="00020600040101010101" charset="-122"/>
              </a:rPr>
              <a:t>，这时通过部分应用来固定一部分参数，以满足这些高阶函数的要求。</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a:p>
            <a:pPr marL="0" indent="0"/>
            <a:endParaRPr lang="en-US" altLang="zh-CN" sz="1600" b="0" i="0">
              <a:solidFill>
                <a:srgbClr val="292A2E"/>
              </a:solidFill>
              <a:latin typeface="阿里巴巴普惠体 3.0 55 Regular" panose="00020600040101010101" charset="-122"/>
              <a:ea typeface="阿里巴巴普惠体 3.0 55 Regular" panose="00020600040101010101" charset="-122"/>
            </a:endParaRPr>
          </a:p>
          <a:p>
            <a:pPr marL="285750" indent="-285750">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rPr>
              <a:t>固定执行环境的上下文，使得原本无状态的函数增加状态。</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p:txBody>
      </p:sp>
      <p:sp>
        <p:nvSpPr>
          <p:cNvPr id="7" name="文本框 6"/>
          <p:cNvSpPr txBox="1"/>
          <p:nvPr/>
        </p:nvSpPr>
        <p:spPr>
          <a:xfrm>
            <a:off x="1103630" y="4280853"/>
            <a:ext cx="5080000" cy="302895"/>
          </a:xfrm>
          <a:prstGeom prst="rect">
            <a:avLst/>
          </a:prstGeom>
        </p:spPr>
        <p:txBody>
          <a:bodyPr>
            <a:spAutoFit/>
          </a:bodyPr>
          <a:p>
            <a:pPr>
              <a:lnSpc>
                <a:spcPts val="1650"/>
              </a:lnSpc>
            </a:pPr>
            <a:r>
              <a:rPr lang="en-US" altLang="zh-CN" sz="1600" b="1">
                <a:solidFill>
                  <a:srgbClr val="000000"/>
                </a:solidFill>
                <a:latin typeface="MyFont" panose="02010609030101010101" charset="-122"/>
                <a:ea typeface="MyFont" panose="02010609030101010101" charset="-122"/>
              </a:rPr>
              <a:t>each</a:t>
            </a:r>
            <a:r>
              <a:rPr lang="en-US" altLang="zh-CN" sz="1600" b="0">
                <a:solidFill>
                  <a:srgbClr val="000000"/>
                </a:solidFill>
                <a:latin typeface="MyFont" panose="02010609030101010101" charset="-122"/>
                <a:ea typeface="MyFont" panose="02010609030101010101" charset="-122"/>
              </a:rPr>
              <a:t>(</a:t>
            </a:r>
            <a:r>
              <a:rPr lang="en-US" altLang="zh-CN" sz="1600" b="0">
                <a:solidFill>
                  <a:srgbClr val="AF00DB"/>
                </a:solidFill>
                <a:latin typeface="MyFont" panose="02010609030101010101" charset="-122"/>
                <a:ea typeface="MyFont" panose="02010609030101010101" charset="-122"/>
              </a:rPr>
              <a:t>add</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1</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2</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3</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2</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3</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p:txBody>
      </p:sp>
      <p:sp>
        <p:nvSpPr>
          <p:cNvPr id="8" name="文本框 7"/>
          <p:cNvSpPr txBox="1"/>
          <p:nvPr/>
        </p:nvSpPr>
        <p:spPr>
          <a:xfrm>
            <a:off x="996315" y="3734435"/>
            <a:ext cx="8534400" cy="33718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在</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DLANG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中使用圆括号表示函数调用，使用花括号表示部分应用</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1" name="文本框 10"/>
          <p:cNvSpPr txBox="1"/>
          <p:nvPr/>
        </p:nvSpPr>
        <p:spPr>
          <a:xfrm>
            <a:off x="1035050" y="4900295"/>
            <a:ext cx="5906135" cy="58356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部分应用也可以通过高阶函数</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partial</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来动态实现。</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partial</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的第一个参数为原函数， 后续的参数则为需要固定的参数。</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2" name="文本框 11"/>
          <p:cNvSpPr txBox="1"/>
          <p:nvPr/>
        </p:nvSpPr>
        <p:spPr>
          <a:xfrm>
            <a:off x="1116330" y="5700713"/>
            <a:ext cx="5080000" cy="302895"/>
          </a:xfrm>
          <a:prstGeom prst="rect">
            <a:avLst/>
          </a:prstGeom>
        </p:spPr>
        <p:txBody>
          <a:bodyPr>
            <a:spAutoFit/>
          </a:bodyPr>
          <a:p>
            <a:pPr>
              <a:lnSpc>
                <a:spcPts val="1650"/>
              </a:lnSpc>
            </a:pPr>
            <a:r>
              <a:rPr lang="en-US" altLang="zh-CN" sz="1600" b="1">
                <a:solidFill>
                  <a:srgbClr val="000000"/>
                </a:solidFill>
                <a:latin typeface="MyFont" panose="02010609030101010101" charset="-122"/>
                <a:ea typeface="MyFont" panose="02010609030101010101" charset="-122"/>
              </a:rPr>
              <a:t>each</a:t>
            </a:r>
            <a:r>
              <a:rPr lang="en-US" altLang="zh-CN" sz="1600" b="0">
                <a:solidFill>
                  <a:srgbClr val="00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partial</a:t>
            </a:r>
            <a:r>
              <a:rPr lang="en-US" altLang="zh-CN" sz="1600" b="0">
                <a:solidFill>
                  <a:srgbClr val="000000"/>
                </a:solidFill>
                <a:latin typeface="MyFont" panose="02010609030101010101" charset="-122"/>
                <a:ea typeface="MyFont" panose="02010609030101010101" charset="-122"/>
              </a:rPr>
              <a:t>(</a:t>
            </a:r>
            <a:r>
              <a:rPr lang="en-US" altLang="zh-CN" sz="1600" b="0">
                <a:solidFill>
                  <a:srgbClr val="AF00DB"/>
                </a:solidFill>
                <a:latin typeface="MyFont" panose="02010609030101010101" charset="-122"/>
                <a:ea typeface="MyFont" panose="02010609030101010101" charset="-122"/>
              </a:rPr>
              <a:t>add</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1</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2</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3</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2</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3</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p:txBody>
      </p:sp>
      <p:sp>
        <p:nvSpPr>
          <p:cNvPr id="16" name="矩形 15"/>
          <p:cNvSpPr/>
          <p:nvPr>
            <p:custDataLst>
              <p:tags r:id="rId3"/>
            </p:custDataLst>
          </p:nvPr>
        </p:nvSpPr>
        <p:spPr>
          <a:xfrm>
            <a:off x="1090930" y="4194810"/>
            <a:ext cx="5850255" cy="47815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b="0">
              <a:solidFill>
                <a:srgbClr val="000000"/>
              </a:solidFill>
              <a:latin typeface="MyFont" panose="02010609030101010101" charset="-122"/>
              <a:ea typeface="MyFont" panose="02010609030101010101" charset="-122"/>
            </a:endParaRPr>
          </a:p>
        </p:txBody>
      </p:sp>
      <p:sp>
        <p:nvSpPr>
          <p:cNvPr id="4" name="矩形 3"/>
          <p:cNvSpPr/>
          <p:nvPr>
            <p:custDataLst>
              <p:tags r:id="rId4"/>
            </p:custDataLst>
          </p:nvPr>
        </p:nvSpPr>
        <p:spPr>
          <a:xfrm>
            <a:off x="1090930" y="5612130"/>
            <a:ext cx="5850255" cy="47815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b="0">
              <a:solidFill>
                <a:srgbClr val="000000"/>
              </a:solidFill>
              <a:latin typeface="MyFont" panose="02010609030101010101" charset="-122"/>
              <a:ea typeface="MyFont" panose="02010609030101010101" charset="-122"/>
            </a:endParaRPr>
          </a:p>
        </p:txBody>
      </p:sp>
      <p:sp>
        <p:nvSpPr>
          <p:cNvPr id="5" name="椭圆 4"/>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5"/>
    </p:custData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高阶函数中的部分应用</a:t>
            </a:r>
            <a:endPar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5" name="文本框 4"/>
          <p:cNvSpPr txBox="1"/>
          <p:nvPr/>
        </p:nvSpPr>
        <p:spPr>
          <a:xfrm>
            <a:off x="954405" y="942975"/>
            <a:ext cx="9068435" cy="645160"/>
          </a:xfrm>
          <a:prstGeom prst="rect">
            <a:avLst/>
          </a:prstGeom>
          <a:noFill/>
        </p:spPr>
        <p:txBody>
          <a:bodyPr wrap="square" rtlCol="0" anchor="t">
            <a:spAutoFit/>
          </a:bodyPr>
          <a:p>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rPr>
              <a:t>某些高阶函数会限制参数。例如，</a:t>
            </a:r>
            <a:r>
              <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rPr>
              <a:t>byRow </a:t>
            </a:r>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rPr>
              <a:t>函数的</a:t>
            </a:r>
            <a:r>
              <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rPr>
              <a:t> func  </a:t>
            </a:r>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rPr>
              <a:t>参数只能是一个</a:t>
            </a:r>
            <a:r>
              <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rPr>
              <a:t>一元或二元函数，而且这些函数的参数必须是一个二维对象，如表、矩阵、列式元组、数组向量和元组等。</a:t>
            </a:r>
            <a:endPar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6" name="文本框 5"/>
          <p:cNvSpPr txBox="1"/>
          <p:nvPr/>
        </p:nvSpPr>
        <p:spPr>
          <a:xfrm>
            <a:off x="1286510" y="1972945"/>
            <a:ext cx="5080000" cy="583565"/>
          </a:xfrm>
          <a:prstGeom prst="rect">
            <a:avLst/>
          </a:prstGeom>
        </p:spPr>
        <p:txBody>
          <a:bodyPr>
            <a:spAutoFit/>
          </a:bodyPr>
          <a:p>
            <a:pPr indent="0" fontAlgn="auto">
              <a:lnSpc>
                <a:spcPct val="100000"/>
              </a:lnSpc>
            </a:pPr>
            <a:r>
              <a:rPr lang="en-US" altLang="zh-CN" sz="1600" b="0">
                <a:solidFill>
                  <a:srgbClr val="000000"/>
                </a:solidFill>
                <a:latin typeface="MyFont" panose="02010609030101010101" charset="-122"/>
                <a:ea typeface="MyFont" panose="02010609030101010101" charset="-122"/>
              </a:rPr>
              <a:t>m </a:t>
            </a:r>
            <a:r>
              <a:rPr lang="en-US" altLang="zh-CN" sz="1600" b="0">
                <a:solidFill>
                  <a:srgbClr val="FF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rand</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1.0</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5</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10</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1">
                <a:solidFill>
                  <a:srgbClr val="000000"/>
                </a:solidFill>
                <a:latin typeface="MyFont" panose="02010609030101010101" charset="-122"/>
                <a:ea typeface="MyFont" panose="02010609030101010101" charset="-122"/>
              </a:rPr>
              <a:t>byRow</a:t>
            </a:r>
            <a:r>
              <a:rPr lang="en-US" altLang="zh-CN" sz="1600" b="0">
                <a:solidFill>
                  <a:srgbClr val="000000"/>
                </a:solidFill>
                <a:latin typeface="MyFont" panose="02010609030101010101" charset="-122"/>
                <a:ea typeface="MyFont" panose="02010609030101010101" charset="-122"/>
              </a:rPr>
              <a:t>(skew{,</a:t>
            </a:r>
            <a:r>
              <a:rPr lang="en-US" altLang="zh-CN" sz="1600" b="0">
                <a:solidFill>
                  <a:srgbClr val="0000EE"/>
                </a:solidFill>
                <a:latin typeface="MyFont" panose="02010609030101010101" charset="-122"/>
                <a:ea typeface="MyFont" panose="02010609030101010101" charset="-122"/>
              </a:rPr>
              <a:t>false</a:t>
            </a:r>
            <a:r>
              <a:rPr lang="en-US" altLang="zh-CN" sz="1600" b="0">
                <a:solidFill>
                  <a:srgbClr val="000000"/>
                </a:solidFill>
                <a:latin typeface="MyFont" panose="02010609030101010101" charset="-122"/>
                <a:ea typeface="MyFont" panose="02010609030101010101" charset="-122"/>
              </a:rPr>
              <a:t>}, m)</a:t>
            </a:r>
            <a:endParaRPr lang="en-US" altLang="zh-CN" sz="1600" b="0">
              <a:solidFill>
                <a:srgbClr val="000000"/>
              </a:solidFill>
              <a:latin typeface="MyFont" panose="02010609030101010101" charset="-122"/>
              <a:ea typeface="MyFont" panose="02010609030101010101" charset="-122"/>
            </a:endParaRPr>
          </a:p>
        </p:txBody>
      </p:sp>
      <p:sp>
        <p:nvSpPr>
          <p:cNvPr id="11" name="文本框 10"/>
          <p:cNvSpPr txBox="1"/>
          <p:nvPr/>
        </p:nvSpPr>
        <p:spPr>
          <a:xfrm>
            <a:off x="954405" y="2962275"/>
            <a:ext cx="8759825" cy="583565"/>
          </a:xfrm>
          <a:prstGeom prst="rect">
            <a:avLst/>
          </a:prstGeom>
        </p:spPr>
        <p:txBody>
          <a:bodyPr wrap="square">
            <a:spAutoFit/>
          </a:bodyPr>
          <a:p>
            <a:pPr marL="0" indent="0"/>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skew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函数可以是一个二元函数，但第二个参数必须是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BO0L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类型的标量。如果希望将</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skew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函数应用于高阶函数</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byRow,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只能使用部分应用。</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2" name="文本框 11"/>
          <p:cNvSpPr txBox="1"/>
          <p:nvPr/>
        </p:nvSpPr>
        <p:spPr>
          <a:xfrm>
            <a:off x="1286510" y="3905885"/>
            <a:ext cx="6096000" cy="337185"/>
          </a:xfrm>
          <a:prstGeom prst="rect">
            <a:avLst/>
          </a:prstGeom>
          <a:noFill/>
        </p:spPr>
        <p:txBody>
          <a:bodyPr wrap="square" rtlCol="0" anchor="t">
            <a:spAutoFit/>
          </a:bodyPr>
          <a:p>
            <a:r>
              <a:rPr lang="en-US" altLang="zh-CN" sz="1600">
                <a:solidFill>
                  <a:srgbClr val="000000"/>
                </a:solidFill>
                <a:latin typeface="MyFont" panose="02010609030101010101" charset="-122"/>
                <a:ea typeface="MyFont" panose="02010609030101010101" charset="-122"/>
                <a:sym typeface="+mn-ea"/>
              </a:rPr>
              <a:t>skew{,</a:t>
            </a:r>
            <a:r>
              <a:rPr lang="en-US" altLang="zh-CN" sz="1600">
                <a:solidFill>
                  <a:srgbClr val="0000EE"/>
                </a:solidFill>
                <a:latin typeface="MyFont" panose="02010609030101010101" charset="-122"/>
                <a:ea typeface="MyFont" panose="02010609030101010101" charset="-122"/>
                <a:sym typeface="+mn-ea"/>
              </a:rPr>
              <a:t>false</a:t>
            </a:r>
            <a:r>
              <a:rPr lang="en-US" altLang="zh-CN" sz="1600">
                <a:solidFill>
                  <a:srgbClr val="000000"/>
                </a:solidFill>
                <a:latin typeface="MyFont" panose="02010609030101010101" charset="-122"/>
                <a:ea typeface="MyFont" panose="02010609030101010101" charset="-122"/>
                <a:sym typeface="+mn-ea"/>
              </a:rPr>
              <a:t>}</a:t>
            </a:r>
            <a:endParaRPr lang="en-US" altLang="zh-CN" sz="1600">
              <a:solidFill>
                <a:srgbClr val="000000"/>
              </a:solidFill>
              <a:latin typeface="MyFont" panose="02010609030101010101" charset="-122"/>
              <a:ea typeface="MyFont" panose="02010609030101010101" charset="-122"/>
              <a:sym typeface="+mn-ea"/>
            </a:endParaRPr>
          </a:p>
        </p:txBody>
      </p:sp>
      <p:sp>
        <p:nvSpPr>
          <p:cNvPr id="13" name="文本框 12"/>
          <p:cNvSpPr txBox="1"/>
          <p:nvPr/>
        </p:nvSpPr>
        <p:spPr>
          <a:xfrm>
            <a:off x="1391285" y="4779645"/>
            <a:ext cx="8917940" cy="1076325"/>
          </a:xfrm>
          <a:prstGeom prst="rect">
            <a:avLst/>
          </a:prstGeom>
        </p:spPr>
        <p:txBody>
          <a:bodyPr wrap="square">
            <a:spAutoFit/>
          </a:bodyPr>
          <a:p>
            <a:pPr marL="0" indent="0"/>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此处固定了</a:t>
            </a:r>
            <a:r>
              <a:rPr lang="en-US" altLang="zh-CN"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skew </a:t>
            </a:r>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的第二个参数，因此逗号前的参数为空。</a:t>
            </a:r>
            <a:endPar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r>
              <a:rPr lang="zh-CN" altLang="en-US" sz="1600" b="0" i="0">
                <a:solidFill>
                  <a:schemeClr val="tx1">
                    <a:lumMod val="50000"/>
                    <a:lumOff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原则上，部分应用需要将固定的参数都传入，需要调用的参数就使用逗号隔开，将此参数空出来。如果需要传入默认值，可以使用</a:t>
            </a:r>
            <a:r>
              <a:rPr lang="en-US" altLang="zh-CN" sz="1600" b="0" i="0">
                <a:solidFill>
                  <a:schemeClr val="tx1">
                    <a:lumMod val="50000"/>
                    <a:lumOff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DFLT </a:t>
            </a:r>
            <a:r>
              <a:rPr lang="zh-CN" altLang="en-US" sz="1600" b="0" i="0">
                <a:solidFill>
                  <a:schemeClr val="tx1">
                    <a:lumMod val="50000"/>
                    <a:lumOff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关键字作为参数传入。</a:t>
            </a:r>
            <a:endParaRPr lang="zh-CN" altLang="en-US" sz="1600" b="0" i="0">
              <a:solidFill>
                <a:schemeClr val="tx1">
                  <a:lumMod val="50000"/>
                  <a:lumOff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pSp>
        <p:nvGrpSpPr>
          <p:cNvPr id="16" name="组合 15"/>
          <p:cNvGrpSpPr/>
          <p:nvPr/>
        </p:nvGrpSpPr>
        <p:grpSpPr>
          <a:xfrm>
            <a:off x="1391285" y="4264660"/>
            <a:ext cx="952500" cy="383540"/>
            <a:chOff x="2257" y="7046"/>
            <a:chExt cx="1500" cy="604"/>
          </a:xfrm>
        </p:grpSpPr>
        <p:cxnSp>
          <p:nvCxnSpPr>
            <p:cNvPr id="14" name="直接连接符 13"/>
            <p:cNvCxnSpPr/>
            <p:nvPr/>
          </p:nvCxnSpPr>
          <p:spPr>
            <a:xfrm flipV="1">
              <a:off x="2257" y="7046"/>
              <a:ext cx="1500" cy="23"/>
            </a:xfrm>
            <a:prstGeom prst="line">
              <a:avLst/>
            </a:prstGeom>
            <a:ln w="12700" cmpd="sng">
              <a:solidFill>
                <a:schemeClr val="accent6">
                  <a:lumMod val="75000"/>
                </a:schemeClr>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098" y="7069"/>
              <a:ext cx="277" cy="581"/>
            </a:xfrm>
            <a:prstGeom prst="line">
              <a:avLst/>
            </a:prstGeom>
            <a:ln w="12700" cmpd="sng">
              <a:solidFill>
                <a:schemeClr val="accent6"/>
              </a:solidFill>
              <a:prstDash val="solid"/>
              <a:tailEnd type="none"/>
            </a:ln>
          </p:spPr>
          <p:style>
            <a:lnRef idx="1">
              <a:schemeClr val="accent1"/>
            </a:lnRef>
            <a:fillRef idx="0">
              <a:schemeClr val="accent1"/>
            </a:fillRef>
            <a:effectRef idx="0">
              <a:schemeClr val="accent1"/>
            </a:effectRef>
            <a:fontRef idx="minor">
              <a:schemeClr val="tx1"/>
            </a:fontRef>
          </p:style>
        </p:cxnSp>
      </p:grpSp>
      <p:sp>
        <p:nvSpPr>
          <p:cNvPr id="17" name="文本框 16"/>
          <p:cNvSpPr txBox="1"/>
          <p:nvPr/>
        </p:nvSpPr>
        <p:spPr>
          <a:xfrm>
            <a:off x="1391285" y="5987415"/>
            <a:ext cx="10234930" cy="302895"/>
          </a:xfrm>
          <a:prstGeom prst="rect">
            <a:avLst/>
          </a:prstGeom>
        </p:spPr>
        <p:txBody>
          <a:bodyPr wrap="square">
            <a:spAutoFit/>
          </a:bodyPr>
          <a:p>
            <a:pPr>
              <a:lnSpc>
                <a:spcPts val="1650"/>
              </a:lnSpc>
            </a:pPr>
            <a:r>
              <a:rPr lang="en-US" altLang="zh-CN" sz="1600" b="0">
                <a:solidFill>
                  <a:srgbClr val="000000"/>
                </a:solidFill>
                <a:latin typeface="MyFont" panose="02010609030101010101" charset="-122"/>
                <a:ea typeface="MyFont" panose="02010609030101010101" charset="-122"/>
              </a:rPr>
              <a:t>rank{ascending</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EE"/>
                </a:solidFill>
                <a:latin typeface="MyFont" panose="02010609030101010101" charset="-122"/>
                <a:ea typeface="MyFont" panose="02010609030101010101" charset="-122"/>
              </a:rPr>
              <a:t>DFLT</a:t>
            </a:r>
            <a:r>
              <a:rPr lang="en-US" altLang="zh-CN" sz="1600" b="0">
                <a:solidFill>
                  <a:srgbClr val="000000"/>
                </a:solidFill>
                <a:latin typeface="MyFont" panose="02010609030101010101" charset="-122"/>
                <a:ea typeface="MyFont" panose="02010609030101010101" charset="-122"/>
              </a:rPr>
              <a:t>, groupNum</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EE"/>
                </a:solidFill>
                <a:latin typeface="MyFont" panose="02010609030101010101" charset="-122"/>
                <a:ea typeface="MyFont" panose="02010609030101010101" charset="-122"/>
              </a:rPr>
              <a:t>DFLT</a:t>
            </a:r>
            <a:r>
              <a:rPr lang="en-US" altLang="zh-CN" sz="1600" b="0">
                <a:solidFill>
                  <a:srgbClr val="000000"/>
                </a:solidFill>
                <a:latin typeface="MyFont" panose="02010609030101010101" charset="-122"/>
                <a:ea typeface="MyFont" panose="02010609030101010101" charset="-122"/>
              </a:rPr>
              <a:t>, ignoreNA</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EE"/>
                </a:solidFill>
                <a:latin typeface="MyFont" panose="02010609030101010101" charset="-122"/>
                <a:ea typeface="MyFont" panose="02010609030101010101" charset="-122"/>
              </a:rPr>
              <a:t>DFLT</a:t>
            </a:r>
            <a:r>
              <a:rPr lang="en-US" altLang="zh-CN" sz="1600" b="0">
                <a:solidFill>
                  <a:srgbClr val="000000"/>
                </a:solidFill>
                <a:latin typeface="MyFont" panose="02010609030101010101" charset="-122"/>
                <a:ea typeface="MyFont" panose="02010609030101010101" charset="-122"/>
              </a:rPr>
              <a:t>, percent</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EE"/>
                </a:solidFill>
                <a:latin typeface="MyFont" panose="02010609030101010101" charset="-122"/>
                <a:ea typeface="MyFont" panose="02010609030101010101" charset="-122"/>
              </a:rPr>
              <a:t>true</a:t>
            </a:r>
            <a:r>
              <a:rPr lang="en-US" altLang="zh-CN" sz="1600" b="0">
                <a:solidFill>
                  <a:srgbClr val="000000"/>
                </a:solidFill>
                <a:latin typeface="MyFont" panose="02010609030101010101" charset="-122"/>
                <a:ea typeface="MyFont" panose="02010609030101010101" charset="-122"/>
              </a:rPr>
              <a:t>, precision</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EE"/>
                </a:solidFill>
                <a:latin typeface="MyFont" panose="02010609030101010101" charset="-122"/>
                <a:ea typeface="MyFont" panose="02010609030101010101" charset="-122"/>
              </a:rPr>
              <a:t>DFLT</a:t>
            </a:r>
            <a:r>
              <a:rPr lang="en-US" altLang="zh-CN" sz="1600" b="0">
                <a:solidFill>
                  <a:srgbClr val="000000"/>
                </a:solidFill>
                <a:latin typeface="MyFont" panose="02010609030101010101" charset="-122"/>
                <a:ea typeface="MyFont" panose="02010609030101010101" charset="-122"/>
              </a:rPr>
              <a:t>}(1 5 3 3)</a:t>
            </a:r>
            <a:endParaRPr lang="en-US" altLang="zh-CN" sz="1600" b="0">
              <a:solidFill>
                <a:srgbClr val="000000"/>
              </a:solidFill>
              <a:latin typeface="MyFont" panose="02010609030101010101" charset="-122"/>
              <a:ea typeface="MyFont" panose="02010609030101010101" charset="-122"/>
            </a:endParaRPr>
          </a:p>
        </p:txBody>
      </p:sp>
      <p:sp>
        <p:nvSpPr>
          <p:cNvPr id="3" name="矩形 2"/>
          <p:cNvSpPr/>
          <p:nvPr>
            <p:custDataLst>
              <p:tags r:id="rId3"/>
            </p:custDataLst>
          </p:nvPr>
        </p:nvSpPr>
        <p:spPr>
          <a:xfrm>
            <a:off x="1103630" y="1750695"/>
            <a:ext cx="5850255" cy="100901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b="0">
              <a:solidFill>
                <a:srgbClr val="000000"/>
              </a:solidFill>
              <a:latin typeface="MyFont" panose="02010609030101010101" charset="-122"/>
              <a:ea typeface="MyFont" panose="02010609030101010101" charset="-122"/>
            </a:endParaRPr>
          </a:p>
        </p:txBody>
      </p:sp>
      <p:sp>
        <p:nvSpPr>
          <p:cNvPr id="4" name="矩形 3"/>
          <p:cNvSpPr/>
          <p:nvPr>
            <p:custDataLst>
              <p:tags r:id="rId4"/>
            </p:custDataLst>
          </p:nvPr>
        </p:nvSpPr>
        <p:spPr>
          <a:xfrm>
            <a:off x="1103630" y="3752215"/>
            <a:ext cx="5850255" cy="70358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b="0">
              <a:solidFill>
                <a:srgbClr val="000000"/>
              </a:solidFill>
              <a:latin typeface="MyFont" panose="02010609030101010101" charset="-122"/>
              <a:ea typeface="MyFont" panose="02010609030101010101" charset="-122"/>
            </a:endParaRPr>
          </a:p>
        </p:txBody>
      </p:sp>
      <p:sp>
        <p:nvSpPr>
          <p:cNvPr id="7" name="椭圆 6"/>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5"/>
    </p:custData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状态函数中的部分应用</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5" name="文本框 4"/>
          <p:cNvSpPr txBox="1"/>
          <p:nvPr/>
        </p:nvSpPr>
        <p:spPr>
          <a:xfrm>
            <a:off x="996315" y="1152525"/>
            <a:ext cx="9068435" cy="645160"/>
          </a:xfrm>
          <a:prstGeom prst="rect">
            <a:avLst/>
          </a:prstGeom>
          <a:noFill/>
        </p:spPr>
        <p:txBody>
          <a:bodyPr wrap="square" rtlCol="0" anchor="t">
            <a:spAutoFit/>
          </a:bodyPr>
          <a:p>
            <a:r>
              <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rPr>
              <a:t>中的函数是纯函数，输出完全由输入决定，因此是无状态的。但有时，我们又希望函数有记忆，能保留一些状态。</a:t>
            </a:r>
            <a:endPar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 name="文本框 2"/>
          <p:cNvSpPr txBox="1"/>
          <p:nvPr/>
        </p:nvSpPr>
        <p:spPr>
          <a:xfrm>
            <a:off x="996315" y="2275840"/>
            <a:ext cx="8284210" cy="33718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例如，在一个生产环境中，新数据不停地进入，系统希望计算这些数据的累计值。</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1169035" y="3180715"/>
            <a:ext cx="3305175" cy="1783715"/>
          </a:xfrm>
          <a:prstGeom prst="rect">
            <a:avLst/>
          </a:prstGeom>
        </p:spPr>
        <p:txBody>
          <a:bodyPr wrap="square">
            <a:spAutoFit/>
          </a:bodyPr>
          <a:p>
            <a:pPr>
              <a:lnSpc>
                <a:spcPts val="1650"/>
              </a:lnSpc>
            </a:pP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def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myCumsum</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mutable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state, x){</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state[</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x</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return</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state[</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 </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myCumsum{[</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 </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返回</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 </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返回</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3</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3</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 </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返回</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6</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7" name="文本框 6"/>
          <p:cNvSpPr txBox="1"/>
          <p:nvPr/>
        </p:nvSpPr>
        <p:spPr>
          <a:xfrm>
            <a:off x="1127125" y="5397183"/>
            <a:ext cx="5080000" cy="337185"/>
          </a:xfrm>
          <a:prstGeom prst="rect">
            <a:avLst/>
          </a:prstGeom>
        </p:spPr>
        <p:txBody>
          <a:bodyPr>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通过对</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f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进行</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3</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次调用，可以得到累计和的结果。</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8" name="文本框 7"/>
          <p:cNvSpPr txBox="1"/>
          <p:nvPr/>
        </p:nvSpPr>
        <p:spPr>
          <a:xfrm>
            <a:off x="7474585" y="2877185"/>
            <a:ext cx="2618105" cy="3053715"/>
          </a:xfrm>
          <a:prstGeom prst="rect">
            <a:avLst/>
          </a:prstGeom>
        </p:spPr>
        <p:txBody>
          <a:bodyPr wrap="square">
            <a:spAutoFit/>
          </a:bodyPr>
          <a:p>
            <a:pPr>
              <a:lnSpc>
                <a:spcPts val="1650"/>
              </a:lnSpc>
            </a:pP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class</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Foo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state</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DOUBLE</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def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Foo</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(init){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state </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init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def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cumsum</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(x){</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state </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state </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x</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return</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state</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 </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Foo</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0.0</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).cumsum{}</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 </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返回</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 </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返回</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3</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3</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 </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返回</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6</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7" name="右箭头 16"/>
          <p:cNvSpPr/>
          <p:nvPr/>
        </p:nvSpPr>
        <p:spPr>
          <a:xfrm>
            <a:off x="5158740" y="4184015"/>
            <a:ext cx="1443990" cy="330835"/>
          </a:xfrm>
          <a:prstGeom prst="right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8" name="文本框 17"/>
          <p:cNvSpPr txBox="1"/>
          <p:nvPr/>
        </p:nvSpPr>
        <p:spPr>
          <a:xfrm>
            <a:off x="5158740" y="3877310"/>
            <a:ext cx="1477645" cy="306705"/>
          </a:xfrm>
          <a:prstGeom prst="rect">
            <a:avLst/>
          </a:prstGeom>
          <a:noFill/>
        </p:spPr>
        <p:txBody>
          <a:bodyPr wrap="square" rtlCol="0">
            <a:spAutoFit/>
          </a:bodyPr>
          <a:p>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通过</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class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实现</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6" name="矩形 5"/>
          <p:cNvSpPr/>
          <p:nvPr>
            <p:custDataLst>
              <p:tags r:id="rId3"/>
            </p:custDataLst>
          </p:nvPr>
        </p:nvSpPr>
        <p:spPr>
          <a:xfrm>
            <a:off x="1089660" y="3022600"/>
            <a:ext cx="3469640" cy="210121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b="0">
              <a:solidFill>
                <a:srgbClr val="000000"/>
              </a:solidFill>
              <a:latin typeface="MyFont" panose="02010609030101010101" charset="-122"/>
              <a:ea typeface="MyFont" panose="02010609030101010101" charset="-122"/>
            </a:endParaRPr>
          </a:p>
        </p:txBody>
      </p:sp>
      <p:sp>
        <p:nvSpPr>
          <p:cNvPr id="11" name="矩形 10"/>
          <p:cNvSpPr/>
          <p:nvPr>
            <p:custDataLst>
              <p:tags r:id="rId4"/>
            </p:custDataLst>
          </p:nvPr>
        </p:nvSpPr>
        <p:spPr>
          <a:xfrm>
            <a:off x="7075170" y="2730500"/>
            <a:ext cx="3469640" cy="334200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b="0">
              <a:solidFill>
                <a:srgbClr val="000000"/>
              </a:solidFill>
              <a:latin typeface="MyFont" panose="02010609030101010101" charset="-122"/>
              <a:ea typeface="MyFont" panose="02010609030101010101" charset="-122"/>
            </a:endParaRPr>
          </a:p>
        </p:txBody>
      </p:sp>
      <p:sp>
        <p:nvSpPr>
          <p:cNvPr id="12" name="椭圆 1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5"/>
    </p:custData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06</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zh-CN" altLang="en-US" sz="5400" dirty="0">
                <a:solidFill>
                  <a:schemeClr val="bg1"/>
                </a:solidFill>
                <a:latin typeface="Noto Sans S Chinese Regular" panose="020B0500000000000000" pitchFamily="34" charset="-128"/>
                <a:ea typeface="Noto Sans S Chinese Regular" panose="020B0500000000000000" pitchFamily="34" charset="-128"/>
              </a:rPr>
              <a:t>函数元编程</a:t>
            </a:r>
            <a:endParaRPr lang="zh-CN" altLang="en-US"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动态获取函数定义</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996315" y="1206500"/>
            <a:ext cx="9600565" cy="368300"/>
          </a:xfrm>
          <a:prstGeom prst="rect">
            <a:avLst/>
          </a:prstGeom>
        </p:spPr>
        <p:txBody>
          <a:bodyPr wrap="square">
            <a:spAutoFit/>
          </a:bodyPr>
          <a:p>
            <a:pPr marL="0" indent="0"/>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通过内置的 </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funcByName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函数，能够根据输入的函数名称来动态获取相应的函数定义。</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1117600" y="1878013"/>
            <a:ext cx="7099300" cy="514350"/>
          </a:xfrm>
          <a:prstGeom prst="rect">
            <a:avLst/>
          </a:prstGeom>
        </p:spPr>
        <p:txBody>
          <a:bodyPr wrap="square">
            <a:spAutoFit/>
          </a:bodyPr>
          <a:p>
            <a:pPr>
              <a:lnSpc>
                <a:spcPts val="165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names </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`sin`cos`tan</a:t>
            </a:r>
            <a:endParaRPr lang="en-US" altLang="zh-CN" sz="16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funcByName</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U</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(names) // :U </a:t>
            </a: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是</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loop </a:t>
            </a: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的函数模式，此处用于遍历函数名</a:t>
            </a:r>
            <a:endPar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7" name="文本框 6"/>
          <p:cNvSpPr txBox="1"/>
          <p:nvPr/>
        </p:nvSpPr>
        <p:spPr>
          <a:xfrm>
            <a:off x="1117600" y="3506788"/>
            <a:ext cx="8507095" cy="583565"/>
          </a:xfrm>
          <a:prstGeom prst="rect">
            <a:avLst/>
          </a:prstGeom>
          <a:noFill/>
        </p:spPr>
        <p:txBody>
          <a:bodyPr wrap="square" rtlCol="0" anchor="t">
            <a:spAutoFit/>
          </a:bodyPr>
          <a:p>
            <a:r>
              <a:rPr lang="en-US" altLang="zh-CN" sz="1600">
                <a:latin typeface="阿里巴巴普惠体 3.0 55 Regular" panose="00020600040101010101" charset="-122"/>
                <a:ea typeface="阿里巴巴普惠体 3.0 55 Regular" panose="00020600040101010101" charset="-122"/>
              </a:rPr>
              <a:t>[functiondef&lt;OperatorFunc&gt;('sin'), functiondef&lt;OperatorFunc&gt;('cos'), functiondef&lt;OperatorFunc&gt;('tan')]</a:t>
            </a:r>
            <a:endParaRPr lang="en-US" altLang="zh-CN" sz="1600">
              <a:latin typeface="阿里巴巴普惠体 3.0 55 Regular" panose="00020600040101010101" charset="-122"/>
              <a:ea typeface="阿里巴巴普惠体 3.0 55 Regular" panose="00020600040101010101" charset="-122"/>
            </a:endParaRPr>
          </a:p>
        </p:txBody>
      </p:sp>
      <p:sp>
        <p:nvSpPr>
          <p:cNvPr id="8" name="文本框 7"/>
          <p:cNvSpPr txBox="1"/>
          <p:nvPr/>
        </p:nvSpPr>
        <p:spPr>
          <a:xfrm>
            <a:off x="996315" y="2915285"/>
            <a:ext cx="4064000" cy="368300"/>
          </a:xfrm>
          <a:prstGeom prst="rect">
            <a:avLst/>
          </a:prstGeom>
          <a:noFill/>
        </p:spPr>
        <p:txBody>
          <a:bodyPr wrap="square" rtlCol="0">
            <a:spAutoFit/>
          </a:bodyPr>
          <a:p>
            <a:r>
              <a:rPr lang="zh-CN" altLang="en-US">
                <a:latin typeface="阿里巴巴普惠体 3.0 55 Regular" panose="00020600040101010101" charset="-122"/>
                <a:ea typeface="阿里巴巴普惠体 3.0 55 Regular" panose="00020600040101010101" charset="-122"/>
              </a:rPr>
              <a:t>输出结果：</a:t>
            </a:r>
            <a:endParaRPr lang="zh-CN" altLang="en-US">
              <a:latin typeface="阿里巴巴普惠体 3.0 55 Regular" panose="00020600040101010101" charset="-122"/>
              <a:ea typeface="阿里巴巴普惠体 3.0 55 Regular" panose="00020600040101010101" charset="-122"/>
            </a:endParaRPr>
          </a:p>
        </p:txBody>
      </p:sp>
      <p:sp>
        <p:nvSpPr>
          <p:cNvPr id="11" name="文本框 10"/>
          <p:cNvSpPr txBox="1"/>
          <p:nvPr/>
        </p:nvSpPr>
        <p:spPr>
          <a:xfrm>
            <a:off x="996315" y="4624070"/>
            <a:ext cx="5181600" cy="614045"/>
          </a:xfrm>
          <a:prstGeom prst="rect">
            <a:avLst/>
          </a:prstGeom>
          <a:noFill/>
        </p:spPr>
        <p:txBody>
          <a:bodyPr wrap="square" rtlCol="0">
            <a:spAutoFit/>
          </a:bodyPr>
          <a:p>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rPr>
              <a:t>如果要调用函数，可以借助</a:t>
            </a:r>
            <a:r>
              <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rPr>
              <a:t> call </a:t>
            </a:r>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rPr>
              <a:t>函数实现：</a:t>
            </a:r>
            <a:endPar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6" name="矩形 5"/>
          <p:cNvSpPr/>
          <p:nvPr>
            <p:custDataLst>
              <p:tags r:id="rId3"/>
            </p:custDataLst>
          </p:nvPr>
        </p:nvSpPr>
        <p:spPr>
          <a:xfrm>
            <a:off x="1089660" y="1741170"/>
            <a:ext cx="8535035" cy="78803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b="0">
              <a:solidFill>
                <a:srgbClr val="000000"/>
              </a:solidFill>
              <a:latin typeface="MyFont" panose="02010609030101010101" charset="-122"/>
              <a:ea typeface="MyFont" panose="02010609030101010101" charset="-122"/>
            </a:endParaRPr>
          </a:p>
        </p:txBody>
      </p:sp>
      <p:sp>
        <p:nvSpPr>
          <p:cNvPr id="5" name="矩形 4"/>
          <p:cNvSpPr/>
          <p:nvPr>
            <p:custDataLst>
              <p:tags r:id="rId4"/>
            </p:custDataLst>
          </p:nvPr>
        </p:nvSpPr>
        <p:spPr>
          <a:xfrm>
            <a:off x="1089660" y="3391853"/>
            <a:ext cx="8535035" cy="81343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b="0">
              <a:solidFill>
                <a:srgbClr val="000000"/>
              </a:solidFill>
              <a:latin typeface="MyFont" panose="02010609030101010101" charset="-122"/>
              <a:ea typeface="MyFont" panose="02010609030101010101" charset="-122"/>
            </a:endParaRPr>
          </a:p>
        </p:txBody>
      </p:sp>
      <p:sp>
        <p:nvSpPr>
          <p:cNvPr id="12" name="矩形 11"/>
          <p:cNvSpPr/>
          <p:nvPr>
            <p:custDataLst>
              <p:tags r:id="rId5"/>
            </p:custDataLst>
          </p:nvPr>
        </p:nvSpPr>
        <p:spPr>
          <a:xfrm>
            <a:off x="1089660" y="5124450"/>
            <a:ext cx="8535035" cy="78803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b="0">
              <a:solidFill>
                <a:srgbClr val="000000"/>
              </a:solidFill>
              <a:latin typeface="MyFont" panose="02010609030101010101" charset="-122"/>
              <a:ea typeface="MyFont" panose="02010609030101010101" charset="-122"/>
            </a:endParaRPr>
          </a:p>
        </p:txBody>
      </p:sp>
      <p:sp>
        <p:nvSpPr>
          <p:cNvPr id="13" name="文本框 12"/>
          <p:cNvSpPr txBox="1"/>
          <p:nvPr/>
        </p:nvSpPr>
        <p:spPr>
          <a:xfrm>
            <a:off x="1173480" y="5216843"/>
            <a:ext cx="6096000" cy="603250"/>
          </a:xfrm>
          <a:prstGeom prst="rect">
            <a:avLst/>
          </a:prstGeom>
          <a:noFill/>
        </p:spPr>
        <p:txBody>
          <a:bodyPr wrap="square" rtlCol="0" anchor="t">
            <a:noAutofit/>
          </a:bodyPr>
          <a:p>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v </a:t>
            </a:r>
            <a:r>
              <a:rPr lang="en-US" altLang="zh-CN" sz="16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60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1</a:t>
            </a:r>
            <a:r>
              <a:rPr lang="en-US" altLang="zh-CN" sz="16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10</a:t>
            </a:r>
            <a:endPar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funcByName</a:t>
            </a:r>
            <a:r>
              <a:rPr lang="en-US" altLang="zh-CN" sz="16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U</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(names).{call{, v}}</a:t>
            </a:r>
            <a:r>
              <a:rPr lang="en-US" altLang="zh-CN" sz="160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U</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endPar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14" name="椭圆 1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6"/>
    </p:custData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动态函数调用</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996315" y="3034665"/>
            <a:ext cx="8736965" cy="58356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除了用高阶函数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call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来调用一个函数。在</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DolphinDB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中，还有另外两种方法可以实现动态调用函数。</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1104900" y="2132965"/>
            <a:ext cx="5080000" cy="364490"/>
          </a:xfrm>
          <a:prstGeom prst="rect">
            <a:avLst/>
          </a:prstGeom>
        </p:spPr>
        <p:txBody>
          <a:bodyPr>
            <a:noAutofit/>
          </a:bodyPr>
          <a:p>
            <a:pPr>
              <a:lnSpc>
                <a:spcPts val="165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 </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parseExpr</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"{x,y-&gt;(x - y)/(x + y)}"</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eval</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 name="文本框 4"/>
          <p:cNvSpPr txBox="1"/>
          <p:nvPr/>
        </p:nvSpPr>
        <p:spPr>
          <a:xfrm>
            <a:off x="996315" y="971550"/>
            <a:ext cx="8627745" cy="82994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某些场景下，动态获取的函数可能是一个</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lambda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函数或匿名函数。此时，可以用字符串传入函数的定义，并通过</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parseExpr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函数动态解析函数。然后对</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parseExpr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函数返回的对象执行</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eval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函数，以便获取解析后的函数。</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6" name="文本框 5"/>
          <p:cNvSpPr txBox="1"/>
          <p:nvPr/>
        </p:nvSpPr>
        <p:spPr>
          <a:xfrm>
            <a:off x="1234440" y="3991293"/>
            <a:ext cx="6096000" cy="1783715"/>
          </a:xfrm>
          <a:prstGeom prst="rect">
            <a:avLst/>
          </a:prstGeom>
          <a:noFill/>
        </p:spPr>
        <p:txBody>
          <a:bodyPr wrap="square" rtlCol="0" anchor="t">
            <a:spAutoFit/>
          </a:bodyPr>
          <a:p>
            <a:pPr>
              <a:lnSpc>
                <a:spcPts val="1650"/>
              </a:lnSpc>
            </a:pP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zh-CN" altLang="en-US"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通过高阶函数</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call</a:t>
            </a:r>
            <a:r>
              <a:rPr lang="zh-CN" altLang="en-US"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来调用变量</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f</a:t>
            </a:r>
            <a:r>
              <a:rPr lang="zh-CN" altLang="en-US"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中存储的函数定义</a:t>
            </a:r>
            <a:endPar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call</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(f, </a:t>
            </a:r>
            <a:r>
              <a:rPr lang="en-US" altLang="zh-CN" sz="160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3.0</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60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2.0</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zh-CN" altLang="en-US"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直接通过运算符</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zh-CN" altLang="en-US"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来调用变量</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f</a:t>
            </a:r>
            <a:r>
              <a:rPr lang="zh-CN" altLang="en-US"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中存储的函数定义</a:t>
            </a:r>
            <a:endPar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f</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3.0</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60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2.0</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zh-CN" altLang="en-US"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通过通用函数</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a:t>
            </a:r>
            <a:r>
              <a:rPr lang="zh-CN" altLang="en-US"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来调用变量</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f</a:t>
            </a:r>
            <a:r>
              <a:rPr lang="zh-CN" altLang="en-US"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中存储的函数定义</a:t>
            </a:r>
            <a:endPar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(f, (</a:t>
            </a:r>
            <a:r>
              <a:rPr lang="en-US" altLang="zh-CN" sz="160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3.0</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60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2.0</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endPar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7" name="矩形 6"/>
          <p:cNvSpPr/>
          <p:nvPr>
            <p:custDataLst>
              <p:tags r:id="rId3"/>
            </p:custDataLst>
          </p:nvPr>
        </p:nvSpPr>
        <p:spPr>
          <a:xfrm>
            <a:off x="1089660" y="3763645"/>
            <a:ext cx="8535035" cy="223901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b="0">
              <a:solidFill>
                <a:srgbClr val="000000"/>
              </a:solidFill>
              <a:latin typeface="MyFont" panose="02010609030101010101" charset="-122"/>
              <a:ea typeface="MyFont" panose="02010609030101010101" charset="-122"/>
            </a:endParaRPr>
          </a:p>
        </p:txBody>
      </p:sp>
      <p:sp>
        <p:nvSpPr>
          <p:cNvPr id="8" name="矩形 7"/>
          <p:cNvSpPr/>
          <p:nvPr>
            <p:custDataLst>
              <p:tags r:id="rId4"/>
            </p:custDataLst>
          </p:nvPr>
        </p:nvSpPr>
        <p:spPr>
          <a:xfrm>
            <a:off x="1104900" y="1935480"/>
            <a:ext cx="8535035" cy="75946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b="0">
              <a:solidFill>
                <a:srgbClr val="000000"/>
              </a:solidFill>
              <a:latin typeface="MyFont" panose="02010609030101010101" charset="-122"/>
              <a:ea typeface="MyFont" panose="02010609030101010101" charset="-122"/>
            </a:endParaRPr>
          </a:p>
        </p:txBody>
      </p:sp>
      <p:sp>
        <p:nvSpPr>
          <p:cNvPr id="11" name="椭圆 10"/>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5"/>
    </p:custData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动态产生函数调用的元代码</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5" name="文本框 4"/>
          <p:cNvSpPr txBox="1"/>
          <p:nvPr/>
        </p:nvSpPr>
        <p:spPr>
          <a:xfrm>
            <a:off x="996315" y="971550"/>
            <a:ext cx="8914765" cy="230695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有时我们需要用函数调用来表达一种逻辑关系，并在后续的场景中运行。这种延迟执行的场景要求我们动态生成函数调用的代码。</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提供了</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makeCall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makeUnifiedCall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函数来生成函数调用的代码：</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区别：</a:t>
            </a: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makeCall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需要输入的参数个数取决于对应函数需要的参数个数；</a:t>
            </a: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makeUnifiedCall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只提供一个固定的参数，</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如果函数需要多个参数，则这些参数会被封装在一个元组中。</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7" name="文本框 6"/>
          <p:cNvSpPr txBox="1"/>
          <p:nvPr/>
        </p:nvSpPr>
        <p:spPr>
          <a:xfrm>
            <a:off x="1259840" y="3177223"/>
            <a:ext cx="7479665" cy="1076325"/>
          </a:xfrm>
          <a:prstGeom prst="rect">
            <a:avLst/>
          </a:prstGeom>
        </p:spPr>
        <p:txBody>
          <a:bodyPr wrap="square">
            <a:spAutoFit/>
          </a:bodyPr>
          <a:p>
            <a:pPr indent="0" fontAlgn="auto">
              <a:lnSpc>
                <a:spcPct val="100000"/>
              </a:lnSpc>
            </a:pPr>
            <a:r>
              <a:rPr lang="en-US" altLang="zh-CN" sz="1600" b="0">
                <a:solidFill>
                  <a:srgbClr val="000000"/>
                </a:solidFill>
                <a:latin typeface="MyFont" panose="02010609030101010101" charset="-122"/>
                <a:ea typeface="MyFont" panose="02010609030101010101" charset="-122"/>
              </a:rPr>
              <a:t>f </a:t>
            </a:r>
            <a:r>
              <a:rPr lang="en-US" altLang="zh-CN" sz="1600" b="0">
                <a:solidFill>
                  <a:srgbClr val="FF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parseExpr</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"{x,y-&gt;(x - y)/(x + y)}"</a:t>
            </a:r>
            <a:r>
              <a:rPr lang="en-US" altLang="zh-CN" sz="1600" b="0">
                <a:solidFill>
                  <a:srgbClr val="000000"/>
                </a:solidFill>
                <a:latin typeface="MyFont" panose="02010609030101010101" charset="-122"/>
                <a:ea typeface="MyFont" panose="02010609030101010101" charset="-122"/>
              </a:rPr>
              <a:t>).</a:t>
            </a:r>
            <a:r>
              <a:rPr lang="en-US" altLang="zh-CN" sz="1600" b="1">
                <a:solidFill>
                  <a:srgbClr val="000000"/>
                </a:solidFill>
                <a:latin typeface="MyFont" panose="02010609030101010101" charset="-122"/>
                <a:ea typeface="MyFont" panose="02010609030101010101" charset="-122"/>
              </a:rPr>
              <a:t>eval</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1">
                <a:solidFill>
                  <a:srgbClr val="000000"/>
                </a:solidFill>
                <a:latin typeface="MyFont" panose="02010609030101010101" charset="-122"/>
                <a:ea typeface="MyFont" panose="02010609030101010101" charset="-122"/>
              </a:rPr>
              <a:t>slt = makeCall</a:t>
            </a:r>
            <a:r>
              <a:rPr lang="en-US" altLang="zh-CN" sz="1600" b="0">
                <a:solidFill>
                  <a:srgbClr val="000000"/>
                </a:solidFill>
                <a:latin typeface="MyFont" panose="02010609030101010101" charset="-122"/>
                <a:ea typeface="MyFont" panose="02010609030101010101" charset="-122"/>
              </a:rPr>
              <a:t>(f, </a:t>
            </a:r>
            <a:r>
              <a:rPr lang="en-US" altLang="zh-CN" sz="1600" b="1">
                <a:solidFill>
                  <a:srgbClr val="000000"/>
                </a:solidFill>
                <a:latin typeface="MyFont" panose="02010609030101010101" charset="-122"/>
                <a:ea typeface="MyFont" panose="02010609030101010101" charset="-122"/>
              </a:rPr>
              <a:t>sqlCol</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"qty1"</a:t>
            </a:r>
            <a:r>
              <a:rPr lang="en-US" altLang="zh-CN" sz="1600" b="0">
                <a:solidFill>
                  <a:srgbClr val="00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sqlCol</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"qty2"</a:t>
            </a:r>
            <a:r>
              <a:rPr lang="en-US" altLang="zh-CN" sz="1600" b="0">
                <a:solidFill>
                  <a:srgbClr val="000000"/>
                </a:solidFill>
                <a:latin typeface="MyFont" panose="02010609030101010101" charset="-122"/>
                <a:ea typeface="MyFont" panose="02010609030101010101" charset="-122"/>
              </a:rPr>
              <a:t>))</a:t>
            </a:r>
            <a:endParaRPr lang="en-US" altLang="zh-CN" sz="1600" b="1">
              <a:solidFill>
                <a:srgbClr val="000000"/>
              </a:solidFill>
              <a:latin typeface="MyFont" panose="02010609030101010101" charset="-122"/>
              <a:ea typeface="MyFont" panose="02010609030101010101" charset="-122"/>
            </a:endParaRPr>
          </a:p>
          <a:p>
            <a:pPr indent="0" fontAlgn="auto">
              <a:lnSpc>
                <a:spcPct val="100000"/>
              </a:lnSpc>
            </a:pPr>
            <a:r>
              <a:rPr lang="en-US" altLang="zh-CN" sz="1600" b="1">
                <a:solidFill>
                  <a:srgbClr val="000000"/>
                </a:solidFill>
                <a:latin typeface="MyFont" panose="02010609030101010101" charset="-122"/>
                <a:ea typeface="MyFont" panose="02010609030101010101" charset="-122"/>
                <a:sym typeface="+mn-ea"/>
              </a:rPr>
              <a:t>slt = </a:t>
            </a:r>
            <a:r>
              <a:rPr lang="en-US" altLang="zh-CN" sz="1600" b="1">
                <a:solidFill>
                  <a:srgbClr val="000000"/>
                </a:solidFill>
                <a:latin typeface="MyFont" panose="02010609030101010101" charset="-122"/>
                <a:ea typeface="MyFont" panose="02010609030101010101" charset="-122"/>
              </a:rPr>
              <a:t>makeUnifiedCall</a:t>
            </a:r>
            <a:r>
              <a:rPr lang="en-US" altLang="zh-CN" sz="1600" b="0">
                <a:solidFill>
                  <a:srgbClr val="000000"/>
                </a:solidFill>
                <a:latin typeface="MyFont" panose="02010609030101010101" charset="-122"/>
                <a:ea typeface="MyFont" panose="02010609030101010101" charset="-122"/>
              </a:rPr>
              <a:t>(f, (</a:t>
            </a:r>
            <a:r>
              <a:rPr lang="en-US" altLang="zh-CN" sz="1600" b="1">
                <a:solidFill>
                  <a:srgbClr val="000000"/>
                </a:solidFill>
                <a:latin typeface="MyFont" panose="02010609030101010101" charset="-122"/>
                <a:ea typeface="MyFont" panose="02010609030101010101" charset="-122"/>
              </a:rPr>
              <a:t>sqlCol</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"qty1"</a:t>
            </a:r>
            <a:r>
              <a:rPr lang="en-US" altLang="zh-CN" sz="1600" b="0">
                <a:solidFill>
                  <a:srgbClr val="00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sqlCol</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"qty2"</a:t>
            </a:r>
            <a:r>
              <a:rPr lang="en-US" altLang="zh-CN" sz="1600" b="0">
                <a:solidFill>
                  <a:srgbClr val="000000"/>
                </a:solidFill>
                <a:latin typeface="MyFont" panose="02010609030101010101" charset="-122"/>
                <a:ea typeface="MyFont" panose="02010609030101010101" charset="-122"/>
              </a:rPr>
              <a:t>)))</a:t>
            </a:r>
            <a:endParaRPr lang="en-US" altLang="zh-CN" sz="1600" b="1">
              <a:solidFill>
                <a:srgbClr val="000000"/>
              </a:solidFill>
              <a:latin typeface="MyFont" panose="02010609030101010101" charset="-122"/>
              <a:ea typeface="MyFont" panose="02010609030101010101" charset="-122"/>
            </a:endParaRPr>
          </a:p>
          <a:p>
            <a:pPr indent="0" fontAlgn="auto">
              <a:lnSpc>
                <a:spcPct val="100000"/>
              </a:lnSpc>
            </a:pPr>
            <a:r>
              <a:rPr lang="en-US" altLang="zh-CN" sz="1600" b="1">
                <a:solidFill>
                  <a:srgbClr val="000000"/>
                </a:solidFill>
                <a:latin typeface="MyFont" panose="02010609030101010101" charset="-122"/>
                <a:ea typeface="MyFont" panose="02010609030101010101" charset="-122"/>
                <a:sym typeface="+mn-ea"/>
              </a:rPr>
              <a:t>slt = </a:t>
            </a:r>
            <a:r>
              <a:rPr lang="en-US" altLang="zh-CN" sz="1600" b="1">
                <a:solidFill>
                  <a:srgbClr val="000000"/>
                </a:solidFill>
                <a:latin typeface="MyFont" panose="02010609030101010101" charset="-122"/>
                <a:ea typeface="MyFont" panose="02010609030101010101" charset="-122"/>
              </a:rPr>
              <a:t>makeUnifiedCall</a:t>
            </a:r>
            <a:r>
              <a:rPr lang="en-US" altLang="zh-CN" sz="1600" b="0">
                <a:solidFill>
                  <a:srgbClr val="000000"/>
                </a:solidFill>
                <a:latin typeface="MyFont" panose="02010609030101010101" charset="-122"/>
                <a:ea typeface="MyFont" panose="02010609030101010101" charset="-122"/>
              </a:rPr>
              <a:t>(f, </a:t>
            </a:r>
            <a:r>
              <a:rPr lang="en-US" altLang="zh-CN" sz="1600" b="1">
                <a:solidFill>
                  <a:srgbClr val="000000"/>
                </a:solidFill>
                <a:latin typeface="MyFont" panose="02010609030101010101" charset="-122"/>
                <a:ea typeface="MyFont" panose="02010609030101010101" charset="-122"/>
              </a:rPr>
              <a:t>sqlTuple</a:t>
            </a:r>
            <a:r>
              <a:rPr lang="en-US" altLang="zh-CN" sz="1600" b="0">
                <a:solidFill>
                  <a:srgbClr val="000000"/>
                </a:solidFill>
                <a:latin typeface="MyFont" panose="02010609030101010101" charset="-122"/>
                <a:ea typeface="MyFont" panose="02010609030101010101" charset="-122"/>
              </a:rPr>
              <a:t>(</a:t>
            </a:r>
            <a:r>
              <a:rPr lang="en-US" altLang="zh-CN" sz="1600" b="0">
                <a:solidFill>
                  <a:srgbClr val="A31515"/>
                </a:solidFill>
                <a:latin typeface="MyFont" panose="02010609030101010101" charset="-122"/>
                <a:ea typeface="MyFont" panose="02010609030101010101" charset="-122"/>
              </a:rPr>
              <a:t>`qty1`qty2</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p:txBody>
      </p:sp>
      <p:sp>
        <p:nvSpPr>
          <p:cNvPr id="8" name="文本框 7"/>
          <p:cNvSpPr txBox="1"/>
          <p:nvPr/>
        </p:nvSpPr>
        <p:spPr>
          <a:xfrm>
            <a:off x="5546090" y="5869940"/>
            <a:ext cx="4017645" cy="337185"/>
          </a:xfrm>
          <a:prstGeom prst="rect">
            <a:avLst/>
          </a:prstGeom>
        </p:spPr>
        <p:txBody>
          <a:bodyPr wrap="square">
            <a:spAutoFit/>
          </a:bodyPr>
          <a:p>
            <a:pPr marL="0" indent="0"/>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使用 </a:t>
            </a:r>
            <a:r>
              <a:rPr lang="en-US" altLang="zh-CN"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sqlTuple </a:t>
            </a:r>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函数产生多个列组成的元组</a:t>
            </a:r>
            <a:endPar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2" name="文本框 11"/>
          <p:cNvSpPr txBox="1"/>
          <p:nvPr/>
        </p:nvSpPr>
        <p:spPr>
          <a:xfrm>
            <a:off x="1259840" y="5430203"/>
            <a:ext cx="7251700" cy="583565"/>
          </a:xfrm>
          <a:prstGeom prst="rect">
            <a:avLst/>
          </a:prstGeom>
        </p:spPr>
        <p:txBody>
          <a:bodyPr wrap="square">
            <a:spAutoFit/>
          </a:bodyPr>
          <a:p>
            <a:pPr indent="0" fontAlgn="auto">
              <a:lnSpc>
                <a:spcPct val="100000"/>
              </a:lnSpc>
            </a:pPr>
            <a:r>
              <a:rPr lang="en-US" altLang="zh-CN" sz="1600" b="0">
                <a:solidFill>
                  <a:srgbClr val="000000"/>
                </a:solidFill>
                <a:latin typeface="MyFont" panose="02010609030101010101" charset="-122"/>
                <a:ea typeface="MyFont" panose="02010609030101010101" charset="-122"/>
              </a:rPr>
              <a:t>t </a:t>
            </a:r>
            <a:r>
              <a:rPr lang="en-US" altLang="zh-CN" sz="1600" b="0">
                <a:solidFill>
                  <a:srgbClr val="FF0000"/>
                </a:solidFill>
                <a:latin typeface="MyFont" panose="02010609030101010101" charset="-122"/>
                <a:ea typeface="MyFont" panose="02010609030101010101" charset="-122"/>
              </a:rPr>
              <a:t>= </a:t>
            </a:r>
            <a:r>
              <a:rPr lang="en-US" altLang="zh-CN" sz="1600" b="1">
                <a:solidFill>
                  <a:srgbClr val="000000"/>
                </a:solidFill>
                <a:latin typeface="MyFont" panose="02010609030101010101" charset="-122"/>
                <a:ea typeface="MyFont" panose="02010609030101010101" charset="-122"/>
              </a:rPr>
              <a:t>table</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1.0 2.0 3.0 </a:t>
            </a:r>
            <a:r>
              <a:rPr lang="en-US" altLang="zh-CN" sz="1600" b="0">
                <a:solidFill>
                  <a:srgbClr val="AF00DB"/>
                </a:solidFill>
                <a:latin typeface="MyFont" panose="02010609030101010101" charset="-122"/>
                <a:ea typeface="MyFont" panose="02010609030101010101" charset="-122"/>
              </a:rPr>
              <a:t>as</a:t>
            </a:r>
            <a:r>
              <a:rPr lang="en-US" altLang="zh-CN" sz="1600" b="0">
                <a:solidFill>
                  <a:srgbClr val="000000"/>
                </a:solidFill>
                <a:latin typeface="MyFont" panose="02010609030101010101" charset="-122"/>
                <a:ea typeface="MyFont" panose="02010609030101010101" charset="-122"/>
              </a:rPr>
              <a:t> qty1, </a:t>
            </a:r>
            <a:r>
              <a:rPr lang="en-US" altLang="zh-CN" sz="1600" b="0">
                <a:solidFill>
                  <a:srgbClr val="00A000"/>
                </a:solidFill>
                <a:latin typeface="MyFont" panose="02010609030101010101" charset="-122"/>
                <a:ea typeface="MyFont" panose="02010609030101010101" charset="-122"/>
              </a:rPr>
              <a:t>1.0 3.0 7.0 </a:t>
            </a:r>
            <a:r>
              <a:rPr lang="en-US" altLang="zh-CN" sz="1600" b="0">
                <a:solidFill>
                  <a:srgbClr val="AF00DB"/>
                </a:solidFill>
                <a:latin typeface="MyFont" panose="02010609030101010101" charset="-122"/>
                <a:ea typeface="MyFont" panose="02010609030101010101" charset="-122"/>
              </a:rPr>
              <a:t>as</a:t>
            </a:r>
            <a:r>
              <a:rPr lang="en-US" altLang="zh-CN" sz="1600" b="0">
                <a:solidFill>
                  <a:srgbClr val="000000"/>
                </a:solidFill>
                <a:latin typeface="MyFont" panose="02010609030101010101" charset="-122"/>
                <a:ea typeface="MyFont" panose="02010609030101010101" charset="-122"/>
              </a:rPr>
              <a:t> qty2)</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1">
                <a:solidFill>
                  <a:srgbClr val="000000"/>
                </a:solidFill>
                <a:latin typeface="MyFont" panose="02010609030101010101" charset="-122"/>
                <a:ea typeface="MyFont" panose="02010609030101010101" charset="-122"/>
              </a:rPr>
              <a:t>sql</a:t>
            </a:r>
            <a:r>
              <a:rPr lang="en-US" altLang="zh-CN" sz="1600" b="0">
                <a:solidFill>
                  <a:srgbClr val="000000"/>
                </a:solidFill>
                <a:latin typeface="MyFont" panose="02010609030101010101" charset="-122"/>
                <a:ea typeface="MyFont" panose="02010609030101010101" charset="-122"/>
              </a:rPr>
              <a:t>(</a:t>
            </a:r>
            <a:r>
              <a:rPr lang="en-US" altLang="zh-CN" sz="1600" b="0">
                <a:solidFill>
                  <a:srgbClr val="AF00DB"/>
                </a:solidFill>
                <a:latin typeface="MyFont" panose="02010609030101010101" charset="-122"/>
                <a:ea typeface="MyFont" panose="02010609030101010101" charset="-122"/>
              </a:rPr>
              <a:t>select</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slt, </a:t>
            </a:r>
            <a:r>
              <a:rPr lang="en-US" altLang="zh-CN" sz="1600" b="0">
                <a:solidFill>
                  <a:srgbClr val="AF00DB"/>
                </a:solidFill>
                <a:latin typeface="MyFont" panose="02010609030101010101" charset="-122"/>
                <a:ea typeface="MyFont" panose="02010609030101010101" charset="-122"/>
              </a:rPr>
              <a:t>from</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t).</a:t>
            </a:r>
            <a:r>
              <a:rPr lang="en-US" altLang="zh-CN" sz="1600" b="1">
                <a:solidFill>
                  <a:srgbClr val="000000"/>
                </a:solidFill>
                <a:latin typeface="MyFont" panose="02010609030101010101" charset="-122"/>
                <a:ea typeface="MyFont" panose="02010609030101010101" charset="-122"/>
              </a:rPr>
              <a:t>eval</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p:txBody>
      </p:sp>
      <p:sp>
        <p:nvSpPr>
          <p:cNvPr id="13" name="文本框 12"/>
          <p:cNvSpPr txBox="1"/>
          <p:nvPr/>
        </p:nvSpPr>
        <p:spPr>
          <a:xfrm>
            <a:off x="944880" y="4798695"/>
            <a:ext cx="4064000" cy="368300"/>
          </a:xfrm>
          <a:prstGeom prst="rect">
            <a:avLst/>
          </a:prstGeom>
          <a:noFill/>
        </p:spPr>
        <p:txBody>
          <a:bodyPr wrap="square" rtlCol="0">
            <a:spAutoFit/>
          </a:bodyPr>
          <a:p>
            <a:r>
              <a:rPr lang="zh-CN" altLang="en-US">
                <a:latin typeface="阿里巴巴普惠体 3.0 55 Regular" panose="00020600040101010101" charset="-122"/>
                <a:ea typeface="阿里巴巴普惠体 3.0 55 Regular" panose="00020600040101010101" charset="-122"/>
              </a:rPr>
              <a:t>测试脚本：</a:t>
            </a:r>
            <a:endParaRPr lang="zh-CN" altLang="en-US">
              <a:latin typeface="阿里巴巴普惠体 3.0 55 Regular" panose="00020600040101010101" charset="-122"/>
              <a:ea typeface="阿里巴巴普惠体 3.0 55 Regular" panose="00020600040101010101" charset="-122"/>
            </a:endParaRPr>
          </a:p>
        </p:txBody>
      </p:sp>
      <p:sp>
        <p:nvSpPr>
          <p:cNvPr id="3" name="矩形 2"/>
          <p:cNvSpPr/>
          <p:nvPr>
            <p:custDataLst>
              <p:tags r:id="rId3"/>
            </p:custDataLst>
          </p:nvPr>
        </p:nvSpPr>
        <p:spPr>
          <a:xfrm>
            <a:off x="1089660" y="2948940"/>
            <a:ext cx="8535035" cy="153289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b="0">
              <a:solidFill>
                <a:srgbClr val="000000"/>
              </a:solidFill>
              <a:latin typeface="MyFont" panose="02010609030101010101" charset="-122"/>
              <a:ea typeface="MyFont" panose="02010609030101010101" charset="-122"/>
            </a:endParaRPr>
          </a:p>
        </p:txBody>
      </p:sp>
      <p:sp>
        <p:nvSpPr>
          <p:cNvPr id="4" name="矩形 3"/>
          <p:cNvSpPr/>
          <p:nvPr>
            <p:custDataLst>
              <p:tags r:id="rId4"/>
            </p:custDataLst>
          </p:nvPr>
        </p:nvSpPr>
        <p:spPr>
          <a:xfrm>
            <a:off x="1028700" y="5236845"/>
            <a:ext cx="8535035" cy="97028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en-US" altLang="zh-CN" b="0">
              <a:solidFill>
                <a:srgbClr val="000000"/>
              </a:solidFill>
              <a:latin typeface="MyFont" panose="02010609030101010101" charset="-122"/>
              <a:ea typeface="MyFont" panose="02010609030101010101" charset="-122"/>
            </a:endParaRPr>
          </a:p>
        </p:txBody>
      </p:sp>
      <p:sp>
        <p:nvSpPr>
          <p:cNvPr id="6" name="椭圆 5"/>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5"/>
    </p:custData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01</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zh-CN" sz="5400" dirty="0">
                <a:solidFill>
                  <a:schemeClr val="bg1"/>
                </a:solidFill>
                <a:latin typeface="Noto Sans S Chinese Regular" panose="020B0500000000000000" pitchFamily="34" charset="-128"/>
                <a:ea typeface="Noto Sans S Chinese Regular" panose="020B0500000000000000" pitchFamily="34" charset="-128"/>
              </a:rPr>
              <a:t>概述</a:t>
            </a:r>
            <a:endParaRPr lang="zh-CN"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07</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zh-CN" altLang="en-US" sz="5400" dirty="0">
                <a:solidFill>
                  <a:schemeClr val="bg1"/>
                </a:solidFill>
                <a:latin typeface="Noto Sans S Chinese Regular" panose="020B0500000000000000" pitchFamily="34" charset="-128"/>
                <a:ea typeface="Noto Sans S Chinese Regular" panose="020B0500000000000000" pitchFamily="34" charset="-128"/>
              </a:rPr>
              <a:t>模块和函数视图</a:t>
            </a:r>
            <a:endParaRPr lang="zh-CN" altLang="en-US"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897630" cy="460375"/>
          </a:xfrm>
          <a:prstGeom prst="rect">
            <a:avLst/>
          </a:prstGeom>
          <a:noFill/>
        </p:spPr>
        <p:txBody>
          <a:bodyPr wrap="square" rtlCol="0">
            <a:spAutoFit/>
          </a:bodyPr>
          <a:lstStyle/>
          <a:p>
            <a:pPr algn="l"/>
            <a:r>
              <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模块</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2" name="文本框 11"/>
          <p:cNvSpPr txBox="1"/>
          <p:nvPr/>
        </p:nvSpPr>
        <p:spPr>
          <a:xfrm>
            <a:off x="657860" y="914400"/>
            <a:ext cx="5858510" cy="1306830"/>
          </a:xfrm>
          <a:prstGeom prst="rect">
            <a:avLst/>
          </a:prstGeom>
        </p:spPr>
        <p:txBody>
          <a:bodyPr wrap="square">
            <a:spAutoFit/>
          </a:bodyPr>
          <a:p>
            <a:pPr marL="0" indent="0"/>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为了提高用户自定义函数的组织性和可管理性，</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支持了模块定义功能。用户可以将定义的一类函数放在同一个模块中，类似于函数库。定义和导入模块时，主要涉及两</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个编程关键字：</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module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use</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endParaRPr lang="zh-CN" altLang="en-US" sz="9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内置了许多数据分析模块，如</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TA-lib</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MyTT</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WorldQuant 101 Alpha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因子等，</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供用户直接使用。</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3" name="文本框 12"/>
          <p:cNvSpPr txBox="1"/>
          <p:nvPr/>
        </p:nvSpPr>
        <p:spPr>
          <a:xfrm>
            <a:off x="657860" y="2295525"/>
            <a:ext cx="6317615" cy="306705"/>
          </a:xfrm>
          <a:prstGeom prst="rect">
            <a:avLst/>
          </a:prstGeom>
        </p:spPr>
        <p:txBody>
          <a:bodyPr wrap="square">
            <a:spAutoFit/>
          </a:bodyPr>
          <a:p>
            <a:pPr marL="0" indent="0"/>
            <a:r>
              <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定义一个 </a:t>
            </a:r>
            <a:r>
              <a:rPr lang="en-US" altLang="zh-CN"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fileLog.dos </a:t>
            </a:r>
            <a:r>
              <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模块，其逻辑是将 </a:t>
            </a:r>
            <a:r>
              <a:rPr lang="en-US" altLang="zh-CN"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log </a:t>
            </a:r>
            <a:r>
              <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信息写入指定文件。</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4" name="文本框 13"/>
          <p:cNvSpPr txBox="1"/>
          <p:nvPr/>
        </p:nvSpPr>
        <p:spPr>
          <a:xfrm>
            <a:off x="772160" y="2717800"/>
            <a:ext cx="6000750" cy="1599565"/>
          </a:xfrm>
          <a:prstGeom prst="rect">
            <a:avLst/>
          </a:prstGeom>
        </p:spPr>
        <p:txBody>
          <a:bodyPr wrap="square">
            <a:spAutoFit/>
          </a:bodyPr>
          <a:p>
            <a:pPr indent="0" fontAlgn="auto">
              <a:lnSpc>
                <a:spcPct val="100000"/>
              </a:lnSpc>
            </a:pPr>
            <a:r>
              <a:rPr lang="en-US" altLang="zh-CN" sz="1400" b="0">
                <a:solidFill>
                  <a:srgbClr val="AF00DB"/>
                </a:solidFill>
                <a:latin typeface="阿里巴巴普惠体 3.0 55 Regular" panose="00020600040101010101" charset="-122"/>
                <a:ea typeface="阿里巴巴普惠体 3.0 55 Regular" panose="00020600040101010101" charset="-122"/>
              </a:rPr>
              <a:t>module</a:t>
            </a:r>
            <a:r>
              <a:rPr lang="en-US" altLang="zh-CN" sz="1400" b="0">
                <a:solidFill>
                  <a:srgbClr val="000000"/>
                </a:solidFill>
                <a:latin typeface="阿里巴巴普惠体 3.0 55 Regular" panose="00020600040101010101" charset="-122"/>
                <a:ea typeface="阿里巴巴普惠体 3.0 55 Regular" panose="00020600040101010101" charset="-122"/>
              </a:rPr>
              <a:t> fileLog</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 </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AF00DB"/>
                </a:solidFill>
                <a:latin typeface="阿里巴巴普惠体 3.0 55 Regular" panose="00020600040101010101" charset="-122"/>
                <a:ea typeface="阿里巴巴普惠体 3.0 55 Regular" panose="00020600040101010101" charset="-122"/>
              </a:rPr>
              <a:t>def </a:t>
            </a:r>
            <a:r>
              <a:rPr lang="en-US" altLang="zh-CN" sz="1400" b="1">
                <a:solidFill>
                  <a:srgbClr val="795E26"/>
                </a:solidFill>
                <a:latin typeface="阿里巴巴普惠体 3.0 55 Regular" panose="00020600040101010101" charset="-122"/>
                <a:ea typeface="阿里巴巴普惠体 3.0 55 Regular" panose="00020600040101010101" charset="-122"/>
              </a:rPr>
              <a:t>appendLog</a:t>
            </a:r>
            <a:r>
              <a:rPr lang="en-US" altLang="zh-CN" sz="1400" b="0">
                <a:solidFill>
                  <a:srgbClr val="000000"/>
                </a:solidFill>
                <a:latin typeface="阿里巴巴普惠体 3.0 55 Regular" panose="00020600040101010101" charset="-122"/>
                <a:ea typeface="阿里巴巴普惠体 3.0 55 Regular" panose="00020600040101010101" charset="-122"/>
              </a:rPr>
              <a:t>(filePath, logText){  </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01080"/>
                </a:solidFill>
                <a:latin typeface="阿里巴巴普惠体 3.0 55 Regular" panose="00020600040101010101" charset="-122"/>
                <a:ea typeface="阿里巴巴普惠体 3.0 55 Regular" panose="00020600040101010101" charset="-122"/>
              </a:rPr>
              <a:t>f</a:t>
            </a:r>
            <a:r>
              <a:rPr lang="en-US" altLang="zh-CN" sz="1400" b="0">
                <a:solidFill>
                  <a:srgbClr val="000000"/>
                </a:solidFill>
                <a:latin typeface="阿里巴巴普惠体 3.0 55 Regular" panose="00020600040101010101" charset="-122"/>
                <a:ea typeface="阿里巴巴普惠体 3.0 55 Regular" panose="00020600040101010101" charset="-122"/>
              </a:rPr>
              <a:t> = </a:t>
            </a:r>
            <a:r>
              <a:rPr lang="en-US" altLang="zh-CN" sz="1400" b="1">
                <a:solidFill>
                  <a:srgbClr val="795E26"/>
                </a:solidFill>
                <a:latin typeface="阿里巴巴普惠体 3.0 55 Regular" panose="00020600040101010101" charset="-122"/>
                <a:ea typeface="阿里巴巴普惠体 3.0 55 Regular" panose="00020600040101010101" charset="-122"/>
              </a:rPr>
              <a:t>file</a:t>
            </a:r>
            <a:r>
              <a:rPr lang="en-US" altLang="zh-CN" sz="1400" b="0">
                <a:solidFill>
                  <a:srgbClr val="000000"/>
                </a:solidFill>
                <a:latin typeface="阿里巴巴普惠体 3.0 55 Regular" panose="00020600040101010101" charset="-122"/>
                <a:ea typeface="阿里巴巴普惠体 3.0 55 Regular" panose="00020600040101010101" charset="-122"/>
              </a:rPr>
              <a:t>(filePath,</a:t>
            </a:r>
            <a:r>
              <a:rPr lang="en-US" altLang="zh-CN" sz="1400" b="0">
                <a:solidFill>
                  <a:srgbClr val="A31515"/>
                </a:solidFill>
                <a:latin typeface="阿里巴巴普惠体 3.0 55 Regular" panose="00020600040101010101" charset="-122"/>
                <a:ea typeface="阿里巴巴普惠体 3.0 55 Regular" panose="00020600040101010101" charset="-122"/>
              </a:rPr>
              <a:t>"a+"</a:t>
            </a: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    f.</a:t>
            </a:r>
            <a:r>
              <a:rPr lang="en-US" altLang="zh-CN" sz="1400" b="1">
                <a:solidFill>
                  <a:srgbClr val="795E26"/>
                </a:solidFill>
                <a:latin typeface="阿里巴巴普惠体 3.0 55 Regular" panose="00020600040101010101" charset="-122"/>
                <a:ea typeface="阿里巴巴普惠体 3.0 55 Regular" panose="00020600040101010101" charset="-122"/>
              </a:rPr>
              <a:t>writeLine</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1">
                <a:solidFill>
                  <a:srgbClr val="795E26"/>
                </a:solidFill>
                <a:latin typeface="阿里巴巴普惠体 3.0 55 Regular" panose="00020600040101010101" charset="-122"/>
                <a:ea typeface="阿里巴巴普惠体 3.0 55 Regular" panose="00020600040101010101" charset="-122"/>
              </a:rPr>
              <a:t>string</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1">
                <a:solidFill>
                  <a:srgbClr val="795E26"/>
                </a:solidFill>
                <a:latin typeface="阿里巴巴普惠体 3.0 55 Regular" panose="00020600040101010101" charset="-122"/>
                <a:ea typeface="阿里巴巴普惠体 3.0 55 Regular" panose="00020600040101010101" charset="-122"/>
              </a:rPr>
              <a:t>now</a:t>
            </a:r>
            <a:r>
              <a:rPr lang="en-US" altLang="zh-CN" sz="1400" b="0">
                <a:solidFill>
                  <a:srgbClr val="000000"/>
                </a:solidFill>
                <a:latin typeface="阿里巴巴普惠体 3.0 55 Regular" panose="00020600040101010101" charset="-122"/>
                <a:ea typeface="阿里巴巴普惠体 3.0 55 Regular" panose="00020600040101010101" charset="-122"/>
              </a:rPr>
              <a:t>()) + </a:t>
            </a:r>
            <a:r>
              <a:rPr lang="en-US" altLang="zh-CN" sz="1400" b="0">
                <a:solidFill>
                  <a:srgbClr val="A31515"/>
                </a:solidFill>
                <a:latin typeface="阿里巴巴普惠体 3.0 55 Regular" panose="00020600040101010101" charset="-122"/>
                <a:ea typeface="阿里巴巴普惠体 3.0 55 Regular" panose="00020600040101010101" charset="-122"/>
              </a:rPr>
              <a:t>" : "</a:t>
            </a:r>
            <a:r>
              <a:rPr lang="en-US" altLang="zh-CN" sz="1400" b="0">
                <a:solidFill>
                  <a:srgbClr val="000000"/>
                </a:solidFill>
                <a:latin typeface="阿里巴巴普惠体 3.0 55 Regular" panose="00020600040101010101" charset="-122"/>
                <a:ea typeface="阿里巴巴普惠体 3.0 55 Regular" panose="00020600040101010101" charset="-122"/>
              </a:rPr>
              <a:t> + logText)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    f.</a:t>
            </a:r>
            <a:r>
              <a:rPr lang="en-US" altLang="zh-CN" sz="1400" b="1">
                <a:solidFill>
                  <a:srgbClr val="795E26"/>
                </a:solidFill>
                <a:latin typeface="阿里巴巴普惠体 3.0 55 Regular" panose="00020600040101010101" charset="-122"/>
                <a:ea typeface="阿里巴巴普惠体 3.0 55 Regular" panose="00020600040101010101" charset="-122"/>
              </a:rPr>
              <a:t>close</a:t>
            </a: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p:txBody>
      </p:sp>
      <p:sp>
        <p:nvSpPr>
          <p:cNvPr id="24" name="矩形 23"/>
          <p:cNvSpPr/>
          <p:nvPr/>
        </p:nvSpPr>
        <p:spPr>
          <a:xfrm>
            <a:off x="730885" y="2616835"/>
            <a:ext cx="5785485" cy="180022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25" name="文本框 24"/>
          <p:cNvSpPr txBox="1"/>
          <p:nvPr/>
        </p:nvSpPr>
        <p:spPr>
          <a:xfrm>
            <a:off x="632460" y="5050155"/>
            <a:ext cx="6212840" cy="306705"/>
          </a:xfrm>
          <a:prstGeom prst="rect">
            <a:avLst/>
          </a:prstGeom>
        </p:spPr>
        <p:txBody>
          <a:bodyPr wrap="square">
            <a:spAutoFit/>
          </a:bodyPr>
          <a:p>
            <a:pPr marL="0" indent="0"/>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定义好的模块需要存储在 </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server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指定的 </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moduleDir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目录下。</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26" name="图片 25"/>
          <p:cNvPicPr>
            <a:picLocks noChangeAspect="1"/>
          </p:cNvPicPr>
          <p:nvPr/>
        </p:nvPicPr>
        <p:blipFill>
          <a:blip r:embed="rId1"/>
          <a:srcRect r="3200" b="67791"/>
          <a:stretch>
            <a:fillRect/>
          </a:stretch>
        </p:blipFill>
        <p:spPr>
          <a:xfrm>
            <a:off x="730885" y="5379720"/>
            <a:ext cx="5817235" cy="1018540"/>
          </a:xfrm>
          <a:prstGeom prst="rect">
            <a:avLst/>
          </a:prstGeom>
        </p:spPr>
      </p:pic>
      <p:sp>
        <p:nvSpPr>
          <p:cNvPr id="27" name="文本框 26"/>
          <p:cNvSpPr txBox="1"/>
          <p:nvPr/>
        </p:nvSpPr>
        <p:spPr>
          <a:xfrm>
            <a:off x="7010400" y="1678940"/>
            <a:ext cx="5320665" cy="503555"/>
          </a:xfrm>
          <a:prstGeom prst="rect">
            <a:avLst/>
          </a:prstGeom>
        </p:spPr>
        <p:txBody>
          <a:bodyPr wrap="square">
            <a:noAutofit/>
          </a:bodyPr>
          <a:p>
            <a:pPr indent="0" fontAlgn="auto">
              <a:lnSpc>
                <a:spcPct val="100000"/>
              </a:lnSpc>
            </a:pPr>
            <a:r>
              <a:rPr lang="en-US" altLang="zh-CN" sz="1400" b="0">
                <a:solidFill>
                  <a:srgbClr val="AF00DB"/>
                </a:solidFill>
                <a:latin typeface="阿里巴巴普惠体 3.0 55 Regular" panose="00020600040101010101" charset="-122"/>
                <a:ea typeface="阿里巴巴普惠体 3.0 55 Regular" panose="00020600040101010101" charset="-122"/>
              </a:rPr>
              <a:t>use</a:t>
            </a:r>
            <a:r>
              <a:rPr lang="en-US" altLang="zh-CN" sz="1400" b="0">
                <a:solidFill>
                  <a:srgbClr val="000000"/>
                </a:solidFill>
                <a:latin typeface="阿里巴巴普惠体 3.0 55 Regular" panose="00020600040101010101" charset="-122"/>
                <a:ea typeface="阿里巴巴普惠体 3.0 55 Regular" panose="00020600040101010101" charset="-122"/>
              </a:rPr>
              <a:t> fileLog</a:t>
            </a:r>
            <a:endParaRPr lang="en-US" altLang="zh-CN" sz="1400" b="1">
              <a:solidFill>
                <a:srgbClr val="795E26"/>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1">
                <a:solidFill>
                  <a:srgbClr val="795E26"/>
                </a:solidFill>
                <a:latin typeface="阿里巴巴普惠体 3.0 55 Regular" panose="00020600040101010101" charset="-122"/>
                <a:ea typeface="阿里巴巴普惠体 3.0 55 Regular" panose="00020600040101010101" charset="-122"/>
              </a:rPr>
              <a:t>appendLog</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rPr>
              <a:t>"mylog.txt"</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A31515"/>
                </a:solidFill>
                <a:latin typeface="阿里巴巴普惠体 3.0 55 Regular" panose="00020600040101010101" charset="-122"/>
                <a:ea typeface="阿里巴巴普惠体 3.0 55 Regular" panose="00020600040101010101" charset="-122"/>
              </a:rPr>
              <a:t>"test my log"</a:t>
            </a: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a:solidFill>
                <a:srgbClr val="000000"/>
              </a:solidFill>
              <a:latin typeface="阿里巴巴普惠体 3.0 55 Regular" panose="00020600040101010101" charset="-122"/>
              <a:ea typeface="阿里巴巴普惠体 3.0 55 Regular" panose="00020600040101010101" charset="-122"/>
              <a:sym typeface="+mn-ea"/>
            </a:endParaRPr>
          </a:p>
          <a:p>
            <a:pPr indent="0" fontAlgn="auto">
              <a:lnSpc>
                <a:spcPct val="100000"/>
              </a:lnSpc>
            </a:pPr>
            <a:endParaRPr lang="en-US" altLang="zh-CN" sz="1400" b="0">
              <a:solidFill>
                <a:srgbClr val="000000"/>
              </a:solidFill>
              <a:latin typeface="阿里巴巴普惠体 3.0 55 Regular" panose="00020600040101010101" charset="-122"/>
              <a:ea typeface="阿里巴巴普惠体 3.0 55 Regular" panose="00020600040101010101" charset="-122"/>
              <a:sym typeface="+mn-ea"/>
            </a:endParaRPr>
          </a:p>
        </p:txBody>
      </p:sp>
      <p:sp>
        <p:nvSpPr>
          <p:cNvPr id="33" name="文本框 32"/>
          <p:cNvSpPr txBox="1"/>
          <p:nvPr/>
        </p:nvSpPr>
        <p:spPr>
          <a:xfrm>
            <a:off x="7035800" y="3168968"/>
            <a:ext cx="4293235" cy="521970"/>
          </a:xfrm>
          <a:prstGeom prst="rect">
            <a:avLst/>
          </a:prstGeom>
          <a:noFill/>
        </p:spPr>
        <p:txBody>
          <a:bodyPr wrap="square" rtlCol="0" anchor="t">
            <a:spAutoFit/>
          </a:bodyPr>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sym typeface="+mn-ea"/>
              </a:rPr>
              <a:t>fileLog::</a:t>
            </a:r>
            <a:r>
              <a:rPr lang="en-US" altLang="zh-CN" sz="1400" b="1">
                <a:solidFill>
                  <a:srgbClr val="795E26"/>
                </a:solidFill>
                <a:latin typeface="阿里巴巴普惠体 3.0 55 Regular" panose="00020600040101010101" charset="-122"/>
                <a:ea typeface="阿里巴巴普惠体 3.0 55 Regular" panose="00020600040101010101" charset="-122"/>
                <a:sym typeface="+mn-ea"/>
              </a:rPr>
              <a:t>appendLog</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400">
                <a:solidFill>
                  <a:srgbClr val="A31515"/>
                </a:solidFill>
                <a:latin typeface="阿里巴巴普惠体 3.0 55 Regular" panose="00020600040101010101" charset="-122"/>
                <a:ea typeface="阿里巴巴普惠体 3.0 55 Regular" panose="00020600040101010101" charset="-122"/>
                <a:sym typeface="+mn-ea"/>
              </a:rPr>
              <a:t>"mylog.txt"</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endParaRPr lang="en-US" altLang="zh-CN" sz="1400">
              <a:solidFill>
                <a:srgbClr val="000000"/>
              </a:solidFill>
              <a:latin typeface="阿里巴巴普惠体 3.0 55 Regular" panose="00020600040101010101" charset="-122"/>
              <a:ea typeface="阿里巴巴普惠体 3.0 55 Regular" panose="00020600040101010101" charset="-122"/>
              <a:sym typeface="+mn-ea"/>
            </a:endParaRPr>
          </a:p>
          <a:p>
            <a:pPr indent="0" fontAlgn="auto">
              <a:lnSpc>
                <a:spcPct val="100000"/>
              </a:lnSpc>
            </a:pPr>
            <a:r>
              <a:rPr lang="en-US" altLang="zh-CN" sz="1400">
                <a:solidFill>
                  <a:srgbClr val="A31515"/>
                </a:solidFill>
                <a:latin typeface="阿里巴巴普惠体 3.0 55 Regular" panose="00020600040101010101" charset="-122"/>
                <a:ea typeface="阿里巴巴普惠体 3.0 55 Regular" panose="00020600040101010101" charset="-122"/>
                <a:sym typeface="+mn-ea"/>
              </a:rPr>
              <a:t>"test my log"</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a:t>
            </a:r>
            <a:endParaRPr lang="en-US" altLang="zh-CN" sz="1400">
              <a:solidFill>
                <a:srgbClr val="000000"/>
              </a:solidFill>
              <a:latin typeface="阿里巴巴普惠体 3.0 55 Regular" panose="00020600040101010101" charset="-122"/>
              <a:ea typeface="阿里巴巴普惠体 3.0 55 Regular" panose="00020600040101010101" charset="-122"/>
              <a:sym typeface="+mn-ea"/>
            </a:endParaRPr>
          </a:p>
        </p:txBody>
      </p:sp>
      <p:sp>
        <p:nvSpPr>
          <p:cNvPr id="34" name="文本框 33"/>
          <p:cNvSpPr txBox="1"/>
          <p:nvPr/>
        </p:nvSpPr>
        <p:spPr>
          <a:xfrm>
            <a:off x="6985000" y="761365"/>
            <a:ext cx="1282700" cy="337185"/>
          </a:xfrm>
          <a:prstGeom prst="rect">
            <a:avLst/>
          </a:prstGeom>
        </p:spPr>
        <p:txBody>
          <a:bodyPr wrap="square">
            <a:spAutoFit/>
          </a:bodyPr>
          <a:p>
            <a:pPr marL="0" indent="0"/>
            <a:r>
              <a:rPr lang="zh-CN" altLang="en-US" sz="1600" b="1" i="0">
                <a:solidFill>
                  <a:srgbClr val="292A2E"/>
                </a:solidFill>
                <a:latin typeface="阿里巴巴普惠体 3.0 55 Regular" panose="00020600040101010101" charset="-122"/>
                <a:ea typeface="阿里巴巴普惠体 3.0 55 Regular" panose="00020600040101010101" charset="-122"/>
              </a:rPr>
              <a:t>模块导入</a:t>
            </a:r>
            <a:endParaRPr lang="zh-CN" altLang="en-US" sz="1600" b="1" i="0">
              <a:solidFill>
                <a:srgbClr val="292A2E"/>
              </a:solidFill>
              <a:latin typeface="阿里巴巴普惠体 3.0 55 Regular" panose="00020600040101010101" charset="-122"/>
              <a:ea typeface="阿里巴巴普惠体 3.0 55 Regular" panose="00020600040101010101" charset="-122"/>
            </a:endParaRPr>
          </a:p>
        </p:txBody>
      </p:sp>
      <p:sp>
        <p:nvSpPr>
          <p:cNvPr id="35" name="矩形 34"/>
          <p:cNvSpPr/>
          <p:nvPr/>
        </p:nvSpPr>
        <p:spPr>
          <a:xfrm>
            <a:off x="6985000" y="1550035"/>
            <a:ext cx="4458335" cy="76136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7" name="文本框 36"/>
          <p:cNvSpPr txBox="1"/>
          <p:nvPr/>
        </p:nvSpPr>
        <p:spPr>
          <a:xfrm>
            <a:off x="6798310" y="1203643"/>
            <a:ext cx="5080000" cy="306705"/>
          </a:xfrm>
          <a:prstGeom prst="rect">
            <a:avLst/>
          </a:prstGeom>
        </p:spPr>
        <p:txBody>
          <a:bodyPr>
            <a:spAutoFit/>
          </a:bodyPr>
          <a:p>
            <a:pPr marL="0" indent="0"/>
            <a:r>
              <a:rPr lang="zh-CN" altLang="en-US" sz="14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4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1</a:t>
            </a:r>
            <a:r>
              <a:rPr lang="zh-CN" altLang="en-US" sz="14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）通过 </a:t>
            </a:r>
            <a:r>
              <a:rPr lang="en-US" altLang="zh-CN" sz="14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use </a:t>
            </a:r>
            <a:r>
              <a:rPr lang="zh-CN" altLang="en-US" sz="14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导入模块：该方法仅对当前的用户会话可见。</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8" name="文本框 37"/>
          <p:cNvSpPr txBox="1"/>
          <p:nvPr/>
        </p:nvSpPr>
        <p:spPr>
          <a:xfrm>
            <a:off x="6950710" y="2419350"/>
            <a:ext cx="4458970" cy="521970"/>
          </a:xfrm>
          <a:prstGeom prst="rect">
            <a:avLst/>
          </a:prstGeom>
        </p:spPr>
        <p:txBody>
          <a:bodyPr wrap="square">
            <a:spAutoFit/>
          </a:bodyPr>
          <a:p>
            <a:pPr marL="0" indent="0"/>
            <a:r>
              <a:rPr lang="zh-CN" altLang="en-US" sz="1400" b="0" i="0">
                <a:solidFill>
                  <a:srgbClr val="292A2E"/>
                </a:solidFill>
                <a:latin typeface="阿里巴巴普惠体 3.0 55 Regular" panose="00020600040101010101" charset="-122"/>
                <a:ea typeface="阿里巴巴普惠体 3.0 55 Regular" panose="00020600040101010101" charset="-122"/>
              </a:rPr>
              <a:t>为了避免导入的不同模块中含有相同名称的函数，最好在调用函数时指定命名空间。</a:t>
            </a:r>
            <a:endParaRPr lang="zh-CN" altLang="en-US" sz="1400" b="0" i="0">
              <a:solidFill>
                <a:srgbClr val="292A2E"/>
              </a:solidFill>
              <a:latin typeface="阿里巴巴普惠体 3.0 55 Regular" panose="00020600040101010101" charset="-122"/>
              <a:ea typeface="阿里巴巴普惠体 3.0 55 Regular" panose="00020600040101010101" charset="-122"/>
            </a:endParaRPr>
          </a:p>
        </p:txBody>
      </p:sp>
      <p:sp>
        <p:nvSpPr>
          <p:cNvPr id="39" name="矩形 38"/>
          <p:cNvSpPr/>
          <p:nvPr/>
        </p:nvSpPr>
        <p:spPr>
          <a:xfrm>
            <a:off x="6985000" y="3049270"/>
            <a:ext cx="4458335" cy="76136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41" name="文本框 40"/>
          <p:cNvSpPr txBox="1"/>
          <p:nvPr/>
        </p:nvSpPr>
        <p:spPr>
          <a:xfrm>
            <a:off x="6798310" y="3971925"/>
            <a:ext cx="4645025" cy="521970"/>
          </a:xfrm>
          <a:prstGeom prst="rect">
            <a:avLst/>
          </a:prstGeom>
        </p:spPr>
        <p:txBody>
          <a:bodyPr wrap="square">
            <a:spAutoFit/>
          </a:bodyPr>
          <a:p>
            <a:pPr marL="0" indent="0"/>
            <a:r>
              <a:rPr lang="zh-CN" altLang="en-US" sz="14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4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2</a:t>
            </a:r>
            <a:r>
              <a:rPr lang="zh-CN" altLang="en-US" sz="14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借助</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loadModule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函数导入或者配置</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preloadModules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参数。</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2" name="文本框 41"/>
          <p:cNvSpPr txBox="1"/>
          <p:nvPr/>
        </p:nvSpPr>
        <p:spPr>
          <a:xfrm>
            <a:off x="6963410" y="4548505"/>
            <a:ext cx="4137025" cy="737235"/>
          </a:xfrm>
          <a:prstGeom prst="rect">
            <a:avLst/>
          </a:prstGeom>
        </p:spPr>
        <p:txBody>
          <a:bodyPr wrap="square">
            <a:spAutoFit/>
          </a:bodyPr>
          <a:p>
            <a:pPr marL="0" indent="0"/>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loadModule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函数只能在系统的初始化脚本（默认是 </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dolphindb.dos</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）中使用，不能在 命令行或 </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GUI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中执行。</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3" name="文本框 42"/>
          <p:cNvSpPr txBox="1"/>
          <p:nvPr/>
        </p:nvSpPr>
        <p:spPr>
          <a:xfrm>
            <a:off x="6950710" y="5333047"/>
            <a:ext cx="5080000" cy="1383665"/>
          </a:xfrm>
          <a:prstGeom prst="rect">
            <a:avLst/>
          </a:prstGeom>
        </p:spPr>
        <p:txBody>
          <a:bodyPr>
            <a:spAutoFit/>
          </a:bodyPr>
          <a:p>
            <a:pPr marL="0" indent="0"/>
            <a:r>
              <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在配置文件 </a:t>
            </a:r>
            <a:r>
              <a:rPr lang="en-US" altLang="zh-CN"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controller.cfg </a:t>
            </a:r>
            <a:r>
              <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 </a:t>
            </a:r>
            <a:r>
              <a:rPr lang="en-US" altLang="zh-CN"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cluster.cfg </a:t>
            </a:r>
            <a:r>
              <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中配置</a:t>
            </a:r>
            <a:r>
              <a:rPr lang="en-US" altLang="zh-CN"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endParaRPr lang="en-US" altLang="zh-CN"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r>
              <a:rPr lang="en-US" altLang="zh-CN" sz="14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zh-CN" altLang="en-US" sz="14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preloadModules=fileLog</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br>
              <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br>
            <a:r>
              <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如果需要加载多个模块，则模 块间使用逗号进行分隔。</a:t>
            </a:r>
            <a:endPar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4" name="矩形 43"/>
          <p:cNvSpPr/>
          <p:nvPr/>
        </p:nvSpPr>
        <p:spPr>
          <a:xfrm>
            <a:off x="6985000" y="5703570"/>
            <a:ext cx="4458335" cy="41846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46" name="文本框 45"/>
          <p:cNvSpPr txBox="1"/>
          <p:nvPr/>
        </p:nvSpPr>
        <p:spPr>
          <a:xfrm>
            <a:off x="657860" y="4467860"/>
            <a:ext cx="5785485" cy="521970"/>
          </a:xfrm>
          <a:prstGeom prst="rect">
            <a:avLst/>
          </a:prstGeom>
          <a:noFill/>
        </p:spPr>
        <p:txBody>
          <a:bodyPr wrap="square" rtlCol="0">
            <a:spAutoFit/>
          </a:bodyPr>
          <a:p>
            <a:r>
              <a:rPr lang="zh-CN" altLang="en-US" sz="1400">
                <a:solidFill>
                  <a:schemeClr val="bg1">
                    <a:lumMod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使用</a:t>
            </a:r>
            <a:r>
              <a:rPr lang="en-US" altLang="zh-CN" sz="1400">
                <a:solidFill>
                  <a:schemeClr val="bg1">
                    <a:lumMod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saveModule </a:t>
            </a:r>
            <a:r>
              <a:rPr lang="zh-CN" altLang="en-US" sz="1400">
                <a:solidFill>
                  <a:schemeClr val="bg1">
                    <a:lumMod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函数可以将</a:t>
            </a:r>
            <a:r>
              <a:rPr lang="en-US" altLang="zh-CN" sz="1400">
                <a:solidFill>
                  <a:schemeClr val="bg1">
                    <a:lumMod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.dos </a:t>
            </a:r>
            <a:r>
              <a:rPr lang="zh-CN" altLang="en-US" sz="1400">
                <a:solidFill>
                  <a:schemeClr val="bg1">
                    <a:lumMod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模块序列化为扩展名为</a:t>
            </a:r>
            <a:r>
              <a:rPr lang="en-US" altLang="zh-CN" sz="1400">
                <a:solidFill>
                  <a:schemeClr val="bg1">
                    <a:lumMod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.dom </a:t>
            </a:r>
            <a:r>
              <a:rPr lang="zh-CN" altLang="en-US" sz="1400">
                <a:solidFill>
                  <a:schemeClr val="bg1">
                    <a:lumMod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的二进制文件。将模块序列化为</a:t>
            </a:r>
            <a:r>
              <a:rPr lang="en-US" altLang="zh-CN" sz="1400">
                <a:solidFill>
                  <a:schemeClr val="bg1">
                    <a:lumMod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.dom </a:t>
            </a:r>
            <a:r>
              <a:rPr lang="zh-CN" altLang="en-US" sz="1400">
                <a:solidFill>
                  <a:schemeClr val="bg1">
                    <a:lumMod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文件能够增强代码的保密性和安全性。</a:t>
            </a:r>
            <a:endParaRPr lang="zh-CN" altLang="en-US" sz="1400">
              <a:solidFill>
                <a:schemeClr val="bg1">
                  <a:lumMod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pic>
        <p:nvPicPr>
          <p:cNvPr id="3" name="图片 2" descr="/Users/chenjiayuan/Desktop/公司logo2.png公司logo2"/>
          <p:cNvPicPr>
            <a:picLocks noChangeAspect="1"/>
          </p:cNvPicPr>
          <p:nvPr>
            <p:custDataLst>
              <p:tags r:id="rId2"/>
            </p:custDataLst>
          </p:nvPr>
        </p:nvPicPr>
        <p:blipFill>
          <a:blip r:embed="rId3" cstate="screen"/>
          <a:srcRect/>
          <a:stretch>
            <a:fillRect/>
          </a:stretch>
        </p:blipFill>
        <p:spPr>
          <a:xfrm>
            <a:off x="10701655" y="288925"/>
            <a:ext cx="1056005" cy="275590"/>
          </a:xfrm>
          <a:prstGeom prst="rect">
            <a:avLst/>
          </a:prstGeom>
        </p:spPr>
      </p:pic>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897630" cy="460375"/>
          </a:xfrm>
          <a:prstGeom prst="rect">
            <a:avLst/>
          </a:prstGeom>
          <a:noFill/>
        </p:spPr>
        <p:txBody>
          <a:bodyPr wrap="square" rtlCol="0">
            <a:spAutoFit/>
          </a:bodyPr>
          <a:lstStyle/>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panose="00020600040101010101" charset="-122"/>
              </a:rPr>
              <a:t>函数视图</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panose="00020600040101010101" charset="-122"/>
            </a:endParaRPr>
          </a:p>
        </p:txBody>
      </p:sp>
      <p:sp>
        <p:nvSpPr>
          <p:cNvPr id="2" name="文本框 1"/>
          <p:cNvSpPr txBox="1"/>
          <p:nvPr/>
        </p:nvSpPr>
        <p:spPr>
          <a:xfrm>
            <a:off x="657860" y="1064895"/>
            <a:ext cx="9554845" cy="1614805"/>
          </a:xfrm>
          <a:prstGeom prst="rect">
            <a:avLst/>
          </a:prstGeom>
        </p:spPr>
        <p:txBody>
          <a:bodyPr wrap="square">
            <a:spAutoFit/>
          </a:bodyPr>
          <a:p>
            <a:pPr marL="0" indent="0"/>
            <a:r>
              <a:rPr lang="zh-CN" altLang="en-US"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模块的局限性：</a:t>
            </a:r>
            <a:endParaRPr lang="zh-CN" altLang="en-US"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endParaRPr lang="zh-CN" altLang="en-US" sz="17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模块加载</a:t>
            </a:r>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只对当前节点有效</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，当一个集群包含多个节点时，必须分别在每个节点上 加载相同的模块。节点重启后，需要重新加载模块。</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对模块的访问</a:t>
            </a:r>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不能进行权限管理</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，因此不能限制某些用户对模块的使用权限。</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模块中的函数在访问数据库时，要求使用模块的用户具有相应的</a:t>
            </a:r>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数据库访问权限。</a:t>
            </a:r>
            <a:endPar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 name="文本框 2"/>
          <p:cNvSpPr txBox="1"/>
          <p:nvPr/>
        </p:nvSpPr>
        <p:spPr>
          <a:xfrm>
            <a:off x="657860" y="2811145"/>
            <a:ext cx="9554210" cy="860425"/>
          </a:xfrm>
          <a:prstGeom prst="rect">
            <a:avLst/>
          </a:prstGeom>
        </p:spPr>
        <p:txBody>
          <a:bodyPr wrap="square">
            <a:spAutoFit/>
          </a:bodyPr>
          <a:p>
            <a:pPr marL="0" indent="0"/>
            <a:r>
              <a:rPr lang="zh-CN" altLang="en-US"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函数视图</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是封装了访问数据库以及相关计算语句的自定义函数。即使用户不具备读写数据库原始数据</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的权限，通过执行函数视图，也能间接访问数据库，得到所需的计算结果。函数视图可以持</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久化地存储在分布式数据库中，一旦添加，便可在任何节点使用。</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730885" y="4080510"/>
            <a:ext cx="4870450" cy="1814830"/>
          </a:xfrm>
          <a:prstGeom prst="rect">
            <a:avLst/>
          </a:prstGeom>
        </p:spPr>
        <p:txBody>
          <a:bodyPr wrap="square">
            <a:spAutoFit/>
          </a:bodyPr>
          <a:p>
            <a:pPr indent="0" fontAlgn="auto">
              <a:lnSpc>
                <a:spcPct val="100000"/>
              </a:lnSpc>
            </a:pPr>
            <a:r>
              <a:rPr lang="en-US" altLang="zh-CN" sz="1400" b="0">
                <a:solidFill>
                  <a:srgbClr val="AF00DB"/>
                </a:solidFill>
                <a:latin typeface="阿里巴巴普惠体 3.0 55 Regular" panose="00020600040101010101" charset="-122"/>
                <a:ea typeface="阿里巴巴普惠体 3.0 55 Regular" panose="00020600040101010101" charset="-122"/>
              </a:rPr>
              <a:t>def </a:t>
            </a:r>
            <a:r>
              <a:rPr lang="en-US" altLang="zh-CN" sz="1400" b="1">
                <a:solidFill>
                  <a:srgbClr val="795E26"/>
                </a:solidFill>
                <a:latin typeface="阿里巴巴普惠体 3.0 55 Regular" panose="00020600040101010101" charset="-122"/>
                <a:ea typeface="阿里巴巴普惠体 3.0 55 Regular" panose="00020600040101010101" charset="-122"/>
              </a:rPr>
              <a:t>getSpread</a:t>
            </a:r>
            <a:r>
              <a:rPr lang="en-US" altLang="zh-CN" sz="1400" b="0">
                <a:solidFill>
                  <a:srgbClr val="000000"/>
                </a:solidFill>
                <a:latin typeface="阿里巴巴普惠体 3.0 55 Regular" panose="00020600040101010101" charset="-122"/>
                <a:ea typeface="阿里巴巴普惠体 3.0 55 Regular" panose="00020600040101010101" charset="-122"/>
              </a:rPr>
              <a:t>(s, d){</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rPr>
              <a:t>return select </a:t>
            </a:r>
            <a:r>
              <a:rPr lang="en-US" altLang="zh-CN" sz="1400" b="1">
                <a:solidFill>
                  <a:srgbClr val="795E26"/>
                </a:solidFill>
                <a:latin typeface="阿里巴巴普惠体 3.0 55 Regular" panose="00020600040101010101" charset="-122"/>
                <a:ea typeface="阿里巴巴普惠体 3.0 55 Regular" panose="00020600040101010101" charset="-122"/>
              </a:rPr>
              <a:t>avg</a:t>
            </a:r>
            <a:r>
              <a:rPr lang="en-US" altLang="zh-CN" sz="1400" b="0">
                <a:solidFill>
                  <a:srgbClr val="000000"/>
                </a:solidFill>
                <a:latin typeface="阿里巴巴普惠体 3.0 55 Regular" panose="00020600040101010101" charset="-122"/>
                <a:ea typeface="阿里巴巴普惠体 3.0 55 Regular" panose="00020600040101010101" charset="-122"/>
              </a:rPr>
              <a:t>((ofr-bid)/(ofr+bid)*</a:t>
            </a:r>
            <a:r>
              <a:rPr lang="en-US" altLang="zh-CN" sz="1400" b="0">
                <a:solidFill>
                  <a:srgbClr val="098658"/>
                </a:solidFill>
                <a:latin typeface="阿里巴巴普惠体 3.0 55 Regular" panose="00020600040101010101" charset="-122"/>
                <a:ea typeface="阿里巴巴普惠体 3.0 55 Regular" panose="00020600040101010101" charset="-122"/>
              </a:rPr>
              <a:t>2</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rPr>
              <a:t>as</a:t>
            </a:r>
            <a:r>
              <a:rPr lang="en-US" altLang="zh-CN" sz="1400" b="0">
                <a:solidFill>
                  <a:srgbClr val="000000"/>
                </a:solidFill>
                <a:latin typeface="阿里巴巴普惠体 3.0 55 Regular" panose="00020600040101010101" charset="-122"/>
                <a:ea typeface="阿里巴巴普惠体 3.0 55 Regular" panose="00020600040101010101" charset="-122"/>
              </a:rPr>
              <a:t> spread  </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rPr>
              <a:t>from </a:t>
            </a:r>
            <a:r>
              <a:rPr lang="en-US" altLang="zh-CN" sz="1400" b="1">
                <a:solidFill>
                  <a:srgbClr val="795E26"/>
                </a:solidFill>
                <a:latin typeface="阿里巴巴普惠体 3.0 55 Regular" panose="00020600040101010101" charset="-122"/>
                <a:ea typeface="阿里巴巴普惠体 3.0 55 Regular" panose="00020600040101010101" charset="-122"/>
              </a:rPr>
              <a:t>loadTable</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rPr>
              <a:t>"dfs://TAQ"</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rPr>
              <a:t>"quotes"</a:t>
            </a:r>
            <a:r>
              <a:rPr lang="en-US" altLang="zh-CN" sz="1400" b="0">
                <a:solidFill>
                  <a:srgbClr val="000000"/>
                </a:solidFill>
                <a:latin typeface="阿里巴巴普惠体 3.0 55 Regular" panose="00020600040101010101" charset="-122"/>
                <a:ea typeface="阿里巴巴普惠体 3.0 55 Regular" panose="00020600040101010101" charset="-122"/>
              </a:rPr>
              <a:t>) </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rPr>
              <a:t>where </a:t>
            </a:r>
            <a:r>
              <a:rPr lang="en-US" altLang="zh-CN" sz="1400" b="0">
                <a:solidFill>
                  <a:srgbClr val="001080"/>
                </a:solidFill>
                <a:latin typeface="阿里巴巴普惠体 3.0 55 Regular" panose="00020600040101010101" charset="-122"/>
                <a:ea typeface="阿里巴巴普惠体 3.0 55 Regular" panose="00020600040101010101" charset="-122"/>
              </a:rPr>
              <a:t>symbol</a:t>
            </a:r>
            <a:r>
              <a:rPr lang="en-US" altLang="zh-CN" sz="1400" b="0">
                <a:solidFill>
                  <a:srgbClr val="000000"/>
                </a:solidFill>
                <a:latin typeface="阿里巴巴普惠体 3.0 55 Regular" panose="00020600040101010101" charset="-122"/>
                <a:ea typeface="阿里巴巴普惠体 3.0 55 Regular" panose="00020600040101010101" charset="-122"/>
              </a:rPr>
              <a:t>=s, </a:t>
            </a:r>
            <a:r>
              <a:rPr lang="en-US" altLang="zh-CN" sz="1400" b="0">
                <a:solidFill>
                  <a:srgbClr val="001080"/>
                </a:solidFill>
                <a:latin typeface="阿里巴巴普惠体 3.0 55 Regular" panose="00020600040101010101" charset="-122"/>
                <a:ea typeface="阿里巴巴普惠体 3.0 55 Regular" panose="00020600040101010101" charset="-122"/>
              </a:rPr>
              <a:t>date</a:t>
            </a:r>
            <a:r>
              <a:rPr lang="en-US" altLang="zh-CN" sz="1400" b="0">
                <a:solidFill>
                  <a:srgbClr val="000000"/>
                </a:solidFill>
                <a:latin typeface="阿里巴巴普惠体 3.0 55 Regular" panose="00020600040101010101" charset="-122"/>
                <a:ea typeface="阿里巴巴普惠体 3.0 55 Regular" panose="00020600040101010101" charset="-122"/>
              </a:rPr>
              <a:t>=d</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1">
                <a:solidFill>
                  <a:srgbClr val="795E26"/>
                </a:solidFill>
                <a:latin typeface="阿里巴巴普惠体 3.0 55 Regular" panose="00020600040101010101" charset="-122"/>
                <a:ea typeface="阿里巴巴普惠体 3.0 55 Regular" panose="00020600040101010101" charset="-122"/>
              </a:rPr>
              <a:t>addFunctionView</a:t>
            </a:r>
            <a:r>
              <a:rPr lang="en-US" altLang="zh-CN" sz="1400" b="0">
                <a:solidFill>
                  <a:srgbClr val="000000"/>
                </a:solidFill>
                <a:latin typeface="阿里巴巴普惠体 3.0 55 Regular" panose="00020600040101010101" charset="-122"/>
                <a:ea typeface="阿里巴巴普惠体 3.0 55 Regular" panose="00020600040101010101" charset="-122"/>
              </a:rPr>
              <a:t>(getSpread)</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1">
                <a:solidFill>
                  <a:srgbClr val="795E26"/>
                </a:solidFill>
                <a:latin typeface="阿里巴巴普惠体 3.0 55 Regular" panose="00020600040101010101" charset="-122"/>
                <a:ea typeface="阿里巴巴普惠体 3.0 55 Regular" panose="00020600040101010101" charset="-122"/>
              </a:rPr>
              <a:t>grant</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rPr>
              <a:t>"user1"</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000FF"/>
                </a:solidFill>
                <a:latin typeface="阿里巴巴普惠体 3.0 55 Regular" panose="00020600040101010101" charset="-122"/>
                <a:ea typeface="阿里巴巴普惠体 3.0 55 Regular" panose="00020600040101010101" charset="-122"/>
              </a:rPr>
              <a:t>VIEW_EXEC</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A31515"/>
                </a:solidFill>
                <a:latin typeface="阿里巴巴普惠体 3.0 55 Regular" panose="00020600040101010101" charset="-122"/>
                <a:ea typeface="阿里巴巴普惠体 3.0 55 Regular" panose="00020600040101010101" charset="-122"/>
              </a:rPr>
              <a:t>"getSpread"</a:t>
            </a: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p:txBody>
      </p:sp>
      <p:sp>
        <p:nvSpPr>
          <p:cNvPr id="5" name="矩形 4"/>
          <p:cNvSpPr/>
          <p:nvPr/>
        </p:nvSpPr>
        <p:spPr>
          <a:xfrm>
            <a:off x="658495" y="3977640"/>
            <a:ext cx="5727065" cy="202057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6" name="文本框 5"/>
          <p:cNvSpPr txBox="1"/>
          <p:nvPr/>
        </p:nvSpPr>
        <p:spPr>
          <a:xfrm>
            <a:off x="6891020" y="5081588"/>
            <a:ext cx="3651250" cy="639445"/>
          </a:xfrm>
          <a:prstGeom prst="rect">
            <a:avLst/>
          </a:prstGeom>
        </p:spPr>
        <p:txBody>
          <a:bodyPr wrap="square">
            <a:spAutoFit/>
          </a:bodyPr>
          <a:p>
            <a:pPr>
              <a:lnSpc>
                <a:spcPts val="1425"/>
              </a:lnSpc>
            </a:pPr>
            <a:r>
              <a:rPr lang="en-US" altLang="zh-CN" sz="1400" b="1">
                <a:solidFill>
                  <a:srgbClr val="795E26"/>
                </a:solidFill>
                <a:latin typeface="阿里巴巴普惠体 3.0 55 Regular" panose="00020600040101010101" charset="-122"/>
                <a:ea typeface="阿里巴巴普惠体 3.0 55 Regular" panose="00020600040101010101" charset="-122"/>
              </a:rPr>
              <a:t>addFunctionView</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rPr>
              <a:t>"fileLog"</a:t>
            </a: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1">
              <a:solidFill>
                <a:srgbClr val="795E26"/>
              </a:solidFill>
              <a:latin typeface="阿里巴巴普惠体 3.0 55 Regular" panose="00020600040101010101" charset="-122"/>
              <a:ea typeface="阿里巴巴普惠体 3.0 55 Regular" panose="00020600040101010101" charset="-122"/>
            </a:endParaRPr>
          </a:p>
          <a:p>
            <a:pPr>
              <a:lnSpc>
                <a:spcPts val="1425"/>
              </a:lnSpc>
            </a:pPr>
            <a:r>
              <a:rPr lang="en-US" altLang="zh-CN" sz="1400" b="1">
                <a:solidFill>
                  <a:srgbClr val="795E26"/>
                </a:solidFill>
                <a:latin typeface="阿里巴巴普惠体 3.0 55 Regular" panose="00020600040101010101" charset="-122"/>
                <a:ea typeface="阿里巴巴普惠体 3.0 55 Regular" panose="00020600040101010101" charset="-122"/>
              </a:rPr>
              <a:t>grant</a:t>
            </a:r>
            <a:r>
              <a:rPr lang="en-US" altLang="zh-CN" sz="1400" b="0">
                <a:solidFill>
                  <a:srgbClr val="000000"/>
                </a:solidFill>
                <a:latin typeface="阿里巴巴普惠体 3.0 55 Regular" panose="00020600040101010101" charset="-122"/>
                <a:ea typeface="阿里巴巴普惠体 3.0 55 Regular" panose="00020600040101010101" charset="-122"/>
              </a:rPr>
              <a:t>(user1, </a:t>
            </a:r>
            <a:r>
              <a:rPr lang="en-US" altLang="zh-CN" sz="1400" b="0">
                <a:solidFill>
                  <a:srgbClr val="0000FF"/>
                </a:solidFill>
                <a:latin typeface="阿里巴巴普惠体 3.0 55 Regular" panose="00020600040101010101" charset="-122"/>
                <a:ea typeface="阿里巴巴普惠体 3.0 55 Regular" panose="00020600040101010101" charset="-122"/>
              </a:rPr>
              <a:t>VIEW_EXEC</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A31515"/>
                </a:solidFill>
                <a:latin typeface="阿里巴巴普惠体 3.0 55 Regular" panose="00020600040101010101" charset="-122"/>
                <a:ea typeface="阿里巴巴普惠体 3.0 55 Regular" panose="00020600040101010101" charset="-122"/>
              </a:rPr>
              <a:t>"fileLog::*"</a:t>
            </a: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1">
              <a:solidFill>
                <a:srgbClr val="795E26"/>
              </a:solidFill>
              <a:latin typeface="阿里巴巴普惠体 3.0 55 Regular" panose="00020600040101010101" charset="-122"/>
              <a:ea typeface="阿里巴巴普惠体 3.0 55 Regular" panose="00020600040101010101" charset="-122"/>
            </a:endParaRPr>
          </a:p>
          <a:p>
            <a:pPr>
              <a:lnSpc>
                <a:spcPts val="1425"/>
              </a:lnSpc>
            </a:pPr>
            <a:r>
              <a:rPr lang="en-US" altLang="zh-CN" sz="1400" b="1">
                <a:solidFill>
                  <a:srgbClr val="795E26"/>
                </a:solidFill>
                <a:latin typeface="阿里巴巴普惠体 3.0 55 Regular" panose="00020600040101010101" charset="-122"/>
                <a:ea typeface="阿里巴巴普惠体 3.0 55 Regular" panose="00020600040101010101" charset="-122"/>
              </a:rPr>
              <a:t>dropFunctionView</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rPr>
              <a:t>"fileLog::*"</a:t>
            </a:r>
            <a:r>
              <a:rPr lang="en-US" altLang="zh-CN" sz="1400" b="0">
                <a:solidFill>
                  <a:srgbClr val="000000"/>
                </a:solidFill>
                <a:latin typeface="阿里巴巴普惠体 3.0 55 Regular" panose="00020600040101010101" charset="-122"/>
                <a:ea typeface="阿里巴巴普惠体 3.0 55 Regular" panose="00020600040101010101" charset="-122"/>
              </a:rPr>
              <a:t>); </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p:txBody>
      </p:sp>
      <p:sp>
        <p:nvSpPr>
          <p:cNvPr id="8" name="矩形 7"/>
          <p:cNvSpPr/>
          <p:nvPr/>
        </p:nvSpPr>
        <p:spPr>
          <a:xfrm>
            <a:off x="6745605" y="4846320"/>
            <a:ext cx="4472305" cy="115189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9" name="文本框 8"/>
          <p:cNvSpPr txBox="1"/>
          <p:nvPr/>
        </p:nvSpPr>
        <p:spPr>
          <a:xfrm>
            <a:off x="6657975" y="3891915"/>
            <a:ext cx="4559300" cy="737235"/>
          </a:xfrm>
          <a:prstGeom prst="rect">
            <a:avLst/>
          </a:prstGeom>
        </p:spPr>
        <p:txBody>
          <a:bodyPr wrap="square">
            <a:spAutoFit/>
          </a:bodyPr>
          <a:p>
            <a:pPr marL="0" indent="0"/>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从</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2.00.11</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版本开始，函数视图兼具了与模块一样按目录进行管理的能力， 这使得管理变得更加方便可以将整个模块的函数添加为函数视图。</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7" name="图片 6"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10" name="椭圆 9"/>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2" name="图片 1"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a:off x="0" y="0"/>
            <a:ext cx="12192000" cy="6858000"/>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34" name="椭圆 33"/>
          <p:cNvSpPr/>
          <p:nvPr>
            <p:custDataLst>
              <p:tags r:id="rId4"/>
            </p:custDataLst>
          </p:nvPr>
        </p:nvSpPr>
        <p:spPr>
          <a:xfrm rot="6960000">
            <a:off x="2613025" y="219075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nvGrpSpPr>
          <p:cNvPr id="16" name="组合 15"/>
          <p:cNvGrpSpPr/>
          <p:nvPr/>
        </p:nvGrpSpPr>
        <p:grpSpPr>
          <a:xfrm>
            <a:off x="398780" y="6149340"/>
            <a:ext cx="2580640" cy="337185"/>
            <a:chOff x="13801" y="9536"/>
            <a:chExt cx="4064" cy="531"/>
          </a:xfrm>
        </p:grpSpPr>
        <p:sp>
          <p:nvSpPr>
            <p:cNvPr id="18" name="文本框 17"/>
            <p:cNvSpPr txBox="1"/>
            <p:nvPr>
              <p:custDataLst>
                <p:tags r:id="rId5"/>
              </p:custDataLst>
            </p:nvPr>
          </p:nvSpPr>
          <p:spPr>
            <a:xfrm>
              <a:off x="13801" y="9536"/>
              <a:ext cx="1089" cy="531"/>
            </a:xfrm>
            <a:prstGeom prst="rect">
              <a:avLst/>
            </a:prstGeom>
            <a:noFill/>
          </p:spPr>
          <p:txBody>
            <a:bodyPr wrap="square" rtlCol="0" anchor="ctr" anchorCtr="0">
              <a:spAutoFit/>
            </a:bodyPr>
            <a:lstStyle/>
            <a:p>
              <a:pPr algn="ctr" fontAlgn="ctr">
                <a:lnSpc>
                  <a:spcPct val="100000"/>
                </a:lnSpc>
              </a:pPr>
              <a:r>
                <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rPr>
                <a:t>01 </a:t>
              </a:r>
              <a:endPar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endParaRPr>
            </a:p>
          </p:txBody>
        </p:sp>
        <p:cxnSp>
          <p:nvCxnSpPr>
            <p:cNvPr id="20" name="直接连接符 19"/>
            <p:cNvCxnSpPr/>
            <p:nvPr>
              <p:custDataLst>
                <p:tags r:id="rId6"/>
              </p:custDataLst>
            </p:nvPr>
          </p:nvCxnSpPr>
          <p:spPr>
            <a:xfrm>
              <a:off x="14733" y="9757"/>
              <a:ext cx="2208" cy="0"/>
            </a:xfrm>
            <a:prstGeom prst="line">
              <a:avLst/>
            </a:prstGeom>
            <a:ln w="127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custDataLst>
                <p:tags r:id="rId7"/>
              </p:custDataLst>
            </p:nvPr>
          </p:nvSpPr>
          <p:spPr>
            <a:xfrm>
              <a:off x="16776" y="9536"/>
              <a:ext cx="1089" cy="531"/>
            </a:xfrm>
            <a:prstGeom prst="rect">
              <a:avLst/>
            </a:prstGeom>
            <a:noFill/>
          </p:spPr>
          <p:txBody>
            <a:bodyPr wrap="square" rtlCol="0" anchor="ctr" anchorCtr="0">
              <a:spAutoFit/>
            </a:bodyPr>
            <a:lstStyle/>
            <a:p>
              <a:pPr algn="ctr" fontAlgn="ctr">
                <a:lnSpc>
                  <a:spcPct val="100000"/>
                </a:lnSpc>
              </a:pPr>
              <a:r>
                <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rPr>
                <a:t>04 </a:t>
              </a:r>
              <a:endPar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endParaRPr>
            </a:p>
          </p:txBody>
        </p:sp>
        <p:cxnSp>
          <p:nvCxnSpPr>
            <p:cNvPr id="22" name="直接连接符 21"/>
            <p:cNvCxnSpPr/>
            <p:nvPr>
              <p:custDataLst>
                <p:tags r:id="rId8"/>
              </p:custDataLst>
            </p:nvPr>
          </p:nvCxnSpPr>
          <p:spPr>
            <a:xfrm>
              <a:off x="14723" y="9757"/>
              <a:ext cx="943" cy="0"/>
            </a:xfrm>
            <a:prstGeom prst="line">
              <a:avLst/>
            </a:prstGeom>
            <a:ln w="3810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grpSp>
      <p:sp>
        <p:nvSpPr>
          <p:cNvPr id="28" name="文本框 27"/>
          <p:cNvSpPr txBox="1"/>
          <p:nvPr>
            <p:custDataLst>
              <p:tags r:id="rId9"/>
            </p:custDataLst>
          </p:nvPr>
        </p:nvSpPr>
        <p:spPr>
          <a:xfrm>
            <a:off x="2287905" y="2589848"/>
            <a:ext cx="7636510" cy="1630045"/>
          </a:xfrm>
          <a:prstGeom prst="rect">
            <a:avLst/>
          </a:prstGeom>
          <a:noFill/>
        </p:spPr>
        <p:txBody>
          <a:bodyPr wrap="square" rtlCol="0" anchor="ctr" anchorCtr="0">
            <a:spAutoFit/>
          </a:bodyPr>
          <a:lstStyle/>
          <a:p>
            <a:pPr algn="ctr" fontAlgn="ctr">
              <a:lnSpc>
                <a:spcPct val="100000"/>
              </a:lnSpc>
            </a:pPr>
            <a:r>
              <a:rPr lang="en-US" altLang="zh-CN" sz="10000" b="1" spc="400" dirty="0">
                <a:solidFill>
                  <a:schemeClr val="bg1"/>
                </a:solidFill>
                <a:uFillTx/>
                <a:latin typeface="阿里巴巴普惠体 3.0 55 Regular" panose="00020600040101010101" charset="-122"/>
                <a:ea typeface="阿里巴巴普惠体 3.0 55 Regular" panose="00020600040101010101" charset="-122"/>
                <a:cs typeface="思源黑体 Medium" panose="020B0600000000000000" charset="-122"/>
                <a:sym typeface="+mn-ea"/>
              </a:rPr>
              <a:t>THANKS</a:t>
            </a:r>
            <a:endParaRPr lang="en-US" altLang="zh-CN" sz="10000" b="1" spc="400" dirty="0">
              <a:solidFill>
                <a:schemeClr val="bg1"/>
              </a:solidFill>
              <a:uFillTx/>
              <a:latin typeface="阿里巴巴普惠体 3.0 55 Regular" panose="00020600040101010101" charset="-122"/>
              <a:ea typeface="阿里巴巴普惠体 3.0 55 Regular" panose="00020600040101010101" charset="-122"/>
              <a:cs typeface="思源黑体 Medium" panose="020B0600000000000000" charset="-122"/>
              <a:sym typeface="+mn-ea"/>
            </a:endParaRPr>
          </a:p>
        </p:txBody>
      </p:sp>
      <p:grpSp>
        <p:nvGrpSpPr>
          <p:cNvPr id="24" name="组合 23"/>
          <p:cNvGrpSpPr/>
          <p:nvPr/>
        </p:nvGrpSpPr>
        <p:grpSpPr>
          <a:xfrm>
            <a:off x="11428427" y="340526"/>
            <a:ext cx="388923" cy="346007"/>
            <a:chOff x="3933635" y="-1495234"/>
            <a:chExt cx="842211" cy="749278"/>
          </a:xfrm>
          <a:solidFill>
            <a:schemeClr val="bg1">
              <a:alpha val="86000"/>
            </a:schemeClr>
          </a:solidFill>
        </p:grpSpPr>
        <p:grpSp>
          <p:nvGrpSpPr>
            <p:cNvPr id="81" name="组合 80"/>
            <p:cNvGrpSpPr/>
            <p:nvPr/>
          </p:nvGrpSpPr>
          <p:grpSpPr>
            <a:xfrm>
              <a:off x="3933635" y="-1495234"/>
              <a:ext cx="203846" cy="749278"/>
              <a:chOff x="3933635" y="-1487213"/>
              <a:chExt cx="203846" cy="749278"/>
            </a:xfrm>
            <a:grpFill/>
          </p:grpSpPr>
          <p:sp>
            <p:nvSpPr>
              <p:cNvPr id="82" name="椭圆 81"/>
              <p:cNvSpPr/>
              <p:nvPr>
                <p:custDataLst>
                  <p:tags r:id="rId10"/>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89" name="椭圆 88"/>
              <p:cNvSpPr/>
              <p:nvPr>
                <p:custDataLst>
                  <p:tags r:id="rId11"/>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90" name="椭圆 89"/>
              <p:cNvSpPr/>
              <p:nvPr>
                <p:custDataLst>
                  <p:tags r:id="rId12"/>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91" name="组合 90"/>
            <p:cNvGrpSpPr/>
            <p:nvPr/>
          </p:nvGrpSpPr>
          <p:grpSpPr>
            <a:xfrm>
              <a:off x="4252817" y="-1495234"/>
              <a:ext cx="203846" cy="749278"/>
              <a:chOff x="4254477" y="-1495234"/>
              <a:chExt cx="203846" cy="749278"/>
            </a:xfrm>
            <a:grpFill/>
          </p:grpSpPr>
          <p:sp>
            <p:nvSpPr>
              <p:cNvPr id="92" name="椭圆 91"/>
              <p:cNvSpPr/>
              <p:nvPr>
                <p:custDataLst>
                  <p:tags r:id="rId13"/>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93" name="椭圆 92"/>
              <p:cNvSpPr/>
              <p:nvPr>
                <p:custDataLst>
                  <p:tags r:id="rId14"/>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94" name="椭圆 93"/>
              <p:cNvSpPr/>
              <p:nvPr>
                <p:custDataLst>
                  <p:tags r:id="rId15"/>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04" name="组合 103"/>
            <p:cNvGrpSpPr/>
            <p:nvPr/>
          </p:nvGrpSpPr>
          <p:grpSpPr>
            <a:xfrm>
              <a:off x="4572000" y="-1495234"/>
              <a:ext cx="203846" cy="749278"/>
              <a:chOff x="4572000" y="-1503255"/>
              <a:chExt cx="203846" cy="749278"/>
            </a:xfrm>
            <a:grpFill/>
          </p:grpSpPr>
          <p:sp>
            <p:nvSpPr>
              <p:cNvPr id="105" name="椭圆 104"/>
              <p:cNvSpPr/>
              <p:nvPr>
                <p:custDataLst>
                  <p:tags r:id="rId16"/>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06" name="椭圆 105"/>
              <p:cNvSpPr/>
              <p:nvPr>
                <p:custDataLst>
                  <p:tags r:id="rId17"/>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07" name="椭圆 106"/>
              <p:cNvSpPr/>
              <p:nvPr>
                <p:custDataLst>
                  <p:tags r:id="rId18"/>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4" name="直接连接符 3"/>
          <p:cNvCxnSpPr/>
          <p:nvPr>
            <p:custDataLst>
              <p:tags r:id="rId19"/>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5" name="图片 4" descr="公司logo"/>
          <p:cNvPicPr>
            <a:picLocks noChangeAspect="1"/>
          </p:cNvPicPr>
          <p:nvPr/>
        </p:nvPicPr>
        <p:blipFill>
          <a:blip r:embed="rId20" cstate="screen"/>
          <a:stretch>
            <a:fillRect/>
          </a:stretch>
        </p:blipFill>
        <p:spPr>
          <a:xfrm>
            <a:off x="582930" y="356235"/>
            <a:ext cx="1620520" cy="889000"/>
          </a:xfrm>
          <a:prstGeom prst="rect">
            <a:avLst/>
          </a:prstGeom>
        </p:spPr>
      </p:pic>
      <p:cxnSp>
        <p:nvCxnSpPr>
          <p:cNvPr id="13" name="直接连接符 12"/>
          <p:cNvCxnSpPr/>
          <p:nvPr>
            <p:custDataLst>
              <p:tags r:id="rId21"/>
            </p:custDataLst>
          </p:nvPr>
        </p:nvCxnSpPr>
        <p:spPr>
          <a:xfrm>
            <a:off x="11611610" y="2054372"/>
            <a:ext cx="0" cy="2954215"/>
          </a:xfrm>
          <a:prstGeom prst="line">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custDataLst>
      <p:tags r:id="rId22"/>
    </p:custData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函数式编程概述及应用场景</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5" name="文本框 4"/>
          <p:cNvSpPr txBox="1"/>
          <p:nvPr/>
        </p:nvSpPr>
        <p:spPr>
          <a:xfrm>
            <a:off x="763905" y="1074420"/>
            <a:ext cx="4355465" cy="829945"/>
          </a:xfrm>
          <a:prstGeom prst="rect">
            <a:avLst/>
          </a:prstGeom>
        </p:spPr>
        <p:txBody>
          <a:bodyPr wrap="square">
            <a:spAutoFit/>
          </a:bodyPr>
          <a:p>
            <a:pPr marL="0" indent="0" algn="l"/>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在大数据框架如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Spark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中，函数式编程概念被广泛采用，帮助处理分布式数据，提供了良好的扩展性和性能。</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2" name="文本框 11"/>
          <p:cNvSpPr txBox="1"/>
          <p:nvPr/>
        </p:nvSpPr>
        <p:spPr>
          <a:xfrm>
            <a:off x="889635" y="2851468"/>
            <a:ext cx="5080000" cy="2968625"/>
          </a:xfrm>
          <a:prstGeom prst="rect">
            <a:avLst/>
          </a:prstGeom>
        </p:spPr>
        <p:txBody>
          <a:bodyPr>
            <a:spAutoFit/>
          </a:bodyPr>
          <a:p>
            <a:pPr marL="342900" indent="-342900" fontAlgn="auto">
              <a:lnSpc>
                <a:spcPct val="150000"/>
              </a:lnSpc>
              <a:spcBef>
                <a:spcPct val="0"/>
              </a:spcBef>
              <a:spcAft>
                <a:spcPts val="300"/>
              </a:spcAft>
              <a:buFont typeface="Arial" panose="020B0604020202020204" pitchFamily="34" charset="0"/>
              <a:buChar char="•"/>
            </a:pPr>
            <a:r>
              <a:rPr lang="zh-CN" altLang="en-US" sz="1600" b="1"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纯函数（</a:t>
            </a:r>
            <a:r>
              <a:rPr lang="en-US" altLang="zh-CN" sz="1600" b="1"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Pure Functions</a:t>
            </a:r>
            <a:r>
              <a:rPr lang="zh-CN" altLang="en-US" sz="1600" b="1"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b="1"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457200" fontAlgn="auto">
              <a:lnSpc>
                <a:spcPct val="150000"/>
              </a:lnSpc>
              <a:spcBef>
                <a:spcPct val="0"/>
              </a:spcBef>
              <a:spcAft>
                <a:spcPts val="300"/>
              </a:spcAft>
              <a:buFont typeface="Arial" panose="020B0604020202020204" pitchFamily="34" charset="0"/>
              <a:buNone/>
            </a:pPr>
            <a:r>
              <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相同输入始终产生相同输出</a:t>
            </a:r>
            <a:endPar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457200" lvl="2" indent="0" fontAlgn="auto">
              <a:lnSpc>
                <a:spcPct val="150000"/>
              </a:lnSpc>
              <a:spcBef>
                <a:spcPct val="0"/>
              </a:spcBef>
              <a:spcAft>
                <a:spcPct val="0"/>
              </a:spcAft>
              <a:buFont typeface="Wingdings" panose="05000000000000000000" charset="0"/>
              <a:buNone/>
            </a:pPr>
            <a:r>
              <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无副作用（不修改外部状态）</a:t>
            </a:r>
            <a:endPar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342900" indent="-342900" fontAlgn="auto">
              <a:lnSpc>
                <a:spcPct val="150000"/>
              </a:lnSpc>
              <a:spcBef>
                <a:spcPct val="0"/>
              </a:spcBef>
              <a:spcAft>
                <a:spcPts val="300"/>
              </a:spcAft>
              <a:buFont typeface="Arial" panose="020B0604020202020204" pitchFamily="34" charset="0"/>
              <a:buChar char="•"/>
            </a:pPr>
            <a:r>
              <a:rPr lang="zh-CN" altLang="en-US" sz="1600" b="1"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不可变数据（</a:t>
            </a:r>
            <a:r>
              <a:rPr lang="en-US" altLang="zh-CN" sz="1600" b="1"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Immutable Data</a:t>
            </a:r>
            <a:r>
              <a:rPr lang="zh-CN" altLang="en-US" sz="1600" b="1"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b="1"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457200" lvl="2" indent="0" fontAlgn="auto">
              <a:lnSpc>
                <a:spcPct val="150000"/>
              </a:lnSpc>
              <a:spcBef>
                <a:spcPct val="0"/>
              </a:spcBef>
              <a:spcAft>
                <a:spcPct val="0"/>
              </a:spcAft>
              <a:buFont typeface="Wingdings" panose="05000000000000000000" charset="0"/>
              <a:buNone/>
            </a:pPr>
            <a:r>
              <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数据创建后不可修改，每次操作生成新数据</a:t>
            </a:r>
            <a:endPar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457200" lvl="2" indent="0" fontAlgn="auto">
              <a:lnSpc>
                <a:spcPct val="150000"/>
              </a:lnSpc>
              <a:spcBef>
                <a:spcPct val="0"/>
              </a:spcBef>
              <a:spcAft>
                <a:spcPct val="0"/>
              </a:spcAft>
              <a:buFont typeface="Wingdings" panose="05000000000000000000" charset="0"/>
              <a:buNone/>
            </a:pPr>
            <a:r>
              <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优势：线程安全，易于调试</a:t>
            </a:r>
            <a:endPar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342900" indent="-342900" fontAlgn="auto">
              <a:lnSpc>
                <a:spcPct val="150000"/>
              </a:lnSpc>
              <a:spcBef>
                <a:spcPct val="0"/>
              </a:spcBef>
              <a:spcAft>
                <a:spcPts val="300"/>
              </a:spcAft>
              <a:buFont typeface="Arial" panose="020B0604020202020204" pitchFamily="34" charset="0"/>
              <a:buChar char="•"/>
            </a:pPr>
            <a:r>
              <a:rPr lang="zh-CN" altLang="en-US" sz="1600" b="1"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高阶函数（</a:t>
            </a:r>
            <a:r>
              <a:rPr lang="en-US" altLang="zh-CN" sz="1600" b="1"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Higher-Order Functions</a:t>
            </a:r>
            <a:r>
              <a:rPr lang="zh-CN" altLang="en-US" sz="1600" b="1"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457200" lvl="2" indent="0" fontAlgn="auto">
              <a:lnSpc>
                <a:spcPct val="150000"/>
              </a:lnSpc>
              <a:spcBef>
                <a:spcPct val="0"/>
              </a:spcBef>
              <a:spcAft>
                <a:spcPct val="0"/>
              </a:spcAft>
              <a:buFont typeface="Wingdings" panose="05000000000000000000" charset="0"/>
              <a:buNone/>
            </a:pPr>
            <a:r>
              <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函数可作为参数或返回值</a:t>
            </a:r>
            <a:endPar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3" name="文本框 12"/>
          <p:cNvSpPr txBox="1"/>
          <p:nvPr/>
        </p:nvSpPr>
        <p:spPr>
          <a:xfrm>
            <a:off x="1313815" y="2254250"/>
            <a:ext cx="1701800" cy="506730"/>
          </a:xfrm>
          <a:prstGeom prst="rect">
            <a:avLst/>
          </a:prstGeom>
          <a:noFill/>
        </p:spPr>
        <p:txBody>
          <a:bodyPr wrap="square" rtlCol="0" anchor="t">
            <a:spAutoFit/>
          </a:bodyPr>
          <a:p>
            <a:pPr marL="0" indent="0" fontAlgn="auto">
              <a:lnSpc>
                <a:spcPct val="150000"/>
              </a:lnSpc>
              <a:spcBef>
                <a:spcPts val="1300"/>
              </a:spcBef>
              <a:spcAft>
                <a:spcPts val="1000"/>
              </a:spcAft>
            </a:pPr>
            <a:r>
              <a:rPr lang="zh-CN" altLang="en-US" b="1">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核心概念</a:t>
            </a:r>
            <a:endParaRPr lang="zh-CN" altLang="en-US" b="1">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grpSp>
        <p:nvGrpSpPr>
          <p:cNvPr id="14" name="组合 13"/>
          <p:cNvGrpSpPr/>
          <p:nvPr/>
        </p:nvGrpSpPr>
        <p:grpSpPr>
          <a:xfrm>
            <a:off x="889635" y="2364740"/>
            <a:ext cx="302260" cy="306070"/>
            <a:chOff x="763" y="6708"/>
            <a:chExt cx="476" cy="482"/>
          </a:xfrm>
        </p:grpSpPr>
        <p:sp>
          <p:nvSpPr>
            <p:cNvPr id="15" name="椭圆 14"/>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6"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sp>
        <p:nvSpPr>
          <p:cNvPr id="17" name="文本框 16"/>
          <p:cNvSpPr txBox="1"/>
          <p:nvPr/>
        </p:nvSpPr>
        <p:spPr>
          <a:xfrm>
            <a:off x="5842000" y="973455"/>
            <a:ext cx="5283200" cy="2061210"/>
          </a:xfrm>
          <a:prstGeom prst="rect">
            <a:avLst/>
          </a:prstGeom>
          <a:noFill/>
        </p:spPr>
        <p:txBody>
          <a:bodyPr wrap="square" rtlCol="0" anchor="t">
            <a:spAutoFit/>
          </a:bodyPr>
          <a:p>
            <a:r>
              <a:rPr lang="zh-CN" altLang="en-US" sz="1600" b="1">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函数式编程</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Functional Programming</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）中，函数作为</a:t>
            </a: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一等公民</a:t>
            </a: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既可以在任何地方</a:t>
            </a: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定义，又可以作为函数的参数和返回值，并且可以进行组合调用。</a:t>
            </a:r>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在</a:t>
            </a: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DolphinDB </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中，内置函数如同一个功能完备的积木工具箱，覆盖了数据处理、数学运算、统计分析等基础场景的</a:t>
            </a: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90%</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以上需求。</a:t>
            </a:r>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32" name="文本框 31"/>
          <p:cNvSpPr txBox="1"/>
          <p:nvPr/>
        </p:nvSpPr>
        <p:spPr>
          <a:xfrm>
            <a:off x="5815330" y="5758180"/>
            <a:ext cx="5036185" cy="583565"/>
          </a:xfrm>
          <a:prstGeom prst="rect">
            <a:avLst/>
          </a:prstGeom>
          <a:noFill/>
        </p:spPr>
        <p:txBody>
          <a:bodyPr wrap="square" rtlCol="0" anchor="t">
            <a:spAutoFit/>
          </a:bodyPr>
          <a:p>
            <a:pPr marL="0" indent="0"/>
            <a:r>
              <a:rPr lang="zh-CN" altLang="en-US" sz="1600">
                <a:solidFill>
                  <a:srgbClr val="404040"/>
                </a:solidFill>
                <a:latin typeface="阿里巴巴普惠体 3.0 55 Regular" panose="00020600040101010101" charset="-122"/>
                <a:ea typeface="阿里巴巴普惠体 3.0 55 Regular" panose="00020600040101010101" charset="-122"/>
                <a:cs typeface="阿里巴巴普惠体" panose="00020600040101010101" charset="-122"/>
                <a:sym typeface="+mn-ea"/>
              </a:rPr>
              <a:t>代码简洁，直观呈现数据处理流程，适用于复杂的数据处理流水线。</a:t>
            </a:r>
            <a:endParaRPr lang="zh-CN" altLang="en-US" sz="1600">
              <a:solidFill>
                <a:srgbClr val="404040"/>
              </a:solidFill>
              <a:latin typeface="阿里巴巴普惠体 3.0 55 Regular" panose="00020600040101010101" charset="-122"/>
              <a:ea typeface="阿里巴巴普惠体 3.0 55 Regular" panose="00020600040101010101" charset="-122"/>
              <a:cs typeface="阿里巴巴普惠体" panose="00020600040101010101" charset="-122"/>
              <a:sym typeface="+mn-ea"/>
            </a:endParaRPr>
          </a:p>
        </p:txBody>
      </p:sp>
      <p:sp>
        <p:nvSpPr>
          <p:cNvPr id="18" name="文本框 17"/>
          <p:cNvSpPr txBox="1"/>
          <p:nvPr>
            <p:custDataLst>
              <p:tags r:id="rId3"/>
            </p:custDataLst>
          </p:nvPr>
        </p:nvSpPr>
        <p:spPr>
          <a:xfrm>
            <a:off x="5984875" y="5170170"/>
            <a:ext cx="4775835" cy="337185"/>
          </a:xfrm>
          <a:prstGeom prst="rect">
            <a:avLst/>
          </a:prstGeom>
        </p:spPr>
        <p:txBody>
          <a:bodyPr wrap="square">
            <a:spAutoFit/>
          </a:bodyPr>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price.</a:t>
            </a:r>
            <a:r>
              <a:rPr lang="en-US" altLang="zh-CN" sz="1600" b="1">
                <a:solidFill>
                  <a:srgbClr val="000000"/>
                </a:solidFill>
                <a:latin typeface="阿里巴巴普惠体 3.0 55 Regular" panose="00020600040101010101" charset="-122"/>
                <a:ea typeface="阿里巴巴普惠体 3.0 55 Regular" panose="00020600040101010101" charset="-122"/>
              </a:rPr>
              <a:t>nullFill</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0</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mavg</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3</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zscore</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39" name="文本框 38"/>
          <p:cNvSpPr txBox="1"/>
          <p:nvPr>
            <p:custDataLst>
              <p:tags r:id="rId4"/>
            </p:custDataLst>
          </p:nvPr>
        </p:nvSpPr>
        <p:spPr>
          <a:xfrm>
            <a:off x="5959475" y="3509010"/>
            <a:ext cx="4801235" cy="302895"/>
          </a:xfrm>
          <a:prstGeom prst="rect">
            <a:avLst/>
          </a:prstGeom>
        </p:spPr>
        <p:txBody>
          <a:bodyPr wrap="square">
            <a:spAutoFit/>
          </a:bodyPr>
          <a:p>
            <a:pPr>
              <a:lnSpc>
                <a:spcPts val="1650"/>
              </a:lnSpc>
            </a:pPr>
            <a:r>
              <a:rPr lang="en-US" altLang="zh-CN" sz="1600" b="1">
                <a:solidFill>
                  <a:srgbClr val="000000"/>
                </a:solidFill>
                <a:latin typeface="阿里巴巴普惠体 3.0 55 Regular" panose="00020600040101010101" charset="-122"/>
                <a:ea typeface="阿里巴巴普惠体 3.0 55 Regular" panose="00020600040101010101" charset="-122"/>
              </a:rPr>
              <a:t>zscore</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mavg</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nullFill</a:t>
            </a:r>
            <a:r>
              <a:rPr lang="en-US" altLang="zh-CN" sz="1600" b="0">
                <a:solidFill>
                  <a:srgbClr val="000000"/>
                </a:solidFill>
                <a:latin typeface="阿里巴巴普惠体 3.0 55 Regular" panose="00020600040101010101" charset="-122"/>
                <a:ea typeface="阿里巴巴普惠体 3.0 55 Regular" panose="00020600040101010101" charset="-122"/>
              </a:rPr>
              <a:t>(price, </a:t>
            </a:r>
            <a:r>
              <a:rPr lang="en-US" altLang="zh-CN" sz="1600" b="0">
                <a:solidFill>
                  <a:srgbClr val="00A000"/>
                </a:solidFill>
                <a:latin typeface="阿里巴巴普惠体 3.0 55 Regular" panose="00020600040101010101" charset="-122"/>
                <a:ea typeface="阿里巴巴普惠体 3.0 55 Regular" panose="00020600040101010101" charset="-122"/>
              </a:rPr>
              <a:t>0</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3</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19" name="文本框 18"/>
          <p:cNvSpPr txBox="1"/>
          <p:nvPr>
            <p:custDataLst>
              <p:tags r:id="rId5"/>
            </p:custDataLst>
          </p:nvPr>
        </p:nvSpPr>
        <p:spPr>
          <a:xfrm>
            <a:off x="5956935" y="3051175"/>
            <a:ext cx="4064000" cy="368300"/>
          </a:xfrm>
          <a:prstGeom prst="rect">
            <a:avLst/>
          </a:prstGeom>
          <a:noFill/>
        </p:spPr>
        <p:txBody>
          <a:bodyPr wrap="square" rtlCol="0">
            <a:spAutoFit/>
          </a:bodyPr>
          <a:p>
            <a:r>
              <a:rPr lang="zh-CN" altLang="en-US" b="1">
                <a:latin typeface="阿里巴巴普惠体 3.0 55 Regular" panose="00020600040101010101" charset="-122"/>
                <a:ea typeface="阿里巴巴普惠体 3.0 55 Regular" panose="00020600040101010101" charset="-122"/>
              </a:rPr>
              <a:t>嵌套调用</a:t>
            </a:r>
            <a:endParaRPr lang="zh-CN" altLang="en-US" b="1">
              <a:latin typeface="阿里巴巴普惠体 3.0 55 Regular" panose="00020600040101010101" charset="-122"/>
              <a:ea typeface="阿里巴巴普惠体 3.0 55 Regular" panose="00020600040101010101" charset="-122"/>
            </a:endParaRPr>
          </a:p>
        </p:txBody>
      </p:sp>
      <p:sp>
        <p:nvSpPr>
          <p:cNvPr id="20" name="文本框 19"/>
          <p:cNvSpPr txBox="1"/>
          <p:nvPr>
            <p:custDataLst>
              <p:tags r:id="rId6"/>
            </p:custDataLst>
          </p:nvPr>
        </p:nvSpPr>
        <p:spPr>
          <a:xfrm>
            <a:off x="5956935" y="4778375"/>
            <a:ext cx="4064000" cy="368300"/>
          </a:xfrm>
          <a:prstGeom prst="rect">
            <a:avLst/>
          </a:prstGeom>
          <a:noFill/>
        </p:spPr>
        <p:txBody>
          <a:bodyPr wrap="square" rtlCol="0">
            <a:spAutoFit/>
          </a:bodyPr>
          <a:p>
            <a:r>
              <a:rPr lang="zh-CN" altLang="en-US" b="1">
                <a:latin typeface="阿里巴巴普惠体 3.0 55 Regular" panose="00020600040101010101" charset="-122"/>
                <a:ea typeface="阿里巴巴普惠体 3.0 55 Regular" panose="00020600040101010101" charset="-122"/>
              </a:rPr>
              <a:t>链式调用</a:t>
            </a:r>
            <a:endParaRPr lang="zh-CN" altLang="en-US" b="1">
              <a:latin typeface="阿里巴巴普惠体 3.0 55 Regular" panose="00020600040101010101" charset="-122"/>
              <a:ea typeface="阿里巴巴普惠体 3.0 55 Regular" panose="00020600040101010101" charset="-122"/>
            </a:endParaRPr>
          </a:p>
        </p:txBody>
      </p:sp>
      <p:sp>
        <p:nvSpPr>
          <p:cNvPr id="21" name="矩形 20"/>
          <p:cNvSpPr/>
          <p:nvPr>
            <p:custDataLst>
              <p:tags r:id="rId7"/>
            </p:custDataLst>
          </p:nvPr>
        </p:nvSpPr>
        <p:spPr>
          <a:xfrm>
            <a:off x="5931535" y="2962275"/>
            <a:ext cx="4907280" cy="97599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22" name="矩形 21"/>
          <p:cNvSpPr/>
          <p:nvPr>
            <p:custDataLst>
              <p:tags r:id="rId8"/>
            </p:custDataLst>
          </p:nvPr>
        </p:nvSpPr>
        <p:spPr>
          <a:xfrm>
            <a:off x="5931535" y="4671060"/>
            <a:ext cx="4907280" cy="97599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45" name="文本框 44"/>
          <p:cNvSpPr txBox="1"/>
          <p:nvPr>
            <p:custDataLst>
              <p:tags r:id="rId9"/>
            </p:custDataLst>
          </p:nvPr>
        </p:nvSpPr>
        <p:spPr>
          <a:xfrm>
            <a:off x="5850890" y="4040505"/>
            <a:ext cx="5000625" cy="337185"/>
          </a:xfrm>
          <a:prstGeom prst="rect">
            <a:avLst/>
          </a:prstGeom>
        </p:spPr>
        <p:txBody>
          <a:bodyPr wrap="square">
            <a:spAutoFit/>
          </a:bodyPr>
          <a:p>
            <a:pPr marL="0" indent="0">
              <a:spcBef>
                <a:spcPct val="0"/>
              </a:spcBef>
              <a:spcAft>
                <a:spcPct val="0"/>
              </a:spcAft>
              <a:buFont typeface="Arial" panose="020B0604020202020204"/>
              <a:buNone/>
            </a:pPr>
            <a:r>
              <a:rPr lang="zh-CN" altLang="en-US" sz="1600" b="0" i="0">
                <a:solidFill>
                  <a:srgbClr val="404040"/>
                </a:solidFill>
                <a:latin typeface="阿里巴巴普惠体 3.0 55 Regular" panose="00020600040101010101" charset="-122"/>
                <a:ea typeface="阿里巴巴普惠体 3.0 55 Regular" panose="00020600040101010101" charset="-122"/>
              </a:rPr>
              <a:t>可读性随着嵌套层数增加而降低；调试困难。</a:t>
            </a:r>
            <a:endParaRPr lang="zh-CN" altLang="en-US" sz="1600" b="0" i="0">
              <a:solidFill>
                <a:srgbClr val="404040"/>
              </a:solidFill>
              <a:latin typeface="阿里巴巴普惠体 3.0 55 Regular" panose="00020600040101010101" charset="-122"/>
              <a:ea typeface="阿里巴巴普惠体 3.0 55 Regular" panose="00020600040101010101" charset="-122"/>
            </a:endParaRPr>
          </a:p>
        </p:txBody>
      </p: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10"/>
    </p:custData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函数式编程的优越性</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7" name="文本框 6"/>
          <p:cNvSpPr txBox="1"/>
          <p:nvPr/>
        </p:nvSpPr>
        <p:spPr>
          <a:xfrm>
            <a:off x="635000" y="2731770"/>
            <a:ext cx="4839335" cy="1054100"/>
          </a:xfrm>
          <a:prstGeom prst="rect">
            <a:avLst/>
          </a:prstGeom>
          <a:noFill/>
        </p:spPr>
        <p:txBody>
          <a:bodyPr wrap="square" rtlCol="0" anchor="t">
            <a:spAutoFit/>
          </a:bodyPr>
          <a:p>
            <a:pPr marL="0" indent="457200">
              <a:spcBef>
                <a:spcPts val="1300"/>
              </a:spcBef>
              <a:spcAft>
                <a:spcPts val="1000"/>
              </a:spcAft>
            </a:pPr>
            <a:r>
              <a:rPr lang="zh-CN" altLang="en-US" sz="1600" b="1">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高可组合性</a:t>
            </a:r>
            <a:endParaRPr lang="zh-CN" altLang="en-US" sz="1600" b="1"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lnSpc>
                <a:spcPts val="2145"/>
              </a:lnSpc>
              <a:spcBef>
                <a:spcPct val="0"/>
              </a:spcBef>
              <a:spcAft>
                <a:spcPts val="300"/>
              </a:spcAft>
              <a:buFont typeface="Arial" panose="020B0604020202020204"/>
              <a:buNone/>
            </a:pPr>
            <a:r>
              <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积木式编程：</a:t>
            </a:r>
            <a:endPar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marL="0" indent="0">
              <a:lnSpc>
                <a:spcPts val="2145"/>
              </a:lnSpc>
              <a:spcBef>
                <a:spcPct val="0"/>
              </a:spcBef>
              <a:spcAft>
                <a:spcPts val="300"/>
              </a:spcAft>
              <a:buFont typeface="Arial" panose="020B0604020202020204"/>
              <a:buNone/>
            </a:pPr>
            <a:r>
              <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有限的基础函数通过高阶组合实现复杂逻辑</a:t>
            </a:r>
            <a:endPar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8" name="文本框 7"/>
          <p:cNvSpPr txBox="1"/>
          <p:nvPr/>
        </p:nvSpPr>
        <p:spPr>
          <a:xfrm>
            <a:off x="660400" y="3942715"/>
            <a:ext cx="4839335" cy="1054100"/>
          </a:xfrm>
          <a:prstGeom prst="rect">
            <a:avLst/>
          </a:prstGeom>
          <a:noFill/>
        </p:spPr>
        <p:txBody>
          <a:bodyPr wrap="square" rtlCol="0" anchor="t">
            <a:spAutoFit/>
          </a:bodyPr>
          <a:p>
            <a:pPr marL="0" indent="457200">
              <a:spcBef>
                <a:spcPts val="1300"/>
              </a:spcBef>
              <a:spcAft>
                <a:spcPts val="1000"/>
              </a:spcAft>
            </a:pPr>
            <a:r>
              <a:rPr lang="zh-CN" altLang="en-US" sz="1600" b="1">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声明式可读性</a:t>
            </a:r>
            <a:endParaRPr lang="zh-CN" altLang="en-US" sz="1600" b="1"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lnSpc>
                <a:spcPts val="2145"/>
              </a:lnSpc>
              <a:spcBef>
                <a:spcPct val="0"/>
              </a:spcBef>
              <a:spcAft>
                <a:spcPts val="300"/>
              </a:spcAft>
              <a:buFont typeface="Arial" panose="020B0604020202020204"/>
              <a:buNone/>
            </a:pPr>
            <a:r>
              <a:rPr lang="en-US" altLang="zh-CN"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What &gt; How</a:t>
            </a:r>
            <a:r>
              <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endPar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marL="0" indent="0">
              <a:lnSpc>
                <a:spcPts val="2145"/>
              </a:lnSpc>
              <a:spcBef>
                <a:spcPct val="0"/>
              </a:spcBef>
              <a:spcAft>
                <a:spcPts val="300"/>
              </a:spcAft>
              <a:buFont typeface="Arial" panose="020B0604020202020204"/>
              <a:buNone/>
            </a:pPr>
            <a:r>
              <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直接描述</a:t>
            </a:r>
            <a:r>
              <a:rPr lang="en-US" altLang="zh-CN"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做什么</a:t>
            </a:r>
            <a:r>
              <a:rPr lang="en-US" altLang="zh-CN"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而非</a:t>
            </a:r>
            <a:r>
              <a:rPr lang="en-US" altLang="zh-CN"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如何做</a:t>
            </a:r>
            <a:r>
              <a:rPr lang="en-US" altLang="zh-CN"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，降低认知负担</a:t>
            </a:r>
            <a:endPar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11" name="文本框 10"/>
          <p:cNvSpPr txBox="1"/>
          <p:nvPr/>
        </p:nvSpPr>
        <p:spPr>
          <a:xfrm>
            <a:off x="6121400" y="1284288"/>
            <a:ext cx="5080000" cy="3969385"/>
          </a:xfrm>
          <a:prstGeom prst="rect">
            <a:avLst/>
          </a:prstGeom>
        </p:spPr>
        <p:txBody>
          <a:bodyPr>
            <a:spAutoFit/>
          </a:bodyPr>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 </a:t>
            </a: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table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"090030020"</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"090031240"</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"090032002"</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"090033284"</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as</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time, [</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1.19</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 </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1.13</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1.14</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as</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v1, [</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1.41</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1.45</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1.49</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1.5</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as</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v2)</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）将 </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time </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列的数据类型从 </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STRING </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转化 </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TIME </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类型</a:t>
            </a:r>
            <a:endPar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）将 </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v2 </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进行极值掩盖</a:t>
            </a:r>
            <a:endPar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3</a:t>
            </a:r>
            <a:r>
              <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）删除任意列出现空值的行</a:t>
            </a:r>
            <a:endParaRPr lang="zh-CN" altLang="en-US"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replaceColumn!</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"time"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t.time.</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temporalParse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"HHmmssSSS"</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update!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"v2"</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t.v2.</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winsorize</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0.3</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isValid</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rowAnd</a:t>
            </a: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//output</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time         v1   v2</a:t>
            </a:r>
            <a:endParaRPr lang="en-US" altLang="zh-CN" sz="14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4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09:00:30.0201.191.45</a:t>
            </a:r>
            <a:endPar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09:00:32.0021.131.49</a:t>
            </a:r>
            <a:endPar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09:00:33.2841.141.49</a:t>
            </a:r>
            <a:endParaRPr lang="en-US" altLang="zh-CN" sz="14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9" name="矩形 38"/>
          <p:cNvSpPr/>
          <p:nvPr>
            <p:custDataLst>
              <p:tags r:id="rId3"/>
            </p:custDataLst>
          </p:nvPr>
        </p:nvSpPr>
        <p:spPr>
          <a:xfrm>
            <a:off x="6020435" y="1151890"/>
            <a:ext cx="5325745" cy="423418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6" name="文本框 5"/>
          <p:cNvSpPr txBox="1"/>
          <p:nvPr/>
        </p:nvSpPr>
        <p:spPr>
          <a:xfrm>
            <a:off x="647700" y="1546225"/>
            <a:ext cx="4734560" cy="1054100"/>
          </a:xfrm>
          <a:prstGeom prst="rect">
            <a:avLst/>
          </a:prstGeom>
          <a:noFill/>
        </p:spPr>
        <p:txBody>
          <a:bodyPr wrap="square" rtlCol="0" anchor="t">
            <a:spAutoFit/>
          </a:bodyPr>
          <a:p>
            <a:pPr marL="0" indent="457200">
              <a:spcBef>
                <a:spcPts val="1300"/>
              </a:spcBef>
              <a:spcAft>
                <a:spcPts val="1000"/>
              </a:spcAft>
            </a:pPr>
            <a:r>
              <a:rPr lang="zh-CN" altLang="en-US" sz="1600" b="1">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代码简洁性</a:t>
            </a:r>
            <a:endParaRPr lang="zh-CN" altLang="en-US" sz="1600" b="1"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lnSpc>
                <a:spcPts val="2145"/>
              </a:lnSpc>
              <a:spcBef>
                <a:spcPct val="0"/>
              </a:spcBef>
              <a:spcAft>
                <a:spcPts val="300"/>
              </a:spcAft>
              <a:buFont typeface="Arial" panose="020B0604020202020204"/>
              <a:buNone/>
            </a:pPr>
            <a:r>
              <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表达式优先：</a:t>
            </a:r>
            <a:endPar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marL="0" indent="0">
              <a:lnSpc>
                <a:spcPts val="2145"/>
              </a:lnSpc>
              <a:spcBef>
                <a:spcPct val="0"/>
              </a:spcBef>
              <a:spcAft>
                <a:spcPts val="300"/>
              </a:spcAft>
              <a:buFont typeface="Arial" panose="020B0604020202020204"/>
              <a:buNone/>
            </a:pPr>
            <a:r>
              <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通过函数组合替代命令式编程中的临时变量和控制语句</a:t>
            </a:r>
            <a:endPar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grpSp>
        <p:nvGrpSpPr>
          <p:cNvPr id="3" name="组合 2"/>
          <p:cNvGrpSpPr/>
          <p:nvPr/>
        </p:nvGrpSpPr>
        <p:grpSpPr>
          <a:xfrm rot="0">
            <a:off x="793750" y="1571625"/>
            <a:ext cx="302260" cy="306070"/>
            <a:chOff x="763" y="6708"/>
            <a:chExt cx="476" cy="482"/>
          </a:xfrm>
        </p:grpSpPr>
        <p:sp>
          <p:nvSpPr>
            <p:cNvPr id="15" name="椭圆 14"/>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6"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grpSp>
        <p:nvGrpSpPr>
          <p:cNvPr id="4" name="组合 3"/>
          <p:cNvGrpSpPr/>
          <p:nvPr/>
        </p:nvGrpSpPr>
        <p:grpSpPr>
          <a:xfrm>
            <a:off x="793750" y="2754630"/>
            <a:ext cx="302260" cy="306070"/>
            <a:chOff x="763" y="6708"/>
            <a:chExt cx="476" cy="482"/>
          </a:xfrm>
        </p:grpSpPr>
        <p:sp>
          <p:nvSpPr>
            <p:cNvPr id="5" name="椭圆 4"/>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7"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grpSp>
        <p:nvGrpSpPr>
          <p:cNvPr id="18" name="组合 17"/>
          <p:cNvGrpSpPr/>
          <p:nvPr/>
        </p:nvGrpSpPr>
        <p:grpSpPr>
          <a:xfrm>
            <a:off x="793750" y="3937635"/>
            <a:ext cx="302260" cy="306070"/>
            <a:chOff x="763" y="6708"/>
            <a:chExt cx="476" cy="482"/>
          </a:xfrm>
        </p:grpSpPr>
        <p:sp>
          <p:nvSpPr>
            <p:cNvPr id="19" name="椭圆 18"/>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20"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sp>
        <p:nvSpPr>
          <p:cNvPr id="22" name="椭圆 2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02</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zh-CN" altLang="en-US" sz="5400" dirty="0">
                <a:solidFill>
                  <a:schemeClr val="bg1"/>
                </a:solidFill>
                <a:latin typeface="Noto Sans S Chinese Regular" panose="020B0500000000000000" pitchFamily="34" charset="-128"/>
                <a:ea typeface="Noto Sans S Chinese Regular" panose="020B0500000000000000" pitchFamily="34" charset="-128"/>
              </a:rPr>
              <a:t>基础概念</a:t>
            </a:r>
            <a:endParaRPr lang="zh-CN" altLang="en-US"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函数分类</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6386195" y="1540193"/>
            <a:ext cx="5080000" cy="2799715"/>
          </a:xfrm>
          <a:prstGeom prst="rect">
            <a:avLst/>
          </a:prstGeom>
        </p:spPr>
        <p:txBody>
          <a:bodyPr>
            <a:spAutoFit/>
          </a:bodyPr>
          <a:p>
            <a:pPr marL="285750" indent="-285750">
              <a:buFont typeface="Arial" panose="020B0604020202020204" pitchFamily="34" charset="0"/>
              <a:buChar char="•"/>
            </a:pPr>
            <a: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聚合函数：输入为一个向量，输出为一个标量。</a:t>
            </a:r>
            <a:b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br>
            <a:r>
              <a:rPr lang="en-US" altLang="zh-CN"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sum, avg, med </a:t>
            </a:r>
            <a: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等</a:t>
            </a:r>
            <a:endPar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endPar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标量函数：输出只依赖于输入的当前元素值，当输入为一个向量时，输出也为一个向量，但每个元素相互独立，输出结果不受其他元素影响。</a:t>
            </a:r>
            <a:b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br>
            <a:r>
              <a:rPr lang="en-US" altLang="zh-CN"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sin, cos, </a:t>
            </a:r>
            <a: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四则运算等</a:t>
            </a:r>
            <a:endPar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endPar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向量函数：输入为一个向量，输出也为一个向量，而且元素之间的位置关系会影响输出结果。</a:t>
            </a:r>
            <a:b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br>
            <a:r>
              <a:rPr lang="en-US" altLang="zh-CN"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cumsum, prev, mavg </a:t>
            </a:r>
            <a: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等</a:t>
            </a:r>
            <a:endPar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6327775" y="984250"/>
            <a:ext cx="4461510" cy="368300"/>
          </a:xfrm>
          <a:prstGeom prst="rect">
            <a:avLst/>
          </a:prstGeom>
          <a:noFill/>
        </p:spPr>
        <p:txBody>
          <a:bodyPr wrap="square" rtlCol="0">
            <a:spAutoFit/>
          </a:bodyPr>
          <a:p>
            <a:r>
              <a:rPr lang="zh-CN" altLang="en-US"/>
              <a:t>按照映射关系划分【内置、自定义函数】：</a:t>
            </a:r>
            <a:endParaRPr lang="en-US" altLang="zh-CN"/>
          </a:p>
        </p:txBody>
      </p:sp>
      <p:sp>
        <p:nvSpPr>
          <p:cNvPr id="5" name="文本框 4"/>
          <p:cNvSpPr txBox="1"/>
          <p:nvPr/>
        </p:nvSpPr>
        <p:spPr>
          <a:xfrm>
            <a:off x="659130" y="984250"/>
            <a:ext cx="4064000" cy="368300"/>
          </a:xfrm>
          <a:prstGeom prst="rect">
            <a:avLst/>
          </a:prstGeom>
          <a:noFill/>
        </p:spPr>
        <p:txBody>
          <a:bodyPr wrap="square" rtlCol="0">
            <a:spAutoFit/>
          </a:bodyPr>
          <a:p>
            <a:r>
              <a:rPr lang="zh-CN" altLang="en-US"/>
              <a:t>按照函数定义划分【自定义函数】：</a:t>
            </a:r>
            <a:endParaRPr lang="en-US" altLang="zh-CN"/>
          </a:p>
        </p:txBody>
      </p:sp>
      <p:sp>
        <p:nvSpPr>
          <p:cNvPr id="6" name="文本框 5"/>
          <p:cNvSpPr txBox="1"/>
          <p:nvPr/>
        </p:nvSpPr>
        <p:spPr>
          <a:xfrm>
            <a:off x="746760" y="1540193"/>
            <a:ext cx="5080000" cy="2306955"/>
          </a:xfrm>
          <a:prstGeom prst="rect">
            <a:avLst/>
          </a:prstGeom>
        </p:spPr>
        <p:txBody>
          <a:bodyPr>
            <a:spAutoFit/>
          </a:bodyPr>
          <a:p>
            <a:pPr marL="285750" indent="-285750">
              <a:buFont typeface="Arial" panose="020B0604020202020204" pitchFamily="34" charset="0"/>
              <a:buChar char="•"/>
            </a:pPr>
            <a: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命名函数：定义函数时指定函数名，根据函数名和参数列表调用函数。</a:t>
            </a:r>
            <a:endPar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endPar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匿名函数：</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定义函数时</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不</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指定函数名，在定义后通常可以作为参数传参、原地调用或者赋值给一个变量后使用。</a:t>
            </a:r>
            <a:endPar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endPar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r>
              <a:rPr lang="en-US" altLang="zh-CN"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lambda </a:t>
            </a:r>
            <a: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函数：匿名函数中的特例，函数主体只包含一个</a:t>
            </a:r>
            <a:r>
              <a:rPr lang="en-US" altLang="zh-CN"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return </a:t>
            </a:r>
            <a: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语句。</a:t>
            </a:r>
            <a:endPar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7" name="文本框 6"/>
          <p:cNvSpPr txBox="1"/>
          <p:nvPr/>
        </p:nvSpPr>
        <p:spPr>
          <a:xfrm>
            <a:off x="659130" y="4340225"/>
            <a:ext cx="4064000" cy="368300"/>
          </a:xfrm>
          <a:prstGeom prst="rect">
            <a:avLst/>
          </a:prstGeom>
          <a:noFill/>
        </p:spPr>
        <p:txBody>
          <a:bodyPr wrap="square" rtlCol="0">
            <a:spAutoFit/>
          </a:bodyPr>
          <a:p>
            <a:r>
              <a:rPr lang="zh-CN" altLang="en-US"/>
              <a:t>按照操作数划分</a:t>
            </a:r>
            <a:r>
              <a:rPr lang="zh-CN" altLang="en-US">
                <a:sym typeface="+mn-ea"/>
              </a:rPr>
              <a:t>【</a:t>
            </a:r>
            <a:r>
              <a:rPr lang="zh-CN" altLang="en-US">
                <a:latin typeface="阿里巴巴普惠体 3.0 55 Regular" panose="00020600040101010101" charset="-122"/>
                <a:ea typeface="阿里巴巴普惠体 3.0 55 Regular" panose="00020600040101010101" charset="-122"/>
                <a:sym typeface="+mn-ea"/>
              </a:rPr>
              <a:t>函数运算符</a:t>
            </a:r>
            <a:r>
              <a:rPr lang="zh-CN" altLang="en-US">
                <a:sym typeface="+mn-ea"/>
              </a:rPr>
              <a:t>】</a:t>
            </a:r>
            <a:r>
              <a:rPr lang="zh-CN" altLang="en-US"/>
              <a:t>：</a:t>
            </a:r>
            <a:endParaRPr lang="en-US" altLang="zh-CN"/>
          </a:p>
        </p:txBody>
      </p:sp>
      <p:sp>
        <p:nvSpPr>
          <p:cNvPr id="8" name="文本框 7"/>
          <p:cNvSpPr txBox="1"/>
          <p:nvPr/>
        </p:nvSpPr>
        <p:spPr>
          <a:xfrm>
            <a:off x="746760" y="4777423"/>
            <a:ext cx="5080000" cy="1198880"/>
          </a:xfrm>
          <a:prstGeom prst="rect">
            <a:avLst/>
          </a:prstGeom>
        </p:spPr>
        <p:txBody>
          <a:bodyPr>
            <a:spAutoFit/>
          </a:bodyPr>
          <a:p>
            <a:pPr marL="285750" indent="-285750" fontAlgn="auto">
              <a:lnSpc>
                <a:spcPct val="150000"/>
              </a:lnSpc>
              <a:buFont typeface="Arial" panose="020B0604020202020204" pitchFamily="34" charset="0"/>
              <a:buChar char="•"/>
            </a:pPr>
            <a: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单目运算符</a:t>
            </a:r>
            <a:endPar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双目运算符</a:t>
            </a:r>
            <a:endPar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三目运算符</a:t>
            </a:r>
            <a:endParaRPr lang="zh-CN" altLang="en-US" sz="160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2" name="文本框 11"/>
          <p:cNvSpPr txBox="1"/>
          <p:nvPr/>
        </p:nvSpPr>
        <p:spPr>
          <a:xfrm>
            <a:off x="6453505" y="4556125"/>
            <a:ext cx="4829810" cy="306705"/>
          </a:xfrm>
          <a:prstGeom prst="rect">
            <a:avLst/>
          </a:prstGeom>
          <a:noFill/>
        </p:spPr>
        <p:txBody>
          <a:bodyPr wrap="square" rtlCol="0">
            <a:spAutoFit/>
          </a:bodyPr>
          <a:p>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注意：建议自定义聚合函数用</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defg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进行声明</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cxnSp>
        <p:nvCxnSpPr>
          <p:cNvPr id="11" name="直接连接符 10"/>
          <p:cNvCxnSpPr/>
          <p:nvPr/>
        </p:nvCxnSpPr>
        <p:spPr>
          <a:xfrm>
            <a:off x="5979160" y="843280"/>
            <a:ext cx="0" cy="5175250"/>
          </a:xfrm>
          <a:prstGeom prst="line">
            <a:avLst/>
          </a:prstGeom>
          <a:ln w="12700" cmpd="sng">
            <a:gradFill>
              <a:gsLst>
                <a:gs pos="0">
                  <a:schemeClr val="accent1">
                    <a:lumMod val="5000"/>
                    <a:lumOff val="95000"/>
                  </a:schemeClr>
                </a:gs>
                <a:gs pos="89000">
                  <a:srgbClr val="0D42D3"/>
                </a:gs>
                <a:gs pos="0">
                  <a:schemeClr val="accent1">
                    <a:lumMod val="45000"/>
                    <a:lumOff val="55000"/>
                  </a:schemeClr>
                </a:gs>
              </a:gsLst>
              <a:lin ang="0" scaled="1"/>
            </a:gra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3"/>
    </p:custData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自定义函数</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grpSp>
        <p:nvGrpSpPr>
          <p:cNvPr id="38" name="组合 37"/>
          <p:cNvGrpSpPr/>
          <p:nvPr/>
        </p:nvGrpSpPr>
        <p:grpSpPr>
          <a:xfrm>
            <a:off x="6386864" y="1370965"/>
            <a:ext cx="4491518" cy="4267518"/>
            <a:chOff x="8148" y="4557"/>
            <a:chExt cx="10247" cy="4480"/>
          </a:xfrm>
        </p:grpSpPr>
        <p:sp>
          <p:nvSpPr>
            <p:cNvPr id="11" name="文本框 10"/>
            <p:cNvSpPr txBox="1"/>
            <p:nvPr/>
          </p:nvSpPr>
          <p:spPr>
            <a:xfrm>
              <a:off x="8398" y="8464"/>
              <a:ext cx="8000" cy="287"/>
            </a:xfrm>
            <a:prstGeom prst="rect">
              <a:avLst/>
            </a:prstGeom>
          </p:spPr>
          <p:txBody>
            <a:bodyPr>
              <a:spAutoFit/>
            </a:bodyPr>
            <a:p>
              <a:pPr>
                <a:lnSpc>
                  <a:spcPts val="1425"/>
                </a:lnSpc>
              </a:pPr>
              <a:r>
                <a:rPr lang="en-US" altLang="zh-CN" sz="1400" b="0">
                  <a:solidFill>
                    <a:srgbClr val="AF00DB"/>
                  </a:solidFill>
                  <a:latin typeface="阿里巴巴普惠体 3.0 55 Regular" panose="00020600040101010101" charset="-122"/>
                  <a:ea typeface="阿里巴巴普惠体 3.0 55 Regular" panose="00020600040101010101" charset="-122"/>
                </a:rPr>
                <a:t>def </a:t>
              </a:r>
              <a:r>
                <a:rPr lang="en-US" altLang="zh-CN" sz="1400" b="1">
                  <a:solidFill>
                    <a:srgbClr val="795E26"/>
                  </a:solidFill>
                  <a:latin typeface="阿里巴巴普惠体 3.0 55 Regular" panose="00020600040101010101" charset="-122"/>
                  <a:ea typeface="阿里巴巴普惠体 3.0 55 Regular" panose="00020600040101010101" charset="-122"/>
                </a:rPr>
                <a:t>myf</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AF00DB"/>
                  </a:solidFill>
                  <a:latin typeface="阿里巴巴普惠体 3.0 55 Regular" panose="00020600040101010101" charset="-122"/>
                  <a:ea typeface="阿里巴巴普惠体 3.0 55 Regular" panose="00020600040101010101" charset="-122"/>
                </a:rPr>
                <a:t>mutable</a:t>
              </a:r>
              <a:r>
                <a:rPr lang="en-US" altLang="zh-CN" sz="1400" b="0">
                  <a:solidFill>
                    <a:srgbClr val="000000"/>
                  </a:solidFill>
                  <a:latin typeface="阿里巴巴普惠体 3.0 55 Regular" panose="00020600040101010101" charset="-122"/>
                  <a:ea typeface="阿里巴巴普惠体 3.0 55 Regular" panose="00020600040101010101" charset="-122"/>
                </a:rPr>
                <a:t> a){a+=</a:t>
              </a:r>
              <a:r>
                <a:rPr lang="en-US" altLang="zh-CN" sz="1400" b="0">
                  <a:solidFill>
                    <a:srgbClr val="098658"/>
                  </a:solidFill>
                  <a:latin typeface="阿里巴巴普惠体 3.0 55 Regular" panose="00020600040101010101" charset="-122"/>
                  <a:ea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rPr>
                <a:t>return</a:t>
              </a:r>
              <a:r>
                <a:rPr lang="en-US" altLang="zh-CN" sz="1400" b="0">
                  <a:solidFill>
                    <a:srgbClr val="000000"/>
                  </a:solidFill>
                  <a:latin typeface="阿里巴巴普惠体 3.0 55 Regular" panose="00020600040101010101" charset="-122"/>
                  <a:ea typeface="阿里巴巴普惠体 3.0 55 Regular" panose="00020600040101010101" charset="-122"/>
                </a:rPr>
                <a:t> a}</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p:txBody>
        </p:sp>
        <p:sp>
          <p:nvSpPr>
            <p:cNvPr id="12" name="文本框 11"/>
            <p:cNvSpPr txBox="1"/>
            <p:nvPr/>
          </p:nvSpPr>
          <p:spPr>
            <a:xfrm>
              <a:off x="8398" y="4791"/>
              <a:ext cx="9600" cy="287"/>
            </a:xfrm>
            <a:prstGeom prst="rect">
              <a:avLst/>
            </a:prstGeom>
            <a:noFill/>
          </p:spPr>
          <p:txBody>
            <a:bodyPr wrap="square" rtlCol="0" anchor="t">
              <a:spAutoFit/>
            </a:bodyPr>
            <a:p>
              <a:pPr>
                <a:lnSpc>
                  <a:spcPts val="1425"/>
                </a:lnSpc>
              </a:pPr>
              <a:r>
                <a:rPr lang="en-US" altLang="zh-CN" sz="1400">
                  <a:solidFill>
                    <a:srgbClr val="AF00DB"/>
                  </a:solidFill>
                  <a:latin typeface="阿里巴巴普惠体 3.0 55 Regular" panose="00020600040101010101" charset="-122"/>
                  <a:ea typeface="阿里巴巴普惠体 3.0 55 Regular" panose="00020600040101010101" charset="-122"/>
                  <a:sym typeface="+mn-ea"/>
                </a:rPr>
                <a:t>def </a:t>
              </a:r>
              <a:r>
                <a:rPr lang="en-US" altLang="zh-CN" sz="1400" b="1">
                  <a:solidFill>
                    <a:srgbClr val="795E26"/>
                  </a:solidFill>
                  <a:latin typeface="阿里巴巴普惠体 3.0 55 Regular" panose="00020600040101010101" charset="-122"/>
                  <a:ea typeface="阿里巴巴普惠体 3.0 55 Regular" panose="00020600040101010101" charset="-122"/>
                  <a:sym typeface="+mn-ea"/>
                </a:rPr>
                <a:t>myf</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(a){</a:t>
              </a:r>
              <a:r>
                <a:rPr lang="en-US" altLang="zh-CN" sz="1400">
                  <a:solidFill>
                    <a:srgbClr val="AF00DB"/>
                  </a:solidFill>
                  <a:latin typeface="阿里巴巴普惠体 3.0 55 Regular" panose="00020600040101010101" charset="-122"/>
                  <a:ea typeface="阿里巴巴普惠体 3.0 55 Regular" panose="00020600040101010101" charset="-122"/>
                  <a:sym typeface="+mn-ea"/>
                </a:rPr>
                <a:t>return</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a:t>
              </a:r>
              <a:r>
                <a:rPr lang="en-US" altLang="zh-CN" sz="1400">
                  <a:solidFill>
                    <a:srgbClr val="098658"/>
                  </a:solidFill>
                  <a:latin typeface="阿里巴巴普惠体 3.0 55 Regular" panose="00020600040101010101" charset="-122"/>
                  <a:ea typeface="阿里巴巴普惠体 3.0 55 Regular" panose="00020600040101010101" charset="-122"/>
                  <a:sym typeface="+mn-ea"/>
                </a:rPr>
                <a:t>1</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a:t>
              </a:r>
              <a:endParaRPr lang="en-US" altLang="zh-CN" sz="1400">
                <a:solidFill>
                  <a:srgbClr val="000000"/>
                </a:solidFill>
                <a:latin typeface="阿里巴巴普惠体 3.0 55 Regular" panose="00020600040101010101" charset="-122"/>
                <a:ea typeface="阿里巴巴普惠体 3.0 55 Regular" panose="00020600040101010101" charset="-122"/>
                <a:sym typeface="+mn-ea"/>
              </a:endParaRPr>
            </a:p>
          </p:txBody>
        </p:sp>
        <p:sp>
          <p:nvSpPr>
            <p:cNvPr id="26" name="文本框 25"/>
            <p:cNvSpPr txBox="1"/>
            <p:nvPr/>
          </p:nvSpPr>
          <p:spPr>
            <a:xfrm>
              <a:off x="8398" y="6245"/>
              <a:ext cx="9828" cy="1001"/>
            </a:xfrm>
            <a:prstGeom prst="rect">
              <a:avLst/>
            </a:prstGeom>
            <a:noFill/>
          </p:spPr>
          <p:txBody>
            <a:bodyPr wrap="square" rtlCol="0" anchor="t">
              <a:spAutoFit/>
            </a:bodyPr>
            <a:p>
              <a:pPr indent="0" fontAlgn="auto">
                <a:lnSpc>
                  <a:spcPct val="100000"/>
                </a:lnSpc>
              </a:pPr>
              <a:r>
                <a:rPr lang="en-US" altLang="zh-CN" sz="1400">
                  <a:solidFill>
                    <a:srgbClr val="AF00DB"/>
                  </a:solidFill>
                  <a:latin typeface="阿里巴巴普惠体 3.0 55 Regular" panose="00020600040101010101" charset="-122"/>
                  <a:ea typeface="阿里巴巴普惠体 3.0 55 Regular" panose="00020600040101010101" charset="-122"/>
                  <a:sym typeface="+mn-ea"/>
                </a:rPr>
                <a:t>def </a:t>
              </a:r>
              <a:r>
                <a:rPr lang="en-US" altLang="zh-CN" sz="1400" b="1">
                  <a:solidFill>
                    <a:srgbClr val="795E26"/>
                  </a:solidFill>
                  <a:latin typeface="阿里巴巴普惠体 3.0 55 Regular" panose="00020600040101010101" charset="-122"/>
                  <a:ea typeface="阿里巴巴普惠体 3.0 55 Regular" panose="00020600040101010101" charset="-122"/>
                  <a:sym typeface="+mn-ea"/>
                </a:rPr>
                <a:t>myf</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(a){a+=</a:t>
              </a:r>
              <a:r>
                <a:rPr lang="en-US" altLang="zh-CN" sz="1400">
                  <a:solidFill>
                    <a:srgbClr val="098658"/>
                  </a:solidFill>
                  <a:latin typeface="阿里巴巴普惠体 3.0 55 Regular" panose="00020600040101010101" charset="-122"/>
                  <a:ea typeface="阿里巴巴普惠体 3.0 55 Regular" panose="00020600040101010101" charset="-122"/>
                  <a:sym typeface="+mn-ea"/>
                </a:rPr>
                <a:t>1</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AF00DB"/>
                  </a:solidFill>
                  <a:latin typeface="阿里巴巴普惠体 3.0 55 Regular" panose="00020600040101010101" charset="-122"/>
                  <a:ea typeface="阿里巴巴普惠体 3.0 55 Regular" panose="00020600040101010101" charset="-122"/>
                  <a:sym typeface="+mn-ea"/>
                </a:rPr>
                <a:t>return</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endParaRPr lang="en-US" altLang="zh-CN" sz="1400">
                <a:solidFill>
                  <a:srgbClr val="008000"/>
                </a:solidFill>
                <a:latin typeface="阿里巴巴普惠体 3.0 55 Regular" panose="00020600040101010101" charset="-122"/>
                <a:ea typeface="阿里巴巴普惠体 3.0 55 Regular" panose="00020600040101010101" charset="-122"/>
                <a:sym typeface="+mn-ea"/>
              </a:endParaRPr>
            </a:p>
            <a:p>
              <a:pPr indent="0" fontAlgn="auto">
                <a:lnSpc>
                  <a:spcPct val="100000"/>
                </a:lnSpc>
              </a:pPr>
              <a:r>
                <a:rPr lang="en-US" altLang="zh-CN" sz="1400">
                  <a:solidFill>
                    <a:srgbClr val="008000"/>
                  </a:solidFill>
                  <a:latin typeface="阿里巴巴普惠体 3.0 55 Regular" panose="00020600040101010101" charset="-122"/>
                  <a:ea typeface="阿里巴巴普惠体 3.0 55 Regular" panose="00020600040101010101" charset="-122"/>
                  <a:sym typeface="+mn-ea"/>
                </a:rPr>
                <a:t>// Syntax Error: Constant variable [a] can't be modified.</a:t>
              </a:r>
              <a:endParaRPr lang="en-US" altLang="zh-CN" sz="1400">
                <a:solidFill>
                  <a:srgbClr val="008000"/>
                </a:solidFill>
                <a:latin typeface="阿里巴巴普惠体 3.0 55 Regular" panose="00020600040101010101" charset="-122"/>
                <a:ea typeface="阿里巴巴普惠体 3.0 55 Regular" panose="00020600040101010101" charset="-122"/>
                <a:sym typeface="+mn-ea"/>
              </a:endParaRPr>
            </a:p>
          </p:txBody>
        </p:sp>
        <p:sp>
          <p:nvSpPr>
            <p:cNvPr id="27" name="文本框 26"/>
            <p:cNvSpPr txBox="1"/>
            <p:nvPr/>
          </p:nvSpPr>
          <p:spPr>
            <a:xfrm>
              <a:off x="8174" y="5455"/>
              <a:ext cx="10196" cy="548"/>
            </a:xfrm>
            <a:prstGeom prst="rect">
              <a:avLst/>
            </a:prstGeom>
          </p:spPr>
          <p:txBody>
            <a:bodyPr wrap="square">
              <a:spAutoFit/>
            </a:bodyPr>
            <a:p>
              <a:pPr marL="0" indent="0"/>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此处的入参 </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默认是不可变参数。如果在函数体内对其进行修改，则会抛出异常。</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3" name="矩形 12"/>
            <p:cNvSpPr/>
            <p:nvPr/>
          </p:nvSpPr>
          <p:spPr>
            <a:xfrm>
              <a:off x="8196" y="4557"/>
              <a:ext cx="10197" cy="754"/>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4" name="矩形 13"/>
            <p:cNvSpPr/>
            <p:nvPr/>
          </p:nvSpPr>
          <p:spPr>
            <a:xfrm>
              <a:off x="8196" y="6147"/>
              <a:ext cx="10198" cy="1197"/>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7" name="矩形 16"/>
            <p:cNvSpPr/>
            <p:nvPr/>
          </p:nvSpPr>
          <p:spPr>
            <a:xfrm>
              <a:off x="8196" y="8179"/>
              <a:ext cx="10199" cy="858"/>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32" name="文本框 31"/>
            <p:cNvSpPr txBox="1"/>
            <p:nvPr/>
          </p:nvSpPr>
          <p:spPr>
            <a:xfrm>
              <a:off x="8148" y="7488"/>
              <a:ext cx="10222" cy="548"/>
            </a:xfrm>
            <a:prstGeom prst="rect">
              <a:avLst/>
            </a:prstGeom>
          </p:spPr>
          <p:txBody>
            <a:bodyPr wrap="square">
              <a:spAutoFit/>
            </a:bodyPr>
            <a:p>
              <a:pPr marL="0" indent="0"/>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如果要将</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定义成可变参数，需要通过</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mutable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关键字进行声明。</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pSp>
      <p:sp>
        <p:nvSpPr>
          <p:cNvPr id="37" name="文本框 36"/>
          <p:cNvSpPr txBox="1"/>
          <p:nvPr/>
        </p:nvSpPr>
        <p:spPr>
          <a:xfrm>
            <a:off x="814070" y="1370965"/>
            <a:ext cx="4613910" cy="4130040"/>
          </a:xfrm>
          <a:prstGeom prst="rect">
            <a:avLst/>
          </a:prstGeom>
        </p:spPr>
        <p:txBody>
          <a:bodyPr wrap="square">
            <a:noAutofit/>
          </a:bodyPr>
          <a:p>
            <a:pPr indent="0" fontAlgn="auto">
              <a:lnSpc>
                <a:spcPct val="150000"/>
              </a:lnSpc>
              <a:spcBef>
                <a:spcPct val="0"/>
              </a:spcBef>
              <a:spcAft>
                <a:spcPct val="0"/>
              </a:spcAft>
              <a:buFont typeface="Arial" panose="020B0604020202020204" pitchFamily="34" charset="0"/>
              <a:buNone/>
            </a:pPr>
            <a:r>
              <a:rPr lang="zh-CN" altLang="en-US"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自定义函数语法特点：</a:t>
            </a:r>
            <a:endParaRPr lang="zh-CN" altLang="en-US"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spcBef>
                <a:spcPct val="0"/>
              </a:spcBef>
              <a:spcAft>
                <a:spcPct val="0"/>
              </a:spcAft>
              <a:buFont typeface="Arial" panose="020B0604020202020204" pitchFamily="34" charset="0"/>
              <a:buNone/>
            </a:pPr>
            <a:endPar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spcBef>
                <a:spcPct val="0"/>
              </a:spcBef>
              <a:spcAft>
                <a:spcPct val="0"/>
              </a:spcAft>
              <a:buFont typeface="Arial" panose="020B0604020202020204" pitchFamily="34" charset="0"/>
              <a:buChar char="•"/>
            </a:pP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def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用于定义非聚合函数，</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defg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用于定义聚合函数。</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参数可以设定为默认值，但这些默认值必须是常量，可以是标量、常规数组或空的元组。</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入参默认不可修改。如果需要修改，必须指定关键字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mutable</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入参跟内置函数一样是引用传递，而不是值传递。</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调用自定义函数时也可以使用关键字参数。</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3"/>
    </p:custData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阿里巴巴普惠体 3.0 55 Regular" panose="00020600040101010101" charset="-122"/>
              <a:ea typeface="阿里巴巴普惠体 3.0 55 Regular" panose="00020600040101010101" charset="-122"/>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阿里巴巴普惠体 3.0 55 Regular" panose="00020600040101010101" charset="-122"/>
              </a:rPr>
              <a:t>自定义函数</a:t>
            </a:r>
            <a:r>
              <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阿里巴巴普惠体 3.0 55 Regular" panose="00020600040101010101" charset="-122"/>
              </a:rPr>
              <a:t> VS </a:t>
            </a: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阿里巴巴普惠体 3.0 55 Regular" panose="00020600040101010101" charset="-122"/>
              </a:rPr>
              <a:t>内置函数</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文本框 2"/>
          <p:cNvSpPr txBox="1"/>
          <p:nvPr/>
        </p:nvSpPr>
        <p:spPr>
          <a:xfrm>
            <a:off x="687070" y="951865"/>
            <a:ext cx="9446260" cy="58356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自定义函数不仅性能上与内置函数有差距，而且不具备内置聚合函数、标量函数和向量函数在常用数据结构上的一些默认特性，也不支持在</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SQL </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中</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进行</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map-reduce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计算流程优化。</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custDataLst>
              <p:tags r:id="rId3"/>
            </p:custDataLst>
          </p:nvPr>
        </p:nvSpPr>
        <p:spPr>
          <a:xfrm>
            <a:off x="1191079" y="1804095"/>
            <a:ext cx="4064000" cy="36830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45720" rIns="91440" bIns="45720" anchor="t">
            <a:spAutoFit/>
          </a:bodyPr>
          <a:p>
            <a:pPr indent="0">
              <a:buFont typeface="Arial" panose="020B0604020202020204" pitchFamily="34" charset="0"/>
              <a:buNone/>
            </a:pPr>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rPr>
              <a:t>自定义 demean 函数</a:t>
            </a:r>
            <a:endParaRPr lang="zh-CN" altLang="en-US" b="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 name="TextBox 9"/>
          <p:cNvSpPr txBox="1"/>
          <p:nvPr/>
        </p:nvSpPr>
        <p:spPr>
          <a:xfrm>
            <a:off x="1045650" y="4989427"/>
            <a:ext cx="5451371" cy="368300"/>
          </a:xfrm>
          <a:prstGeom prst="rect">
            <a:avLst/>
          </a:prstGeom>
          <a:noFill/>
        </p:spPr>
        <p:txBody>
          <a:bodyPr rot="0" spcFirstLastPara="0" vertOverflow="overflow" horzOverflow="overflow" vert="horz" wrap="square" lIns="91440" tIns="45720" rIns="91440" bIns="45720" numCol="1" spcCol="0" rtlCol="0" fromWordArt="0" anchor="t" anchorCtr="0" forceAA="0" compatLnSpc="1">
            <a:spAutoFit/>
          </a:bodyPr>
          <a:p>
            <a:r>
              <a:rPr lang="ja-JP" altLang="en-US">
                <a:solidFill>
                  <a:schemeClr val="dk1"/>
                </a:solidFill>
                <a:latin typeface="阿里巴巴普惠体 3.0 55 Regular" panose="00020600040101010101" charset="-122"/>
                <a:ea typeface="阿里巴巴普惠体 3.0 55 Regular" panose="00020600040101010101" charset="-122"/>
              </a:rPr>
              <a:t>使用高阶函数或函数模式定义函数在表上的行为</a:t>
            </a:r>
            <a:r>
              <a:rPr lang="en-US">
                <a:solidFill>
                  <a:schemeClr val="dk1"/>
                </a:solidFill>
                <a:latin typeface="阿里巴巴普惠体 3.0 55 Regular" panose="00020600040101010101" charset="-122"/>
                <a:ea typeface="阿里巴巴普惠体 3.0 55 Regular" panose="00020600040101010101" charset="-122"/>
              </a:rPr>
              <a:t>。</a:t>
            </a:r>
            <a:endParaRPr lang="en-US">
              <a:solidFill>
                <a:schemeClr val="dk1"/>
              </a:solidFill>
              <a:latin typeface="阿里巴巴普惠体 3.0 55 Regular" panose="00020600040101010101" charset="-122"/>
              <a:ea typeface="阿里巴巴普惠体 3.0 55 Regular" panose="00020600040101010101" charset="-122"/>
            </a:endParaRPr>
          </a:p>
        </p:txBody>
      </p:sp>
      <p:grpSp>
        <p:nvGrpSpPr>
          <p:cNvPr id="34" name="组合 33"/>
          <p:cNvGrpSpPr/>
          <p:nvPr>
            <p:custDataLst>
              <p:tags r:id="rId4"/>
            </p:custDataLst>
          </p:nvPr>
        </p:nvGrpSpPr>
        <p:grpSpPr>
          <a:xfrm>
            <a:off x="843280" y="1815465"/>
            <a:ext cx="302260" cy="306070"/>
            <a:chOff x="763" y="6708"/>
            <a:chExt cx="476" cy="482"/>
          </a:xfrm>
        </p:grpSpPr>
        <p:sp>
          <p:nvSpPr>
            <p:cNvPr id="31" name="椭圆 30"/>
            <p:cNvSpPr/>
            <p:nvPr>
              <p:custDataLst>
                <p:tags r:id="rId5"/>
              </p:custDataLst>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Shape"/>
            <p:cNvSpPr/>
            <p:nvPr>
              <p:custDataLst>
                <p:tags r:id="rId6"/>
              </p:custDataLst>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sp>
        <p:nvSpPr>
          <p:cNvPr id="23" name="文本框 22"/>
          <p:cNvSpPr txBox="1"/>
          <p:nvPr>
            <p:custDataLst>
              <p:tags r:id="rId7"/>
            </p:custDataLst>
          </p:nvPr>
        </p:nvSpPr>
        <p:spPr>
          <a:xfrm>
            <a:off x="1191260" y="2376170"/>
            <a:ext cx="4957445" cy="1322070"/>
          </a:xfrm>
          <a:prstGeom prst="rect">
            <a:avLst/>
          </a:prstGeom>
        </p:spPr>
        <p:txBody>
          <a:bodyPr wrap="square">
            <a:spAutoFit/>
          </a:bodyPr>
          <a:p>
            <a:pPr indent="0" fontAlgn="auto">
              <a:lnSpc>
                <a:spcPct val="100000"/>
              </a:lnSpc>
            </a:pPr>
            <a:r>
              <a:rPr lang="en-US" altLang="zh-CN" sz="1600" b="0">
                <a:solidFill>
                  <a:srgbClr val="AF00DB"/>
                </a:solidFill>
                <a:latin typeface="阿里巴巴普惠体 3.0 55 Regular" panose="00020600040101010101" charset="-122"/>
                <a:ea typeface="阿里巴巴普惠体 3.0 55 Regular" panose="00020600040101010101" charset="-122"/>
              </a:rPr>
              <a:t>def </a:t>
            </a:r>
            <a:r>
              <a:rPr lang="en-US" altLang="zh-CN" sz="1600" b="1">
                <a:solidFill>
                  <a:srgbClr val="000000"/>
                </a:solidFill>
                <a:latin typeface="阿里巴巴普惠体 3.0 55 Regular" panose="00020600040101010101" charset="-122"/>
                <a:ea typeface="阿里巴巴普惠体 3.0 55 Regular" panose="00020600040101010101" charset="-122"/>
              </a:rPr>
              <a:t>myDemean</a:t>
            </a:r>
            <a:r>
              <a:rPr lang="en-US" altLang="zh-CN" sz="1600" b="0">
                <a:solidFill>
                  <a:srgbClr val="000000"/>
                </a:solidFill>
                <a:latin typeface="阿里巴巴普惠体 3.0 55 Regular" panose="00020600040101010101" charset="-122"/>
                <a:ea typeface="阿里巴巴普惠体 3.0 55 Regular" panose="00020600040101010101" charset="-122"/>
              </a:rPr>
              <a:t>(x){</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return</a:t>
            </a:r>
            <a:r>
              <a:rPr lang="en-US" altLang="zh-CN" sz="1600" b="0">
                <a:solidFill>
                  <a:srgbClr val="000000"/>
                </a:solidFill>
                <a:latin typeface="阿里巴巴普惠体 3.0 55 Regular" panose="00020600040101010101" charset="-122"/>
                <a:ea typeface="阿里巴巴普惠体 3.0 55 Regular" panose="00020600040101010101" charset="-122"/>
              </a:rPr>
              <a:t> x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avg</a:t>
            </a:r>
            <a:r>
              <a:rPr lang="en-US" altLang="zh-CN" sz="1600" b="0">
                <a:solidFill>
                  <a:srgbClr val="000000"/>
                </a:solidFill>
                <a:latin typeface="阿里巴巴普惠体 3.0 55 Regular" panose="00020600040101010101" charset="-122"/>
                <a:ea typeface="阿里巴巴普惠体 3.0 55 Regular" panose="00020600040101010101" charset="-122"/>
              </a:rPr>
              <a:t>(x)</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t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rPr>
              <a:t>table</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2</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3</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4</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as</a:t>
            </a:r>
            <a:r>
              <a:rPr lang="en-US" altLang="zh-CN" sz="1600" b="0">
                <a:solidFill>
                  <a:srgbClr val="000000"/>
                </a:solidFill>
                <a:latin typeface="阿里巴巴普惠体 3.0 55 Regular" panose="00020600040101010101" charset="-122"/>
                <a:ea typeface="阿里巴巴普惠体 3.0 55 Regular" panose="00020600040101010101" charset="-122"/>
              </a:rPr>
              <a:t> val1, [</a:t>
            </a:r>
            <a:r>
              <a:rPr lang="en-US" altLang="zh-CN" sz="1600" b="0">
                <a:solidFill>
                  <a:srgbClr val="00A000"/>
                </a:solidFill>
                <a:latin typeface="阿里巴巴普惠体 3.0 55 Regular" panose="00020600040101010101" charset="-122"/>
                <a:ea typeface="阿里巴巴普惠体 3.0 55 Regular" panose="00020600040101010101" charset="-122"/>
              </a:rPr>
              <a:t>5</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6</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7</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8</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as</a:t>
            </a:r>
            <a:r>
              <a:rPr lang="en-US" altLang="zh-CN" sz="1600" b="0">
                <a:solidFill>
                  <a:srgbClr val="000000"/>
                </a:solidFill>
                <a:latin typeface="阿里巴巴普惠体 3.0 55 Regular" panose="00020600040101010101" charset="-122"/>
                <a:ea typeface="阿里巴巴普惠体 3.0 55 Regular" panose="00020600040101010101" charset="-122"/>
              </a:rPr>
              <a:t> val2)</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1">
                <a:solidFill>
                  <a:srgbClr val="000000"/>
                </a:solidFill>
                <a:latin typeface="阿里巴巴普惠体 3.0 55 Regular" panose="00020600040101010101" charset="-122"/>
                <a:ea typeface="阿里巴巴普惠体 3.0 55 Regular" panose="00020600040101010101" charset="-122"/>
              </a:rPr>
              <a:t>myDemean</a:t>
            </a:r>
            <a:r>
              <a:rPr lang="en-US" altLang="zh-CN" sz="1600" b="0">
                <a:solidFill>
                  <a:srgbClr val="000000"/>
                </a:solidFill>
                <a:latin typeface="阿里巴巴普惠体 3.0 55 Regular" panose="00020600040101010101" charset="-122"/>
                <a:ea typeface="阿里巴巴普惠体 3.0 55 Regular" panose="00020600040101010101" charset="-122"/>
              </a:rPr>
              <a:t>(t)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25" name="文本框 24"/>
          <p:cNvSpPr txBox="1"/>
          <p:nvPr>
            <p:custDataLst>
              <p:tags r:id="rId8"/>
            </p:custDataLst>
          </p:nvPr>
        </p:nvSpPr>
        <p:spPr>
          <a:xfrm>
            <a:off x="1069340" y="3727450"/>
            <a:ext cx="4185920" cy="521970"/>
          </a:xfrm>
          <a:prstGeom prst="rect">
            <a:avLst/>
          </a:prstGeom>
          <a:noFill/>
        </p:spPr>
        <p:txBody>
          <a:bodyPr wrap="square" rtlCol="0" anchor="t">
            <a:spAutoFit/>
          </a:bodyPr>
          <a:p>
            <a:r>
              <a:rPr lang="en-US" altLang="zh-CN" sz="1400">
                <a:solidFill>
                  <a:srgbClr val="FF0000"/>
                </a:solidFill>
                <a:latin typeface="阿里巴巴普惠体 3.0 55 Regular" panose="00020600040101010101" charset="-122"/>
                <a:ea typeface="阿里巴巴普惠体 3.0 55 Regular" panose="00020600040101010101" charset="-122"/>
              </a:rPr>
              <a:t>The shapes of two operands for binary computation are incompatible.</a:t>
            </a:r>
            <a:endParaRPr lang="en-US" altLang="zh-CN" sz="1400">
              <a:solidFill>
                <a:srgbClr val="FF0000"/>
              </a:solidFill>
              <a:latin typeface="阿里巴巴普惠体 3.0 55 Regular" panose="00020600040101010101" charset="-122"/>
              <a:ea typeface="阿里巴巴普惠体 3.0 55 Regular" panose="00020600040101010101" charset="-122"/>
            </a:endParaRPr>
          </a:p>
        </p:txBody>
      </p:sp>
      <p:sp>
        <p:nvSpPr>
          <p:cNvPr id="30" name="文本框 29"/>
          <p:cNvSpPr txBox="1"/>
          <p:nvPr/>
        </p:nvSpPr>
        <p:spPr>
          <a:xfrm>
            <a:off x="1104900" y="5549265"/>
            <a:ext cx="4292600" cy="725805"/>
          </a:xfrm>
          <a:prstGeom prst="rect">
            <a:avLst/>
          </a:prstGeom>
        </p:spPr>
        <p:txBody>
          <a:bodyPr wrap="square">
            <a:spAutoFit/>
          </a:bodyPr>
          <a:p>
            <a:pPr>
              <a:lnSpc>
                <a:spcPts val="165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myDemean</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V</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或者 </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byColumn(myDemean, 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3" name="文本框 32"/>
          <p:cNvSpPr txBox="1"/>
          <p:nvPr>
            <p:custDataLst>
              <p:tags r:id="rId9"/>
            </p:custDataLst>
          </p:nvPr>
        </p:nvSpPr>
        <p:spPr>
          <a:xfrm>
            <a:off x="6100445" y="3007043"/>
            <a:ext cx="5080000" cy="1360805"/>
          </a:xfrm>
          <a:prstGeom prst="rect">
            <a:avLst/>
          </a:prstGeom>
        </p:spPr>
        <p:txBody>
          <a:bodyPr>
            <a:spAutoFit/>
          </a:bodyPr>
          <a:p>
            <a:pPr>
              <a:lnSpc>
                <a:spcPts val="1650"/>
              </a:lnSpc>
            </a:pPr>
            <a:r>
              <a:rPr lang="en-US" altLang="zh-CN" sz="1600" b="0">
                <a:solidFill>
                  <a:srgbClr val="000000"/>
                </a:solidFill>
                <a:latin typeface="阿里巴巴普惠体 3.0 55 Regular" panose="00020600040101010101" charset="-122"/>
                <a:ea typeface="阿里巴巴普惠体 3.0 55 Regular" panose="00020600040101010101" charset="-122"/>
              </a:rPr>
              <a:t>val1 val2</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600" b="0">
                <a:solidFill>
                  <a:srgbClr val="FF0000"/>
                </a:solidFill>
                <a:latin typeface="阿里巴巴普惠体 3.0 55 Regular" panose="00020600040101010101" charset="-122"/>
                <a:ea typeface="阿里巴巴普惠体 3.0 55 Regular" panose="00020600040101010101" charset="-122"/>
              </a:rPr>
              <a:t>---- ----</a:t>
            </a:r>
            <a:endParaRPr lang="en-US" altLang="zh-CN" sz="1600" b="0">
              <a:solidFill>
                <a:srgbClr val="FF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1.5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1.5</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0.5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0.5</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600" b="0">
                <a:solidFill>
                  <a:srgbClr val="00A000"/>
                </a:solidFill>
                <a:latin typeface="阿里巴巴普惠体 3.0 55 Regular" panose="00020600040101010101" charset="-122"/>
                <a:ea typeface="阿里巴巴普惠体 3.0 55 Regular" panose="00020600040101010101" charset="-122"/>
              </a:rPr>
              <a:t>0.5</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0.5</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600" b="0">
                <a:solidFill>
                  <a:srgbClr val="00A000"/>
                </a:solidFill>
                <a:latin typeface="阿里巴巴普惠体 3.0 55 Regular" panose="00020600040101010101" charset="-122"/>
                <a:ea typeface="阿里巴巴普惠体 3.0 55 Regular" panose="00020600040101010101" charset="-122"/>
              </a:rPr>
              <a:t>1.5</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1.5</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p:txBody>
      </p:sp>
      <p:sp>
        <p:nvSpPr>
          <p:cNvPr id="35" name="文本框 1"/>
          <p:cNvSpPr txBox="1"/>
          <p:nvPr>
            <p:custDataLst>
              <p:tags r:id="rId10"/>
            </p:custDataLst>
          </p:nvPr>
        </p:nvSpPr>
        <p:spPr>
          <a:xfrm>
            <a:off x="6185123" y="1806635"/>
            <a:ext cx="4064000" cy="36830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45720" rIns="91440" bIns="45720" anchor="t">
            <a:spAutoFit/>
          </a:bodyPr>
          <a:p>
            <a:pPr indent="0">
              <a:buFont typeface="Arial" panose="020B0604020202020204" pitchFamily="34" charset="0"/>
              <a:buNone/>
            </a:pPr>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rPr>
              <a:t>内置 demean 函数</a:t>
            </a:r>
            <a:endParaRPr lang="zh-CN" altLang="en-US" b="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pSp>
        <p:nvGrpSpPr>
          <p:cNvPr id="36" name="组合 35"/>
          <p:cNvGrpSpPr/>
          <p:nvPr>
            <p:custDataLst>
              <p:tags r:id="rId11"/>
            </p:custDataLst>
          </p:nvPr>
        </p:nvGrpSpPr>
        <p:grpSpPr>
          <a:xfrm>
            <a:off x="5838190" y="1815465"/>
            <a:ext cx="302260" cy="306070"/>
            <a:chOff x="763" y="6708"/>
            <a:chExt cx="476" cy="482"/>
          </a:xfrm>
        </p:grpSpPr>
        <p:sp>
          <p:nvSpPr>
            <p:cNvPr id="40" name="椭圆 39"/>
            <p:cNvSpPr/>
            <p:nvPr>
              <p:custDataLst>
                <p:tags r:id="rId12"/>
              </p:custDataLst>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41" name="Shape"/>
            <p:cNvSpPr/>
            <p:nvPr>
              <p:custDataLst>
                <p:tags r:id="rId13"/>
              </p:custDataLst>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sp>
        <p:nvSpPr>
          <p:cNvPr id="42" name="文本框 41"/>
          <p:cNvSpPr txBox="1"/>
          <p:nvPr>
            <p:custDataLst>
              <p:tags r:id="rId14"/>
            </p:custDataLst>
          </p:nvPr>
        </p:nvSpPr>
        <p:spPr>
          <a:xfrm>
            <a:off x="6062345" y="2372360"/>
            <a:ext cx="5080000" cy="583565"/>
          </a:xfrm>
          <a:prstGeom prst="rect">
            <a:avLst/>
          </a:prstGeom>
        </p:spPr>
        <p:txBody>
          <a:bodyPr>
            <a:spAutoFit/>
          </a:bodyPr>
          <a:p>
            <a:pPr indent="0" fontAlgn="auto">
              <a:lnSpc>
                <a:spcPct val="100000"/>
              </a:lnSpc>
            </a:pPr>
            <a:r>
              <a:rPr lang="en-US" altLang="zh-CN" sz="1600" b="1">
                <a:solidFill>
                  <a:srgbClr val="000000"/>
                </a:solidFill>
                <a:latin typeface="阿里巴巴普惠体 3.0 55 Regular" panose="00020600040101010101" charset="-122"/>
                <a:ea typeface="阿里巴巴普惠体 3.0 55 Regular" panose="00020600040101010101" charset="-122"/>
              </a:rPr>
              <a:t>demean</a:t>
            </a:r>
            <a:r>
              <a:rPr lang="en-US" altLang="zh-CN" sz="1600" b="0">
                <a:solidFill>
                  <a:srgbClr val="000000"/>
                </a:solidFill>
                <a:latin typeface="阿里巴巴普惠体 3.0 55 Regular" panose="00020600040101010101" charset="-122"/>
                <a:ea typeface="阿里巴巴普惠体 3.0 55 Regular" panose="00020600040101010101" charset="-122"/>
              </a:rPr>
              <a:t>(t)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//output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cxnSp>
        <p:nvCxnSpPr>
          <p:cNvPr id="44" name="直接箭头连接符 43"/>
          <p:cNvCxnSpPr/>
          <p:nvPr/>
        </p:nvCxnSpPr>
        <p:spPr>
          <a:xfrm>
            <a:off x="3481070" y="4366260"/>
            <a:ext cx="1905" cy="430530"/>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pic>
        <p:nvPicPr>
          <p:cNvPr id="45" name="图片 44" descr="叉号"/>
          <p:cNvPicPr>
            <a:picLocks noChangeAspect="1"/>
          </p:cNvPicPr>
          <p:nvPr>
            <p:custDataLst>
              <p:tags r:id="rId15"/>
            </p:custDataLst>
          </p:nvPr>
        </p:nvPicPr>
        <p:blipFill>
          <a:blip r:embed="rId16">
            <a:extLst>
              <a:ext uri="{96DAC541-7B7A-43D3-8B79-37D633B846F1}">
                <asvg:svgBlip xmlns:asvg="http://schemas.microsoft.com/office/drawing/2016/SVG/main" r:embed="rId17"/>
              </a:ext>
            </a:extLst>
          </a:blip>
          <a:stretch>
            <a:fillRect/>
          </a:stretch>
        </p:blipFill>
        <p:spPr>
          <a:xfrm>
            <a:off x="3656330" y="1853565"/>
            <a:ext cx="280670" cy="280670"/>
          </a:xfrm>
          <a:prstGeom prst="rect">
            <a:avLst/>
          </a:prstGeom>
        </p:spPr>
      </p:pic>
      <p:pic>
        <p:nvPicPr>
          <p:cNvPr id="46" name="图片 45" descr="对"/>
          <p:cNvPicPr>
            <a:picLocks noChangeAspect="1"/>
          </p:cNvPicPr>
          <p:nvPr>
            <p:custDataLst>
              <p:tags r:id="rId18"/>
            </p:custDataLst>
          </p:nvPr>
        </p:nvPicPr>
        <p:blipFill>
          <a:blip r:embed="rId19">
            <a:extLst>
              <a:ext uri="{96DAC541-7B7A-43D3-8B79-37D633B846F1}">
                <asvg:svgBlip xmlns:asvg="http://schemas.microsoft.com/office/drawing/2016/SVG/main" r:embed="rId20"/>
              </a:ext>
            </a:extLst>
          </a:blip>
          <a:stretch>
            <a:fillRect/>
          </a:stretch>
        </p:blipFill>
        <p:spPr>
          <a:xfrm>
            <a:off x="8399780" y="1877060"/>
            <a:ext cx="241300" cy="241300"/>
          </a:xfrm>
          <a:prstGeom prst="rect">
            <a:avLst/>
          </a:prstGeom>
        </p:spPr>
      </p:pic>
      <p:sp>
        <p:nvSpPr>
          <p:cNvPr id="13" name="矩形 12"/>
          <p:cNvSpPr/>
          <p:nvPr>
            <p:custDataLst>
              <p:tags r:id="rId21"/>
            </p:custDataLst>
          </p:nvPr>
        </p:nvSpPr>
        <p:spPr>
          <a:xfrm>
            <a:off x="1045845" y="2272665"/>
            <a:ext cx="4558665" cy="209550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6" name="矩形 5"/>
          <p:cNvSpPr/>
          <p:nvPr>
            <p:custDataLst>
              <p:tags r:id="rId22"/>
            </p:custDataLst>
          </p:nvPr>
        </p:nvSpPr>
        <p:spPr>
          <a:xfrm>
            <a:off x="5731510" y="2272665"/>
            <a:ext cx="4558665" cy="209550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7" name="矩形 6"/>
          <p:cNvSpPr/>
          <p:nvPr>
            <p:custDataLst>
              <p:tags r:id="rId23"/>
            </p:custDataLst>
          </p:nvPr>
        </p:nvSpPr>
        <p:spPr>
          <a:xfrm>
            <a:off x="1045845" y="5464810"/>
            <a:ext cx="4558665" cy="83820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8" name="椭圆 7"/>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24"/>
    </p:custDataLst>
  </p:cSld>
  <p:clrMapOvr>
    <a:masterClrMapping/>
  </p:clrMapOvr>
  <p:transition/>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6.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
</p:tagLst>
</file>

<file path=ppt/tags/tag198.xml><?xml version="1.0" encoding="utf-8"?>
<p:tagLst xmlns:p="http://schemas.openxmlformats.org/presentationml/2006/main">
  <p:tag name="KSO_WM_BEAUTIFY_FLAG" val=""/>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
</p:tagLst>
</file>

<file path=ppt/tags/tag212.xml><?xml version="1.0" encoding="utf-8"?>
<p:tagLst xmlns:p="http://schemas.openxmlformats.org/presentationml/2006/main">
  <p:tag name="KSO_WM_BEAUTIFY_FLAG" val=""/>
</p:tagLst>
</file>

<file path=ppt/tags/tag213.xml><?xml version="1.0" encoding="utf-8"?>
<p:tagLst xmlns:p="http://schemas.openxmlformats.org/presentationml/2006/main">
  <p:tag name="KSO_WM_BEAUTIFY_FLAG" val=""/>
</p:tagLst>
</file>

<file path=ppt/tags/tag214.xml><?xml version="1.0" encoding="utf-8"?>
<p:tagLst xmlns:p="http://schemas.openxmlformats.org/presentationml/2006/main">
  <p:tag name="KSO_WM_BEAUTIFY_FLAG" val=""/>
</p:tagLst>
</file>

<file path=ppt/tags/tag215.xml><?xml version="1.0" encoding="utf-8"?>
<p:tagLst xmlns:p="http://schemas.openxmlformats.org/presentationml/2006/main">
  <p:tag name="KSO_WM_BEAUTIFY_FLAG" val=""/>
</p:tagLst>
</file>

<file path=ppt/tags/tag216.xml><?xml version="1.0" encoding="utf-8"?>
<p:tagLst xmlns:p="http://schemas.openxmlformats.org/presentationml/2006/main">
  <p:tag name="KSO_WM_BEAUTIFY_FLAG" val=""/>
</p:tagLst>
</file>

<file path=ppt/tags/tag217.xml><?xml version="1.0" encoding="utf-8"?>
<p:tagLst xmlns:p="http://schemas.openxmlformats.org/presentationml/2006/main">
  <p:tag name="KSO_WM_BEAUTIFY_FLAG" val=""/>
</p:tagLst>
</file>

<file path=ppt/tags/tag218.xml><?xml version="1.0" encoding="utf-8"?>
<p:tagLst xmlns:p="http://schemas.openxmlformats.org/presentationml/2006/main">
  <p:tag name="KSO_WM_BEAUTIFY_FLAG" val=""/>
</p:tagLst>
</file>

<file path=ppt/tags/tag219.xml><?xml version="1.0" encoding="utf-8"?>
<p:tagLst xmlns:p="http://schemas.openxmlformats.org/presentationml/2006/main">
  <p:tag name="KSO_WM_BEAUTIFY_FLAG" val=""/>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BEAUTIFY_FLAG" val=""/>
</p:tagLst>
</file>

<file path=ppt/tags/tag221.xml><?xml version="1.0" encoding="utf-8"?>
<p:tagLst xmlns:p="http://schemas.openxmlformats.org/presentationml/2006/main">
  <p:tag name="KSO_WM_BEAUTIFY_FLAG" val=""/>
</p:tagLst>
</file>

<file path=ppt/tags/tag222.xml><?xml version="1.0" encoding="utf-8"?>
<p:tagLst xmlns:p="http://schemas.openxmlformats.org/presentationml/2006/main">
  <p:tag name="KSO_WM_DIAGRAM_VIRTUALLY_FRAME" val="{&quot;height&quot;:356.25566929133856,&quot;left&quot;:134.75,&quot;top&quot;:121.6,&quot;width&quot;:266.85}"/>
</p:tagLst>
</file>

<file path=ppt/tags/tag223.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24.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25.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26.xml><?xml version="1.0" encoding="utf-8"?>
<p:tagLst xmlns:p="http://schemas.openxmlformats.org/presentationml/2006/main">
  <p:tag name="KSO_WM_DIAGRAM_VIRTUALLY_FRAME" val="{&quot;height&quot;:356.25566929133856,&quot;left&quot;:134.75,&quot;top&quot;:121.6,&quot;width&quot;:266.85}"/>
</p:tagLst>
</file>

<file path=ppt/tags/tag227.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28.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29.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DIAGRAM_VIRTUALLY_FRAME" val="{&quot;height&quot;:356.25566929133856,&quot;left&quot;:134.75,&quot;top&quot;:121.6,&quot;width&quot;:266.85}"/>
</p:tagLst>
</file>

<file path=ppt/tags/tag231.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32.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33.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34.xml><?xml version="1.0" encoding="utf-8"?>
<p:tagLst xmlns:p="http://schemas.openxmlformats.org/presentationml/2006/main">
  <p:tag name="KSO_WM_DIAGRAM_VIRTUALLY_FRAME" val="{&quot;height&quot;:356.25566929133856,&quot;left&quot;:134.75,&quot;top&quot;:121.6,&quot;width&quot;:266.85}"/>
</p:tagLst>
</file>

<file path=ppt/tags/tag235.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36.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37.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38.xml><?xml version="1.0" encoding="utf-8"?>
<p:tagLst xmlns:p="http://schemas.openxmlformats.org/presentationml/2006/main">
  <p:tag name="KSO_WM_BEAUTIFY_FLAG" val=""/>
</p:tagLst>
</file>

<file path=ppt/tags/tag239.xml><?xml version="1.0" encoding="utf-8"?>
<p:tagLst xmlns:p="http://schemas.openxmlformats.org/presentationml/2006/main">
  <p:tag name="KSO_WM_DIAGRAM_VIRTUALLY_FRAME" val="{&quot;height&quot;:356.25566929133856,&quot;left&quot;:134.75,&quot;top&quot;:121.6,&quot;width&quot;:266.85}"/>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41.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42.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4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44.xml><?xml version="1.0" encoding="utf-8"?>
<p:tagLst xmlns:p="http://schemas.openxmlformats.org/presentationml/2006/main">
  <p:tag name="KSO_WM_BEAUTIFY_FLAG" val=""/>
</p:tagLst>
</file>

<file path=ppt/tags/tag245.xml><?xml version="1.0" encoding="utf-8"?>
<p:tagLst xmlns:p="http://schemas.openxmlformats.org/presentationml/2006/main">
  <p:tag name="KSO_WM_BEAUTIFY_FLAG" val=""/>
</p:tagLst>
</file>

<file path=ppt/tags/tag246.xml><?xml version="1.0" encoding="utf-8"?>
<p:tagLst xmlns:p="http://schemas.openxmlformats.org/presentationml/2006/main">
  <p:tag name="KSO_WM_BEAUTIFY_FLAG" val=""/>
</p:tagLst>
</file>

<file path=ppt/tags/tag247.xml><?xml version="1.0" encoding="utf-8"?>
<p:tagLst xmlns:p="http://schemas.openxmlformats.org/presentationml/2006/main">
  <p:tag name="KSO_WM_BEAUTIFY_FLAG" val=""/>
</p:tagLst>
</file>

<file path=ppt/tags/tag248.xml><?xml version="1.0" encoding="utf-8"?>
<p:tagLst xmlns:p="http://schemas.openxmlformats.org/presentationml/2006/main">
  <p:tag name="KSO_WM_BEAUTIFY_FLAG" val=""/>
</p:tagLst>
</file>

<file path=ppt/tags/tag249.xml><?xml version="1.0" encoding="utf-8"?>
<p:tagLst xmlns:p="http://schemas.openxmlformats.org/presentationml/2006/main">
  <p:tag name="KSO_WM_BEAUTIFY_FLAG" val=""/>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BEAUTIFY_FLAG" val=""/>
</p:tagLst>
</file>

<file path=ppt/tags/tag251.xml><?xml version="1.0" encoding="utf-8"?>
<p:tagLst xmlns:p="http://schemas.openxmlformats.org/presentationml/2006/main">
  <p:tag name="KSO_WM_BEAUTIFY_FLAG" val=""/>
</p:tagLst>
</file>

<file path=ppt/tags/tag252.xml><?xml version="1.0" encoding="utf-8"?>
<p:tagLst xmlns:p="http://schemas.openxmlformats.org/presentationml/2006/main">
  <p:tag name="KSO_WM_BEAUTIFY_FLAG" val=""/>
</p:tagLst>
</file>

<file path=ppt/tags/tag253.xml><?xml version="1.0" encoding="utf-8"?>
<p:tagLst xmlns:p="http://schemas.openxmlformats.org/presentationml/2006/main">
  <p:tag name="KSO_WM_BEAUTIFY_FLAG" val=""/>
</p:tagLst>
</file>

<file path=ppt/tags/tag254.xml><?xml version="1.0" encoding="utf-8"?>
<p:tagLst xmlns:p="http://schemas.openxmlformats.org/presentationml/2006/main">
  <p:tag name="KSO_WM_BEAUTIFY_FLAG" val=""/>
</p:tagLst>
</file>

<file path=ppt/tags/tag255.xml><?xml version="1.0" encoding="utf-8"?>
<p:tagLst xmlns:p="http://schemas.openxmlformats.org/presentationml/2006/main">
  <p:tag name="KSO_WM_BEAUTIFY_FLAG" val=""/>
</p:tagLst>
</file>

<file path=ppt/tags/tag256.xml><?xml version="1.0" encoding="utf-8"?>
<p:tagLst xmlns:p="http://schemas.openxmlformats.org/presentationml/2006/main">
  <p:tag name="KSO_WM_BEAUTIFY_FLAG" val=""/>
</p:tagLst>
</file>

<file path=ppt/tags/tag25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58.xml><?xml version="1.0" encoding="utf-8"?>
<p:tagLst xmlns:p="http://schemas.openxmlformats.org/presentationml/2006/main">
  <p:tag name="KSO_WM_BEAUTIFY_FLAG" val=""/>
</p:tagLst>
</file>

<file path=ppt/tags/tag259.xml><?xml version="1.0" encoding="utf-8"?>
<p:tagLst xmlns:p="http://schemas.openxmlformats.org/presentationml/2006/main">
  <p:tag name="KSO_WM_DIAGRAM_VIRTUALLY_FRAME" val="{&quot;height&quot;:201.5,&quot;left&quot;:53.7,&quot;top&quot;:247.1,&quot;width&quot;:566.05}"/>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KSO_WM_DIAGRAM_VIRTUALLY_FRAME" val="{&quot;height&quot;:201.5,&quot;left&quot;:53.7,&quot;top&quot;:247.1,&quot;width&quot;:566.05}"/>
</p:tagLst>
</file>

<file path=ppt/tags/tag261.xml><?xml version="1.0" encoding="utf-8"?>
<p:tagLst xmlns:p="http://schemas.openxmlformats.org/presentationml/2006/main">
  <p:tag name="KSO_WM_DIAGRAM_VIRTUALLY_FRAME" val="{&quot;height&quot;:201.5,&quot;left&quot;:53.7,&quot;top&quot;:247.1,&quot;width&quot;:566.05}"/>
</p:tagLst>
</file>

<file path=ppt/tags/tag262.xml><?xml version="1.0" encoding="utf-8"?>
<p:tagLst xmlns:p="http://schemas.openxmlformats.org/presentationml/2006/main">
  <p:tag name="KSO_WM_DIAGRAM_VIRTUALLY_FRAME" val="{&quot;height&quot;:201.5,&quot;left&quot;:53.7,&quot;top&quot;:247.1,&quot;width&quot;:566.05}"/>
</p:tagLst>
</file>

<file path=ppt/tags/tag263.xml><?xml version="1.0" encoding="utf-8"?>
<p:tagLst xmlns:p="http://schemas.openxmlformats.org/presentationml/2006/main">
  <p:tag name="KSO_WM_DIAGRAM_VIRTUALLY_FRAME" val="{&quot;height&quot;:201.5,&quot;left&quot;:53.7,&quot;top&quot;:247.1,&quot;width&quot;:566.05}"/>
</p:tagLst>
</file>

<file path=ppt/tags/tag264.xml><?xml version="1.0" encoding="utf-8"?>
<p:tagLst xmlns:p="http://schemas.openxmlformats.org/presentationml/2006/main">
  <p:tag name="KSO_WM_DIAGRAM_VIRTUALLY_FRAME" val="{&quot;height&quot;:201.5,&quot;left&quot;:53.7,&quot;top&quot;:247.1,&quot;width&quot;:566.05}"/>
</p:tagLst>
</file>

<file path=ppt/tags/tag265.xml><?xml version="1.0" encoding="utf-8"?>
<p:tagLst xmlns:p="http://schemas.openxmlformats.org/presentationml/2006/main">
  <p:tag name="KSO_WM_DIAGRAM_VIRTUALLY_FRAME" val="{&quot;height&quot;:201.5,&quot;left&quot;:53.7,&quot;top&quot;:247.1,&quot;width&quot;:566.05}"/>
</p:tagLst>
</file>

<file path=ppt/tags/tag26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67.xml><?xml version="1.0" encoding="utf-8"?>
<p:tagLst xmlns:p="http://schemas.openxmlformats.org/presentationml/2006/main">
  <p:tag name="KSO_WM_BEAUTIFY_FLAG" val=""/>
</p:tagLst>
</file>

<file path=ppt/tags/tag268.xml><?xml version="1.0" encoding="utf-8"?>
<p:tagLst xmlns:p="http://schemas.openxmlformats.org/presentationml/2006/main">
  <p:tag name="KSO_WM_DIAGRAM_VIRTUALLY_FRAME" val="{&quot;height&quot;:201.5,&quot;left&quot;:53.7,&quot;top&quot;:247.1,&quot;width&quot;:566.05}"/>
</p:tagLst>
</file>

<file path=ppt/tags/tag26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0.xml><?xml version="1.0" encoding="utf-8"?>
<p:tagLst xmlns:p="http://schemas.openxmlformats.org/presentationml/2006/main">
  <p:tag name="KSO_WM_BEAUTIFY_FLAG" val=""/>
</p:tagLst>
</file>

<file path=ppt/tags/tag271.xml><?xml version="1.0" encoding="utf-8"?>
<p:tagLst xmlns:p="http://schemas.openxmlformats.org/presentationml/2006/main">
  <p:tag name="KSO_WM_BEAUTIFY_FLAG" val=""/>
</p:tagLst>
</file>

<file path=ppt/tags/tag272.xml><?xml version="1.0" encoding="utf-8"?>
<p:tagLst xmlns:p="http://schemas.openxmlformats.org/presentationml/2006/main">
  <p:tag name="KSO_WM_BEAUTIFY_FLAG" val=""/>
</p:tagLst>
</file>

<file path=ppt/tags/tag273.xml><?xml version="1.0" encoding="utf-8"?>
<p:tagLst xmlns:p="http://schemas.openxmlformats.org/presentationml/2006/main">
  <p:tag name="KSO_WM_BEAUTIFY_FLAG" val=""/>
</p:tagLst>
</file>

<file path=ppt/tags/tag274.xml><?xml version="1.0" encoding="utf-8"?>
<p:tagLst xmlns:p="http://schemas.openxmlformats.org/presentationml/2006/main">
  <p:tag name="KSO_WM_BEAUTIFY_FLAG" val=""/>
</p:tagLst>
</file>

<file path=ppt/tags/tag275.xml><?xml version="1.0" encoding="utf-8"?>
<p:tagLst xmlns:p="http://schemas.openxmlformats.org/presentationml/2006/main">
  <p:tag name="KSO_WM_BEAUTIFY_FLAG" val=""/>
</p:tagLst>
</file>

<file path=ppt/tags/tag276.xml><?xml version="1.0" encoding="utf-8"?>
<p:tagLst xmlns:p="http://schemas.openxmlformats.org/presentationml/2006/main">
  <p:tag name="KSO_WM_BEAUTIFY_FLAG" val=""/>
</p:tagLst>
</file>

<file path=ppt/tags/tag277.xml><?xml version="1.0" encoding="utf-8"?>
<p:tagLst xmlns:p="http://schemas.openxmlformats.org/presentationml/2006/main">
  <p:tag name="KSO_WM_BEAUTIFY_FLAG" val=""/>
</p:tagLst>
</file>

<file path=ppt/tags/tag278.xml><?xml version="1.0" encoding="utf-8"?>
<p:tagLst xmlns:p="http://schemas.openxmlformats.org/presentationml/2006/main">
  <p:tag name="KSO_WM_BEAUTIFY_FLAG" val=""/>
</p:tagLst>
</file>

<file path=ppt/tags/tag279.xml><?xml version="1.0" encoding="utf-8"?>
<p:tagLst xmlns:p="http://schemas.openxmlformats.org/presentationml/2006/main">
  <p:tag name="KSO_WM_BEAUTIFY_FLAG" val=""/>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0.xml><?xml version="1.0" encoding="utf-8"?>
<p:tagLst xmlns:p="http://schemas.openxmlformats.org/presentationml/2006/main">
  <p:tag name="KSO_WM_BEAUTIFY_FLAG" val=""/>
</p:tagLst>
</file>

<file path=ppt/tags/tag281.xml><?xml version="1.0" encoding="utf-8"?>
<p:tagLst xmlns:p="http://schemas.openxmlformats.org/presentationml/2006/main">
  <p:tag name="KSO_WM_BEAUTIFY_FLAG" val=""/>
</p:tagLst>
</file>

<file path=ppt/tags/tag282.xml><?xml version="1.0" encoding="utf-8"?>
<p:tagLst xmlns:p="http://schemas.openxmlformats.org/presentationml/2006/main">
  <p:tag name="KSO_WM_BEAUTIFY_FLAG" val=""/>
</p:tagLst>
</file>

<file path=ppt/tags/tag28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84.xml><?xml version="1.0" encoding="utf-8"?>
<p:tagLst xmlns:p="http://schemas.openxmlformats.org/presentationml/2006/main">
  <p:tag name="KSO_WM_BEAUTIFY_FLAG" val=""/>
</p:tagLst>
</file>

<file path=ppt/tags/tag28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86.xml><?xml version="1.0" encoding="utf-8"?>
<p:tagLst xmlns:p="http://schemas.openxmlformats.org/presentationml/2006/main">
  <p:tag name="KSO_WM_BEAUTIFY_FLAG" val=""/>
</p:tagLst>
</file>

<file path=ppt/tags/tag28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88.xml><?xml version="1.0" encoding="utf-8"?>
<p:tagLst xmlns:p="http://schemas.openxmlformats.org/presentationml/2006/main">
  <p:tag name="KSO_WM_BEAUTIFY_FLAG" val=""/>
</p:tagLst>
</file>

<file path=ppt/tags/tag289.xml><?xml version="1.0" encoding="utf-8"?>
<p:tagLst xmlns:p="http://schemas.openxmlformats.org/presentationml/2006/main">
  <p:tag name="KSO_WM_DIAGRAM_VIRTUALLY_FRAME" val="{&quot;height&quot;:413.6,&quot;left&quot;:54.1,&quot;top&quot;:67.85,&quot;width&quot;:863.15}"/>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DIAGRAM_VIRTUALLY_FRAME" val="{&quot;height&quot;:413.6,&quot;left&quot;:54.1,&quot;top&quot;:67.85,&quot;width&quot;:863.15}"/>
</p:tagLst>
</file>

<file path=ppt/tags/tag291.xml><?xml version="1.0" encoding="utf-8"?>
<p:tagLst xmlns:p="http://schemas.openxmlformats.org/presentationml/2006/main">
  <p:tag name="KSO_WM_DIAGRAM_VIRTUALLY_FRAME" val="{&quot;height&quot;:413.6,&quot;left&quot;:54.1,&quot;top&quot;:67.85,&quot;width&quot;:863.15}"/>
</p:tagLst>
</file>

<file path=ppt/tags/tag292.xml><?xml version="1.0" encoding="utf-8"?>
<p:tagLst xmlns:p="http://schemas.openxmlformats.org/presentationml/2006/main">
  <p:tag name="KSO_WM_DIAGRAM_VIRTUALLY_FRAME" val="{&quot;height&quot;:413.6,&quot;left&quot;:54.1,&quot;top&quot;:67.85,&quot;width&quot;:863.15}"/>
</p:tagLst>
</file>

<file path=ppt/tags/tag293.xml><?xml version="1.0" encoding="utf-8"?>
<p:tagLst xmlns:p="http://schemas.openxmlformats.org/presentationml/2006/main">
  <p:tag name="KSO_WM_DIAGRAM_VIRTUALLY_FRAME" val="{&quot;height&quot;:413.6,&quot;left&quot;:54.1,&quot;top&quot;:67.85,&quot;width&quot;:863.15}"/>
</p:tagLst>
</file>

<file path=ppt/tags/tag294.xml><?xml version="1.0" encoding="utf-8"?>
<p:tagLst xmlns:p="http://schemas.openxmlformats.org/presentationml/2006/main">
  <p:tag name="KSO_WM_DIAGRAM_VIRTUALLY_FRAME" val="{&quot;height&quot;:413.6,&quot;left&quot;:54.1,&quot;top&quot;:67.85,&quot;width&quot;:863.15}"/>
</p:tagLst>
</file>

<file path=ppt/tags/tag295.xml><?xml version="1.0" encoding="utf-8"?>
<p:tagLst xmlns:p="http://schemas.openxmlformats.org/presentationml/2006/main">
  <p:tag name="KSO_WM_DIAGRAM_VIRTUALLY_FRAME" val="{&quot;height&quot;:413.6,&quot;left&quot;:54.1,&quot;top&quot;:67.85,&quot;width&quot;:863.15}"/>
</p:tagLst>
</file>

<file path=ppt/tags/tag296.xml><?xml version="1.0" encoding="utf-8"?>
<p:tagLst xmlns:p="http://schemas.openxmlformats.org/presentationml/2006/main">
  <p:tag name="KSO_WM_DIAGRAM_VIRTUALLY_FRAME" val="{&quot;height&quot;:413.6,&quot;left&quot;:54.1,&quot;top&quot;:67.85,&quot;width&quot;:863.15}"/>
</p:tagLst>
</file>

<file path=ppt/tags/tag297.xml><?xml version="1.0" encoding="utf-8"?>
<p:tagLst xmlns:p="http://schemas.openxmlformats.org/presentationml/2006/main">
  <p:tag name="KSO_WM_DIAGRAM_VIRTUALLY_FRAME" val="{&quot;height&quot;:413.6,&quot;left&quot;:54.1,&quot;top&quot;:67.85,&quot;width&quot;:863.15}"/>
</p:tagLst>
</file>

<file path=ppt/tags/tag298.xml><?xml version="1.0" encoding="utf-8"?>
<p:tagLst xmlns:p="http://schemas.openxmlformats.org/presentationml/2006/main">
  <p:tag name="KSO_WM_DIAGRAM_VIRTUALLY_FRAME" val="{&quot;height&quot;:413.6,&quot;left&quot;:54.1,&quot;top&quot;:67.85,&quot;width&quot;:863.15}"/>
</p:tagLst>
</file>

<file path=ppt/tags/tag299.xml><?xml version="1.0" encoding="utf-8"?>
<p:tagLst xmlns:p="http://schemas.openxmlformats.org/presentationml/2006/main">
  <p:tag name="KSO_WM_DIAGRAM_VIRTUALLY_FRAME" val="{&quot;height&quot;:413.6,&quot;left&quot;:54.1,&quot;top&quot;:67.85,&quot;width&quot;:863.15}"/>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00.xml><?xml version="1.0" encoding="utf-8"?>
<p:tagLst xmlns:p="http://schemas.openxmlformats.org/presentationml/2006/main">
  <p:tag name="KSO_WM_DIAGRAM_VIRTUALLY_FRAME" val="{&quot;height&quot;:413.6,&quot;left&quot;:54.1,&quot;top&quot;:67.85,&quot;width&quot;:863.15}"/>
</p:tagLst>
</file>

<file path=ppt/tags/tag301.xml><?xml version="1.0" encoding="utf-8"?>
<p:tagLst xmlns:p="http://schemas.openxmlformats.org/presentationml/2006/main">
  <p:tag name="KSO_WM_DIAGRAM_VIRTUALLY_FRAME" val="{&quot;height&quot;:413.6,&quot;left&quot;:54.1,&quot;top&quot;:67.85,&quot;width&quot;:863.15}"/>
</p:tagLst>
</file>

<file path=ppt/tags/tag302.xml><?xml version="1.0" encoding="utf-8"?>
<p:tagLst xmlns:p="http://schemas.openxmlformats.org/presentationml/2006/main">
  <p:tag name="KSO_WM_DIAGRAM_VIRTUALLY_FRAME" val="{&quot;height&quot;:413.6,&quot;left&quot;:54.1,&quot;top&quot;:67.85,&quot;width&quot;:863.15}"/>
</p:tagLst>
</file>

<file path=ppt/tags/tag303.xml><?xml version="1.0" encoding="utf-8"?>
<p:tagLst xmlns:p="http://schemas.openxmlformats.org/presentationml/2006/main">
  <p:tag name="KSO_WM_DIAGRAM_VIRTUALLY_FRAME" val="{&quot;height&quot;:413.6,&quot;left&quot;:54.1,&quot;top&quot;:67.85,&quot;width&quot;:863.15}"/>
</p:tagLst>
</file>

<file path=ppt/tags/tag304.xml><?xml version="1.0" encoding="utf-8"?>
<p:tagLst xmlns:p="http://schemas.openxmlformats.org/presentationml/2006/main">
  <p:tag name="KSO_WM_DIAGRAM_VIRTUALLY_FRAME" val="{&quot;height&quot;:413.6,&quot;left&quot;:54.1,&quot;top&quot;:67.85,&quot;width&quot;:863.15}"/>
</p:tagLst>
</file>

<file path=ppt/tags/tag305.xml><?xml version="1.0" encoding="utf-8"?>
<p:tagLst xmlns:p="http://schemas.openxmlformats.org/presentationml/2006/main">
  <p:tag name="KSO_WM_DIAGRAM_VIRTUALLY_FRAME" val="{&quot;height&quot;:413.6,&quot;left&quot;:54.1,&quot;top&quot;:67.85,&quot;width&quot;:863.15}"/>
</p:tagLst>
</file>

<file path=ppt/tags/tag30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 name="resource_record_key" val="{&quot;10&quot;:[21595264,21571667],&quot;65&quot;:[20205081]}"/>
</p:tagLst>
</file>

<file path=ppt/tags/tag307.xml><?xml version="1.0" encoding="utf-8"?>
<p:tagLst xmlns:p="http://schemas.openxmlformats.org/presentationml/2006/main">
  <p:tag name="KSO_WM_DIAGRAM_VIRTUALLY_FRAME" val="{&quot;height&quot;:413.6,&quot;left&quot;:54.1,&quot;top&quot;:67.85,&quot;width&quot;:863.15}"/>
</p:tagLst>
</file>

<file path=ppt/tags/tag308.xml><?xml version="1.0" encoding="utf-8"?>
<p:tagLst xmlns:p="http://schemas.openxmlformats.org/presentationml/2006/main">
  <p:tag name="KSO_WM_DIAGRAM_VIRTUALLY_FRAME" val="{&quot;height&quot;:413.6,&quot;left&quot;:54.1,&quot;top&quot;:67.85,&quot;width&quot;:863.15}"/>
</p:tagLst>
</file>

<file path=ppt/tags/tag309.xml><?xml version="1.0" encoding="utf-8"?>
<p:tagLst xmlns:p="http://schemas.openxmlformats.org/presentationml/2006/main">
  <p:tag name="KSO_WM_DIAGRAM_VIRTUALLY_FRAME" val="{&quot;height&quot;:413.6,&quot;left&quot;:54.1,&quot;top&quot;:67.85,&quot;width&quot;:863.15}"/>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0.xml><?xml version="1.0" encoding="utf-8"?>
<p:tagLst xmlns:p="http://schemas.openxmlformats.org/presentationml/2006/main">
  <p:tag name="KSO_WM_DIAGRAM_VIRTUALLY_FRAME" val="{&quot;height&quot;:413.6,&quot;left&quot;:54.1,&quot;top&quot;:67.85,&quot;width&quot;:863.15}"/>
</p:tagLst>
</file>

<file path=ppt/tags/tag311.xml><?xml version="1.0" encoding="utf-8"?>
<p:tagLst xmlns:p="http://schemas.openxmlformats.org/presentationml/2006/main">
  <p:tag name="KSO_WM_DIAGRAM_VIRTUALLY_FRAME" val="{&quot;height&quot;:413.6,&quot;left&quot;:54.1,&quot;top&quot;:67.85,&quot;width&quot;:863.15}"/>
</p:tagLst>
</file>

<file path=ppt/tags/tag312.xml><?xml version="1.0" encoding="utf-8"?>
<p:tagLst xmlns:p="http://schemas.openxmlformats.org/presentationml/2006/main">
  <p:tag name="KSO_WM_DIAGRAM_VIRTUALLY_FRAME" val="{&quot;height&quot;:413.6,&quot;left&quot;:54.1,&quot;top&quot;:67.85,&quot;width&quot;:863.15}"/>
</p:tagLst>
</file>

<file path=ppt/tags/tag313.xml><?xml version="1.0" encoding="utf-8"?>
<p:tagLst xmlns:p="http://schemas.openxmlformats.org/presentationml/2006/main">
  <p:tag name="KSO_WM_DIAGRAM_VIRTUALLY_FRAME" val="{&quot;height&quot;:413.6,&quot;left&quot;:54.1,&quot;top&quot;:67.85,&quot;width&quot;:863.15}"/>
</p:tagLst>
</file>

<file path=ppt/tags/tag314.xml><?xml version="1.0" encoding="utf-8"?>
<p:tagLst xmlns:p="http://schemas.openxmlformats.org/presentationml/2006/main">
  <p:tag name="KSO_WM_BEAUTIFY_FLAG" val=""/>
</p:tagLst>
</file>

<file path=ppt/tags/tag31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16.xml><?xml version="1.0" encoding="utf-8"?>
<p:tagLst xmlns:p="http://schemas.openxmlformats.org/presentationml/2006/main">
  <p:tag name="KSO_WM_BEAUTIFY_FLAG" val=""/>
</p:tagLst>
</file>

<file path=ppt/tags/tag317.xml><?xml version="1.0" encoding="utf-8"?>
<p:tagLst xmlns:p="http://schemas.openxmlformats.org/presentationml/2006/main">
  <p:tag name="KSO_WM_DIAGRAM_VIRTUALLY_FRAME" val="{&quot;height&quot;:413.6,&quot;left&quot;:54.1,&quot;top&quot;:67.85,&quot;width&quot;:863.15}"/>
</p:tagLst>
</file>

<file path=ppt/tags/tag318.xml><?xml version="1.0" encoding="utf-8"?>
<p:tagLst xmlns:p="http://schemas.openxmlformats.org/presentationml/2006/main">
  <p:tag name="KSO_WM_DIAGRAM_VIRTUALLY_FRAME" val="{&quot;height&quot;:413.6,&quot;left&quot;:54.1,&quot;top&quot;:67.85,&quot;width&quot;:863.15}"/>
</p:tagLst>
</file>

<file path=ppt/tags/tag319.xml><?xml version="1.0" encoding="utf-8"?>
<p:tagLst xmlns:p="http://schemas.openxmlformats.org/presentationml/2006/main">
  <p:tag name="KSO_WM_DIAGRAM_VIRTUALLY_FRAME" val="{&quot;height&quot;:413.6,&quot;left&quot;:54.1,&quot;top&quot;:67.85,&quot;width&quot;:863.15}"/>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0.xml><?xml version="1.0" encoding="utf-8"?>
<p:tagLst xmlns:p="http://schemas.openxmlformats.org/presentationml/2006/main">
  <p:tag name="KSO_WM_DIAGRAM_VIRTUALLY_FRAME" val="{&quot;height&quot;:413.6,&quot;left&quot;:54.1,&quot;top&quot;:67.85,&quot;width&quot;:863.15}"/>
</p:tagLst>
</file>

<file path=ppt/tags/tag32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22.xml><?xml version="1.0" encoding="utf-8"?>
<p:tagLst xmlns:p="http://schemas.openxmlformats.org/presentationml/2006/main">
  <p:tag name="KSO_WM_BEAUTIFY_FLAG" val=""/>
</p:tagLst>
</file>

<file path=ppt/tags/tag323.xml><?xml version="1.0" encoding="utf-8"?>
<p:tagLst xmlns:p="http://schemas.openxmlformats.org/presentationml/2006/main">
  <p:tag name="TABLE_ENDDRAG_ORIGIN_RECT" val="365*172"/>
  <p:tag name="TABLE_ENDDRAG_RECT" val="55*300*365*172"/>
</p:tagLst>
</file>

<file path=ppt/tags/tag324.xml><?xml version="1.0" encoding="utf-8"?>
<p:tagLst xmlns:p="http://schemas.openxmlformats.org/presentationml/2006/main">
  <p:tag name="KSO_WM_DIAGRAM_VIRTUALLY_FRAME" val="{&quot;height&quot;:413.6,&quot;left&quot;:54.1,&quot;top&quot;:67.85,&quot;width&quot;:863.15}"/>
</p:tagLst>
</file>

<file path=ppt/tags/tag325.xml><?xml version="1.0" encoding="utf-8"?>
<p:tagLst xmlns:p="http://schemas.openxmlformats.org/presentationml/2006/main">
  <p:tag name="KSO_WM_DIAGRAM_VIRTUALLY_FRAME" val="{&quot;height&quot;:413.6,&quot;left&quot;:54.1,&quot;top&quot;:67.85,&quot;width&quot;:863.15}"/>
</p:tagLst>
</file>

<file path=ppt/tags/tag326.xml><?xml version="1.0" encoding="utf-8"?>
<p:tagLst xmlns:p="http://schemas.openxmlformats.org/presentationml/2006/main">
  <p:tag name="KSO_WM_DIAGRAM_VIRTUALLY_FRAME" val="{&quot;height&quot;:413.6,&quot;left&quot;:54.1,&quot;top&quot;:67.85,&quot;width&quot;:863.15}"/>
</p:tagLst>
</file>

<file path=ppt/tags/tag327.xml><?xml version="1.0" encoding="utf-8"?>
<p:tagLst xmlns:p="http://schemas.openxmlformats.org/presentationml/2006/main">
  <p:tag name="KSO_WM_DIAGRAM_VIRTUALLY_FRAME" val="{&quot;height&quot;:413.6,&quot;left&quot;:54.1,&quot;top&quot;:67.85,&quot;width&quot;:863.15}"/>
</p:tagLst>
</file>

<file path=ppt/tags/tag32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29.xml><?xml version="1.0" encoding="utf-8"?>
<p:tagLst xmlns:p="http://schemas.openxmlformats.org/presentationml/2006/main">
  <p:tag name="KSO_WM_BEAUTIFY_FLAG" val=""/>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0.xml><?xml version="1.0" encoding="utf-8"?>
<p:tagLst xmlns:p="http://schemas.openxmlformats.org/presentationml/2006/main">
  <p:tag name="KSO_WM_BEAUTIFY_FLAG" val=""/>
</p:tagLst>
</file>

<file path=ppt/tags/tag331.xml><?xml version="1.0" encoding="utf-8"?>
<p:tagLst xmlns:p="http://schemas.openxmlformats.org/presentationml/2006/main">
  <p:tag name="KSO_WM_BEAUTIFY_FLAG" val=""/>
</p:tagLst>
</file>

<file path=ppt/tags/tag332.xml><?xml version="1.0" encoding="utf-8"?>
<p:tagLst xmlns:p="http://schemas.openxmlformats.org/presentationml/2006/main">
  <p:tag name="KSO_WM_BEAUTIFY_FLAG" val=""/>
</p:tagLst>
</file>

<file path=ppt/tags/tag333.xml><?xml version="1.0" encoding="utf-8"?>
<p:tagLst xmlns:p="http://schemas.openxmlformats.org/presentationml/2006/main">
  <p:tag name="KSO_WM_BEAUTIFY_FLAG" val=""/>
</p:tagLst>
</file>

<file path=ppt/tags/tag334.xml><?xml version="1.0" encoding="utf-8"?>
<p:tagLst xmlns:p="http://schemas.openxmlformats.org/presentationml/2006/main">
  <p:tag name="KSO_WM_BEAUTIFY_FLAG" val=""/>
</p:tagLst>
</file>

<file path=ppt/tags/tag335.xml><?xml version="1.0" encoding="utf-8"?>
<p:tagLst xmlns:p="http://schemas.openxmlformats.org/presentationml/2006/main">
  <p:tag name="KSO_WM_BEAUTIFY_FLAG" val=""/>
</p:tagLst>
</file>

<file path=ppt/tags/tag336.xml><?xml version="1.0" encoding="utf-8"?>
<p:tagLst xmlns:p="http://schemas.openxmlformats.org/presentationml/2006/main">
  <p:tag name="KSO_WM_BEAUTIFY_FLAG" val=""/>
</p:tagLst>
</file>

<file path=ppt/tags/tag337.xml><?xml version="1.0" encoding="utf-8"?>
<p:tagLst xmlns:p="http://schemas.openxmlformats.org/presentationml/2006/main">
  <p:tag name="KSO_WM_BEAUTIFY_FLAG" val=""/>
</p:tagLst>
</file>

<file path=ppt/tags/tag338.xml><?xml version="1.0" encoding="utf-8"?>
<p:tagLst xmlns:p="http://schemas.openxmlformats.org/presentationml/2006/main">
  <p:tag name="KSO_WM_BEAUTIFY_FLAG" val=""/>
</p:tagLst>
</file>

<file path=ppt/tags/tag339.xml><?xml version="1.0" encoding="utf-8"?>
<p:tagLst xmlns:p="http://schemas.openxmlformats.org/presentationml/2006/main">
  <p:tag name="KSO_WM_BEAUTIFY_FLAG" val=""/>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40.xml><?xml version="1.0" encoding="utf-8"?>
<p:tagLst xmlns:p="http://schemas.openxmlformats.org/presentationml/2006/main">
  <p:tag name="KSO_WM_BEAUTIFY_FLAG" val=""/>
</p:tagLst>
</file>

<file path=ppt/tags/tag341.xml><?xml version="1.0" encoding="utf-8"?>
<p:tagLst xmlns:p="http://schemas.openxmlformats.org/presentationml/2006/main">
  <p:tag name="KSO_WM_BEAUTIFY_FLAG" val=""/>
</p:tagLst>
</file>

<file path=ppt/tags/tag34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43.xml><?xml version="1.0" encoding="utf-8"?>
<p:tagLst xmlns:p="http://schemas.openxmlformats.org/presentationml/2006/main">
  <p:tag name="KSO_WM_BEAUTIFY_FLAG" val=""/>
</p:tagLst>
</file>

<file path=ppt/tags/tag34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45.xml><?xml version="1.0" encoding="utf-8"?>
<p:tagLst xmlns:p="http://schemas.openxmlformats.org/presentationml/2006/main">
  <p:tag name="KSO_WM_BEAUTIFY_FLAG" val=""/>
</p:tagLst>
</file>

<file path=ppt/tags/tag346.xml><?xml version="1.0" encoding="utf-8"?>
<p:tagLst xmlns:p="http://schemas.openxmlformats.org/presentationml/2006/main">
  <p:tag name="KSO_WM_DIAGRAM_VIRTUALLY_FRAME" val="{&quot;height&quot;:413.6,&quot;left&quot;:54.1,&quot;top&quot;:67.85,&quot;width&quot;:863.15}"/>
</p:tagLst>
</file>

<file path=ppt/tags/tag347.xml><?xml version="1.0" encoding="utf-8"?>
<p:tagLst xmlns:p="http://schemas.openxmlformats.org/presentationml/2006/main">
  <p:tag name="KSO_WM_DIAGRAM_VIRTUALLY_FRAME" val="{&quot;height&quot;:413.6,&quot;left&quot;:54.1,&quot;top&quot;:67.85,&quot;width&quot;:863.15}"/>
</p:tagLst>
</file>

<file path=ppt/tags/tag34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49.xml><?xml version="1.0" encoding="utf-8"?>
<p:tagLst xmlns:p="http://schemas.openxmlformats.org/presentationml/2006/main">
  <p:tag name="KSO_WM_BEAUTIFY_FLAG" val=""/>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0.xml><?xml version="1.0" encoding="utf-8"?>
<p:tagLst xmlns:p="http://schemas.openxmlformats.org/presentationml/2006/main">
  <p:tag name="KSO_WM_DIAGRAM_VIRTUALLY_FRAME" val="{&quot;height&quot;:413.6,&quot;left&quot;:54.1,&quot;top&quot;:67.85,&quot;width&quot;:863.15}"/>
</p:tagLst>
</file>

<file path=ppt/tags/tag35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52.xml><?xml version="1.0" encoding="utf-8"?>
<p:tagLst xmlns:p="http://schemas.openxmlformats.org/presentationml/2006/main">
  <p:tag name="KSO_WM_BEAUTIFY_FLAG" val=""/>
</p:tagLst>
</file>

<file path=ppt/tags/tag353.xml><?xml version="1.0" encoding="utf-8"?>
<p:tagLst xmlns:p="http://schemas.openxmlformats.org/presentationml/2006/main">
  <p:tag name="KSO_WM_BEAUTIFY_FLAG" val=""/>
</p:tagLst>
</file>

<file path=ppt/tags/tag354.xml><?xml version="1.0" encoding="utf-8"?>
<p:tagLst xmlns:p="http://schemas.openxmlformats.org/presentationml/2006/main">
  <p:tag name="KSO_WM_BEAUTIFY_FLAG" val=""/>
</p:tagLst>
</file>

<file path=ppt/tags/tag355.xml><?xml version="1.0" encoding="utf-8"?>
<p:tagLst xmlns:p="http://schemas.openxmlformats.org/presentationml/2006/main">
  <p:tag name="KSO_WM_BEAUTIFY_FLAG" val=""/>
</p:tagLst>
</file>

<file path=ppt/tags/tag356.xml><?xml version="1.0" encoding="utf-8"?>
<p:tagLst xmlns:p="http://schemas.openxmlformats.org/presentationml/2006/main">
  <p:tag name="KSO_WM_BEAUTIFY_FLAG" val=""/>
</p:tagLst>
</file>

<file path=ppt/tags/tag357.xml><?xml version="1.0" encoding="utf-8"?>
<p:tagLst xmlns:p="http://schemas.openxmlformats.org/presentationml/2006/main">
  <p:tag name="KSO_WM_BEAUTIFY_FLAG" val=""/>
</p:tagLst>
</file>

<file path=ppt/tags/tag358.xml><?xml version="1.0" encoding="utf-8"?>
<p:tagLst xmlns:p="http://schemas.openxmlformats.org/presentationml/2006/main">
  <p:tag name="KSO_WM_BEAUTIFY_FLAG" val=""/>
</p:tagLst>
</file>

<file path=ppt/tags/tag359.xml><?xml version="1.0" encoding="utf-8"?>
<p:tagLst xmlns:p="http://schemas.openxmlformats.org/presentationml/2006/main">
  <p:tag name="KSO_WM_BEAUTIFY_FLAG" val=""/>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0.xml><?xml version="1.0" encoding="utf-8"?>
<p:tagLst xmlns:p="http://schemas.openxmlformats.org/presentationml/2006/main">
  <p:tag name="KSO_WM_BEAUTIFY_FLAG" val=""/>
</p:tagLst>
</file>

<file path=ppt/tags/tag361.xml><?xml version="1.0" encoding="utf-8"?>
<p:tagLst xmlns:p="http://schemas.openxmlformats.org/presentationml/2006/main">
  <p:tag name="KSO_WM_BEAUTIFY_FLAG" val=""/>
</p:tagLst>
</file>

<file path=ppt/tags/tag362.xml><?xml version="1.0" encoding="utf-8"?>
<p:tagLst xmlns:p="http://schemas.openxmlformats.org/presentationml/2006/main">
  <p:tag name="KSO_WM_BEAUTIFY_FLAG" val=""/>
</p:tagLst>
</file>

<file path=ppt/tags/tag363.xml><?xml version="1.0" encoding="utf-8"?>
<p:tagLst xmlns:p="http://schemas.openxmlformats.org/presentationml/2006/main">
  <p:tag name="KSO_WM_BEAUTIFY_FLAG" val=""/>
</p:tagLst>
</file>

<file path=ppt/tags/tag364.xml><?xml version="1.0" encoding="utf-8"?>
<p:tagLst xmlns:p="http://schemas.openxmlformats.org/presentationml/2006/main">
  <p:tag name="KSO_WM_BEAUTIFY_FLAG" val=""/>
</p:tagLst>
</file>

<file path=ppt/tags/tag36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66.xml><?xml version="1.0" encoding="utf-8"?>
<p:tagLst xmlns:p="http://schemas.openxmlformats.org/presentationml/2006/main">
  <p:tag name="KSO_WM_BEAUTIFY_FLAG" val=""/>
</p:tagLst>
</file>

<file path=ppt/tags/tag367.xml><?xml version="1.0" encoding="utf-8"?>
<p:tagLst xmlns:p="http://schemas.openxmlformats.org/presentationml/2006/main">
  <p:tag name="TABLE_ENDDRAG_ORIGIN_RECT" val="546*380"/>
  <p:tag name="TABLE_ENDDRAG_RECT" val="319*40*546*380"/>
</p:tagLst>
</file>

<file path=ppt/tags/tag36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69.xml><?xml version="1.0" encoding="utf-8"?>
<p:tagLst xmlns:p="http://schemas.openxmlformats.org/presentationml/2006/main">
  <p:tag name="KSO_WM_BEAUTIFY_FLAG" val=""/>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0.xml><?xml version="1.0" encoding="utf-8"?>
<p:tagLst xmlns:p="http://schemas.openxmlformats.org/presentationml/2006/main">
  <p:tag name="KSO_WM_DIAGRAM_VIRTUALLY_FRAME" val="{&quot;height&quot;:413.6,&quot;left&quot;:54.1,&quot;top&quot;:67.85,&quot;width&quot;:863.15}"/>
</p:tagLst>
</file>

<file path=ppt/tags/tag37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72.xml><?xml version="1.0" encoding="utf-8"?>
<p:tagLst xmlns:p="http://schemas.openxmlformats.org/presentationml/2006/main">
  <p:tag name="KSO_WM_BEAUTIFY_FLAG" val=""/>
</p:tagLst>
</file>

<file path=ppt/tags/tag37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74.xml><?xml version="1.0" encoding="utf-8"?>
<p:tagLst xmlns:p="http://schemas.openxmlformats.org/presentationml/2006/main">
  <p:tag name="KSO_WM_BEAUTIFY_FLAG" val=""/>
</p:tagLst>
</file>

<file path=ppt/tags/tag375.xml><?xml version="1.0" encoding="utf-8"?>
<p:tagLst xmlns:p="http://schemas.openxmlformats.org/presentationml/2006/main">
  <p:tag name="TABLE_ENDDRAG_ORIGIN_RECT" val="448*369"/>
  <p:tag name="TABLE_ENDDRAG_RECT" val="319*152*448*369"/>
</p:tagLst>
</file>

<file path=ppt/tags/tag37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77.xml><?xml version="1.0" encoding="utf-8"?>
<p:tagLst xmlns:p="http://schemas.openxmlformats.org/presentationml/2006/main">
  <p:tag name="KSO_WM_BEAUTIFY_FLAG" val=""/>
</p:tagLst>
</file>

<file path=ppt/tags/tag378.xml><?xml version="1.0" encoding="utf-8"?>
<p:tagLst xmlns:p="http://schemas.openxmlformats.org/presentationml/2006/main">
  <p:tag name="KSO_WM_BEAUTIFY_FLAG" val=""/>
</p:tagLst>
</file>

<file path=ppt/tags/tag379.xml><?xml version="1.0" encoding="utf-8"?>
<p:tagLst xmlns:p="http://schemas.openxmlformats.org/presentationml/2006/main">
  <p:tag name="KSO_WM_BEAUTIFY_FLAG" val=""/>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0.xml><?xml version="1.0" encoding="utf-8"?>
<p:tagLst xmlns:p="http://schemas.openxmlformats.org/presentationml/2006/main">
  <p:tag name="KSO_WM_BEAUTIFY_FLAG" val=""/>
</p:tagLst>
</file>

<file path=ppt/tags/tag381.xml><?xml version="1.0" encoding="utf-8"?>
<p:tagLst xmlns:p="http://schemas.openxmlformats.org/presentationml/2006/main">
  <p:tag name="KSO_WM_BEAUTIFY_FLAG" val=""/>
</p:tagLst>
</file>

<file path=ppt/tags/tag382.xml><?xml version="1.0" encoding="utf-8"?>
<p:tagLst xmlns:p="http://schemas.openxmlformats.org/presentationml/2006/main">
  <p:tag name="KSO_WM_BEAUTIFY_FLAG" val=""/>
</p:tagLst>
</file>

<file path=ppt/tags/tag383.xml><?xml version="1.0" encoding="utf-8"?>
<p:tagLst xmlns:p="http://schemas.openxmlformats.org/presentationml/2006/main">
  <p:tag name="KSO_WM_BEAUTIFY_FLAG" val=""/>
</p:tagLst>
</file>

<file path=ppt/tags/tag384.xml><?xml version="1.0" encoding="utf-8"?>
<p:tagLst xmlns:p="http://schemas.openxmlformats.org/presentationml/2006/main">
  <p:tag name="KSO_WM_BEAUTIFY_FLAG" val=""/>
</p:tagLst>
</file>

<file path=ppt/tags/tag385.xml><?xml version="1.0" encoding="utf-8"?>
<p:tagLst xmlns:p="http://schemas.openxmlformats.org/presentationml/2006/main">
  <p:tag name="KSO_WM_BEAUTIFY_FLAG" val=""/>
</p:tagLst>
</file>

<file path=ppt/tags/tag386.xml><?xml version="1.0" encoding="utf-8"?>
<p:tagLst xmlns:p="http://schemas.openxmlformats.org/presentationml/2006/main">
  <p:tag name="KSO_WM_BEAUTIFY_FLAG" val=""/>
</p:tagLst>
</file>

<file path=ppt/tags/tag387.xml><?xml version="1.0" encoding="utf-8"?>
<p:tagLst xmlns:p="http://schemas.openxmlformats.org/presentationml/2006/main">
  <p:tag name="KSO_WM_BEAUTIFY_FLAG" val=""/>
</p:tagLst>
</file>

<file path=ppt/tags/tag388.xml><?xml version="1.0" encoding="utf-8"?>
<p:tagLst xmlns:p="http://schemas.openxmlformats.org/presentationml/2006/main">
  <p:tag name="KSO_WM_BEAUTIFY_FLAG" val=""/>
</p:tagLst>
</file>

<file path=ppt/tags/tag389.xml><?xml version="1.0" encoding="utf-8"?>
<p:tagLst xmlns:p="http://schemas.openxmlformats.org/presentationml/2006/main">
  <p:tag name="KSO_WM_BEAUTIFY_FLAG" val=""/>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91.xml><?xml version="1.0" encoding="utf-8"?>
<p:tagLst xmlns:p="http://schemas.openxmlformats.org/presentationml/2006/main">
  <p:tag name="KSO_WM_BEAUTIFY_FLAG" val=""/>
</p:tagLst>
</file>

<file path=ppt/tags/tag392.xml><?xml version="1.0" encoding="utf-8"?>
<p:tagLst xmlns:p="http://schemas.openxmlformats.org/presentationml/2006/main">
  <p:tag name="KSO_WM_DIAGRAM_VIRTUALLY_FRAME" val="{&quot;height&quot;:413.6,&quot;left&quot;:54.1,&quot;top&quot;:67.85,&quot;width&quot;:863.15}"/>
</p:tagLst>
</file>

<file path=ppt/tags/tag393.xml><?xml version="1.0" encoding="utf-8"?>
<p:tagLst xmlns:p="http://schemas.openxmlformats.org/presentationml/2006/main">
  <p:tag name="KSO_WM_DIAGRAM_VIRTUALLY_FRAME" val="{&quot;height&quot;:413.6,&quot;left&quot;:54.1,&quot;top&quot;:67.85,&quot;width&quot;:863.15}"/>
</p:tagLst>
</file>

<file path=ppt/tags/tag39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95.xml><?xml version="1.0" encoding="utf-8"?>
<p:tagLst xmlns:p="http://schemas.openxmlformats.org/presentationml/2006/main">
  <p:tag name="KSO_WM_BEAUTIFY_FLAG" val=""/>
</p:tagLst>
</file>

<file path=ppt/tags/tag396.xml><?xml version="1.0" encoding="utf-8"?>
<p:tagLst xmlns:p="http://schemas.openxmlformats.org/presentationml/2006/main">
  <p:tag name="KSO_WM_DIAGRAM_VIRTUALLY_FRAME" val="{&quot;height&quot;:413.6,&quot;left&quot;:54.1,&quot;top&quot;:67.85,&quot;width&quot;:863.15}"/>
</p:tagLst>
</file>

<file path=ppt/tags/tag397.xml><?xml version="1.0" encoding="utf-8"?>
<p:tagLst xmlns:p="http://schemas.openxmlformats.org/presentationml/2006/main">
  <p:tag name="KSO_WM_DIAGRAM_VIRTUALLY_FRAME" val="{&quot;height&quot;:413.6,&quot;left&quot;:54.1,&quot;top&quot;:67.85,&quot;width&quot;:863.15}"/>
</p:tagLst>
</file>

<file path=ppt/tags/tag39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99.xml><?xml version="1.0" encoding="utf-8"?>
<p:tagLst xmlns:p="http://schemas.openxmlformats.org/presentationml/2006/main">
  <p:tag name="KSO_WM_BEAUTIFY_FLAG" val=""/>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00.xml><?xml version="1.0" encoding="utf-8"?>
<p:tagLst xmlns:p="http://schemas.openxmlformats.org/presentationml/2006/main">
  <p:tag name="KSO_WM_DIAGRAM_VIRTUALLY_FRAME" val="{&quot;height&quot;:413.6,&quot;left&quot;:54.1,&quot;top&quot;:67.85,&quot;width&quot;:863.15}"/>
</p:tagLst>
</file>

<file path=ppt/tags/tag401.xml><?xml version="1.0" encoding="utf-8"?>
<p:tagLst xmlns:p="http://schemas.openxmlformats.org/presentationml/2006/main">
  <p:tag name="KSO_WM_DIAGRAM_VIRTUALLY_FRAME" val="{&quot;height&quot;:413.6,&quot;left&quot;:54.1,&quot;top&quot;:67.85,&quot;width&quot;:863.15}"/>
</p:tagLst>
</file>

<file path=ppt/tags/tag40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403.xml><?xml version="1.0" encoding="utf-8"?>
<p:tagLst xmlns:p="http://schemas.openxmlformats.org/presentationml/2006/main">
  <p:tag name="KSO_WM_BEAUTIFY_FLAG" val=""/>
</p:tagLst>
</file>

<file path=ppt/tags/tag404.xml><?xml version="1.0" encoding="utf-8"?>
<p:tagLst xmlns:p="http://schemas.openxmlformats.org/presentationml/2006/main">
  <p:tag name="KSO_WM_BEAUTIFY_FLAG" val=""/>
</p:tagLst>
</file>

<file path=ppt/tags/tag405.xml><?xml version="1.0" encoding="utf-8"?>
<p:tagLst xmlns:p="http://schemas.openxmlformats.org/presentationml/2006/main">
  <p:tag name="KSO_WM_BEAUTIFY_FLAG" val=""/>
</p:tagLst>
</file>

<file path=ppt/tags/tag406.xml><?xml version="1.0" encoding="utf-8"?>
<p:tagLst xmlns:p="http://schemas.openxmlformats.org/presentationml/2006/main">
  <p:tag name="KSO_WM_BEAUTIFY_FLAG" val=""/>
</p:tagLst>
</file>

<file path=ppt/tags/tag407.xml><?xml version="1.0" encoding="utf-8"?>
<p:tagLst xmlns:p="http://schemas.openxmlformats.org/presentationml/2006/main">
  <p:tag name="KSO_WM_BEAUTIFY_FLAG" val=""/>
</p:tagLst>
</file>

<file path=ppt/tags/tag408.xml><?xml version="1.0" encoding="utf-8"?>
<p:tagLst xmlns:p="http://schemas.openxmlformats.org/presentationml/2006/main">
  <p:tag name="KSO_WM_BEAUTIFY_FLAG" val=""/>
</p:tagLst>
</file>

<file path=ppt/tags/tag409.xml><?xml version="1.0" encoding="utf-8"?>
<p:tagLst xmlns:p="http://schemas.openxmlformats.org/presentationml/2006/main">
  <p:tag name="KSO_WM_BEAUTIFY_FLAG" val=""/>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0.xml><?xml version="1.0" encoding="utf-8"?>
<p:tagLst xmlns:p="http://schemas.openxmlformats.org/presentationml/2006/main">
  <p:tag name="KSO_WM_BEAUTIFY_FLAG" val=""/>
</p:tagLst>
</file>

<file path=ppt/tags/tag411.xml><?xml version="1.0" encoding="utf-8"?>
<p:tagLst xmlns:p="http://schemas.openxmlformats.org/presentationml/2006/main">
  <p:tag name="KSO_WM_BEAUTIFY_FLAG" val=""/>
</p:tagLst>
</file>

<file path=ppt/tags/tag412.xml><?xml version="1.0" encoding="utf-8"?>
<p:tagLst xmlns:p="http://schemas.openxmlformats.org/presentationml/2006/main">
  <p:tag name="KSO_WM_BEAUTIFY_FLAG" val=""/>
</p:tagLst>
</file>

<file path=ppt/tags/tag413.xml><?xml version="1.0" encoding="utf-8"?>
<p:tagLst xmlns:p="http://schemas.openxmlformats.org/presentationml/2006/main">
  <p:tag name="KSO_WM_BEAUTIFY_FLAG" val=""/>
</p:tagLst>
</file>

<file path=ppt/tags/tag414.xml><?xml version="1.0" encoding="utf-8"?>
<p:tagLst xmlns:p="http://schemas.openxmlformats.org/presentationml/2006/main">
  <p:tag name="KSO_WM_BEAUTIFY_FLAG" val=""/>
</p:tagLst>
</file>

<file path=ppt/tags/tag415.xml><?xml version="1.0" encoding="utf-8"?>
<p:tagLst xmlns:p="http://schemas.openxmlformats.org/presentationml/2006/main">
  <p:tag name="KSO_WM_BEAUTIFY_FLAG" val=""/>
</p:tagLst>
</file>

<file path=ppt/tags/tag41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417.xml><?xml version="1.0" encoding="utf-8"?>
<p:tagLst xmlns:p="http://schemas.openxmlformats.org/presentationml/2006/main">
  <p:tag name="KSO_WM_BEAUTIFY_FLAG" val=""/>
</p:tagLst>
</file>

<file path=ppt/tags/tag418.xml><?xml version="1.0" encoding="utf-8"?>
<p:tagLst xmlns:p="http://schemas.openxmlformats.org/presentationml/2006/main">
  <p:tag name="KSO_WM_DIAGRAM_VIRTUALLY_FRAME" val="{&quot;height&quot;:413.6,&quot;left&quot;:54.1,&quot;top&quot;:67.85,&quot;width&quot;:863.15}"/>
</p:tagLst>
</file>

<file path=ppt/tags/tag419.xml><?xml version="1.0" encoding="utf-8"?>
<p:tagLst xmlns:p="http://schemas.openxmlformats.org/presentationml/2006/main">
  <p:tag name="KSO_WM_DIAGRAM_VIRTUALLY_FRAME" val="{&quot;height&quot;:413.6,&quot;left&quot;:54.1,&quot;top&quot;:67.85,&quot;width&quot;:863.15}"/>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0.xml><?xml version="1.0" encoding="utf-8"?>
<p:tagLst xmlns:p="http://schemas.openxmlformats.org/presentationml/2006/main">
  <p:tag name="KSO_WM_DIAGRAM_VIRTUALLY_FRAME" val="{&quot;height&quot;:413.6,&quot;left&quot;:54.1,&quot;top&quot;:67.85,&quot;width&quot;:863.15}"/>
</p:tagLst>
</file>

<file path=ppt/tags/tag42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422.xml><?xml version="1.0" encoding="utf-8"?>
<p:tagLst xmlns:p="http://schemas.openxmlformats.org/presentationml/2006/main">
  <p:tag name="KSO_WM_BEAUTIFY_FLAG" val=""/>
</p:tagLst>
</file>

<file path=ppt/tags/tag423.xml><?xml version="1.0" encoding="utf-8"?>
<p:tagLst xmlns:p="http://schemas.openxmlformats.org/presentationml/2006/main">
  <p:tag name="KSO_WM_DIAGRAM_VIRTUALLY_FRAME" val="{&quot;height&quot;:413.6,&quot;left&quot;:54.1,&quot;top&quot;:67.85,&quot;width&quot;:863.15}"/>
</p:tagLst>
</file>

<file path=ppt/tags/tag424.xml><?xml version="1.0" encoding="utf-8"?>
<p:tagLst xmlns:p="http://schemas.openxmlformats.org/presentationml/2006/main">
  <p:tag name="KSO_WM_DIAGRAM_VIRTUALLY_FRAME" val="{&quot;height&quot;:413.6,&quot;left&quot;:54.1,&quot;top&quot;:67.85,&quot;width&quot;:863.15}"/>
</p:tagLst>
</file>

<file path=ppt/tags/tag42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426.xml><?xml version="1.0" encoding="utf-8"?>
<p:tagLst xmlns:p="http://schemas.openxmlformats.org/presentationml/2006/main">
  <p:tag name="KSO_WM_BEAUTIFY_FLAG" val=""/>
</p:tagLst>
</file>

<file path=ppt/tags/tag427.xml><?xml version="1.0" encoding="utf-8"?>
<p:tagLst xmlns:p="http://schemas.openxmlformats.org/presentationml/2006/main">
  <p:tag name="KSO_WM_DIAGRAM_VIRTUALLY_FRAME" val="{&quot;height&quot;:413.6,&quot;left&quot;:54.1,&quot;top&quot;:67.85,&quot;width&quot;:863.15}"/>
</p:tagLst>
</file>

<file path=ppt/tags/tag428.xml><?xml version="1.0" encoding="utf-8"?>
<p:tagLst xmlns:p="http://schemas.openxmlformats.org/presentationml/2006/main">
  <p:tag name="KSO_WM_DIAGRAM_VIRTUALLY_FRAME" val="{&quot;height&quot;:413.6,&quot;left&quot;:54.1,&quot;top&quot;:67.85,&quot;width&quot;:863.15}"/>
</p:tagLst>
</file>

<file path=ppt/tags/tag42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30.xml><?xml version="1.0" encoding="utf-8"?>
<p:tagLst xmlns:p="http://schemas.openxmlformats.org/presentationml/2006/main">
  <p:tag name="KSO_WM_BEAUTIFY_FLAG" val=""/>
</p:tagLst>
</file>

<file path=ppt/tags/tag431.xml><?xml version="1.0" encoding="utf-8"?>
<p:tagLst xmlns:p="http://schemas.openxmlformats.org/presentationml/2006/main">
  <p:tag name="KSO_WM_BEAUTIFY_FLAG" val=""/>
</p:tagLst>
</file>

<file path=ppt/tags/tag432.xml><?xml version="1.0" encoding="utf-8"?>
<p:tagLst xmlns:p="http://schemas.openxmlformats.org/presentationml/2006/main">
  <p:tag name="KSO_WM_BEAUTIFY_FLAG" val=""/>
</p:tagLst>
</file>

<file path=ppt/tags/tag433.xml><?xml version="1.0" encoding="utf-8"?>
<p:tagLst xmlns:p="http://schemas.openxmlformats.org/presentationml/2006/main">
  <p:tag name="KSO_WM_BEAUTIFY_FLAG" val=""/>
</p:tagLst>
</file>

<file path=ppt/tags/tag434.xml><?xml version="1.0" encoding="utf-8"?>
<p:tagLst xmlns:p="http://schemas.openxmlformats.org/presentationml/2006/main">
  <p:tag name="KSO_WM_BEAUTIFY_FLAG" val=""/>
</p:tagLst>
</file>

<file path=ppt/tags/tag435.xml><?xml version="1.0" encoding="utf-8"?>
<p:tagLst xmlns:p="http://schemas.openxmlformats.org/presentationml/2006/main">
  <p:tag name="KSO_WM_BEAUTIFY_FLAG" val=""/>
</p:tagLst>
</file>

<file path=ppt/tags/tag436.xml><?xml version="1.0" encoding="utf-8"?>
<p:tagLst xmlns:p="http://schemas.openxmlformats.org/presentationml/2006/main">
  <p:tag name="KSO_WM_BEAUTIFY_FLAG" val=""/>
</p:tagLst>
</file>

<file path=ppt/tags/tag437.xml><?xml version="1.0" encoding="utf-8"?>
<p:tagLst xmlns:p="http://schemas.openxmlformats.org/presentationml/2006/main">
  <p:tag name="KSO_WM_BEAUTIFY_FLAG" val=""/>
</p:tagLst>
</file>

<file path=ppt/tags/tag438.xml><?xml version="1.0" encoding="utf-8"?>
<p:tagLst xmlns:p="http://schemas.openxmlformats.org/presentationml/2006/main">
  <p:tag name="KSO_WM_BEAUTIFY_FLAG" val=""/>
</p:tagLst>
</file>

<file path=ppt/tags/tag439.xml><?xml version="1.0" encoding="utf-8"?>
<p:tagLst xmlns:p="http://schemas.openxmlformats.org/presentationml/2006/main">
  <p:tag name="KSO_WM_BEAUTIFY_FLAG" val=""/>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0.xml><?xml version="1.0" encoding="utf-8"?>
<p:tagLst xmlns:p="http://schemas.openxmlformats.org/presentationml/2006/main">
  <p:tag name="KSO_WM_BEAUTIFY_FLAG" val=""/>
</p:tagLst>
</file>

<file path=ppt/tags/tag441.xml><?xml version="1.0" encoding="utf-8"?>
<p:tagLst xmlns:p="http://schemas.openxmlformats.org/presentationml/2006/main">
  <p:tag name="KSO_WM_BEAUTIFY_FLAG" val=""/>
</p:tagLst>
</file>

<file path=ppt/tags/tag442.xml><?xml version="1.0" encoding="utf-8"?>
<p:tagLst xmlns:p="http://schemas.openxmlformats.org/presentationml/2006/main">
  <p:tag name="KSO_WM_BEAUTIFY_FLAG" val=""/>
</p:tagLst>
</file>

<file path=ppt/tags/tag44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444.xml><?xml version="1.0" encoding="utf-8"?>
<p:tagLst xmlns:p="http://schemas.openxmlformats.org/presentationml/2006/main">
  <p:tag name="KSO_WM_BEAUTIFY_FLAG" val=""/>
</p:tagLst>
</file>

<file path=ppt/tags/tag445.xml><?xml version="1.0" encoding="utf-8"?>
<p:tagLst xmlns:p="http://schemas.openxmlformats.org/presentationml/2006/main">
  <p:tag name="KSO_WM_BEAUTIFY_FLAG" val=""/>
</p:tagLst>
</file>

<file path=ppt/tags/tag446.xml><?xml version="1.0" encoding="utf-8"?>
<p:tagLst xmlns:p="http://schemas.openxmlformats.org/presentationml/2006/main">
  <p:tag name="KSO_WM_BEAUTIFY_FLAG" val=""/>
</p:tagLst>
</file>

<file path=ppt/tags/tag447.xml><?xml version="1.0" encoding="utf-8"?>
<p:tagLst xmlns:p="http://schemas.openxmlformats.org/presentationml/2006/main">
  <p:tag name="KSO_WM_BEAUTIFY_FLAG" val=""/>
</p:tagLst>
</file>

<file path=ppt/tags/tag448.xml><?xml version="1.0" encoding="utf-8"?>
<p:tagLst xmlns:p="http://schemas.openxmlformats.org/presentationml/2006/main">
  <p:tag name="KSO_WM_BEAUTIFY_FLAG" val=""/>
</p:tagLst>
</file>

<file path=ppt/tags/tag449.xml><?xml version="1.0" encoding="utf-8"?>
<p:tagLst xmlns:p="http://schemas.openxmlformats.org/presentationml/2006/main">
  <p:tag name="KSO_WM_BEAUTIFY_FLAG" val=""/>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0.xml><?xml version="1.0" encoding="utf-8"?>
<p:tagLst xmlns:p="http://schemas.openxmlformats.org/presentationml/2006/main">
  <p:tag name="KSO_WM_BEAUTIFY_FLAG" val=""/>
</p:tagLst>
</file>

<file path=ppt/tags/tag451.xml><?xml version="1.0" encoding="utf-8"?>
<p:tagLst xmlns:p="http://schemas.openxmlformats.org/presentationml/2006/main">
  <p:tag name="KSO_WM_BEAUTIFY_FLAG" val=""/>
</p:tagLst>
</file>

<file path=ppt/tags/tag452.xml><?xml version="1.0" encoding="utf-8"?>
<p:tagLst xmlns:p="http://schemas.openxmlformats.org/presentationml/2006/main">
  <p:tag name="KSO_WM_BEAUTIFY_FLAG" val=""/>
</p:tagLst>
</file>

<file path=ppt/tags/tag453.xml><?xml version="1.0" encoding="utf-8"?>
<p:tagLst xmlns:p="http://schemas.openxmlformats.org/presentationml/2006/main">
  <p:tag name="KSO_WM_BEAUTIFY_FLAG" val=""/>
</p:tagLst>
</file>

<file path=ppt/tags/tag454.xml><?xml version="1.0" encoding="utf-8"?>
<p:tagLst xmlns:p="http://schemas.openxmlformats.org/presentationml/2006/main">
  <p:tag name="KSO_WM_BEAUTIFY_FLAG" val=""/>
</p:tagLst>
</file>

<file path=ppt/tags/tag455.xml><?xml version="1.0" encoding="utf-8"?>
<p:tagLst xmlns:p="http://schemas.openxmlformats.org/presentationml/2006/main">
  <p:tag name="KSO_WM_BEAUTIFY_FLAG" val=""/>
</p:tagLst>
</file>

<file path=ppt/tags/tag456.xml><?xml version="1.0" encoding="utf-8"?>
<p:tagLst xmlns:p="http://schemas.openxmlformats.org/presentationml/2006/main">
  <p:tag name="KSO_WM_BEAUTIFY_FLAG" val=""/>
</p:tagLst>
</file>

<file path=ppt/tags/tag457.xml><?xml version="1.0" encoding="utf-8"?>
<p:tagLst xmlns:p="http://schemas.openxmlformats.org/presentationml/2006/main">
  <p:tag name="KSO_WM_BEAUTIFY_FLAG" val=""/>
</p:tagLst>
</file>

<file path=ppt/tags/tag458.xml><?xml version="1.0" encoding="utf-8"?>
<p:tagLst xmlns:p="http://schemas.openxmlformats.org/presentationml/2006/main">
  <p:tag name="KSO_WM_BEAUTIFY_FLAG" val=""/>
</p:tagLst>
</file>

<file path=ppt/tags/tag459.xml><?xml version="1.0" encoding="utf-8"?>
<p:tagLst xmlns:p="http://schemas.openxmlformats.org/presentationml/2006/main">
  <p:tag name="KSO_WM_BEAUTIFY_FLAG" val=""/>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0.xml><?xml version="1.0" encoding="utf-8"?>
<p:tagLst xmlns:p="http://schemas.openxmlformats.org/presentationml/2006/main">
  <p:tag name="KSO_WM_BEAUTIFY_FLAG" val=""/>
</p:tagLst>
</file>

<file path=ppt/tags/tag461.xml><?xml version="1.0" encoding="utf-8"?>
<p:tagLst xmlns:p="http://schemas.openxmlformats.org/presentationml/2006/main">
  <p:tag name="KSO_WM_BEAUTIFY_FLAG" val=""/>
</p:tagLst>
</file>

<file path=ppt/tags/tag462.xml><?xml version="1.0" encoding="utf-8"?>
<p:tagLst xmlns:p="http://schemas.openxmlformats.org/presentationml/2006/main">
  <p:tag name="KSO_WM_BEAUTIFY_FLAG" val=""/>
</p:tagLst>
</file>

<file path=ppt/tags/tag463.xml><?xml version="1.0" encoding="utf-8"?>
<p:tagLst xmlns:p="http://schemas.openxmlformats.org/presentationml/2006/main">
  <p:tag name="KSO_WM_BEAUTIFY_FLAG" val=""/>
</p:tagLst>
</file>

<file path=ppt/tags/tag464.xml><?xml version="1.0" encoding="utf-8"?>
<p:tagLst xmlns:p="http://schemas.openxmlformats.org/presentationml/2006/main">
  <p:tag name="KSO_WM_BEAUTIFY_FLAG" val=""/>
</p:tagLst>
</file>

<file path=ppt/tags/tag46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469.xml><?xml version="1.0" encoding="utf-8"?>
<p:tagLst xmlns:p="http://schemas.openxmlformats.org/presentationml/2006/main">
  <p:tag name="KSO_WPP_MARK_KEY" val="f47a6c07-3c61-4e3d-94ae-11b4caf0a7b4"/>
  <p:tag name="COMMONDATA" val="eyJjb3VudCI6MiwiaGRpZCI6IjE4ZjhjZjVlYjBkNDhhNjI2MjE1MThjYjhjMmRkOGY5IiwidXNlckNvdW50IjoxfQ=="/>
  <p:tag name="resource_record_key" val="{&quot;10&quot;:[21571682,21600600,6166834,50035152,20093177,21595264,21571667],&quot;29&quot;:[50000090,50000086,50000199,50000099,50052716,50052409,50000211,50053052,50053246,50052948,50053112,50053304,50053037,50052976,50053008,50053121],&quot;65&quot;:[2020508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heme/theme1.xml><?xml version="1.0" encoding="utf-8"?>
<a:theme xmlns:a="http://schemas.openxmlformats.org/drawingml/2006/main" name="唐峰设计：https://v.youku.com/v_show/id_XNTg4OTcwMDM3Ng==.html">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唐峰设计：https://v.youku.com/v_show/id_XNTg4OTcwMDM3Ng==.html">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a:spPr>
      <a:bodyPr/>
      <a:lstStyle/>
      <a:style>
        <a:lnRef idx="1">
          <a:schemeClr val="accent1"/>
        </a:lnRef>
        <a:fillRef idx="0">
          <a:schemeClr val="accent1"/>
        </a:fillRef>
        <a:effectRef idx="0">
          <a:schemeClr val="accent1"/>
        </a:effectRef>
        <a:fontRef idx="minor">
          <a:schemeClr val="tx1"/>
        </a:fontRef>
      </a:style>
    </a:lnDef>
    <a:txDef>
      <a:spPr>
        <a:solidFill>
          <a:schemeClr val="bg1"/>
        </a:solidFill>
      </a:spPr>
      <a:bodyPr wrap="square" rtlCol="0">
        <a:noAutofit/>
      </a:bodyPr>
      <a:lstStyle>
        <a:defPPr marL="0" marR="0" indent="0" algn="just" defTabSz="914400" rtl="0" eaLnBrk="1" fontAlgn="auto" latinLnBrk="0" hangingPunct="1">
          <a:lnSpc>
            <a:spcPct val="150000"/>
          </a:lnSpc>
          <a:spcBef>
            <a:spcPts val="0"/>
          </a:spcBef>
          <a:spcAft>
            <a:spcPts val="600"/>
          </a:spcAft>
          <a:buClrTx/>
          <a:buSzTx/>
          <a:buFontTx/>
          <a:buNone/>
          <a:defRPr kumimoji="0" sz="1800" b="0" i="0" u="none" strike="noStrike" kern="1200" cap="none" spc="0" normalizeH="0" baseline="0" noProof="0" dirty="0">
            <a:ln>
              <a:noFill/>
            </a:ln>
            <a:solidFill>
              <a:srgbClr val="002060"/>
            </a:solidFill>
            <a:effectLst/>
            <a:uLnTx/>
            <a:uFillTx/>
            <a:latin typeface="Noto Sans S Chinese Regular" panose="020B0500000000000000" pitchFamily="34" charset="-128"/>
            <a:ea typeface="Noto Sans S Chinese Regular" panose="020B0500000000000000" pitchFamily="34" charset="-128"/>
            <a:cs typeface="Times New Roman" panose="02020603050405020304" pitchFamily="18" charset="0"/>
          </a:defRPr>
        </a:defPPr>
      </a:lstStyle>
      <a:style>
        <a:lnRef idx="0">
          <a:scrgbClr r="0" g="0" b="0"/>
        </a:lnRef>
        <a:fillRef idx="0">
          <a:scrgbClr r="0" g="0" b="0"/>
        </a:fillRef>
        <a:effectRef idx="0">
          <a:scrgbClr r="0" g="0" b="0"/>
        </a:effectRef>
        <a:fontRef idx="major"/>
      </a: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466.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467.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468.xml"/></Relationships>
</file>

<file path=customXml/item1.xml><?xml version="1.0" encoding="utf-8"?>
<ct:contentTypeSchema xmlns:ct="http://schemas.microsoft.com/office/2006/metadata/contentType" xmlns:ma="http://schemas.microsoft.com/office/2006/metadata/properties/metaAttributes" ct:_="" ma:_="" ma:contentTypeName="文档" ma:contentTypeID="0x010100F56D0951E120B94AAFE3770C299CB231" ma:contentTypeVersion="19" ma:contentTypeDescription="新建文档。" ma:contentTypeScope="" ma:versionID="736a6b7ec03d6bfd4f4c9b9077bbd7fd">
  <xsd:schema xmlns:xsd="http://www.w3.org/2001/XMLSchema" xmlns:xs="http://www.w3.org/2001/XMLSchema" xmlns:p="http://schemas.microsoft.com/office/2006/metadata/properties" xmlns:ns2="68be930b-a1a2-4dff-a79e-089cc53b51be" xmlns:ns3="b1c7d463-0414-4960-8b21-fd7f84705ead" targetNamespace="http://schemas.microsoft.com/office/2006/metadata/properties" ma:root="true" ma:fieldsID="2026b1e9873c50172c03bcf1244e4640" ns2:_="" ns3:_="">
    <xsd:import namespace="68be930b-a1a2-4dff-a79e-089cc53b51be"/>
    <xsd:import namespace="b1c7d463-0414-4960-8b21-fd7f84705ead"/>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_x63cf__x8ff0_" minOccurs="0"/>
                <xsd:element ref="ns3:MediaServiceDateTaken" minOccurs="0"/>
                <xsd:element ref="ns3:MediaLengthInSeconds"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ServiceLocation" minOccurs="0"/>
                <xsd:element ref="ns3:_x6b63__x5f0f__x5458__x5de5_" minOccurs="0"/>
                <xsd:element ref="ns3:_x65f6__x95f4_" minOccurs="0"/>
                <xsd:element ref="ns3:MediaServiceObjectDetectorVersions" minOccurs="0"/>
                <xsd:element ref="ns3:MediaServiceSearchProperties"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be930b-a1a2-4dff-a79e-089cc53b51be" elementFormDefault="qualified">
    <xsd:import namespace="http://schemas.microsoft.com/office/2006/documentManagement/types"/>
    <xsd:import namespace="http://schemas.microsoft.com/office/infopath/2007/PartnerControls"/>
    <xsd:element name="SharedWithUsers" ma:index="8" nillable="true" ma:displayName="共享对象:"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享对象详细信息" ma:internalName="SharedWithDetails" ma:readOnly="true">
      <xsd:simpleType>
        <xsd:restriction base="dms:Note">
          <xsd:maxLength value="255"/>
        </xsd:restriction>
      </xsd:simpleType>
    </xsd:element>
    <xsd:element name="TaxCatchAll" ma:index="17" nillable="true" ma:displayName="Taxonomy Catch All Column" ma:hidden="true" ma:list="{a427f4a7-23db-4f8d-b4cf-7fdc2b906881}" ma:internalName="TaxCatchAll" ma:showField="CatchAllData" ma:web="68be930b-a1a2-4dff-a79e-089cc53b51be">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1c7d463-0414-4960-8b21-fd7f84705ead"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_x63cf__x8ff0_" ma:index="12" nillable="true" ma:displayName="描述" ma:format="Dropdown" ma:internalName="_x63cf__x8ff0_">
      <xsd:simpleType>
        <xsd:restriction base="dms:Text">
          <xsd:maxLength value="255"/>
        </xsd:restriction>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图像标记" ma:readOnly="false" ma:fieldId="{5cf76f15-5ced-4ddc-b409-7134ff3c332f}" ma:taxonomyMulti="true" ma:sspId="9632cf6a-25bc-4f5f-bc79-5438e54e7116"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_x6b63__x5f0f__x5458__x5de5_" ma:index="22" nillable="true" ma:displayName="正式员工" ma:format="Dropdown" ma:internalName="_x6b63__x5f0f__x5458__x5de5_">
      <xsd:simpleType>
        <xsd:restriction base="dms:Text">
          <xsd:maxLength value="255"/>
        </xsd:restriction>
      </xsd:simpleType>
    </xsd:element>
    <xsd:element name="_x65f6__x95f4_" ma:index="23" nillable="true" ma:displayName="时间" ma:format="DateOnly" ma:internalName="_x65f6__x95f4_">
      <xsd:simpleType>
        <xsd:restriction base="dms:DateTim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内容类型"/>
        <xsd:element ref="dc:title" minOccurs="0" maxOccurs="1" ma:index="4" ma:displayName="标题"/>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x63cf__x8ff0_ xmlns="b1c7d463-0414-4960-8b21-fd7f84705ead" xsi:nil="true"/>
    <TaxCatchAll xmlns="68be930b-a1a2-4dff-a79e-089cc53b51be" xsi:nil="true"/>
    <_x6b63__x5f0f__x5458__x5de5_ xmlns="b1c7d463-0414-4960-8b21-fd7f84705ead" xsi:nil="true"/>
    <lcf76f155ced4ddcb4097134ff3c332f xmlns="b1c7d463-0414-4960-8b21-fd7f84705ead">
      <Terms xmlns="http://schemas.microsoft.com/office/infopath/2007/PartnerControls"/>
    </lcf76f155ced4ddcb4097134ff3c332f>
    <_x65f6__x95f4_ xmlns="b1c7d463-0414-4960-8b21-fd7f84705ead" xsi:nil="true"/>
  </documentManagement>
</p:properties>
</file>

<file path=customXml/itemProps466.xml><?xml version="1.0" encoding="utf-8"?>
<ds:datastoreItem xmlns:ds="http://schemas.openxmlformats.org/officeDocument/2006/customXml" ds:itemID="{BCFAB9D7-4950-4496-B8C7-CCE02C8FDB58}"/>
</file>

<file path=customXml/itemProps467.xml><?xml version="1.0" encoding="utf-8"?>
<ds:datastoreItem xmlns:ds="http://schemas.openxmlformats.org/officeDocument/2006/customXml" ds:itemID="{82B2E001-E9DB-48FF-90D1-192A0AC4BB14}">
  <ds:schemaRefs/>
</ds:datastoreItem>
</file>

<file path=customXml/itemProps468.xml><?xml version="1.0" encoding="utf-8"?>
<ds:datastoreItem xmlns:ds="http://schemas.openxmlformats.org/officeDocument/2006/customXml" ds:itemID="{89FB93AD-B100-424C-A7B1-F93B74DC8DCA}">
  <ds:schemaRefs/>
</ds:datastoreItem>
</file>

<file path=docProps/app.xml><?xml version="1.0" encoding="utf-8"?>
<Properties xmlns="http://schemas.openxmlformats.org/officeDocument/2006/extended-properties" xmlns:vt="http://schemas.openxmlformats.org/officeDocument/2006/docPropsVTypes">
  <TotalTime>0</TotalTime>
  <Words>11245</Words>
  <Application>WPS 演示</Application>
  <PresentationFormat>宽屏</PresentationFormat>
  <Paragraphs>779</Paragraphs>
  <Slides>33</Slides>
  <Notes>13</Notes>
  <HiddenSlides>0</HiddenSlides>
  <MMClips>0</MMClips>
  <ScaleCrop>false</ScaleCrop>
  <HeadingPairs>
    <vt:vector size="6" baseType="variant">
      <vt:variant>
        <vt:lpstr>已用的字体</vt:lpstr>
      </vt:variant>
      <vt:variant>
        <vt:i4>23</vt:i4>
      </vt:variant>
      <vt:variant>
        <vt:lpstr>主题</vt:lpstr>
      </vt:variant>
      <vt:variant>
        <vt:i4>3</vt:i4>
      </vt:variant>
      <vt:variant>
        <vt:lpstr>幻灯片标题</vt:lpstr>
      </vt:variant>
      <vt:variant>
        <vt:i4>33</vt:i4>
      </vt:variant>
    </vt:vector>
  </HeadingPairs>
  <TitlesOfParts>
    <vt:vector size="59" baseType="lpstr">
      <vt:lpstr>Arial</vt:lpstr>
      <vt:lpstr>宋体</vt:lpstr>
      <vt:lpstr>Wingdings</vt:lpstr>
      <vt:lpstr>Wingdings</vt:lpstr>
      <vt:lpstr>Noto Sans S Chinese Regular</vt:lpstr>
      <vt:lpstr>Times New Roman</vt:lpstr>
      <vt:lpstr>Noto Sans S Chinese Medium</vt:lpstr>
      <vt:lpstr>思源黑体 Medium</vt:lpstr>
      <vt:lpstr>黑体</vt:lpstr>
      <vt:lpstr>阿里巴巴普惠体 3.0 55 Regular</vt:lpstr>
      <vt:lpstr>思源黑体 CN Normal</vt:lpstr>
      <vt:lpstr>Times New Roman Regular</vt:lpstr>
      <vt:lpstr>阿里巴巴普惠体</vt:lpstr>
      <vt:lpstr>Arial</vt:lpstr>
      <vt:lpstr>Calibri</vt:lpstr>
      <vt:lpstr>MyFont</vt:lpstr>
      <vt:lpstr>微软雅黑</vt:lpstr>
      <vt:lpstr>Arial Unicode MS</vt:lpstr>
      <vt:lpstr>Atlassian Sans</vt:lpstr>
      <vt:lpstr>Segoe Print</vt:lpstr>
      <vt:lpstr>Calibri</vt:lpstr>
      <vt:lpstr>Impact</vt:lpstr>
      <vt:lpstr>Noto Sans SC</vt:lpstr>
      <vt:lpstr>唐峰设计：https://v.youku.com/v_show/id_XNTg4OTcwMDM3Ng==.html</vt:lpstr>
      <vt:lpstr>自定义设计方案</vt:lpstr>
      <vt:lpstr>1_唐峰设计：https://v.youku.com/v_show/id_XNTg4OTcwMDM3Ng==.html</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junxi.huang</dc:creator>
  <cp:lastModifiedBy>罗涵缤</cp:lastModifiedBy>
  <cp:revision>549</cp:revision>
  <cp:lastPrinted>2024-07-11T02:44:00Z</cp:lastPrinted>
  <dcterms:created xsi:type="dcterms:W3CDTF">2024-04-18T10:05:00Z</dcterms:created>
  <dcterms:modified xsi:type="dcterms:W3CDTF">2025-08-21T07:20:30Z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2EBED468CEA74F7AA51C327807224849</vt:lpwstr>
  </property>
  <property fmtid="{D5CDD505-2E9C-101B-9397-08002B2CF9AE}" pid="4" name="KSOTemplateUUID">
    <vt:lpwstr>v1.0_mb_UUIMg04nbRBjpbKYMIkYSA==</vt:lpwstr>
  </property>
  <property fmtid="{D5CDD505-2E9C-101B-9397-08002B2CF9AE}" pid="5" name="ContentTypeId">
    <vt:lpwstr>0x010100F56D0951E120B94AAFE3770C299CB231</vt:lpwstr>
  </property>
  <property fmtid="{D5CDD505-2E9C-101B-9397-08002B2CF9AE}" pid="6" name="MediaServiceImageTags">
    <vt:lpwstr/>
  </property>
</Properties>
</file>