
<file path=[Content_Types].xml><?xml version="1.0" encoding="utf-8"?>
<Types xmlns="http://schemas.openxmlformats.org/package/2006/content-types">
  <Default Extension="xml" ContentType="application/xml"/>
  <Default Extension="jpeg" ContentType="image/jpeg"/>
  <Default Extension="JPG" ContentType="image/.jpg"/>
  <Default Extension="png" ContentType="image/png"/>
  <Default Extension="rels" ContentType="application/vnd.openxmlformats-package.relationships+xml"/>
  <Override PartName="/customXml/itemProps389.xml" ContentType="application/vnd.openxmlformats-officedocument.customXmlProperties+xml"/>
  <Override PartName="/customXml/itemProps390.xml" ContentType="application/vnd.openxmlformats-officedocument.customXmlProperties+xml"/>
  <Override PartName="/customXml/itemProps391.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10.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media/image15.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9.xml" ContentType="application/vnd.openxmlformats-officedocument.presentationml.tags+xml"/>
  <Override PartName="/ppt/tags/tag392.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 id="2147483674" r:id="rId4"/>
  </p:sldMasterIdLst>
  <p:notesMasterIdLst>
    <p:notesMasterId r:id="rId6"/>
  </p:notesMasterIdLst>
  <p:handoutMasterIdLst>
    <p:handoutMasterId r:id="rId28"/>
  </p:handoutMasterIdLst>
  <p:sldIdLst>
    <p:sldId id="383" r:id="rId5"/>
    <p:sldId id="260" r:id="rId7"/>
    <p:sldId id="261" r:id="rId8"/>
    <p:sldId id="547" r:id="rId9"/>
    <p:sldId id="536" r:id="rId10"/>
    <p:sldId id="548" r:id="rId11"/>
    <p:sldId id="537" r:id="rId12"/>
    <p:sldId id="538" r:id="rId13"/>
    <p:sldId id="539" r:id="rId14"/>
    <p:sldId id="540" r:id="rId15"/>
    <p:sldId id="549" r:id="rId16"/>
    <p:sldId id="541" r:id="rId17"/>
    <p:sldId id="542" r:id="rId18"/>
    <p:sldId id="543" r:id="rId19"/>
    <p:sldId id="544" r:id="rId20"/>
    <p:sldId id="550" r:id="rId21"/>
    <p:sldId id="545" r:id="rId22"/>
    <p:sldId id="551" r:id="rId23"/>
    <p:sldId id="552" r:id="rId24"/>
    <p:sldId id="553" r:id="rId25"/>
    <p:sldId id="554" r:id="rId26"/>
    <p:sldId id="302" r:id="rId27"/>
  </p:sldIdLst>
  <p:sldSz cx="12192000" cy="6858000"/>
  <p:notesSz cx="6858000" cy="9144000"/>
  <p:embeddedFontLst>
    <p:embeddedFont>
      <p:font typeface="Calibri" panose="020F0502020204030204"/>
      <p:regular r:id="rId33"/>
      <p:bold r:id="rId34"/>
      <p:italic r:id="rId35"/>
      <p:boldItalic r:id="rId36"/>
    </p:embeddedFont>
    <p:embeddedFont>
      <p:font typeface="Consolas" panose="020B0609020204030204"/>
      <p:regular r:id="rId37"/>
      <p:bold r:id="rId38"/>
      <p:italic r:id="rId39"/>
      <p:boldItalic r:id="rId40"/>
    </p:embeddedFont>
    <p:embeddedFont>
      <p:font typeface="微软雅黑" panose="020B0503020204020204" charset="-122"/>
      <p:regular r:id="rId41"/>
    </p:embeddedFont>
    <p:embeddedFont>
      <p:font typeface="MyFont" panose="02010609030101010101" charset="-122"/>
      <p:regular r:id="rId42"/>
    </p:embeddedFont>
  </p:embeddedFontLst>
  <p:custDataLst>
    <p:tags r:id="rId4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3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gsoft" initials="k" lastIdx="1" clrIdx="0"/>
  <p:cmAuthor id="2" name="作者" initials="A" lastIdx="0" clrIdx="1"/>
  <p:cmAuthor id="3" name="wfhuang" initials="w"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6FDE"/>
    <a:srgbClr val="688DE5"/>
    <a:srgbClr val="61A1FC"/>
    <a:srgbClr val="002060"/>
    <a:srgbClr val="B7D0F4"/>
    <a:srgbClr val="4472C4"/>
    <a:srgbClr val="F7FAFE"/>
    <a:srgbClr val="90B6EE"/>
    <a:srgbClr val="8190D0"/>
    <a:srgbClr val="022E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F395854-E20C-47FE-AFB3-C7FAC1CB02B0}" styleName="表样式 1 14">
    <a:wholeTbl>
      <a:tcTxStyle>
        <a:fontRef idx="none">
          <a:schemeClr val="tx1"/>
        </a:fontRef>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a:noFill/>
            </a:ln>
          </a:insideH>
          <a:insideV>
            <a:ln>
              <a:noFill/>
            </a:ln>
          </a:insideV>
        </a:tcBdr>
        <a:fill>
          <a:solidFill>
            <a:schemeClr val="bg1">
              <a:alpha val="0"/>
            </a:schemeClr>
          </a:solidFill>
        </a:fill>
      </a:tcStyle>
    </a:wholeTbl>
    <a:band2H>
      <a:tcStyle>
        <a:tcBdr/>
        <a:fill>
          <a:solidFill>
            <a:schemeClr val="accent1">
              <a:lumMod val="40000"/>
              <a:lumOff val="60000"/>
              <a:alpha val="25000"/>
            </a:schemeClr>
          </a:solidFill>
        </a:fill>
      </a:tcStyle>
    </a:band2H>
    <a:band1V>
      <a:tcStyle>
        <a:tcBdr/>
        <a:fill>
          <a:solidFill>
            <a:schemeClr val="accent1">
              <a:lumMod val="40000"/>
              <a:lumOff val="60000"/>
              <a:alpha val="25000"/>
            </a:schemeClr>
          </a:solidFill>
        </a:fill>
      </a:tcStyle>
    </a:band1V>
    <a:band2V>
      <a:tcTxStyle>
        <a:fontRef idx="none">
          <a:prstClr val="black"/>
        </a:fontRef>
      </a:tcTxStyle>
      <a:tcStyle>
        <a:tcBdr/>
        <a:fill>
          <a:solidFill>
            <a:schemeClr val="bg1">
              <a:alpha val="0"/>
            </a:schemeClr>
          </a:solidFill>
        </a:fill>
      </a:tcStyle>
    </a:band2V>
    <a:lastCol>
      <a:tcTxStyle b="on">
        <a:fontRef idx="none">
          <a:schemeClr val="tx1"/>
        </a:fontRef>
      </a:tcTxStyle>
      <a:tcStyle>
        <a:tcBdr>
          <a:left>
            <a:ln>
              <a:noFill/>
            </a:ln>
          </a:left>
          <a:right>
            <a:ln w="12700" cmpd="sng">
              <a:solidFill>
                <a:schemeClr val="accent1"/>
              </a:solidFill>
            </a:ln>
          </a:right>
          <a:top>
            <a:ln w="12700" cmpd="sng">
              <a:solidFill>
                <a:schemeClr val="accent1"/>
              </a:solidFill>
            </a:ln>
          </a:top>
          <a:bottom>
            <a:ln w="12700" cmpd="sng">
              <a:solidFill>
                <a:schemeClr val="accent1"/>
              </a:solidFill>
            </a:ln>
          </a:bottom>
          <a:insideH>
            <a:ln>
              <a:noFill/>
            </a:ln>
          </a:insideH>
          <a:insideV>
            <a:ln>
              <a:noFill/>
            </a:ln>
          </a:insideV>
        </a:tcBdr>
        <a:fill>
          <a:solidFill>
            <a:schemeClr val="accent1">
              <a:lumMod val="40000"/>
              <a:lumOff val="60000"/>
              <a:alpha val="50000"/>
            </a:schemeClr>
          </a:solidFill>
        </a:fill>
      </a:tcStyle>
    </a:lastCol>
    <a:firstCol>
      <a:tcTxStyle b="on">
        <a:fontRef idx="none">
          <a:schemeClr val="tx1"/>
        </a:fontRef>
      </a:tcTxStyle>
      <a:tcStyle>
        <a:tcBdr>
          <a:left>
            <a:ln w="12700" cmpd="sng">
              <a:solidFill>
                <a:schemeClr val="accent1"/>
              </a:solid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solidFill>
            <a:schemeClr val="accent1">
              <a:lumMod val="40000"/>
              <a:lumOff val="60000"/>
              <a:alpha val="50000"/>
            </a:schemeClr>
          </a:solidFill>
        </a:fill>
      </a:tcStyle>
    </a:firstCol>
    <a:lastRow>
      <a:tcTxStyle b="on">
        <a:fontRef idx="none">
          <a:schemeClr val="accent1"/>
        </a:fontRef>
      </a:tcTxStyle>
      <a:tcStyle>
        <a:tcBdr>
          <a:left>
            <a:ln w="12700" cmpd="sng">
              <a:solidFill>
                <a:schemeClr val="accent1"/>
              </a:solidFill>
            </a:ln>
          </a:left>
          <a:right>
            <a:ln w="12700" cmpd="sng">
              <a:solidFill>
                <a:schemeClr val="accent1"/>
              </a:solidFill>
            </a:ln>
          </a:right>
          <a:top>
            <a:ln w="9525" cmpd="sng">
              <a:solidFill>
                <a:schemeClr val="accent1"/>
              </a:solidFill>
            </a:ln>
          </a:top>
          <a:bottom>
            <a:ln w="12700" cmpd="sng">
              <a:solidFill>
                <a:schemeClr val="accent1"/>
              </a:solidFill>
            </a:ln>
          </a:bottom>
          <a:insideH>
            <a:ln>
              <a:noFill/>
            </a:ln>
          </a:insideH>
          <a:insideV>
            <a:ln>
              <a:noFill/>
            </a:ln>
          </a:insideV>
        </a:tcBdr>
        <a:fill>
          <a:solidFill>
            <a:schemeClr val="bg1">
              <a:alpha val="0"/>
            </a:schemeClr>
          </a:solidFill>
        </a:fill>
      </a:tcStyle>
    </a:lastRow>
    <a:seCell>
      <a:tcStyle>
        <a:tcBdr>
          <a:left>
            <a:ln>
              <a:noFill/>
            </a:ln>
          </a:left>
          <a:right>
            <a:ln w="12700" cmpd="sng">
              <a:solidFill>
                <a:schemeClr val="accent1"/>
              </a:solidFill>
            </a:ln>
          </a:right>
          <a:top>
            <a:ln w="9525" cmpd="sng">
              <a:solidFill>
                <a:schemeClr val="accent1"/>
              </a:solidFill>
            </a:ln>
          </a:top>
          <a:bottom>
            <a:ln w="12700" cmpd="sng">
              <a:solidFill>
                <a:schemeClr val="accent1"/>
              </a:solidFill>
            </a:ln>
          </a:bottom>
          <a:insideH>
            <a:ln>
              <a:noFill/>
            </a:ln>
          </a:insideH>
          <a:insideV>
            <a:ln>
              <a:noFill/>
            </a:ln>
          </a:insideV>
        </a:tcBdr>
        <a:fill>
          <a:solidFill>
            <a:schemeClr val="bg1">
              <a:alpha val="0"/>
            </a:schemeClr>
          </a:solidFill>
        </a:fill>
      </a:tcStyle>
    </a:seCell>
    <a:swCell>
      <a:tcStyle>
        <a:tcBdr>
          <a:left>
            <a:ln w="12700" cmpd="sng">
              <a:solidFill>
                <a:schemeClr val="accent1"/>
              </a:solidFill>
            </a:ln>
          </a:left>
          <a:right>
            <a:ln>
              <a:noFill/>
            </a:ln>
          </a:right>
          <a:top>
            <a:ln w="9525" cmpd="sng">
              <a:solidFill>
                <a:schemeClr val="accent1"/>
              </a:solidFill>
            </a:ln>
          </a:top>
          <a:bottom>
            <a:ln w="12700" cmpd="sng">
              <a:solidFill>
                <a:schemeClr val="accent1"/>
              </a:solidFill>
            </a:ln>
          </a:bottom>
          <a:insideH>
            <a:ln>
              <a:noFill/>
            </a:ln>
          </a:insideH>
          <a:insideV>
            <a:ln>
              <a:noFill/>
            </a:ln>
          </a:insideV>
        </a:tcBdr>
        <a:fill>
          <a:solidFill>
            <a:schemeClr val="bg1">
              <a:alpha val="0"/>
            </a:schemeClr>
          </a:solidFill>
        </a:fill>
      </a:tcStyle>
    </a:swCell>
    <a:firstRow>
      <a:tcTxStyle b="on">
        <a:fontRef idx="none">
          <a:schemeClr val="accent1"/>
        </a:fontRef>
      </a:tcTxStyle>
      <a:tcStyle>
        <a:tcBdr>
          <a:left>
            <a:ln w="12700" cmpd="sng">
              <a:solidFill>
                <a:schemeClr val="accent1"/>
              </a:solidFill>
            </a:ln>
          </a:left>
          <a:right>
            <a:ln w="12700" cmpd="sng">
              <a:solidFill>
                <a:schemeClr val="accent1"/>
              </a:solidFill>
            </a:ln>
          </a:right>
          <a:top>
            <a:ln w="12700" cmpd="sng">
              <a:solidFill>
                <a:schemeClr val="accent1"/>
              </a:solidFill>
            </a:ln>
          </a:top>
          <a:bottom>
            <a:ln w="9525" cmpd="sng">
              <a:solidFill>
                <a:schemeClr val="accent1"/>
              </a:solidFill>
            </a:ln>
          </a:bottom>
          <a:insideH>
            <a:ln>
              <a:noFill/>
            </a:ln>
          </a:insideH>
          <a:insideV>
            <a:ln>
              <a:noFill/>
            </a:ln>
          </a:insideV>
        </a:tcBdr>
        <a:fill>
          <a:solidFill>
            <a:schemeClr val="accent1">
              <a:lumMod val="40000"/>
              <a:lumOff val="60000"/>
              <a:alpha val="50000"/>
            </a:schemeClr>
          </a:solidFill>
        </a:fill>
      </a:tcStyle>
    </a:firstRow>
  </a:tblStyle>
  <a:tblStyle styleId="{A237A901-A3AF-43E8-997F-61DE3BB6E8D7}" styleName="补充样式1">
    <a:wholeTbl>
      <a:tcTxStyle>
        <a:fontRef idx="none">
          <a:schemeClr val="tx1"/>
        </a:fontRef>
      </a:tcTxStyle>
      <a:tcStyle>
        <a:tcBdr>
          <a:left>
            <a:ln>
              <a:noFill/>
            </a:ln>
          </a:left>
          <a:right>
            <a:ln>
              <a:noFill/>
            </a:ln>
          </a:right>
          <a:top>
            <a:ln w="19050" cmpd="sng">
              <a:solidFill>
                <a:schemeClr val="accent1"/>
              </a:solidFill>
            </a:ln>
          </a:top>
          <a:bottom>
            <a:ln w="19050" cmpd="sng">
              <a:solidFill>
                <a:schemeClr val="accent1"/>
              </a:solidFill>
            </a:ln>
          </a:bottom>
          <a:insideH>
            <a:ln>
              <a:noFill/>
            </a:ln>
          </a:insideH>
          <a:insideV>
            <a:ln>
              <a:noFill/>
            </a:ln>
          </a:insideV>
        </a:tcBdr>
        <a:fill>
          <a:solidFill>
            <a:schemeClr val="bg1">
              <a:alpha val="0"/>
            </a:schemeClr>
          </a:solidFill>
        </a:fill>
      </a:tcStyle>
    </a:wholeTbl>
    <a:band2H>
      <a:tcStyle>
        <a:tcBdr/>
        <a:fill>
          <a:solidFill>
            <a:schemeClr val="accent1">
              <a:lumMod val="40000"/>
              <a:lumOff val="60000"/>
              <a:alpha val="25000"/>
            </a:schemeClr>
          </a:solidFill>
        </a:fill>
      </a:tcStyle>
    </a:band2H>
    <a:band1V>
      <a:tcStyle>
        <a:tcBdr/>
        <a:fill>
          <a:solidFill>
            <a:schemeClr val="accent1">
              <a:lumMod val="40000"/>
              <a:lumOff val="60000"/>
              <a:alpha val="25000"/>
            </a:schemeClr>
          </a:solidFill>
        </a:fill>
      </a:tcStyle>
    </a:band1V>
    <a:lastCol>
      <a:tcTxStyle b="on">
        <a:fontRef idx="none">
          <a:schemeClr val="accent1"/>
        </a:fontRef>
      </a:tcTxStyle>
      <a:tcStyle>
        <a:tcBdr/>
        <a:fill>
          <a:solidFill>
            <a:schemeClr val="accent1">
              <a:lumMod val="40000"/>
              <a:lumOff val="60000"/>
              <a:alpha val="40000"/>
            </a:schemeClr>
          </a:solidFill>
        </a:fill>
      </a:tcStyle>
    </a:lastCol>
    <a:firstCol>
      <a:tcTxStyle b="on">
        <a:fontRef idx="none">
          <a:schemeClr val="accent1"/>
        </a:fontRef>
      </a:tcTxStyle>
      <a:tcStyle>
        <a:tcBdr/>
        <a:fill>
          <a:solidFill>
            <a:schemeClr val="accent1">
              <a:lumMod val="40000"/>
              <a:lumOff val="60000"/>
              <a:alpha val="40000"/>
            </a:schemeClr>
          </a:solidFill>
        </a:fill>
      </a:tcStyle>
    </a:firstCol>
    <a:lastRow>
      <a:tcTxStyle b="on">
        <a:fontRef idx="none">
          <a:schemeClr val="accent1"/>
        </a:fontRef>
      </a:tcTxStyle>
      <a:tcStyle>
        <a:tcBdr>
          <a:left>
            <a:ln>
              <a:noFill/>
            </a:ln>
          </a:left>
          <a:right>
            <a:ln>
              <a:noFill/>
            </a:ln>
          </a:right>
          <a:top>
            <a:ln w="9525" cmpd="sng">
              <a:solidFill>
                <a:schemeClr val="accent1"/>
              </a:solidFill>
            </a:ln>
          </a:top>
          <a:bottom>
            <a:ln w="12700" cmpd="sng">
              <a:solidFill>
                <a:schemeClr val="accent1"/>
              </a:solidFill>
            </a:ln>
          </a:bottom>
          <a:insideH>
            <a:ln>
              <a:noFill/>
            </a:ln>
          </a:insideH>
          <a:insideV>
            <a:ln>
              <a:noFill/>
            </a:ln>
          </a:insideV>
        </a:tcBdr>
        <a:fill>
          <a:solidFill>
            <a:schemeClr val="bg1">
              <a:alpha val="0"/>
            </a:schemeClr>
          </a:solidFill>
        </a:fill>
      </a:tcStyle>
    </a:lastRow>
    <a:firstRow>
      <a:tcTxStyle b="on">
        <a:fontRef idx="none">
          <a:schemeClr val="accent1"/>
        </a:fontRef>
      </a:tcTxStyle>
      <a:tcStyle>
        <a:tcBdr>
          <a:left>
            <a:ln>
              <a:noFill/>
            </a:ln>
          </a:left>
          <a:right>
            <a:ln>
              <a:noFill/>
            </a:ln>
          </a:right>
          <a:top>
            <a:ln w="19050" cmpd="sng">
              <a:solidFill>
                <a:schemeClr val="accent1"/>
              </a:solidFill>
            </a:ln>
          </a:top>
          <a:bottom>
            <a:ln w="9525" cmpd="sng">
              <a:solidFill>
                <a:schemeClr val="accent1"/>
              </a:solidFill>
            </a:ln>
          </a:bottom>
          <a:insideH>
            <a:ln>
              <a:noFill/>
            </a:ln>
          </a:insideH>
          <a:insideV>
            <a:ln>
              <a:noFill/>
            </a:ln>
          </a:insideV>
        </a:tcBdr>
        <a:fill>
          <a:solidFill>
            <a:schemeClr val="bg1">
              <a:alpha val="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473" autoAdjust="0"/>
    <p:restoredTop sz="96327" autoAdjust="0"/>
  </p:normalViewPr>
  <p:slideViewPr>
    <p:cSldViewPr snapToGrid="0" showGuides="1">
      <p:cViewPr varScale="1">
        <p:scale>
          <a:sx n="126" d="100"/>
          <a:sy n="126" d="100"/>
        </p:scale>
        <p:origin x="208" y="224"/>
      </p:cViewPr>
      <p:guideLst>
        <p:guide orient="horz" pos="2160"/>
        <p:guide pos="383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6" Type="http://schemas.openxmlformats.org/officeDocument/2006/relationships/tags" Target="tags/tag392.xml"/><Relationship Id="rId45" Type="http://schemas.openxmlformats.org/officeDocument/2006/relationships/customXml" Target="../customXml/item3.xml"/><Relationship Id="rId44" Type="http://schemas.openxmlformats.org/officeDocument/2006/relationships/customXml" Target="../customXml/item2.xml"/><Relationship Id="rId43" Type="http://schemas.openxmlformats.org/officeDocument/2006/relationships/customXml" Target="../customXml/item1.xml"/><Relationship Id="rId42" Type="http://schemas.openxmlformats.org/officeDocument/2006/relationships/font" Target="fonts/font10.fntdata"/><Relationship Id="rId41" Type="http://schemas.openxmlformats.org/officeDocument/2006/relationships/font" Target="fonts/font9.fntdata"/><Relationship Id="rId40" Type="http://schemas.openxmlformats.org/officeDocument/2006/relationships/font" Target="fonts/font8.fntdata"/><Relationship Id="rId4" Type="http://schemas.openxmlformats.org/officeDocument/2006/relationships/slideMaster" Target="slideMasters/slideMaster3.xml"/><Relationship Id="rId39" Type="http://schemas.openxmlformats.org/officeDocument/2006/relationships/font" Target="fonts/font7.fntdata"/><Relationship Id="rId38" Type="http://schemas.openxmlformats.org/officeDocument/2006/relationships/font" Target="fonts/font6.fntdata"/><Relationship Id="rId37" Type="http://schemas.openxmlformats.org/officeDocument/2006/relationships/font" Target="fonts/font5.fntdata"/><Relationship Id="rId36" Type="http://schemas.openxmlformats.org/officeDocument/2006/relationships/font" Target="fonts/font4.fntdata"/><Relationship Id="rId35" Type="http://schemas.openxmlformats.org/officeDocument/2006/relationships/font" Target="fonts/font3.fntdata"/><Relationship Id="rId34" Type="http://schemas.openxmlformats.org/officeDocument/2006/relationships/font" Target="fonts/font2.fntdata"/><Relationship Id="rId33" Type="http://schemas.openxmlformats.org/officeDocument/2006/relationships/font" Target="fonts/font1.fntdata"/><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r>
              <a:rPr lang="en-US" altLang="zh-CN">
                <a:ea typeface="宋体" panose="02010600030101010101" pitchFamily="2" charset="-122"/>
                <a:cs typeface="Calibri" panose="020F0502020204030204"/>
              </a:rPr>
              <a:t>interval </a:t>
            </a:r>
            <a:r>
              <a:rPr lang="zh-CN" altLang="en-US">
                <a:ea typeface="宋体" panose="02010600030101010101" pitchFamily="2" charset="-122"/>
                <a:cs typeface="Calibri" panose="020F0502020204030204"/>
              </a:rPr>
              <a:t>函数是与</a:t>
            </a:r>
            <a:r>
              <a:rPr lang="en-US" altLang="zh-CN">
                <a:ea typeface="宋体" panose="02010600030101010101" pitchFamily="2" charset="-122"/>
                <a:cs typeface="Calibri" panose="020F0502020204030204"/>
              </a:rPr>
              <a:t> SQL </a:t>
            </a:r>
            <a:r>
              <a:rPr lang="zh-CN" altLang="en-US">
                <a:ea typeface="宋体" panose="02010600030101010101" pitchFamily="2" charset="-122"/>
                <a:cs typeface="Calibri" panose="020F0502020204030204"/>
              </a:rPr>
              <a:t>的</a:t>
            </a:r>
            <a:r>
              <a:rPr lang="en-US" altLang="zh-CN">
                <a:ea typeface="宋体" panose="02010600030101010101" pitchFamily="2" charset="-122"/>
                <a:cs typeface="Calibri" panose="020F0502020204030204"/>
              </a:rPr>
              <a:t> group by </a:t>
            </a:r>
            <a:r>
              <a:rPr lang="zh-CN" altLang="en-US">
                <a:ea typeface="宋体" panose="02010600030101010101" pitchFamily="2" charset="-122"/>
                <a:cs typeface="Calibri" panose="020F0502020204030204"/>
              </a:rPr>
              <a:t>子句配合使用的一个哑函数，无法单独作为函数调用，其功能十分强大。除了上例中展示的缺失值填充功能，该函数还可以指定步长、指定起始时间的计算方式、选择</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窗口是右闭还是左闭，以及选择窗口标签是使用左值还是右值等。</a:t>
            </a: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滑动窗口函数通常搭配</a:t>
            </a:r>
            <a:r>
              <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SQL </a:t>
            </a: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的</a:t>
            </a:r>
            <a:r>
              <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context by </a:t>
            </a: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子句或者高阶函数</a:t>
            </a:r>
            <a:r>
              <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contextby </a:t>
            </a: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使用，用于分组计算滑动窗口。</a:t>
            </a:r>
            <a:endParaRPr lang="zh-CN" altLang="en-US"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04-07</a:t>
            </a:r>
            <a:r>
              <a:rPr lang="zh-CN" altLang="en-US" dirty="0"/>
              <a:t>（页码）的形式 能不能改成 </a:t>
            </a:r>
            <a:r>
              <a:rPr lang="en-US" altLang="zh-CN" dirty="0"/>
              <a:t>P4-7 </a:t>
            </a:r>
            <a:r>
              <a:rPr lang="zh-CN" altLang="en-US" dirty="0"/>
              <a:t>简洁一点</a:t>
            </a:r>
            <a:endParaRPr lang="en-US" altLang="zh-CN" dirty="0"/>
          </a:p>
          <a:p>
            <a:endParaRPr lang="en-US" altLang="zh-CN" dirty="0"/>
          </a:p>
          <a:p>
            <a:r>
              <a:rPr lang="zh-CN" altLang="en-US" dirty="0"/>
              <a:t>另外右边目录下面的</a:t>
            </a:r>
            <a:r>
              <a:rPr lang="en-US" altLang="zh-CN" dirty="0"/>
              <a:t>CONTENTS </a:t>
            </a:r>
            <a:r>
              <a:rPr lang="zh-CN" altLang="en-US" dirty="0"/>
              <a:t>同一个词字母间不要有间距</a:t>
            </a:r>
            <a:endParaRPr lang="en-US" altLang="zh-CN" dirty="0"/>
          </a:p>
          <a:p>
            <a:endParaRPr lang="en-US" altLang="zh-CN" dirty="0"/>
          </a:p>
          <a:p>
            <a:endParaRPr lang="zh-CN" altLang="en-US"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唐峰设计：https://v.youku.com/v_show/id_XNTg4OTcwMDM3Ng==.html</a:t>
            </a:r>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r>
              <a:rPr lang="zh-CN" altLang="en-US">
                <a:ea typeface="宋体" panose="02010600030101010101" pitchFamily="2" charset="-122"/>
                <a:cs typeface="Calibri" panose="020F0502020204030204"/>
              </a:rPr>
              <a:t>按照记录数滚动的事件型窗口一般应用于规整好的时间序列数据上。高阶函数</a:t>
            </a:r>
            <a:r>
              <a:rPr lang="en-US" altLang="zh-CN">
                <a:ea typeface="宋体" panose="02010600030101010101" pitchFamily="2" charset="-122"/>
                <a:cs typeface="Calibri" panose="020F0502020204030204"/>
              </a:rPr>
              <a:t> rolling </a:t>
            </a:r>
            <a:r>
              <a:rPr lang="zh-CN" altLang="en-US">
                <a:ea typeface="宋体" panose="02010600030101010101" pitchFamily="2" charset="-122"/>
                <a:cs typeface="Calibri" panose="020F0502020204030204"/>
              </a:rPr>
              <a:t>可以用于解决事件型滚动窗口的计算。</a:t>
            </a: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r>
              <a:rPr lang="en-US" altLang="zh-CN">
                <a:ea typeface="宋体" panose="02010600030101010101" pitchFamily="2" charset="-122"/>
                <a:cs typeface="Calibri" panose="020F0502020204030204"/>
              </a:rPr>
              <a:t>bar </a:t>
            </a:r>
            <a:r>
              <a:rPr lang="zh-CN" altLang="en-US">
                <a:ea typeface="宋体" panose="02010600030101010101" pitchFamily="2" charset="-122"/>
                <a:cs typeface="Calibri" panose="020F0502020204030204"/>
              </a:rPr>
              <a:t>函数会将可以被窗口大小整除的时间戳作为窗口的边界，而</a:t>
            </a:r>
            <a:r>
              <a:rPr lang="en-US" altLang="zh-CN">
                <a:ea typeface="宋体" panose="02010600030101010101" pitchFamily="2" charset="-122"/>
                <a:cs typeface="Calibri" panose="020F0502020204030204"/>
              </a:rPr>
              <a:t> rolling </a:t>
            </a:r>
            <a:r>
              <a:rPr lang="zh-CN" altLang="en-US">
                <a:ea typeface="宋体" panose="02010600030101010101" pitchFamily="2" charset="-122"/>
                <a:cs typeface="Calibri" panose="020F0502020204030204"/>
              </a:rPr>
              <a:t>函数从第一条记录开始，按照记录数进行滚动确立窗口。</a:t>
            </a:r>
            <a:endParaRPr lang="zh-CN" altLang="en-US">
              <a:ea typeface="宋体" panose="02010600030101010101" pitchFamily="2" charset="-122"/>
              <a:cs typeface="Calibri" panose="020F0502020204030204"/>
            </a:endParaRPr>
          </a:p>
          <a:p>
            <a:pPr marL="0" indent="0"/>
            <a:endParaRPr lang="en-US" altLang="zh-CN">
              <a:ea typeface="宋体" panose="02010600030101010101" pitchFamily="2" charset="-122"/>
              <a:cs typeface="Calibri" panose="020F0502020204030204"/>
            </a:endParaRPr>
          </a:p>
          <a:p>
            <a:pPr marL="0" indent="0"/>
            <a:r>
              <a:rPr lang="zh-CN" altLang="en-US">
                <a:ea typeface="宋体" panose="02010600030101010101" pitchFamily="2" charset="-122"/>
                <a:cs typeface="Calibri" panose="020F0502020204030204"/>
              </a:rPr>
              <a:t>但是某些场景下，用户希望按照给定的起始时间作为窗口的边界去划分窗口，如果起始时间不能被窗口整除，使用</a:t>
            </a:r>
            <a:r>
              <a:rPr lang="en-US" altLang="zh-CN">
                <a:ea typeface="宋体" panose="02010600030101010101" pitchFamily="2" charset="-122"/>
                <a:cs typeface="Calibri" panose="020F0502020204030204"/>
              </a:rPr>
              <a:t> bar </a:t>
            </a:r>
            <a:r>
              <a:rPr lang="zh-CN" altLang="en-US">
                <a:ea typeface="宋体" panose="02010600030101010101" pitchFamily="2" charset="-122"/>
                <a:cs typeface="Calibri" panose="020F0502020204030204"/>
              </a:rPr>
              <a:t>函数就不能满足需求，例如希望窗口的起始时间是</a:t>
            </a:r>
            <a:r>
              <a:rPr lang="en-US" altLang="zh-CN">
                <a:ea typeface="宋体" panose="02010600030101010101" pitchFamily="2" charset="-122"/>
                <a:cs typeface="Calibri" panose="020F0502020204030204"/>
              </a:rPr>
              <a:t> 01:30:00 </a:t>
            </a:r>
            <a:r>
              <a:rPr lang="zh-CN" altLang="en-US">
                <a:ea typeface="宋体" panose="02010600030101010101" pitchFamily="2" charset="-122"/>
                <a:cs typeface="Calibri" panose="020F0502020204030204"/>
              </a:rPr>
              <a:t>但是窗口大小为</a:t>
            </a:r>
            <a:r>
              <a:rPr lang="en-US" altLang="zh-CN">
                <a:ea typeface="宋体" panose="02010600030101010101" pitchFamily="2" charset="-122"/>
                <a:cs typeface="Calibri" panose="020F0502020204030204"/>
              </a:rPr>
              <a:t> 7 </a:t>
            </a:r>
            <a:r>
              <a:rPr lang="zh-CN" altLang="en-US">
                <a:ea typeface="宋体" panose="02010600030101010101" pitchFamily="2" charset="-122"/>
                <a:cs typeface="Calibri" panose="020F0502020204030204"/>
              </a:rPr>
              <a:t>分钟：此时</a:t>
            </a:r>
            <a:r>
              <a:rPr lang="en-US" altLang="zh-CN">
                <a:ea typeface="宋体" panose="02010600030101010101" pitchFamily="2" charset="-122"/>
                <a:cs typeface="Calibri" panose="020F0502020204030204"/>
              </a:rPr>
              <a:t> 01:30:00 </a:t>
            </a:r>
            <a:r>
              <a:rPr lang="zh-CN" altLang="en-US">
                <a:ea typeface="宋体" panose="02010600030101010101" pitchFamily="2" charset="-122"/>
                <a:cs typeface="Calibri" panose="020F0502020204030204"/>
              </a:rPr>
              <a:t>对应的窗口为</a:t>
            </a:r>
            <a:r>
              <a:rPr lang="en-US" altLang="zh-CN">
                <a:ea typeface="宋体" panose="02010600030101010101" pitchFamily="2" charset="-122"/>
                <a:cs typeface="Calibri" panose="020F0502020204030204"/>
              </a:rPr>
              <a:t> 13:25:00~13:32:00</a:t>
            </a:r>
            <a:r>
              <a:rPr lang="zh-CN" altLang="en-US">
                <a:ea typeface="宋体" panose="02010600030101010101" pitchFamily="2" charset="-122"/>
                <a:cs typeface="Calibri" panose="020F0502020204030204"/>
              </a:rPr>
              <a:t>，而不是预期的</a:t>
            </a:r>
            <a:r>
              <a:rPr lang="en-US" altLang="zh-CN">
                <a:ea typeface="宋体" panose="02010600030101010101" pitchFamily="2" charset="-122"/>
                <a:cs typeface="Calibri" panose="020F0502020204030204"/>
              </a:rPr>
              <a:t> 13:30:00~13:37:00</a:t>
            </a:r>
            <a:r>
              <a:rPr lang="zh-CN" altLang="en-US">
                <a:ea typeface="宋体" panose="02010600030101010101" pitchFamily="2" charset="-122"/>
                <a:cs typeface="Calibri" panose="020F0502020204030204"/>
              </a:rPr>
              <a:t>。</a:t>
            </a:r>
            <a:endParaRPr lang="zh-CN" altLang="en-US">
              <a:ea typeface="宋体" panose="02010600030101010101" pitchFamily="2" charset="-122"/>
              <a:cs typeface="Calibri" panose="020F0502020204030204"/>
            </a:endParaRPr>
          </a:p>
          <a:p>
            <a:pPr marL="0" indent="0"/>
            <a:endParaRPr lang="en-US" altLang="zh-CN">
              <a:ea typeface="宋体" panose="02010600030101010101" pitchFamily="2" charset="-122"/>
              <a:cs typeface="Calibri" panose="020F0502020204030204"/>
            </a:endParaRPr>
          </a:p>
          <a:p>
            <a:pPr marL="0" indent="0"/>
            <a:r>
              <a:rPr lang="zh-CN" altLang="en-US">
                <a:ea typeface="宋体" panose="02010600030101010101" pitchFamily="2" charset="-122"/>
                <a:cs typeface="Calibri" panose="020F0502020204030204"/>
              </a:rPr>
              <a:t>为解决该问题，</a:t>
            </a:r>
            <a:r>
              <a:rPr lang="en-US" altLang="zh-CN">
                <a:ea typeface="宋体" panose="02010600030101010101" pitchFamily="2" charset="-122"/>
                <a:cs typeface="Calibri" panose="020F0502020204030204"/>
              </a:rPr>
              <a:t>DolphinDB</a:t>
            </a:r>
            <a:r>
              <a:rPr lang="zh-CN" altLang="en-US">
                <a:ea typeface="宋体" panose="02010600030101010101" pitchFamily="2" charset="-122"/>
                <a:cs typeface="Calibri" panose="020F0502020204030204"/>
              </a:rPr>
              <a:t>提供了</a:t>
            </a:r>
            <a:r>
              <a:rPr lang="en-US" altLang="zh-CN">
                <a:ea typeface="宋体" panose="02010600030101010101" pitchFamily="2" charset="-122"/>
                <a:cs typeface="Calibri" panose="020F0502020204030204"/>
              </a:rPr>
              <a:t>dailyAlignedBar</a:t>
            </a:r>
            <a:r>
              <a:rPr lang="zh-CN" altLang="en-US">
                <a:ea typeface="宋体" panose="02010600030101010101" pitchFamily="2" charset="-122"/>
                <a:cs typeface="Calibri" panose="020F0502020204030204"/>
              </a:rPr>
              <a:t>函数。该函数可以设置每天的起始时间和结</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束时间，使得时间戳可以根据起始时间进行规整，从而精确地对数据进行分组和聚合。</a:t>
            </a: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91.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45.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53.xml"/><Relationship Id="rId8" Type="http://schemas.openxmlformats.org/officeDocument/2006/relationships/tags" Target="../tags/tag152.xml"/><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24.xml"/><Relationship Id="rId17" Type="http://schemas.openxmlformats.org/officeDocument/2006/relationships/tags" Target="../tags/tag123.xml"/><Relationship Id="rId16" Type="http://schemas.openxmlformats.org/officeDocument/2006/relationships/tags" Target="../tags/tag122.xml"/><Relationship Id="rId15" Type="http://schemas.openxmlformats.org/officeDocument/2006/relationships/tags" Target="../tags/tag121.xml"/><Relationship Id="rId14" Type="http://schemas.openxmlformats.org/officeDocument/2006/relationships/tags" Target="../tags/tag120.xml"/><Relationship Id="rId13" Type="http://schemas.openxmlformats.org/officeDocument/2006/relationships/tags" Target="../tags/tag119.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9" Type="http://schemas.openxmlformats.org/officeDocument/2006/relationships/theme" Target="../theme/theme3.xml"/><Relationship Id="rId18" Type="http://schemas.openxmlformats.org/officeDocument/2006/relationships/tags" Target="../tags/tag186.xml"/><Relationship Id="rId17" Type="http://schemas.openxmlformats.org/officeDocument/2006/relationships/tags" Target="../tags/tag185.xml"/><Relationship Id="rId16" Type="http://schemas.openxmlformats.org/officeDocument/2006/relationships/tags" Target="../tags/tag184.xml"/><Relationship Id="rId15" Type="http://schemas.openxmlformats.org/officeDocument/2006/relationships/tags" Target="../tags/tag183.xml"/><Relationship Id="rId14" Type="http://schemas.openxmlformats.org/officeDocument/2006/relationships/tags" Target="../tags/tag182.xml"/><Relationship Id="rId13" Type="http://schemas.openxmlformats.org/officeDocument/2006/relationships/tags" Target="../tags/tag181.xml"/><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0" Type="http://schemas.openxmlformats.org/officeDocument/2006/relationships/notesSlide" Target="../notesSlides/notesSlide1.xml"/><Relationship Id="rId2" Type="http://schemas.openxmlformats.org/officeDocument/2006/relationships/image" Target="../media/image1.jpeg"/><Relationship Id="rId19" Type="http://schemas.openxmlformats.org/officeDocument/2006/relationships/slideLayout" Target="../slideLayouts/slideLayout25.xml"/><Relationship Id="rId18" Type="http://schemas.openxmlformats.org/officeDocument/2006/relationships/tags" Target="../tags/tag202.xml"/><Relationship Id="rId17" Type="http://schemas.openxmlformats.org/officeDocument/2006/relationships/tags" Target="../tags/tag201.xml"/><Relationship Id="rId16" Type="http://schemas.openxmlformats.org/officeDocument/2006/relationships/image" Target="../media/image2.png"/><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tags" Target="../tags/tag187.xml"/></Relationships>
</file>

<file path=ppt/slides/_rels/slide10.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7.xml"/><Relationship Id="rId7" Type="http://schemas.openxmlformats.org/officeDocument/2006/relationships/image" Target="../media/image4.png"/><Relationship Id="rId6" Type="http://schemas.openxmlformats.org/officeDocument/2006/relationships/tags" Target="../tags/tag293.xml"/><Relationship Id="rId5" Type="http://schemas.openxmlformats.org/officeDocument/2006/relationships/tags" Target="../tags/tag292.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tags" Target="../tags/tag291.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9" Type="http://schemas.openxmlformats.org/officeDocument/2006/relationships/tags" Target="../tags/tag301.xml"/><Relationship Id="rId8" Type="http://schemas.openxmlformats.org/officeDocument/2006/relationships/tags" Target="../tags/tag300.xml"/><Relationship Id="rId7" Type="http://schemas.openxmlformats.org/officeDocument/2006/relationships/tags" Target="../tags/tag299.xml"/><Relationship Id="rId6" Type="http://schemas.openxmlformats.org/officeDocument/2006/relationships/tags" Target="../tags/tag298.xml"/><Relationship Id="rId5" Type="http://schemas.openxmlformats.org/officeDocument/2006/relationships/tags" Target="../tags/tag297.xml"/><Relationship Id="rId4" Type="http://schemas.openxmlformats.org/officeDocument/2006/relationships/tags" Target="../tags/tag296.xml"/><Relationship Id="rId3" Type="http://schemas.openxmlformats.org/officeDocument/2006/relationships/tags" Target="../tags/tag295.xml"/><Relationship Id="rId2" Type="http://schemas.openxmlformats.org/officeDocument/2006/relationships/image" Target="../media/image3.jpeg"/><Relationship Id="rId18" Type="http://schemas.openxmlformats.org/officeDocument/2006/relationships/notesSlide" Target="../notesSlides/notesSlide11.xml"/><Relationship Id="rId17" Type="http://schemas.openxmlformats.org/officeDocument/2006/relationships/slideLayout" Target="../slideLayouts/slideLayout1.xml"/><Relationship Id="rId16" Type="http://schemas.openxmlformats.org/officeDocument/2006/relationships/tags" Target="../tags/tag307.xml"/><Relationship Id="rId15" Type="http://schemas.openxmlformats.org/officeDocument/2006/relationships/image" Target="../media/image2.png"/><Relationship Id="rId14" Type="http://schemas.openxmlformats.org/officeDocument/2006/relationships/tags" Target="../tags/tag306.xml"/><Relationship Id="rId13" Type="http://schemas.openxmlformats.org/officeDocument/2006/relationships/tags" Target="../tags/tag305.xml"/><Relationship Id="rId12" Type="http://schemas.openxmlformats.org/officeDocument/2006/relationships/tags" Target="../tags/tag304.xml"/><Relationship Id="rId11" Type="http://schemas.openxmlformats.org/officeDocument/2006/relationships/tags" Target="../tags/tag303.xml"/><Relationship Id="rId10" Type="http://schemas.openxmlformats.org/officeDocument/2006/relationships/tags" Target="../tags/tag302.xml"/><Relationship Id="rId1" Type="http://schemas.openxmlformats.org/officeDocument/2006/relationships/tags" Target="../tags/tag294.xml"/></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4.png"/><Relationship Id="rId7" Type="http://schemas.openxmlformats.org/officeDocument/2006/relationships/tags" Target="../tags/tag308.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0" Type="http://schemas.openxmlformats.org/officeDocument/2006/relationships/notesSlide" Target="../notesSlides/notesSlide12.xml"/><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9" Type="http://schemas.openxmlformats.org/officeDocument/2006/relationships/tags" Target="../tags/tag316.xml"/><Relationship Id="rId8" Type="http://schemas.openxmlformats.org/officeDocument/2006/relationships/tags" Target="../tags/tag315.xml"/><Relationship Id="rId7" Type="http://schemas.openxmlformats.org/officeDocument/2006/relationships/tags" Target="../tags/tag314.xml"/><Relationship Id="rId6" Type="http://schemas.openxmlformats.org/officeDocument/2006/relationships/tags" Target="../tags/tag313.xml"/><Relationship Id="rId5" Type="http://schemas.openxmlformats.org/officeDocument/2006/relationships/tags" Target="../tags/tag312.xml"/><Relationship Id="rId4" Type="http://schemas.openxmlformats.org/officeDocument/2006/relationships/tags" Target="../tags/tag311.xml"/><Relationship Id="rId3" Type="http://schemas.openxmlformats.org/officeDocument/2006/relationships/tags" Target="../tags/tag310.xml"/><Relationship Id="rId2" Type="http://schemas.openxmlformats.org/officeDocument/2006/relationships/image" Target="../media/image25.png"/><Relationship Id="rId19" Type="http://schemas.openxmlformats.org/officeDocument/2006/relationships/notesSlide" Target="../notesSlides/notesSlide13.xml"/><Relationship Id="rId18" Type="http://schemas.openxmlformats.org/officeDocument/2006/relationships/slideLayout" Target="../slideLayouts/slideLayout7.xml"/><Relationship Id="rId17" Type="http://schemas.openxmlformats.org/officeDocument/2006/relationships/image" Target="../media/image4.png"/><Relationship Id="rId16" Type="http://schemas.openxmlformats.org/officeDocument/2006/relationships/tags" Target="../tags/tag321.xml"/><Relationship Id="rId15" Type="http://schemas.openxmlformats.org/officeDocument/2006/relationships/tags" Target="../tags/tag320.xml"/><Relationship Id="rId14" Type="http://schemas.openxmlformats.org/officeDocument/2006/relationships/image" Target="../media/image27.png"/><Relationship Id="rId13" Type="http://schemas.openxmlformats.org/officeDocument/2006/relationships/tags" Target="../tags/tag319.xml"/><Relationship Id="rId12" Type="http://schemas.openxmlformats.org/officeDocument/2006/relationships/tags" Target="../tags/tag318.xml"/><Relationship Id="rId11" Type="http://schemas.openxmlformats.org/officeDocument/2006/relationships/tags" Target="../tags/tag317.xml"/><Relationship Id="rId10" Type="http://schemas.openxmlformats.org/officeDocument/2006/relationships/image" Target="../media/image26.png"/><Relationship Id="rId1" Type="http://schemas.openxmlformats.org/officeDocument/2006/relationships/tags" Target="../tags/tag309.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tags" Target="../tags/tag323.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tags" Target="../tags/tag322.xml"/></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4.png"/><Relationship Id="rId2" Type="http://schemas.openxmlformats.org/officeDocument/2006/relationships/tags" Target="../tags/tag325.xml"/><Relationship Id="rId1" Type="http://schemas.openxmlformats.org/officeDocument/2006/relationships/tags" Target="../tags/tag324.xml"/></Relationships>
</file>

<file path=ppt/slides/_rels/slide16.xml.rels><?xml version="1.0" encoding="UTF-8" standalone="yes"?>
<Relationships xmlns="http://schemas.openxmlformats.org/package/2006/relationships"><Relationship Id="rId9" Type="http://schemas.openxmlformats.org/officeDocument/2006/relationships/tags" Target="../tags/tag333.xml"/><Relationship Id="rId8" Type="http://schemas.openxmlformats.org/officeDocument/2006/relationships/tags" Target="../tags/tag332.xml"/><Relationship Id="rId7" Type="http://schemas.openxmlformats.org/officeDocument/2006/relationships/tags" Target="../tags/tag331.xml"/><Relationship Id="rId6" Type="http://schemas.openxmlformats.org/officeDocument/2006/relationships/tags" Target="../tags/tag330.xml"/><Relationship Id="rId5" Type="http://schemas.openxmlformats.org/officeDocument/2006/relationships/tags" Target="../tags/tag329.xml"/><Relationship Id="rId4" Type="http://schemas.openxmlformats.org/officeDocument/2006/relationships/tags" Target="../tags/tag328.xml"/><Relationship Id="rId3" Type="http://schemas.openxmlformats.org/officeDocument/2006/relationships/tags" Target="../tags/tag327.xml"/><Relationship Id="rId2" Type="http://schemas.openxmlformats.org/officeDocument/2006/relationships/image" Target="../media/image3.jpeg"/><Relationship Id="rId18" Type="http://schemas.openxmlformats.org/officeDocument/2006/relationships/notesSlide" Target="../notesSlides/notesSlide16.xml"/><Relationship Id="rId17" Type="http://schemas.openxmlformats.org/officeDocument/2006/relationships/slideLayout" Target="../slideLayouts/slideLayout1.xml"/><Relationship Id="rId16" Type="http://schemas.openxmlformats.org/officeDocument/2006/relationships/tags" Target="../tags/tag339.xml"/><Relationship Id="rId15" Type="http://schemas.openxmlformats.org/officeDocument/2006/relationships/image" Target="../media/image2.png"/><Relationship Id="rId14" Type="http://schemas.openxmlformats.org/officeDocument/2006/relationships/tags" Target="../tags/tag338.xml"/><Relationship Id="rId13" Type="http://schemas.openxmlformats.org/officeDocument/2006/relationships/tags" Target="../tags/tag337.xml"/><Relationship Id="rId12" Type="http://schemas.openxmlformats.org/officeDocument/2006/relationships/tags" Target="../tags/tag336.xml"/><Relationship Id="rId11" Type="http://schemas.openxmlformats.org/officeDocument/2006/relationships/tags" Target="../tags/tag335.xml"/><Relationship Id="rId10" Type="http://schemas.openxmlformats.org/officeDocument/2006/relationships/tags" Target="../tags/tag334.xml"/><Relationship Id="rId1" Type="http://schemas.openxmlformats.org/officeDocument/2006/relationships/tags" Target="../tags/tag326.xml"/></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4.png"/><Relationship Id="rId7" Type="http://schemas.openxmlformats.org/officeDocument/2006/relationships/tags" Target="../tags/tag344.xml"/><Relationship Id="rId6" Type="http://schemas.openxmlformats.org/officeDocument/2006/relationships/tags" Target="../tags/tag343.xml"/><Relationship Id="rId5" Type="http://schemas.openxmlformats.org/officeDocument/2006/relationships/tags" Target="../tags/tag342.xml"/><Relationship Id="rId4" Type="http://schemas.openxmlformats.org/officeDocument/2006/relationships/tags" Target="../tags/tag341.xml"/><Relationship Id="rId3" Type="http://schemas.openxmlformats.org/officeDocument/2006/relationships/image" Target="../media/image33.png"/><Relationship Id="rId2" Type="http://schemas.openxmlformats.org/officeDocument/2006/relationships/image" Target="../media/image32.png"/><Relationship Id="rId10" Type="http://schemas.openxmlformats.org/officeDocument/2006/relationships/notesSlide" Target="../notesSlides/notesSlide17.xml"/><Relationship Id="rId1" Type="http://schemas.openxmlformats.org/officeDocument/2006/relationships/tags" Target="../tags/tag340.xml"/></Relationships>
</file>

<file path=ppt/slides/_rels/slide18.xml.rels><?xml version="1.0" encoding="UTF-8" standalone="yes"?>
<Relationships xmlns="http://schemas.openxmlformats.org/package/2006/relationships"><Relationship Id="rId9" Type="http://schemas.openxmlformats.org/officeDocument/2006/relationships/tags" Target="../tags/tag352.xml"/><Relationship Id="rId8" Type="http://schemas.openxmlformats.org/officeDocument/2006/relationships/tags" Target="../tags/tag351.xml"/><Relationship Id="rId7" Type="http://schemas.openxmlformats.org/officeDocument/2006/relationships/tags" Target="../tags/tag350.xml"/><Relationship Id="rId6" Type="http://schemas.openxmlformats.org/officeDocument/2006/relationships/tags" Target="../tags/tag349.xml"/><Relationship Id="rId5" Type="http://schemas.openxmlformats.org/officeDocument/2006/relationships/tags" Target="../tags/tag348.xml"/><Relationship Id="rId4" Type="http://schemas.openxmlformats.org/officeDocument/2006/relationships/tags" Target="../tags/tag347.xml"/><Relationship Id="rId3" Type="http://schemas.openxmlformats.org/officeDocument/2006/relationships/tags" Target="../tags/tag346.xml"/><Relationship Id="rId2" Type="http://schemas.openxmlformats.org/officeDocument/2006/relationships/image" Target="../media/image3.jpeg"/><Relationship Id="rId18" Type="http://schemas.openxmlformats.org/officeDocument/2006/relationships/notesSlide" Target="../notesSlides/notesSlide18.xml"/><Relationship Id="rId17" Type="http://schemas.openxmlformats.org/officeDocument/2006/relationships/slideLayout" Target="../slideLayouts/slideLayout1.xml"/><Relationship Id="rId16" Type="http://schemas.openxmlformats.org/officeDocument/2006/relationships/tags" Target="../tags/tag358.xml"/><Relationship Id="rId15" Type="http://schemas.openxmlformats.org/officeDocument/2006/relationships/image" Target="../media/image2.png"/><Relationship Id="rId14" Type="http://schemas.openxmlformats.org/officeDocument/2006/relationships/tags" Target="../tags/tag357.xml"/><Relationship Id="rId13" Type="http://schemas.openxmlformats.org/officeDocument/2006/relationships/tags" Target="../tags/tag356.xml"/><Relationship Id="rId12" Type="http://schemas.openxmlformats.org/officeDocument/2006/relationships/tags" Target="../tags/tag355.xml"/><Relationship Id="rId11" Type="http://schemas.openxmlformats.org/officeDocument/2006/relationships/tags" Target="../tags/tag354.xml"/><Relationship Id="rId10" Type="http://schemas.openxmlformats.org/officeDocument/2006/relationships/tags" Target="../tags/tag353.xml"/><Relationship Id="rId1" Type="http://schemas.openxmlformats.org/officeDocument/2006/relationships/tags" Target="../tags/tag345.xml"/></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7.xml"/><Relationship Id="rId5" Type="http://schemas.openxmlformats.org/officeDocument/2006/relationships/tags" Target="../tags/tag362.xml"/><Relationship Id="rId4" Type="http://schemas.openxmlformats.org/officeDocument/2006/relationships/tags" Target="../tags/tag361.xml"/><Relationship Id="rId3" Type="http://schemas.openxmlformats.org/officeDocument/2006/relationships/tags" Target="../tags/tag360.xml"/><Relationship Id="rId2" Type="http://schemas.openxmlformats.org/officeDocument/2006/relationships/image" Target="../media/image4.png"/><Relationship Id="rId1" Type="http://schemas.openxmlformats.org/officeDocument/2006/relationships/tags" Target="../tags/tag359.xml"/></Relationships>
</file>

<file path=ppt/slides/_rels/slide2.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5" Type="http://schemas.openxmlformats.org/officeDocument/2006/relationships/notesSlide" Target="../notesSlides/notesSlide2.xml"/><Relationship Id="rId44" Type="http://schemas.openxmlformats.org/officeDocument/2006/relationships/slideLayout" Target="../slideLayouts/slideLayout1.xml"/><Relationship Id="rId43" Type="http://schemas.openxmlformats.org/officeDocument/2006/relationships/tags" Target="../tags/tag243.xml"/><Relationship Id="rId42" Type="http://schemas.openxmlformats.org/officeDocument/2006/relationships/image" Target="../media/image2.png"/><Relationship Id="rId41" Type="http://schemas.openxmlformats.org/officeDocument/2006/relationships/tags" Target="../tags/tag242.xml"/><Relationship Id="rId40" Type="http://schemas.openxmlformats.org/officeDocument/2006/relationships/tags" Target="../tags/tag241.xml"/><Relationship Id="rId4" Type="http://schemas.openxmlformats.org/officeDocument/2006/relationships/tags" Target="../tags/tag205.xml"/><Relationship Id="rId39" Type="http://schemas.openxmlformats.org/officeDocument/2006/relationships/tags" Target="../tags/tag240.xml"/><Relationship Id="rId38" Type="http://schemas.openxmlformats.org/officeDocument/2006/relationships/tags" Target="../tags/tag239.xml"/><Relationship Id="rId37" Type="http://schemas.openxmlformats.org/officeDocument/2006/relationships/tags" Target="../tags/tag238.xml"/><Relationship Id="rId36" Type="http://schemas.openxmlformats.org/officeDocument/2006/relationships/tags" Target="../tags/tag237.xml"/><Relationship Id="rId35" Type="http://schemas.openxmlformats.org/officeDocument/2006/relationships/tags" Target="../tags/tag236.xml"/><Relationship Id="rId34" Type="http://schemas.openxmlformats.org/officeDocument/2006/relationships/tags" Target="../tags/tag235.xml"/><Relationship Id="rId33" Type="http://schemas.openxmlformats.org/officeDocument/2006/relationships/tags" Target="../tags/tag234.xml"/><Relationship Id="rId32" Type="http://schemas.openxmlformats.org/officeDocument/2006/relationships/tags" Target="../tags/tag233.xml"/><Relationship Id="rId31" Type="http://schemas.openxmlformats.org/officeDocument/2006/relationships/tags" Target="../tags/tag232.xml"/><Relationship Id="rId30" Type="http://schemas.openxmlformats.org/officeDocument/2006/relationships/tags" Target="../tags/tag231.xml"/><Relationship Id="rId3" Type="http://schemas.openxmlformats.org/officeDocument/2006/relationships/tags" Target="../tags/tag204.xml"/><Relationship Id="rId29" Type="http://schemas.openxmlformats.org/officeDocument/2006/relationships/tags" Target="../tags/tag230.xml"/><Relationship Id="rId28" Type="http://schemas.openxmlformats.org/officeDocument/2006/relationships/tags" Target="../tags/tag229.xml"/><Relationship Id="rId27" Type="http://schemas.openxmlformats.org/officeDocument/2006/relationships/tags" Target="../tags/tag228.xml"/><Relationship Id="rId26" Type="http://schemas.openxmlformats.org/officeDocument/2006/relationships/tags" Target="../tags/tag227.xml"/><Relationship Id="rId25" Type="http://schemas.openxmlformats.org/officeDocument/2006/relationships/tags" Target="../tags/tag226.xml"/><Relationship Id="rId24" Type="http://schemas.openxmlformats.org/officeDocument/2006/relationships/tags" Target="../tags/tag225.xml"/><Relationship Id="rId23" Type="http://schemas.openxmlformats.org/officeDocument/2006/relationships/tags" Target="../tags/tag224.xml"/><Relationship Id="rId22" Type="http://schemas.openxmlformats.org/officeDocument/2006/relationships/tags" Target="../tags/tag223.xml"/><Relationship Id="rId21" Type="http://schemas.openxmlformats.org/officeDocument/2006/relationships/tags" Target="../tags/tag222.xml"/><Relationship Id="rId20" Type="http://schemas.openxmlformats.org/officeDocument/2006/relationships/tags" Target="../tags/tag221.xml"/><Relationship Id="rId2" Type="http://schemas.openxmlformats.org/officeDocument/2006/relationships/image" Target="../media/image3.jpeg"/><Relationship Id="rId19" Type="http://schemas.openxmlformats.org/officeDocument/2006/relationships/tags" Target="../tags/tag220.xml"/><Relationship Id="rId18" Type="http://schemas.openxmlformats.org/officeDocument/2006/relationships/tags" Target="../tags/tag219.xml"/><Relationship Id="rId17" Type="http://schemas.openxmlformats.org/officeDocument/2006/relationships/tags" Target="../tags/tag218.xml"/><Relationship Id="rId16" Type="http://schemas.openxmlformats.org/officeDocument/2006/relationships/tags" Target="../tags/tag217.xml"/><Relationship Id="rId15" Type="http://schemas.openxmlformats.org/officeDocument/2006/relationships/tags" Target="../tags/tag216.xml"/><Relationship Id="rId14" Type="http://schemas.openxmlformats.org/officeDocument/2006/relationships/tags" Target="../tags/tag215.xml"/><Relationship Id="rId13" Type="http://schemas.openxmlformats.org/officeDocument/2006/relationships/tags" Target="../tags/tag214.xml"/><Relationship Id="rId12" Type="http://schemas.openxmlformats.org/officeDocument/2006/relationships/tags" Target="../tags/tag213.xml"/><Relationship Id="rId11" Type="http://schemas.openxmlformats.org/officeDocument/2006/relationships/tags" Target="../tags/tag212.xml"/><Relationship Id="rId10" Type="http://schemas.openxmlformats.org/officeDocument/2006/relationships/tags" Target="../tags/tag211.xml"/><Relationship Id="rId1" Type="http://schemas.openxmlformats.org/officeDocument/2006/relationships/tags" Target="../tags/tag203.xml"/></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7" Type="http://schemas.openxmlformats.org/officeDocument/2006/relationships/slideLayout" Target="../slideLayouts/slideLayout7.xml"/><Relationship Id="rId6" Type="http://schemas.openxmlformats.org/officeDocument/2006/relationships/tags" Target="../tags/tag367.xml"/><Relationship Id="rId5" Type="http://schemas.openxmlformats.org/officeDocument/2006/relationships/tags" Target="../tags/tag366.xml"/><Relationship Id="rId4" Type="http://schemas.openxmlformats.org/officeDocument/2006/relationships/tags" Target="../tags/tag365.xml"/><Relationship Id="rId3" Type="http://schemas.openxmlformats.org/officeDocument/2006/relationships/tags" Target="../tags/tag364.xml"/><Relationship Id="rId2" Type="http://schemas.openxmlformats.org/officeDocument/2006/relationships/image" Target="../media/image4.png"/><Relationship Id="rId1" Type="http://schemas.openxmlformats.org/officeDocument/2006/relationships/tags" Target="../tags/tag363.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368.xml"/></Relationships>
</file>

<file path=ppt/slides/_rels/slide22.xml.rels><?xml version="1.0" encoding="UTF-8" standalone="yes"?>
<Relationships xmlns="http://schemas.openxmlformats.org/package/2006/relationships"><Relationship Id="rId9" Type="http://schemas.openxmlformats.org/officeDocument/2006/relationships/tags" Target="../tags/tag376.xml"/><Relationship Id="rId8" Type="http://schemas.openxmlformats.org/officeDocument/2006/relationships/tags" Target="../tags/tag375.xml"/><Relationship Id="rId7" Type="http://schemas.openxmlformats.org/officeDocument/2006/relationships/tags" Target="../tags/tag374.xml"/><Relationship Id="rId6" Type="http://schemas.openxmlformats.org/officeDocument/2006/relationships/tags" Target="../tags/tag373.xml"/><Relationship Id="rId5" Type="http://schemas.openxmlformats.org/officeDocument/2006/relationships/tags" Target="../tags/tag372.xml"/><Relationship Id="rId4" Type="http://schemas.openxmlformats.org/officeDocument/2006/relationships/tags" Target="../tags/tag371.xml"/><Relationship Id="rId3" Type="http://schemas.openxmlformats.org/officeDocument/2006/relationships/tags" Target="../tags/tag370.xml"/><Relationship Id="rId24" Type="http://schemas.openxmlformats.org/officeDocument/2006/relationships/notesSlide" Target="../notesSlides/notesSlide22.xml"/><Relationship Id="rId23" Type="http://schemas.openxmlformats.org/officeDocument/2006/relationships/slideLayout" Target="../slideLayouts/slideLayout1.xml"/><Relationship Id="rId22" Type="http://schemas.openxmlformats.org/officeDocument/2006/relationships/tags" Target="../tags/tag388.xml"/><Relationship Id="rId21" Type="http://schemas.openxmlformats.org/officeDocument/2006/relationships/tags" Target="../tags/tag387.xml"/><Relationship Id="rId20" Type="http://schemas.openxmlformats.org/officeDocument/2006/relationships/image" Target="../media/image2.png"/><Relationship Id="rId2" Type="http://schemas.openxmlformats.org/officeDocument/2006/relationships/image" Target="../media/image1.jpeg"/><Relationship Id="rId19" Type="http://schemas.openxmlformats.org/officeDocument/2006/relationships/tags" Target="../tags/tag386.xml"/><Relationship Id="rId18" Type="http://schemas.openxmlformats.org/officeDocument/2006/relationships/tags" Target="../tags/tag385.xml"/><Relationship Id="rId17" Type="http://schemas.openxmlformats.org/officeDocument/2006/relationships/tags" Target="../tags/tag384.xml"/><Relationship Id="rId16" Type="http://schemas.openxmlformats.org/officeDocument/2006/relationships/tags" Target="../tags/tag383.xml"/><Relationship Id="rId15" Type="http://schemas.openxmlformats.org/officeDocument/2006/relationships/tags" Target="../tags/tag382.xml"/><Relationship Id="rId14" Type="http://schemas.openxmlformats.org/officeDocument/2006/relationships/tags" Target="../tags/tag381.xml"/><Relationship Id="rId13" Type="http://schemas.openxmlformats.org/officeDocument/2006/relationships/tags" Target="../tags/tag380.xml"/><Relationship Id="rId12" Type="http://schemas.openxmlformats.org/officeDocument/2006/relationships/tags" Target="../tags/tag379.xml"/><Relationship Id="rId11" Type="http://schemas.openxmlformats.org/officeDocument/2006/relationships/tags" Target="../tags/tag378.xml"/><Relationship Id="rId10" Type="http://schemas.openxmlformats.org/officeDocument/2006/relationships/tags" Target="../tags/tag377.xml"/><Relationship Id="rId1" Type="http://schemas.openxmlformats.org/officeDocument/2006/relationships/tags" Target="../tags/tag369.xml"/></Relationships>
</file>

<file path=ppt/slides/_rels/slide3.xml.rels><?xml version="1.0" encoding="UTF-8" standalone="yes"?>
<Relationships xmlns="http://schemas.openxmlformats.org/package/2006/relationships"><Relationship Id="rId9" Type="http://schemas.openxmlformats.org/officeDocument/2006/relationships/tags" Target="../tags/tag251.xml"/><Relationship Id="rId8" Type="http://schemas.openxmlformats.org/officeDocument/2006/relationships/tags" Target="../tags/tag250.xml"/><Relationship Id="rId7" Type="http://schemas.openxmlformats.org/officeDocument/2006/relationships/tags" Target="../tags/tag249.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image" Target="../media/image3.jpeg"/><Relationship Id="rId18" Type="http://schemas.openxmlformats.org/officeDocument/2006/relationships/notesSlide" Target="../notesSlides/notesSlide3.xml"/><Relationship Id="rId17" Type="http://schemas.openxmlformats.org/officeDocument/2006/relationships/slideLayout" Target="../slideLayouts/slideLayout1.xml"/><Relationship Id="rId16" Type="http://schemas.openxmlformats.org/officeDocument/2006/relationships/tags" Target="../tags/tag257.xml"/><Relationship Id="rId15" Type="http://schemas.openxmlformats.org/officeDocument/2006/relationships/image" Target="../media/image2.png"/><Relationship Id="rId14" Type="http://schemas.openxmlformats.org/officeDocument/2006/relationships/tags" Target="../tags/tag256.xml"/><Relationship Id="rId13" Type="http://schemas.openxmlformats.org/officeDocument/2006/relationships/tags" Target="../tags/tag255.xml"/><Relationship Id="rId12" Type="http://schemas.openxmlformats.org/officeDocument/2006/relationships/tags" Target="../tags/tag254.xml"/><Relationship Id="rId11" Type="http://schemas.openxmlformats.org/officeDocument/2006/relationships/tags" Target="../tags/tag253.xml"/><Relationship Id="rId10" Type="http://schemas.openxmlformats.org/officeDocument/2006/relationships/tags" Target="../tags/tag252.xml"/><Relationship Id="rId1" Type="http://schemas.openxmlformats.org/officeDocument/2006/relationships/tags" Target="../tags/tag244.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tags" Target="../tags/tag259.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tags" Target="../tags/tag258.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xml"/><Relationship Id="rId3" Type="http://schemas.openxmlformats.org/officeDocument/2006/relationships/tags" Target="../tags/tag261.xml"/><Relationship Id="rId2" Type="http://schemas.openxmlformats.org/officeDocument/2006/relationships/image" Target="../media/image4.png"/><Relationship Id="rId1" Type="http://schemas.openxmlformats.org/officeDocument/2006/relationships/tags" Target="../tags/tag260.xml"/></Relationships>
</file>

<file path=ppt/slides/_rels/slide6.xml.rels><?xml version="1.0" encoding="UTF-8" standalone="yes"?>
<Relationships xmlns="http://schemas.openxmlformats.org/package/2006/relationships"><Relationship Id="rId9" Type="http://schemas.openxmlformats.org/officeDocument/2006/relationships/tags" Target="../tags/tag269.xml"/><Relationship Id="rId8" Type="http://schemas.openxmlformats.org/officeDocument/2006/relationships/tags" Target="../tags/tag268.xml"/><Relationship Id="rId7" Type="http://schemas.openxmlformats.org/officeDocument/2006/relationships/tags" Target="../tags/tag267.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image" Target="../media/image3.jpeg"/><Relationship Id="rId18" Type="http://schemas.openxmlformats.org/officeDocument/2006/relationships/notesSlide" Target="../notesSlides/notesSlide6.xml"/><Relationship Id="rId17" Type="http://schemas.openxmlformats.org/officeDocument/2006/relationships/slideLayout" Target="../slideLayouts/slideLayout1.xml"/><Relationship Id="rId16" Type="http://schemas.openxmlformats.org/officeDocument/2006/relationships/tags" Target="../tags/tag275.xml"/><Relationship Id="rId15" Type="http://schemas.openxmlformats.org/officeDocument/2006/relationships/image" Target="../media/image2.png"/><Relationship Id="rId14" Type="http://schemas.openxmlformats.org/officeDocument/2006/relationships/tags" Target="../tags/tag274.xml"/><Relationship Id="rId13" Type="http://schemas.openxmlformats.org/officeDocument/2006/relationships/tags" Target="../tags/tag273.xml"/><Relationship Id="rId12" Type="http://schemas.openxmlformats.org/officeDocument/2006/relationships/tags" Target="../tags/tag272.xml"/><Relationship Id="rId11" Type="http://schemas.openxmlformats.org/officeDocument/2006/relationships/tags" Target="../tags/tag271.xml"/><Relationship Id="rId10" Type="http://schemas.openxmlformats.org/officeDocument/2006/relationships/tags" Target="../tags/tag270.xml"/><Relationship Id="rId1" Type="http://schemas.openxmlformats.org/officeDocument/2006/relationships/tags" Target="../tags/tag262.xml"/></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7.xml"/><Relationship Id="rId4" Type="http://schemas.openxmlformats.org/officeDocument/2006/relationships/image" Target="../media/image4.png"/><Relationship Id="rId3" Type="http://schemas.openxmlformats.org/officeDocument/2006/relationships/tags" Target="../tags/tag276.xml"/><Relationship Id="rId2" Type="http://schemas.openxmlformats.org/officeDocument/2006/relationships/image" Target="../media/image7.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9" Type="http://schemas.openxmlformats.org/officeDocument/2006/relationships/tags" Target="../tags/tag282.xml"/><Relationship Id="rId8" Type="http://schemas.openxmlformats.org/officeDocument/2006/relationships/image" Target="../media/image4.png"/><Relationship Id="rId7" Type="http://schemas.openxmlformats.org/officeDocument/2006/relationships/tags" Target="../tags/tag281.xml"/><Relationship Id="rId6" Type="http://schemas.openxmlformats.org/officeDocument/2006/relationships/image" Target="../media/image9.png"/><Relationship Id="rId5" Type="http://schemas.openxmlformats.org/officeDocument/2006/relationships/tags" Target="../tags/tag280.xml"/><Relationship Id="rId4" Type="http://schemas.openxmlformats.org/officeDocument/2006/relationships/tags" Target="../tags/tag279.xml"/><Relationship Id="rId3" Type="http://schemas.openxmlformats.org/officeDocument/2006/relationships/image" Target="../media/image8.png"/><Relationship Id="rId2" Type="http://schemas.openxmlformats.org/officeDocument/2006/relationships/tags" Target="../tags/tag278.xml"/><Relationship Id="rId14" Type="http://schemas.openxmlformats.org/officeDocument/2006/relationships/notesSlide" Target="../notesSlides/notesSlide8.xml"/><Relationship Id="rId13" Type="http://schemas.openxmlformats.org/officeDocument/2006/relationships/slideLayout" Target="../slideLayouts/slideLayout7.xml"/><Relationship Id="rId12" Type="http://schemas.openxmlformats.org/officeDocument/2006/relationships/image" Target="../media/image10.png"/><Relationship Id="rId11" Type="http://schemas.openxmlformats.org/officeDocument/2006/relationships/tags" Target="../tags/tag284.xml"/><Relationship Id="rId10" Type="http://schemas.openxmlformats.org/officeDocument/2006/relationships/tags" Target="../tags/tag283.xml"/><Relationship Id="rId1" Type="http://schemas.openxmlformats.org/officeDocument/2006/relationships/tags" Target="../tags/tag277.xml"/></Relationships>
</file>

<file path=ppt/slides/_rels/slide9.xml.rels><?xml version="1.0" encoding="UTF-8" standalone="yes"?>
<Relationships xmlns="http://schemas.openxmlformats.org/package/2006/relationships"><Relationship Id="rId9" Type="http://schemas.openxmlformats.org/officeDocument/2006/relationships/tags" Target="../tags/tag288.xml"/><Relationship Id="rId8" Type="http://schemas.openxmlformats.org/officeDocument/2006/relationships/image" Target="../media/image13.png"/><Relationship Id="rId7" Type="http://schemas.openxmlformats.org/officeDocument/2006/relationships/image" Target="../media/image12.png"/><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tags" Target="../tags/tag287.xml"/><Relationship Id="rId3" Type="http://schemas.openxmlformats.org/officeDocument/2006/relationships/image" Target="../media/image10.png"/><Relationship Id="rId2" Type="http://schemas.openxmlformats.org/officeDocument/2006/relationships/tags" Target="../tags/tag286.xml"/><Relationship Id="rId16" Type="http://schemas.openxmlformats.org/officeDocument/2006/relationships/notesSlide" Target="../notesSlides/notesSlide9.xml"/><Relationship Id="rId15" Type="http://schemas.openxmlformats.org/officeDocument/2006/relationships/slideLayout" Target="../slideLayouts/slideLayout7.xml"/><Relationship Id="rId14" Type="http://schemas.openxmlformats.org/officeDocument/2006/relationships/image" Target="../media/image4.png"/><Relationship Id="rId13" Type="http://schemas.openxmlformats.org/officeDocument/2006/relationships/tags" Target="../tags/tag290.xml"/><Relationship Id="rId12" Type="http://schemas.openxmlformats.org/officeDocument/2006/relationships/image" Target="../media/image15.svg"/><Relationship Id="rId11" Type="http://schemas.openxmlformats.org/officeDocument/2006/relationships/image" Target="../media/image14.png"/><Relationship Id="rId10" Type="http://schemas.openxmlformats.org/officeDocument/2006/relationships/tags" Target="../tags/tag289.xml"/><Relationship Id="rId1" Type="http://schemas.openxmlformats.org/officeDocument/2006/relationships/tags" Target="../tags/tag28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 name="图片 1"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0" y="0"/>
            <a:ext cx="12192000" cy="6858000"/>
          </a:xfrm>
          <a:prstGeom prst="rect">
            <a:avLst/>
          </a:prstGeom>
        </p:spPr>
      </p:pic>
      <p:sp>
        <p:nvSpPr>
          <p:cNvPr id="3" name="矩形 2"/>
          <p:cNvSpPr/>
          <p:nvPr>
            <p:custDataLst>
              <p:tags r:id="rId3"/>
            </p:custDataLst>
          </p:nvPr>
        </p:nvSpPr>
        <p:spPr>
          <a:xfrm>
            <a:off x="-635" y="340526"/>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34" name="椭圆 33"/>
          <p:cNvSpPr/>
          <p:nvPr>
            <p:custDataLst>
              <p:tags r:id="rId4"/>
            </p:custDataLst>
          </p:nvPr>
        </p:nvSpPr>
        <p:spPr>
          <a:xfrm rot="6960000">
            <a:off x="657860" y="182880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28" name="文本框 27"/>
          <p:cNvSpPr txBox="1"/>
          <p:nvPr>
            <p:custDataLst>
              <p:tags r:id="rId5"/>
            </p:custDataLst>
          </p:nvPr>
        </p:nvSpPr>
        <p:spPr>
          <a:xfrm>
            <a:off x="989329" y="2132329"/>
            <a:ext cx="10533231" cy="1506855"/>
          </a:xfrm>
          <a:prstGeom prst="rect">
            <a:avLst/>
          </a:prstGeom>
          <a:noFill/>
        </p:spPr>
        <p:txBody>
          <a:bodyPr wrap="square" rtlCol="0" anchor="ctr" anchorCtr="0">
            <a:spAutoFit/>
          </a:bodyPr>
          <a:lstStyle/>
          <a:p>
            <a:pPr marL="0" marR="0" lvl="0" indent="0" algn="l" defTabSz="914400" rtl="0" eaLnBrk="1" fontAlgn="ctr" latinLnBrk="0" hangingPunct="1">
              <a:lnSpc>
                <a:spcPct val="100000"/>
              </a:lnSpc>
              <a:spcBef>
                <a:spcPts val="0"/>
              </a:spcBef>
              <a:spcAft>
                <a:spcPts val="0"/>
              </a:spcAft>
              <a:buClrTx/>
              <a:buSzTx/>
              <a:buFontTx/>
              <a:buNone/>
              <a:defRPr/>
            </a:pPr>
            <a:r>
              <a:rPr kumimoji="0" lang="en-US" altLang="zh-CN" sz="6000" b="0" i="0" u="none" strike="noStrike" kern="1200" cap="none" spc="400" normalizeH="0" baseline="0" noProof="0" dirty="0" err="1">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DolphinDB</a:t>
            </a:r>
            <a:endParaRPr kumimoji="0" lang="en-US" altLang="zh-CN" sz="60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endParaRPr>
          </a:p>
          <a:p>
            <a:pPr marL="0" marR="0" lvl="0" indent="0" algn="l" defTabSz="914400" rtl="0" eaLnBrk="1" fontAlgn="ctr" latinLnBrk="0" hangingPunct="1">
              <a:lnSpc>
                <a:spcPct val="100000"/>
              </a:lnSpc>
              <a:spcBef>
                <a:spcPts val="0"/>
              </a:spcBef>
              <a:spcAft>
                <a:spcPts val="0"/>
              </a:spcAft>
              <a:buClrTx/>
              <a:buSzTx/>
              <a:buFontTx/>
              <a:buNone/>
              <a:defRPr/>
            </a:pPr>
            <a:r>
              <a:rPr kumimoji="0" lang="en-US" altLang="zh-CN"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ch4-</a:t>
            </a:r>
            <a:r>
              <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窗口计算</a:t>
            </a:r>
            <a:endPar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endParaRPr>
          </a:p>
        </p:txBody>
      </p:sp>
      <p:grpSp>
        <p:nvGrpSpPr>
          <p:cNvPr id="24" name="组合 23"/>
          <p:cNvGrpSpPr/>
          <p:nvPr/>
        </p:nvGrpSpPr>
        <p:grpSpPr>
          <a:xfrm>
            <a:off x="11428427" y="340526"/>
            <a:ext cx="388923" cy="346007"/>
            <a:chOff x="3933635" y="-1495234"/>
            <a:chExt cx="842211" cy="749278"/>
          </a:xfrm>
          <a:solidFill>
            <a:schemeClr val="bg1">
              <a:alpha val="86000"/>
            </a:schemeClr>
          </a:solidFill>
        </p:grpSpPr>
        <p:grpSp>
          <p:nvGrpSpPr>
            <p:cNvPr id="81" name="组合 80"/>
            <p:cNvGrpSpPr/>
            <p:nvPr/>
          </p:nvGrpSpPr>
          <p:grpSpPr>
            <a:xfrm>
              <a:off x="3933635" y="-1495234"/>
              <a:ext cx="203846" cy="749278"/>
              <a:chOff x="3933635" y="-1487213"/>
              <a:chExt cx="203846" cy="749278"/>
            </a:xfrm>
            <a:grpFill/>
          </p:grpSpPr>
          <p:sp>
            <p:nvSpPr>
              <p:cNvPr id="82" name="椭圆 81"/>
              <p:cNvSpPr/>
              <p:nvPr>
                <p:custDataLst>
                  <p:tags r:id="rId6"/>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89" name="椭圆 88"/>
              <p:cNvSpPr/>
              <p:nvPr>
                <p:custDataLst>
                  <p:tags r:id="rId7"/>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0" name="椭圆 89"/>
              <p:cNvSpPr/>
              <p:nvPr>
                <p:custDataLst>
                  <p:tags r:id="rId8"/>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nvGrpSpPr>
            <p:cNvPr id="91" name="组合 90"/>
            <p:cNvGrpSpPr/>
            <p:nvPr/>
          </p:nvGrpSpPr>
          <p:grpSpPr>
            <a:xfrm>
              <a:off x="4252817" y="-1495234"/>
              <a:ext cx="203846" cy="749278"/>
              <a:chOff x="4254477" y="-1495234"/>
              <a:chExt cx="203846" cy="749278"/>
            </a:xfrm>
            <a:grpFill/>
          </p:grpSpPr>
          <p:sp>
            <p:nvSpPr>
              <p:cNvPr id="92" name="椭圆 91"/>
              <p:cNvSpPr/>
              <p:nvPr>
                <p:custDataLst>
                  <p:tags r:id="rId9"/>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3" name="椭圆 92"/>
              <p:cNvSpPr/>
              <p:nvPr>
                <p:custDataLst>
                  <p:tags r:id="rId10"/>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4" name="椭圆 93"/>
              <p:cNvSpPr/>
              <p:nvPr>
                <p:custDataLst>
                  <p:tags r:id="rId11"/>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nvGrpSpPr>
            <p:cNvPr id="104" name="组合 103"/>
            <p:cNvGrpSpPr/>
            <p:nvPr/>
          </p:nvGrpSpPr>
          <p:grpSpPr>
            <a:xfrm>
              <a:off x="4572000" y="-1495234"/>
              <a:ext cx="203846" cy="749278"/>
              <a:chOff x="4572000" y="-1503255"/>
              <a:chExt cx="203846" cy="749278"/>
            </a:xfrm>
            <a:grpFill/>
          </p:grpSpPr>
          <p:sp>
            <p:nvSpPr>
              <p:cNvPr id="105" name="椭圆 104"/>
              <p:cNvSpPr/>
              <p:nvPr>
                <p:custDataLst>
                  <p:tags r:id="rId12"/>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106" name="椭圆 105"/>
              <p:cNvSpPr/>
              <p:nvPr>
                <p:custDataLst>
                  <p:tags r:id="rId13"/>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107" name="椭圆 106"/>
              <p:cNvSpPr/>
              <p:nvPr>
                <p:custDataLst>
                  <p:tags r:id="rId14"/>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cxnSp>
        <p:nvCxnSpPr>
          <p:cNvPr id="4" name="直接连接符 3"/>
          <p:cNvCxnSpPr/>
          <p:nvPr>
            <p:custDataLst>
              <p:tags r:id="rId15"/>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5" name="图片 4" descr="公司logo"/>
          <p:cNvPicPr>
            <a:picLocks noChangeAspect="1"/>
          </p:cNvPicPr>
          <p:nvPr/>
        </p:nvPicPr>
        <p:blipFill>
          <a:blip r:embed="rId16" cstate="screen"/>
          <a:stretch>
            <a:fillRect/>
          </a:stretch>
        </p:blipFill>
        <p:spPr>
          <a:xfrm>
            <a:off x="582930" y="356235"/>
            <a:ext cx="1620520" cy="889000"/>
          </a:xfrm>
          <a:prstGeom prst="rect">
            <a:avLst/>
          </a:prstGeom>
        </p:spPr>
      </p:pic>
      <p:cxnSp>
        <p:nvCxnSpPr>
          <p:cNvPr id="13" name="直接连接符 12"/>
          <p:cNvCxnSpPr/>
          <p:nvPr>
            <p:custDataLst>
              <p:tags r:id="rId17"/>
            </p:custDataLst>
          </p:nvPr>
        </p:nvCxnSpPr>
        <p:spPr>
          <a:xfrm>
            <a:off x="11611610" y="2054372"/>
            <a:ext cx="0" cy="2954215"/>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ustDataLst>
      <p:tags r:id="rId18"/>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8474075" cy="460375"/>
          </a:xfrm>
          <a:prstGeom prst="rect">
            <a:avLst/>
          </a:prstGeom>
          <a:noFill/>
        </p:spPr>
        <p:txBody>
          <a:bodyPr wrap="square" rtlCol="0">
            <a:spAutoFit/>
          </a:bodyPr>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滚动窗口：</a:t>
            </a:r>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group by + dailyAlignedBar/Interval</a:t>
            </a:r>
            <a:endPar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8" name="文本框 37"/>
          <p:cNvSpPr txBox="1"/>
          <p:nvPr/>
        </p:nvSpPr>
        <p:spPr>
          <a:xfrm>
            <a:off x="762000" y="1134110"/>
            <a:ext cx="5314315" cy="521970"/>
          </a:xfrm>
          <a:prstGeom prst="rect">
            <a:avLst/>
          </a:prstGeom>
        </p:spPr>
        <p:txBody>
          <a:bodyPr wrap="square">
            <a:spAutoFit/>
          </a:bodyPr>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例：分析国内期货市场的两个交易时段</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下午</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1:30</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至</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3:00</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和晚上</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9:00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至凌晨</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2:30</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，并且计算每个交易时段内每</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7</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分钟的均价。</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9" name="文本框 38"/>
          <p:cNvSpPr txBox="1"/>
          <p:nvPr/>
        </p:nvSpPr>
        <p:spPr>
          <a:xfrm>
            <a:off x="826135" y="1735455"/>
            <a:ext cx="5080000" cy="1322070"/>
          </a:xfrm>
          <a:prstGeom prst="rect">
            <a:avLst/>
          </a:prstGeom>
        </p:spPr>
        <p:txBody>
          <a:bodyPr>
            <a:spAutoFit/>
          </a:bodyPr>
          <a:p>
            <a:pPr indent="0" fontAlgn="auto">
              <a:lnSpc>
                <a:spcPct val="100000"/>
              </a:lnSpc>
            </a:pPr>
            <a:r>
              <a:rPr lang="en-US" altLang="zh-CN" sz="1600" b="0">
                <a:solidFill>
                  <a:srgbClr val="AF00DB"/>
                </a:solidFill>
                <a:latin typeface="Consolas" panose="020B0609020204030204"/>
                <a:ea typeface="Consolas" panose="020B0609020204030204"/>
              </a:rPr>
              <a:t>select </a:t>
            </a:r>
            <a:r>
              <a:rPr lang="en-US" altLang="zh-CN" sz="1600" b="1">
                <a:solidFill>
                  <a:srgbClr val="795E26"/>
                </a:solidFill>
                <a:latin typeface="Consolas" panose="020B0609020204030204"/>
                <a:ea typeface="Consolas" panose="020B0609020204030204"/>
              </a:rPr>
              <a:t>avg</a:t>
            </a:r>
            <a:r>
              <a:rPr lang="en-US" altLang="zh-CN" sz="1600" b="0">
                <a:solidFill>
                  <a:srgbClr val="000000"/>
                </a:solidFill>
                <a:latin typeface="Consolas" panose="020B0609020204030204"/>
                <a:ea typeface="Consolas" panose="020B0609020204030204"/>
              </a:rPr>
              <a:t>(price) </a:t>
            </a:r>
            <a:r>
              <a:rPr lang="en-US" altLang="zh-CN" sz="1600" b="0">
                <a:solidFill>
                  <a:srgbClr val="AF00DB"/>
                </a:solidFill>
                <a:latin typeface="Consolas" panose="020B0609020204030204"/>
                <a:ea typeface="Consolas" panose="020B0609020204030204"/>
              </a:rPr>
              <a:t>as</a:t>
            </a:r>
            <a:r>
              <a:rPr lang="en-US" altLang="zh-CN" sz="1600" b="0">
                <a:solidFill>
                  <a:srgbClr val="000000"/>
                </a:solidFill>
                <a:latin typeface="Consolas" panose="020B0609020204030204"/>
                <a:ea typeface="Consolas" panose="020B0609020204030204"/>
              </a:rPr>
              <a:t> price, </a:t>
            </a:r>
            <a:endParaRPr lang="en-US" altLang="zh-CN" sz="1600" b="0">
              <a:solidFill>
                <a:srgbClr val="000000"/>
              </a:solidFill>
              <a:latin typeface="Consolas" panose="020B0609020204030204"/>
              <a:ea typeface="Consolas" panose="020B0609020204030204"/>
            </a:endParaRPr>
          </a:p>
          <a:p>
            <a:pPr indent="0" fontAlgn="auto">
              <a:lnSpc>
                <a:spcPct val="100000"/>
              </a:lnSpc>
            </a:pPr>
            <a:r>
              <a:rPr lang="en-US" altLang="zh-CN" sz="1600" b="0">
                <a:solidFill>
                  <a:srgbClr val="000000"/>
                </a:solidFill>
                <a:latin typeface="Consolas" panose="020B0609020204030204"/>
                <a:ea typeface="Consolas" panose="020B0609020204030204"/>
              </a:rPr>
              <a:t>       </a:t>
            </a:r>
            <a:r>
              <a:rPr lang="en-US" altLang="zh-CN" sz="1600" b="1">
                <a:solidFill>
                  <a:srgbClr val="795E26"/>
                </a:solidFill>
                <a:latin typeface="Consolas" panose="020B0609020204030204"/>
                <a:ea typeface="Consolas" panose="020B0609020204030204"/>
              </a:rPr>
              <a:t>count</a:t>
            </a:r>
            <a:r>
              <a:rPr lang="en-US" altLang="zh-CN" sz="1600" b="0">
                <a:solidFill>
                  <a:srgbClr val="000000"/>
                </a:solidFill>
                <a:latin typeface="Consolas" panose="020B0609020204030204"/>
                <a:ea typeface="Consolas" panose="020B0609020204030204"/>
              </a:rPr>
              <a:t>(*) </a:t>
            </a:r>
            <a:r>
              <a:rPr lang="en-US" altLang="zh-CN" sz="1600" b="0">
                <a:solidFill>
                  <a:srgbClr val="AF00DB"/>
                </a:solidFill>
                <a:latin typeface="Consolas" panose="020B0609020204030204"/>
                <a:ea typeface="Consolas" panose="020B0609020204030204"/>
              </a:rPr>
              <a:t>as</a:t>
            </a:r>
            <a:r>
              <a:rPr lang="en-US" altLang="zh-CN" sz="1600" b="0">
                <a:solidFill>
                  <a:srgbClr val="000000"/>
                </a:solidFill>
                <a:latin typeface="Consolas" panose="020B0609020204030204"/>
                <a:ea typeface="Consolas" panose="020B0609020204030204"/>
              </a:rPr>
              <a:t> count </a:t>
            </a:r>
            <a:endParaRPr lang="en-US" altLang="zh-CN" sz="1600" b="0">
              <a:solidFill>
                <a:srgbClr val="000000"/>
              </a:solidFill>
              <a:latin typeface="Consolas" panose="020B0609020204030204"/>
              <a:ea typeface="Consolas" panose="020B0609020204030204"/>
            </a:endParaRPr>
          </a:p>
          <a:p>
            <a:pPr indent="0" fontAlgn="auto">
              <a:lnSpc>
                <a:spcPct val="100000"/>
              </a:lnSpc>
            </a:pPr>
            <a:r>
              <a:rPr lang="en-US" altLang="zh-CN" sz="1600" b="0">
                <a:solidFill>
                  <a:srgbClr val="AF00DB"/>
                </a:solidFill>
                <a:latin typeface="Consolas" panose="020B0609020204030204"/>
                <a:ea typeface="Consolas" panose="020B0609020204030204"/>
              </a:rPr>
              <a:t>from</a:t>
            </a:r>
            <a:r>
              <a:rPr lang="en-US" altLang="zh-CN" sz="1600" b="0">
                <a:solidFill>
                  <a:srgbClr val="000000"/>
                </a:solidFill>
                <a:latin typeface="Consolas" panose="020B0609020204030204"/>
                <a:ea typeface="Consolas" panose="020B0609020204030204"/>
              </a:rPr>
              <a:t> t1 </a:t>
            </a:r>
            <a:endParaRPr lang="en-US" altLang="zh-CN" sz="1600" b="0">
              <a:solidFill>
                <a:srgbClr val="000000"/>
              </a:solidFill>
              <a:latin typeface="Consolas" panose="020B0609020204030204"/>
              <a:ea typeface="Consolas" panose="020B0609020204030204"/>
            </a:endParaRPr>
          </a:p>
          <a:p>
            <a:pPr indent="0" fontAlgn="auto">
              <a:lnSpc>
                <a:spcPct val="100000"/>
              </a:lnSpc>
            </a:pPr>
            <a:r>
              <a:rPr lang="en-US" altLang="zh-CN" sz="1600" b="0">
                <a:solidFill>
                  <a:srgbClr val="AF00DB"/>
                </a:solidFill>
                <a:latin typeface="Consolas" panose="020B0609020204030204"/>
                <a:ea typeface="Consolas" panose="020B0609020204030204"/>
              </a:rPr>
              <a:t>group by </a:t>
            </a:r>
            <a:r>
              <a:rPr lang="en-US" altLang="zh-CN" sz="1600" b="1">
                <a:solidFill>
                  <a:srgbClr val="795E26"/>
                </a:solidFill>
                <a:latin typeface="Consolas" panose="020B0609020204030204"/>
                <a:ea typeface="Consolas" panose="020B0609020204030204"/>
              </a:rPr>
              <a:t>dailyAlignedBar</a:t>
            </a:r>
            <a:r>
              <a:rPr lang="en-US" altLang="zh-CN" sz="1600" b="0">
                <a:solidFill>
                  <a:srgbClr val="000000"/>
                </a:solidFill>
                <a:latin typeface="Consolas" panose="020B0609020204030204"/>
                <a:ea typeface="Consolas" panose="020B0609020204030204"/>
              </a:rPr>
              <a:t>(ts, sessions, </a:t>
            </a:r>
            <a:r>
              <a:rPr lang="en-US" altLang="zh-CN" sz="1600" b="0">
                <a:solidFill>
                  <a:srgbClr val="098658"/>
                </a:solidFill>
                <a:latin typeface="Consolas" panose="020B0609020204030204"/>
                <a:ea typeface="Consolas" panose="020B0609020204030204"/>
              </a:rPr>
              <a:t>7m</a:t>
            </a:r>
            <a:r>
              <a:rPr lang="en-US" altLang="zh-CN" sz="1600" b="0">
                <a:solidFill>
                  <a:srgbClr val="000000"/>
                </a:solidFill>
                <a:latin typeface="Consolas" panose="020B0609020204030204"/>
                <a:ea typeface="Consolas" panose="020B0609020204030204"/>
              </a:rPr>
              <a:t>) </a:t>
            </a:r>
            <a:r>
              <a:rPr lang="en-US" altLang="zh-CN" sz="1600" b="0">
                <a:solidFill>
                  <a:srgbClr val="AF00DB"/>
                </a:solidFill>
                <a:latin typeface="Consolas" panose="020B0609020204030204"/>
                <a:ea typeface="Consolas" panose="020B0609020204030204"/>
              </a:rPr>
              <a:t>as</a:t>
            </a:r>
            <a:r>
              <a:rPr lang="en-US" altLang="zh-CN" sz="1600" b="0">
                <a:solidFill>
                  <a:srgbClr val="000000"/>
                </a:solidFill>
                <a:latin typeface="Consolas" panose="020B0609020204030204"/>
                <a:ea typeface="Consolas" panose="020B0609020204030204"/>
              </a:rPr>
              <a:t> k7</a:t>
            </a:r>
            <a:endParaRPr lang="en-US" altLang="zh-CN" sz="1600" b="0">
              <a:solidFill>
                <a:srgbClr val="000000"/>
              </a:solidFill>
              <a:latin typeface="Consolas" panose="020B0609020204030204"/>
              <a:ea typeface="Consolas" panose="020B0609020204030204"/>
            </a:endParaRPr>
          </a:p>
        </p:txBody>
      </p:sp>
      <p:pic>
        <p:nvPicPr>
          <p:cNvPr id="40" name="图片 39"/>
          <p:cNvPicPr>
            <a:picLocks noChangeAspect="1"/>
          </p:cNvPicPr>
          <p:nvPr/>
        </p:nvPicPr>
        <p:blipFill>
          <a:blip r:embed="rId1"/>
          <a:stretch>
            <a:fillRect/>
          </a:stretch>
        </p:blipFill>
        <p:spPr>
          <a:xfrm>
            <a:off x="812800" y="3181350"/>
            <a:ext cx="3905250" cy="3171825"/>
          </a:xfrm>
          <a:prstGeom prst="rect">
            <a:avLst/>
          </a:prstGeom>
        </p:spPr>
      </p:pic>
      <p:sp>
        <p:nvSpPr>
          <p:cNvPr id="41" name="矩形 40"/>
          <p:cNvSpPr/>
          <p:nvPr>
            <p:custDataLst>
              <p:tags r:id="rId2"/>
            </p:custDataLst>
          </p:nvPr>
        </p:nvSpPr>
        <p:spPr>
          <a:xfrm>
            <a:off x="826135" y="1735455"/>
            <a:ext cx="5186680" cy="13214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3" name="文本框 42"/>
          <p:cNvSpPr txBox="1"/>
          <p:nvPr/>
        </p:nvSpPr>
        <p:spPr>
          <a:xfrm>
            <a:off x="6591300" y="917893"/>
            <a:ext cx="5080000" cy="953135"/>
          </a:xfrm>
          <a:prstGeom prst="rect">
            <a:avLst/>
          </a:prstGeom>
        </p:spPr>
        <p:txBody>
          <a:bodyPr>
            <a:spAutoFit/>
          </a:bodyPr>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如果原始数据有缺失的话，</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bar</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函数没有办法实现对缺失值的插值操作。例如，期货市场中会有一些不活跃的期货，这些期货可能在一段时间内都没有报价，但是在数据分析的时候需要每</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秒输出该期货的数据。</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4" name="文本框 43"/>
          <p:cNvSpPr txBox="1"/>
          <p:nvPr/>
        </p:nvSpPr>
        <p:spPr>
          <a:xfrm>
            <a:off x="6667500" y="2075180"/>
            <a:ext cx="4506595" cy="829945"/>
          </a:xfrm>
          <a:prstGeom prst="rect">
            <a:avLst/>
          </a:prstGeom>
        </p:spPr>
        <p:txBody>
          <a:bodyPr wrap="square">
            <a:spAutoFit/>
          </a:bodyPr>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select </a:t>
            </a:r>
            <a:r>
              <a:rPr lang="en-US" altLang="zh-CN" sz="1600" b="1">
                <a:solidFill>
                  <a:srgbClr val="795E26"/>
                </a:solidFill>
                <a:latin typeface="阿里巴巴普惠体 3.0 55 Regular" panose="00020600040101010101" charset="-122"/>
                <a:ea typeface="阿里巴巴普惠体 3.0 55 Regular" panose="00020600040101010101" charset="-122"/>
              </a:rPr>
              <a:t>last</a:t>
            </a:r>
            <a:r>
              <a:rPr lang="en-US" altLang="zh-CN" sz="1600" b="0">
                <a:solidFill>
                  <a:srgbClr val="000000"/>
                </a:solidFill>
                <a:latin typeface="阿里巴巴普惠体 3.0 55 Regular" panose="00020600040101010101" charset="-122"/>
                <a:ea typeface="阿里巴巴普惠体 3.0 55 Regular" panose="00020600040101010101" charset="-122"/>
              </a:rPr>
              <a:t>(contract)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contract,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1">
                <a:solidFill>
                  <a:srgbClr val="795E26"/>
                </a:solidFill>
                <a:latin typeface="阿里巴巴普惠体 3.0 55 Regular" panose="00020600040101010101" charset="-122"/>
                <a:ea typeface="阿里巴巴普惠体 3.0 55 Regular" panose="00020600040101010101" charset="-122"/>
              </a:rPr>
              <a:t>last</a:t>
            </a:r>
            <a:r>
              <a:rPr lang="en-US" altLang="zh-CN" sz="1600" b="0">
                <a:solidFill>
                  <a:srgbClr val="000000"/>
                </a:solidFill>
                <a:latin typeface="阿里巴巴普惠体 3.0 55 Regular" panose="00020600040101010101" charset="-122"/>
                <a:ea typeface="阿里巴巴普惠体 3.0 55 Regular" panose="00020600040101010101" charset="-122"/>
              </a:rPr>
              <a:t>(price)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price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from</a:t>
            </a:r>
            <a:r>
              <a:rPr lang="en-US" altLang="zh-CN" sz="1600" b="0">
                <a:solidFill>
                  <a:srgbClr val="000000"/>
                </a:solidFill>
                <a:latin typeface="阿里巴巴普惠体 3.0 55 Regular" panose="00020600040101010101" charset="-122"/>
                <a:ea typeface="阿里巴巴普惠体 3.0 55 Regular" panose="00020600040101010101" charset="-122"/>
              </a:rPr>
              <a:t> t2 </a:t>
            </a:r>
            <a:r>
              <a:rPr lang="en-US" altLang="zh-CN" sz="1600" b="0">
                <a:solidFill>
                  <a:srgbClr val="AF00DB"/>
                </a:solidFill>
                <a:latin typeface="阿里巴巴普惠体 3.0 55 Regular" panose="00020600040101010101" charset="-122"/>
                <a:ea typeface="阿里巴巴普惠体 3.0 55 Regular" panose="00020600040101010101" charset="-122"/>
              </a:rPr>
              <a:t>group by </a:t>
            </a:r>
            <a:r>
              <a:rPr lang="en-US" altLang="zh-CN" sz="1600" b="1">
                <a:solidFill>
                  <a:srgbClr val="795E26"/>
                </a:solidFill>
                <a:latin typeface="阿里巴巴普惠体 3.0 55 Regular" panose="00020600040101010101" charset="-122"/>
                <a:ea typeface="阿里巴巴普惠体 3.0 55 Regular" panose="00020600040101010101" charset="-122"/>
              </a:rPr>
              <a:t>bar</a:t>
            </a:r>
            <a:r>
              <a:rPr lang="en-US" altLang="zh-CN" sz="1600" b="0">
                <a:solidFill>
                  <a:srgbClr val="000000"/>
                </a:solidFill>
                <a:latin typeface="阿里巴巴普惠体 3.0 55 Regular" panose="00020600040101010101" charset="-122"/>
                <a:ea typeface="阿里巴巴普惠体 3.0 55 Regular" panose="00020600040101010101" charset="-122"/>
              </a:rPr>
              <a:t>(time, </a:t>
            </a:r>
            <a:r>
              <a:rPr lang="en-US" altLang="zh-CN" sz="1600" b="0">
                <a:solidFill>
                  <a:srgbClr val="098658"/>
                </a:solidFill>
                <a:latin typeface="阿里巴巴普惠体 3.0 55 Regular" panose="00020600040101010101" charset="-122"/>
                <a:ea typeface="阿里巴巴普惠体 3.0 55 Regular" panose="00020600040101010101" charset="-122"/>
              </a:rPr>
              <a:t>2s</a:t>
            </a: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pic>
        <p:nvPicPr>
          <p:cNvPr id="45" name="图片 44"/>
          <p:cNvPicPr>
            <a:picLocks noChangeAspect="1"/>
          </p:cNvPicPr>
          <p:nvPr/>
        </p:nvPicPr>
        <p:blipFill>
          <a:blip r:embed="rId3"/>
          <a:stretch>
            <a:fillRect/>
          </a:stretch>
        </p:blipFill>
        <p:spPr>
          <a:xfrm>
            <a:off x="6390640" y="4411980"/>
            <a:ext cx="2451100" cy="1464945"/>
          </a:xfrm>
          <a:prstGeom prst="rect">
            <a:avLst/>
          </a:prstGeom>
        </p:spPr>
      </p:pic>
      <p:sp>
        <p:nvSpPr>
          <p:cNvPr id="46" name="文本框 45"/>
          <p:cNvSpPr txBox="1"/>
          <p:nvPr/>
        </p:nvSpPr>
        <p:spPr>
          <a:xfrm>
            <a:off x="6667500" y="3075940"/>
            <a:ext cx="4506595" cy="829945"/>
          </a:xfrm>
          <a:prstGeom prst="rect">
            <a:avLst/>
          </a:prstGeom>
        </p:spPr>
        <p:txBody>
          <a:bodyPr wrap="square">
            <a:spAutoFit/>
          </a:bodyPr>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select </a:t>
            </a:r>
            <a:r>
              <a:rPr lang="en-US" altLang="zh-CN" sz="1600" b="1">
                <a:solidFill>
                  <a:srgbClr val="795E26"/>
                </a:solidFill>
                <a:latin typeface="阿里巴巴普惠体 3.0 55 Regular" panose="00020600040101010101" charset="-122"/>
                <a:ea typeface="阿里巴巴普惠体 3.0 55 Regular" panose="00020600040101010101" charset="-122"/>
              </a:rPr>
              <a:t>last</a:t>
            </a:r>
            <a:r>
              <a:rPr lang="en-US" altLang="zh-CN" sz="1600" b="0">
                <a:solidFill>
                  <a:srgbClr val="000000"/>
                </a:solidFill>
                <a:latin typeface="阿里巴巴普惠体 3.0 55 Regular" panose="00020600040101010101" charset="-122"/>
                <a:ea typeface="阿里巴巴普惠体 3.0 55 Regular" panose="00020600040101010101" charset="-122"/>
              </a:rPr>
              <a:t>(contract)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contract,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45720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1">
                <a:solidFill>
                  <a:srgbClr val="795E26"/>
                </a:solidFill>
                <a:latin typeface="阿里巴巴普惠体 3.0 55 Regular" panose="00020600040101010101" charset="-122"/>
                <a:ea typeface="阿里巴巴普惠体 3.0 55 Regular" panose="00020600040101010101" charset="-122"/>
              </a:rPr>
              <a:t>last</a:t>
            </a:r>
            <a:r>
              <a:rPr lang="en-US" altLang="zh-CN" sz="1600" b="0">
                <a:solidFill>
                  <a:srgbClr val="000000"/>
                </a:solidFill>
                <a:latin typeface="阿里巴巴普惠体 3.0 55 Regular" panose="00020600040101010101" charset="-122"/>
                <a:ea typeface="阿里巴巴普惠体 3.0 55 Regular" panose="00020600040101010101" charset="-122"/>
              </a:rPr>
              <a:t>(price)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price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from</a:t>
            </a:r>
            <a:r>
              <a:rPr lang="en-US" altLang="zh-CN" sz="1600" b="0">
                <a:solidFill>
                  <a:srgbClr val="000000"/>
                </a:solidFill>
                <a:latin typeface="阿里巴巴普惠体 3.0 55 Regular" panose="00020600040101010101" charset="-122"/>
                <a:ea typeface="阿里巴巴普惠体 3.0 55 Regular" panose="00020600040101010101" charset="-122"/>
              </a:rPr>
              <a:t> t2 </a:t>
            </a:r>
            <a:r>
              <a:rPr lang="en-US" altLang="zh-CN" sz="1600" b="0">
                <a:solidFill>
                  <a:srgbClr val="AF00DB"/>
                </a:solidFill>
                <a:latin typeface="阿里巴巴普惠体 3.0 55 Regular" panose="00020600040101010101" charset="-122"/>
                <a:ea typeface="阿里巴巴普惠体 3.0 55 Regular" panose="00020600040101010101" charset="-122"/>
              </a:rPr>
              <a:t>group by </a:t>
            </a:r>
            <a:r>
              <a:rPr lang="en-US" altLang="zh-CN" sz="1600" b="1">
                <a:solidFill>
                  <a:srgbClr val="795E26"/>
                </a:solidFill>
                <a:latin typeface="阿里巴巴普惠体 3.0 55 Regular" panose="00020600040101010101" charset="-122"/>
                <a:ea typeface="阿里巴巴普惠体 3.0 55 Regular" panose="00020600040101010101" charset="-122"/>
              </a:rPr>
              <a:t>interval</a:t>
            </a:r>
            <a:r>
              <a:rPr lang="en-US" altLang="zh-CN" sz="1600" b="0">
                <a:solidFill>
                  <a:srgbClr val="000000"/>
                </a:solidFill>
                <a:latin typeface="阿里巴巴普惠体 3.0 55 Regular" panose="00020600040101010101" charset="-122"/>
                <a:ea typeface="阿里巴巴普惠体 3.0 55 Regular" panose="00020600040101010101" charset="-122"/>
              </a:rPr>
              <a:t>(time, </a:t>
            </a:r>
            <a:r>
              <a:rPr lang="en-US" altLang="zh-CN" sz="1600" b="0">
                <a:solidFill>
                  <a:srgbClr val="098658"/>
                </a:solidFill>
                <a:latin typeface="阿里巴巴普惠体 3.0 55 Regular" panose="00020600040101010101" charset="-122"/>
                <a:ea typeface="阿里巴巴普惠体 3.0 55 Regular" panose="00020600040101010101" charset="-122"/>
              </a:rPr>
              <a:t>2s</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31515"/>
                </a:solidFill>
                <a:latin typeface="阿里巴巴普惠体 3.0 55 Regular" panose="00020600040101010101" charset="-122"/>
                <a:ea typeface="阿里巴巴普惠体 3.0 55 Regular" panose="00020600040101010101" charset="-122"/>
              </a:rPr>
              <a:t>"prev"</a:t>
            </a: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pic>
        <p:nvPicPr>
          <p:cNvPr id="47" name="图片 46"/>
          <p:cNvPicPr>
            <a:picLocks noChangeAspect="1"/>
          </p:cNvPicPr>
          <p:nvPr/>
        </p:nvPicPr>
        <p:blipFill>
          <a:blip r:embed="rId4"/>
          <a:stretch>
            <a:fillRect/>
          </a:stretch>
        </p:blipFill>
        <p:spPr>
          <a:xfrm>
            <a:off x="9314815" y="4395470"/>
            <a:ext cx="2356485" cy="1619250"/>
          </a:xfrm>
          <a:prstGeom prst="rect">
            <a:avLst/>
          </a:prstGeom>
        </p:spPr>
      </p:pic>
      <p:sp>
        <p:nvSpPr>
          <p:cNvPr id="48" name="矩形 47"/>
          <p:cNvSpPr/>
          <p:nvPr>
            <p:custDataLst>
              <p:tags r:id="rId5"/>
            </p:custDataLst>
          </p:nvPr>
        </p:nvSpPr>
        <p:spPr>
          <a:xfrm>
            <a:off x="6667500" y="1948815"/>
            <a:ext cx="4768215" cy="206057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50" name="文本框 49"/>
          <p:cNvSpPr txBox="1"/>
          <p:nvPr/>
        </p:nvSpPr>
        <p:spPr>
          <a:xfrm>
            <a:off x="6314440" y="4101465"/>
            <a:ext cx="863600" cy="306705"/>
          </a:xfrm>
          <a:prstGeom prst="rect">
            <a:avLst/>
          </a:prstGeom>
          <a:noFill/>
        </p:spPr>
        <p:txBody>
          <a:bodyPr wrap="square" rtlCol="0">
            <a:spAutoFit/>
          </a:bodyPr>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bar</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1" name="文本框 50"/>
          <p:cNvSpPr txBox="1"/>
          <p:nvPr/>
        </p:nvSpPr>
        <p:spPr>
          <a:xfrm>
            <a:off x="9238615" y="4076065"/>
            <a:ext cx="863600" cy="306705"/>
          </a:xfrm>
          <a:prstGeom prst="rect">
            <a:avLst/>
          </a:prstGeom>
          <a:noFill/>
        </p:spPr>
        <p:txBody>
          <a:bodyPr wrap="square" rtlCol="0">
            <a:spAutoFit/>
          </a:bodyPr>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interval</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2" name="文本框 51"/>
          <p:cNvSpPr txBox="1"/>
          <p:nvPr/>
        </p:nvSpPr>
        <p:spPr>
          <a:xfrm>
            <a:off x="6390640" y="6070600"/>
            <a:ext cx="5281295" cy="460375"/>
          </a:xfrm>
          <a:prstGeom prst="rect">
            <a:avLst/>
          </a:prstGeom>
        </p:spPr>
        <p:txBody>
          <a:bodyPr wrap="square">
            <a:spAutoFit/>
          </a:bodyPr>
          <a:p>
            <a:pPr marL="0" indent="0"/>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interval </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函数是与 </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SQL </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 </a:t>
            </a:r>
            <a:r>
              <a:rPr lang="en-US" altLang="zh-CN"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group by </a:t>
            </a:r>
            <a:r>
              <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子句配合使用的一个哑函数。无法单独作为函数调用。</a:t>
            </a:r>
            <a:endParaRPr lang="zh-CN" altLang="en-US" sz="12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6"/>
            </p:custDataLst>
          </p:nvPr>
        </p:nvPicPr>
        <p:blipFill>
          <a:blip r:embed="rId7" cstate="screen"/>
          <a:srcRect/>
          <a:stretch>
            <a:fillRect/>
          </a:stretch>
        </p:blipFill>
        <p:spPr>
          <a:xfrm>
            <a:off x="10701655" y="288925"/>
            <a:ext cx="1056005" cy="275590"/>
          </a:xfrm>
          <a:prstGeom prst="rect">
            <a:avLst/>
          </a:prstGeom>
        </p:spPr>
      </p:pic>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8" grpId="0" bldLvl="0" animBg="1"/>
      <p:bldP spid="44" grpId="0"/>
      <p:bldP spid="46" grpId="0"/>
      <p:bldP spid="50" grpId="0"/>
      <p:bldP spid="51" grpId="0"/>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03</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sz="5400" dirty="0">
                <a:solidFill>
                  <a:schemeClr val="bg1"/>
                </a:solidFill>
                <a:latin typeface="Noto Sans S Chinese Regular" panose="020B0500000000000000" pitchFamily="34" charset="-128"/>
                <a:ea typeface="Noto Sans S Chinese Regular" panose="020B0500000000000000" pitchFamily="34" charset="-128"/>
              </a:rPr>
              <a:t>滑动窗口</a:t>
            </a:r>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图示&#10;&#10;中度可信度描述已自动生成"/>
          <p:cNvPicPr>
            <a:picLocks noChangeAspect="1"/>
          </p:cNvPicPr>
          <p:nvPr/>
        </p:nvPicPr>
        <p:blipFill rotWithShape="1">
          <a:blip r:embed="rId1">
            <a:extLst>
              <a:ext uri="{28A0092B-C50C-407E-A947-70E740481C1C}">
                <a14:useLocalDpi xmlns:a14="http://schemas.microsoft.com/office/drawing/2010/main" val="0"/>
              </a:ext>
            </a:extLst>
          </a:blip>
          <a:srcRect b="12476"/>
          <a:stretch>
            <a:fillRect/>
          </a:stretch>
        </p:blipFill>
        <p:spPr>
          <a:xfrm>
            <a:off x="8092440" y="4343718"/>
            <a:ext cx="3419475" cy="1967865"/>
          </a:xfrm>
          <a:prstGeom prst="rect">
            <a:avLst/>
          </a:prstGeom>
        </p:spPr>
      </p:pic>
      <p:pic>
        <p:nvPicPr>
          <p:cNvPr id="23" name="图片 22" descr="图示&#10;&#10;描述已自动生成"/>
          <p:cNvPicPr>
            <a:picLocks noChangeAspect="1"/>
          </p:cNvPicPr>
          <p:nvPr/>
        </p:nvPicPr>
        <p:blipFill rotWithShape="1">
          <a:blip r:embed="rId2">
            <a:extLst>
              <a:ext uri="{28A0092B-C50C-407E-A947-70E740481C1C}">
                <a14:useLocalDpi xmlns:a14="http://schemas.microsoft.com/office/drawing/2010/main" val="0"/>
              </a:ext>
            </a:extLst>
          </a:blip>
          <a:srcRect t="1" b="14270"/>
          <a:stretch>
            <a:fillRect/>
          </a:stretch>
        </p:blipFill>
        <p:spPr>
          <a:xfrm>
            <a:off x="8130540" y="2030095"/>
            <a:ext cx="3540125" cy="2040890"/>
          </a:xfrm>
          <a:prstGeom prst="rect">
            <a:avLst/>
          </a:prstGeom>
        </p:spPr>
      </p:pic>
      <p:sp>
        <p:nvSpPr>
          <p:cNvPr id="7" name="椭圆 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6293485" cy="460375"/>
          </a:xfrm>
          <a:prstGeom prst="rect">
            <a:avLst/>
          </a:prstGeom>
          <a:noFill/>
        </p:spPr>
        <p:txBody>
          <a:bodyPr wrap="square" rtlCol="0">
            <a:spAutoFit/>
          </a:bodyPr>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滑动窗口</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530225" y="1084580"/>
            <a:ext cx="10981690" cy="829945"/>
          </a:xfrm>
          <a:prstGeom prst="rect">
            <a:avLst/>
          </a:prstGeom>
        </p:spPr>
        <p:txBody>
          <a:bodyPr wrap="square">
            <a:spAutoFit/>
          </a:bodyPr>
          <a:p>
            <a:pPr marL="0" indent="0"/>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滑动窗口为表中的每一条记录生成一个对应的窗口（按时间或按条数），并在每个窗口上执行计算，以得到一个输出值。因此，在滑动窗口操作中，输入与输出的长度相同。在这一点上，滑动窗口与滚动窗口有很大不同。另外，滚动窗口的大小是固定的，而滑动窗口则不一定。</a:t>
            </a:r>
            <a:endPar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2" name="图片 1" descr="图示&#10;&#10;描述已自动生成"/>
          <p:cNvPicPr>
            <a:picLocks noChangeAspect="1"/>
          </p:cNvPicPr>
          <p:nvPr/>
        </p:nvPicPr>
        <p:blipFill rotWithShape="1">
          <a:blip r:embed="rId3">
            <a:extLst>
              <a:ext uri="{28A0092B-C50C-407E-A947-70E740481C1C}">
                <a14:useLocalDpi xmlns:a14="http://schemas.microsoft.com/office/drawing/2010/main" val="0"/>
              </a:ext>
            </a:extLst>
          </a:blip>
          <a:srcRect b="12495"/>
          <a:stretch>
            <a:fillRect/>
          </a:stretch>
        </p:blipFill>
        <p:spPr>
          <a:xfrm>
            <a:off x="390525" y="2163128"/>
            <a:ext cx="3093720" cy="1774825"/>
          </a:xfrm>
          <a:prstGeom prst="rect">
            <a:avLst/>
          </a:prstGeom>
          <a:ln>
            <a:noFill/>
          </a:ln>
        </p:spPr>
      </p:pic>
      <p:pic>
        <p:nvPicPr>
          <p:cNvPr id="12" name="图片 11" descr="图示&#10;&#10;中度可信度描述已自动生成"/>
          <p:cNvPicPr>
            <a:picLocks noChangeAspect="1"/>
          </p:cNvPicPr>
          <p:nvPr/>
        </p:nvPicPr>
        <p:blipFill rotWithShape="1">
          <a:blip r:embed="rId4">
            <a:extLst>
              <a:ext uri="{28A0092B-C50C-407E-A947-70E740481C1C}">
                <a14:useLocalDpi xmlns:a14="http://schemas.microsoft.com/office/drawing/2010/main" val="0"/>
              </a:ext>
            </a:extLst>
          </a:blip>
          <a:srcRect b="9222"/>
          <a:stretch>
            <a:fillRect/>
          </a:stretch>
        </p:blipFill>
        <p:spPr>
          <a:xfrm>
            <a:off x="4194810" y="2040890"/>
            <a:ext cx="3003550" cy="2019300"/>
          </a:xfrm>
          <a:prstGeom prst="rect">
            <a:avLst/>
          </a:prstGeom>
          <a:ln>
            <a:noFill/>
          </a:ln>
        </p:spPr>
      </p:pic>
      <p:pic>
        <p:nvPicPr>
          <p:cNvPr id="14" name="图片 13" descr="图示&#10;&#10;描述已自动生成"/>
          <p:cNvPicPr>
            <a:picLocks noChangeAspect="1"/>
          </p:cNvPicPr>
          <p:nvPr/>
        </p:nvPicPr>
        <p:blipFill rotWithShape="1">
          <a:blip r:embed="rId5">
            <a:extLst>
              <a:ext uri="{28A0092B-C50C-407E-A947-70E740481C1C}">
                <a14:useLocalDpi xmlns:a14="http://schemas.microsoft.com/office/drawing/2010/main" val="0"/>
              </a:ext>
            </a:extLst>
          </a:blip>
          <a:srcRect b="13306"/>
          <a:stretch>
            <a:fillRect/>
          </a:stretch>
        </p:blipFill>
        <p:spPr>
          <a:xfrm>
            <a:off x="390525" y="4457700"/>
            <a:ext cx="3093085" cy="1739900"/>
          </a:xfrm>
          <a:prstGeom prst="rect">
            <a:avLst/>
          </a:prstGeom>
          <a:ln>
            <a:noFill/>
          </a:ln>
        </p:spPr>
      </p:pic>
      <p:pic>
        <p:nvPicPr>
          <p:cNvPr id="3" name="图片 2" descr="图片包含 图示&#10;&#10;描述已自动生成"/>
          <p:cNvPicPr>
            <a:picLocks noChangeAspect="1"/>
          </p:cNvPicPr>
          <p:nvPr/>
        </p:nvPicPr>
        <p:blipFill rotWithShape="1">
          <a:blip r:embed="rId6">
            <a:extLst>
              <a:ext uri="{28A0092B-C50C-407E-A947-70E740481C1C}">
                <a14:useLocalDpi xmlns:a14="http://schemas.microsoft.com/office/drawing/2010/main" val="0"/>
              </a:ext>
            </a:extLst>
          </a:blip>
          <a:srcRect b="12954"/>
          <a:stretch>
            <a:fillRect/>
          </a:stretch>
        </p:blipFill>
        <p:spPr>
          <a:xfrm>
            <a:off x="4325620" y="4372293"/>
            <a:ext cx="3026410" cy="1910715"/>
          </a:xfrm>
          <a:prstGeom prst="rect">
            <a:avLst/>
          </a:prstGeom>
          <a:ln>
            <a:noFill/>
          </a:ln>
        </p:spPr>
      </p:pic>
      <p:sp>
        <p:nvSpPr>
          <p:cNvPr id="5" name="文本框 4"/>
          <p:cNvSpPr txBox="1"/>
          <p:nvPr/>
        </p:nvSpPr>
        <p:spPr>
          <a:xfrm>
            <a:off x="516255" y="3936365"/>
            <a:ext cx="1960245" cy="306705"/>
          </a:xfrm>
          <a:prstGeom prst="rect">
            <a:avLst/>
          </a:prstGeom>
          <a:noFill/>
        </p:spPr>
        <p:txBody>
          <a:bodyPr wrap="square" rtlCol="0" anchor="t">
            <a:spAutoFit/>
          </a:bodyPr>
          <a:p>
            <a:pPr indent="0" algn="l">
              <a:buClrTx/>
              <a:buSzTx/>
              <a:buNone/>
            </a:pPr>
            <a:r>
              <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步长 1 行, 窗口 n 行</a:t>
            </a:r>
            <a:endPar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6" name="文本框 5"/>
          <p:cNvSpPr txBox="1"/>
          <p:nvPr/>
        </p:nvSpPr>
        <p:spPr>
          <a:xfrm>
            <a:off x="503555" y="6195060"/>
            <a:ext cx="2273300" cy="306705"/>
          </a:xfrm>
          <a:prstGeom prst="rect">
            <a:avLst/>
          </a:prstGeom>
          <a:noFill/>
        </p:spPr>
        <p:txBody>
          <a:bodyPr wrap="square" rtlCol="0" anchor="t">
            <a:spAutoFit/>
          </a:bodyPr>
          <a:p>
            <a:pPr indent="0" algn="l">
              <a:buClrTx/>
              <a:buSzTx/>
              <a:buNone/>
            </a:pPr>
            <a:r>
              <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步长 </a:t>
            </a:r>
            <a:r>
              <a:rPr lang="en-US" altLang="zh-CN"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n</a:t>
            </a:r>
            <a:r>
              <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行, 窗口 </a:t>
            </a:r>
            <a:r>
              <a:rPr lang="en-US" altLang="zh-CN"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m</a:t>
            </a:r>
            <a:r>
              <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行</a:t>
            </a:r>
            <a:endPar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9" name="文本框 8"/>
          <p:cNvSpPr txBox="1"/>
          <p:nvPr/>
        </p:nvSpPr>
        <p:spPr>
          <a:xfrm>
            <a:off x="4262755" y="3936365"/>
            <a:ext cx="3089275" cy="306705"/>
          </a:xfrm>
          <a:prstGeom prst="rect">
            <a:avLst/>
          </a:prstGeom>
          <a:noFill/>
        </p:spPr>
        <p:txBody>
          <a:bodyPr wrap="square" rtlCol="0" anchor="t">
            <a:spAutoFit/>
          </a:bodyPr>
          <a:p>
            <a:pPr indent="0" algn="l">
              <a:buClrTx/>
              <a:buSzTx/>
              <a:buFont typeface="Wingdings" panose="05000000000000000000" charset="0"/>
              <a:buNone/>
            </a:pPr>
            <a:r>
              <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步长 1 个时间单位, 窗口  n 时间单位</a:t>
            </a:r>
            <a:endPar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0" name="文本框 9"/>
          <p:cNvSpPr txBox="1"/>
          <p:nvPr/>
        </p:nvSpPr>
        <p:spPr>
          <a:xfrm>
            <a:off x="4325620" y="6195060"/>
            <a:ext cx="3289300" cy="306705"/>
          </a:xfrm>
          <a:prstGeom prst="rect">
            <a:avLst/>
          </a:prstGeom>
          <a:noFill/>
        </p:spPr>
        <p:txBody>
          <a:bodyPr wrap="square" rtlCol="0" anchor="t">
            <a:spAutoFit/>
          </a:bodyPr>
          <a:p>
            <a:pPr indent="0" algn="l">
              <a:buClrTx/>
              <a:buSzTx/>
              <a:buFont typeface="Wingdings" panose="05000000000000000000" charset="0"/>
              <a:buNone/>
            </a:pPr>
            <a:r>
              <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步长 </a:t>
            </a:r>
            <a:r>
              <a:rPr lang="en-US" altLang="zh-CN"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n</a:t>
            </a:r>
            <a:r>
              <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个时间单位, 窗口  </a:t>
            </a:r>
            <a:r>
              <a:rPr lang="en-US" altLang="zh-CN"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m </a:t>
            </a:r>
            <a:r>
              <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个时间单位</a:t>
            </a:r>
            <a:endPar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1" name="文本框 10"/>
          <p:cNvSpPr txBox="1"/>
          <p:nvPr/>
        </p:nvSpPr>
        <p:spPr>
          <a:xfrm>
            <a:off x="3064510" y="4850765"/>
            <a:ext cx="1421130" cy="337185"/>
          </a:xfrm>
          <a:prstGeom prst="rect">
            <a:avLst/>
          </a:prstGeom>
          <a:noFill/>
        </p:spPr>
        <p:txBody>
          <a:bodyPr wrap="square" rtlCol="0" anchor="t">
            <a:spAutoFit/>
          </a:bodyPr>
          <a:p>
            <a:pPr marL="285750" indent="-285750">
              <a:buFont typeface="Arial" panose="020B0604020202020204" pitchFamily="34" charset="0"/>
              <a:buChar char="•"/>
            </a:pP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rolling</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3" name="文本框 12"/>
          <p:cNvSpPr txBox="1"/>
          <p:nvPr/>
        </p:nvSpPr>
        <p:spPr>
          <a:xfrm>
            <a:off x="3064510" y="2409825"/>
            <a:ext cx="1421130" cy="829945"/>
          </a:xfrm>
          <a:prstGeom prst="rect">
            <a:avLst/>
          </a:prstGeom>
          <a:noFill/>
        </p:spPr>
        <p:txBody>
          <a:bodyPr wrap="square" rtlCol="0" anchor="t">
            <a:spAutoFit/>
          </a:bodyPr>
          <a:p>
            <a:pPr marL="285750" indent="-285750">
              <a:buFont typeface="Arial" panose="020B0604020202020204" pitchFamily="34" charset="0"/>
              <a:buChar char="•"/>
            </a:pP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mfunc</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a:buFont typeface="Arial" panose="020B0604020202020204" pitchFamily="34" charset="0"/>
              <a:buChar char="•"/>
            </a:pP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moving</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a:buFont typeface="Arial" panose="020B0604020202020204" pitchFamily="34" charset="0"/>
              <a:buChar char="•"/>
            </a:pP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window</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20" name="文本框 19"/>
          <p:cNvSpPr txBox="1"/>
          <p:nvPr/>
        </p:nvSpPr>
        <p:spPr>
          <a:xfrm>
            <a:off x="6916420" y="2409825"/>
            <a:ext cx="1421130" cy="829945"/>
          </a:xfrm>
          <a:prstGeom prst="rect">
            <a:avLst/>
          </a:prstGeom>
          <a:noFill/>
        </p:spPr>
        <p:txBody>
          <a:bodyPr wrap="square" rtlCol="0" anchor="t">
            <a:spAutoFit/>
          </a:bodyPr>
          <a:p>
            <a:pPr marL="285750" indent="-285750">
              <a:buFont typeface="Arial" panose="020B0604020202020204" pitchFamily="34" charset="0"/>
              <a:buChar char="•"/>
            </a:pP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tmfunc</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a:buFont typeface="Arial" panose="020B0604020202020204" pitchFamily="34" charset="0"/>
              <a:buChar char="•"/>
            </a:pP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tmoving</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a:buFont typeface="Arial" panose="020B0604020202020204" pitchFamily="34" charset="0"/>
              <a:buChar char="•"/>
            </a:pP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twindow</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22" name="文本框 21"/>
          <p:cNvSpPr txBox="1"/>
          <p:nvPr/>
        </p:nvSpPr>
        <p:spPr>
          <a:xfrm>
            <a:off x="6972300" y="4727575"/>
            <a:ext cx="1421130" cy="583565"/>
          </a:xfrm>
          <a:prstGeom prst="rect">
            <a:avLst/>
          </a:prstGeom>
          <a:noFill/>
        </p:spPr>
        <p:txBody>
          <a:bodyPr wrap="square" rtlCol="0" anchor="t">
            <a:spAutoFit/>
          </a:bodyPr>
          <a:p>
            <a:pPr marL="285750" indent="-285750">
              <a:buFont typeface="Arial" panose="020B0604020202020204" pitchFamily="34" charset="0"/>
              <a:buChar char="•"/>
            </a:pP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group by interval</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25" name="文本框 24"/>
          <p:cNvSpPr txBox="1"/>
          <p:nvPr/>
        </p:nvSpPr>
        <p:spPr>
          <a:xfrm>
            <a:off x="8282305" y="3936365"/>
            <a:ext cx="1814830" cy="306705"/>
          </a:xfrm>
          <a:prstGeom prst="rect">
            <a:avLst/>
          </a:prstGeom>
          <a:noFill/>
        </p:spPr>
        <p:txBody>
          <a:bodyPr wrap="square" rtlCol="0" anchor="t">
            <a:spAutoFit/>
          </a:bodyPr>
          <a:p>
            <a:pPr indent="0" algn="l">
              <a:buClrTx/>
              <a:buSzTx/>
              <a:buNone/>
            </a:pPr>
            <a:r>
              <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步长 1 行累计的窗口</a:t>
            </a:r>
            <a:endPar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26" name="文本框 25"/>
          <p:cNvSpPr txBox="1"/>
          <p:nvPr/>
        </p:nvSpPr>
        <p:spPr>
          <a:xfrm>
            <a:off x="8282305" y="6195060"/>
            <a:ext cx="2717165" cy="306705"/>
          </a:xfrm>
          <a:prstGeom prst="rect">
            <a:avLst/>
          </a:prstGeom>
          <a:noFill/>
        </p:spPr>
        <p:txBody>
          <a:bodyPr wrap="square" rtlCol="0" anchor="t">
            <a:spAutoFit/>
          </a:bodyPr>
          <a:p>
            <a:pPr indent="0" algn="l">
              <a:buClrTx/>
              <a:buSzTx/>
              <a:buNone/>
            </a:pPr>
            <a:r>
              <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步长 </a:t>
            </a:r>
            <a:r>
              <a:rPr lang="en-US" altLang="zh-CN"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n</a:t>
            </a:r>
            <a:r>
              <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个时间单位的累计窗口</a:t>
            </a:r>
            <a:endPar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27" name="文本框 26"/>
          <p:cNvSpPr txBox="1"/>
          <p:nvPr/>
        </p:nvSpPr>
        <p:spPr>
          <a:xfrm>
            <a:off x="10619740" y="2409825"/>
            <a:ext cx="1421130" cy="337185"/>
          </a:xfrm>
          <a:prstGeom prst="rect">
            <a:avLst/>
          </a:prstGeom>
          <a:noFill/>
        </p:spPr>
        <p:txBody>
          <a:bodyPr wrap="square" rtlCol="0" anchor="t">
            <a:spAutoFit/>
          </a:bodyPr>
          <a:p>
            <a:pPr marL="285750" indent="-285750">
              <a:buFont typeface="Arial" panose="020B0604020202020204" pitchFamily="34" charset="0"/>
              <a:buChar char="•"/>
            </a:pP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cumfunc</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28" name="文本框 27"/>
          <p:cNvSpPr txBox="1"/>
          <p:nvPr/>
        </p:nvSpPr>
        <p:spPr>
          <a:xfrm>
            <a:off x="10619740" y="4727575"/>
            <a:ext cx="1421130" cy="583565"/>
          </a:xfrm>
          <a:prstGeom prst="rect">
            <a:avLst/>
          </a:prstGeom>
          <a:noFill/>
        </p:spPr>
        <p:txBody>
          <a:bodyPr wrap="square" rtlCol="0" anchor="t">
            <a:spAutoFit/>
          </a:bodyPr>
          <a:p>
            <a:pPr marL="285750" indent="-285750">
              <a:buFont typeface="Arial" panose="020B0604020202020204" pitchFamily="34" charset="0"/>
              <a:buChar char="•"/>
            </a:pP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cgroup by + bar</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pic>
        <p:nvPicPr>
          <p:cNvPr id="8" name="图片 7" descr="/Users/chenjiayuan/Desktop/公司logo2.png公司logo2"/>
          <p:cNvPicPr>
            <a:picLocks noChangeAspect="1"/>
          </p:cNvPicPr>
          <p:nvPr>
            <p:custDataLst>
              <p:tags r:id="rId7"/>
            </p:custDataLst>
          </p:nvPr>
        </p:nvPicPr>
        <p:blipFill>
          <a:blip r:embed="rId8" cstate="screen"/>
          <a:srcRect/>
          <a:stretch>
            <a:fillRect/>
          </a:stretch>
        </p:blipFill>
        <p:spPr>
          <a:xfrm>
            <a:off x="10701655" y="288925"/>
            <a:ext cx="1056005" cy="275590"/>
          </a:xfrm>
          <a:prstGeom prst="rect">
            <a:avLst/>
          </a:prstGeom>
        </p:spPr>
      </p:pic>
      <p:sp>
        <p:nvSpPr>
          <p:cNvPr id="15" name="椭圆 1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5" grpId="0"/>
      <p:bldP spid="9" grpId="0"/>
      <p:bldP spid="20" grpId="0"/>
      <p:bldP spid="25" grpId="0"/>
      <p:bldP spid="27" grpId="0"/>
      <p:bldP spid="6" grpId="0"/>
      <p:bldP spid="11" grpId="0"/>
      <p:bldP spid="10" grpId="0"/>
      <p:bldP spid="22" grpId="0"/>
      <p:bldP spid="26"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9237345" cy="460375"/>
          </a:xfrm>
          <a:prstGeom prst="rect">
            <a:avLst/>
          </a:prstGeom>
          <a:noFill/>
        </p:spPr>
        <p:txBody>
          <a:bodyPr wrap="square" rtlCol="0">
            <a:spAutoFit/>
          </a:bodyPr>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滑动窗口：</a:t>
            </a:r>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m-function / tm-function / </a:t>
            </a:r>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cum-function</a:t>
            </a:r>
            <a:endPar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16" name="图片 15"/>
          <p:cNvPicPr>
            <a:picLocks noChangeAspect="1"/>
          </p:cNvPicPr>
          <p:nvPr>
            <p:custDataLst>
              <p:tags r:id="rId1"/>
            </p:custDataLst>
          </p:nvPr>
        </p:nvPicPr>
        <p:blipFill>
          <a:blip r:embed="rId2"/>
          <a:stretch>
            <a:fillRect/>
          </a:stretch>
        </p:blipFill>
        <p:spPr>
          <a:xfrm>
            <a:off x="459105" y="3013075"/>
            <a:ext cx="3429000" cy="3476625"/>
          </a:xfrm>
          <a:prstGeom prst="rect">
            <a:avLst/>
          </a:prstGeom>
        </p:spPr>
      </p:pic>
      <p:sp>
        <p:nvSpPr>
          <p:cNvPr id="17" name="文本框 16"/>
          <p:cNvSpPr txBox="1"/>
          <p:nvPr>
            <p:custDataLst>
              <p:tags r:id="rId3"/>
            </p:custDataLst>
          </p:nvPr>
        </p:nvSpPr>
        <p:spPr>
          <a:xfrm>
            <a:off x="598805" y="1964055"/>
            <a:ext cx="2924810" cy="829945"/>
          </a:xfrm>
          <a:prstGeom prst="rect">
            <a:avLst/>
          </a:prstGeom>
        </p:spPr>
        <p:txBody>
          <a:bodyPr wrap="square">
            <a:spAutoFit/>
          </a:bodyPr>
          <a:p>
            <a:pPr indent="0" fontAlgn="auto">
              <a:lnSpc>
                <a:spcPct val="100000"/>
              </a:lnSpc>
            </a:pPr>
            <a:r>
              <a:rPr lang="en-US" altLang="zh-CN" sz="1600" b="0">
                <a:solidFill>
                  <a:srgbClr val="AF00DB"/>
                </a:solidFill>
                <a:latin typeface="Consolas" panose="020B0609020204030204"/>
                <a:ea typeface="Consolas" panose="020B0609020204030204"/>
              </a:rPr>
              <a:t>select</a:t>
            </a:r>
            <a:r>
              <a:rPr lang="en-US" altLang="zh-CN" sz="1600" b="0">
                <a:solidFill>
                  <a:srgbClr val="000000"/>
                </a:solidFill>
                <a:latin typeface="Consolas" panose="020B0609020204030204"/>
                <a:ea typeface="Consolas" panose="020B0609020204030204"/>
              </a:rPr>
              <a:t> time, sym, vol,        </a:t>
            </a:r>
            <a:endParaRPr lang="en-US" altLang="zh-CN" sz="1600" b="0">
              <a:solidFill>
                <a:srgbClr val="000000"/>
              </a:solidFill>
              <a:latin typeface="Consolas" panose="020B0609020204030204"/>
              <a:ea typeface="Consolas" panose="020B0609020204030204"/>
            </a:endParaRPr>
          </a:p>
          <a:p>
            <a:pPr indent="0" fontAlgn="auto">
              <a:lnSpc>
                <a:spcPct val="100000"/>
              </a:lnSpc>
            </a:pPr>
            <a:r>
              <a:rPr lang="en-US" altLang="zh-CN" sz="1600" b="0">
                <a:solidFill>
                  <a:srgbClr val="000000"/>
                </a:solidFill>
                <a:latin typeface="Consolas" panose="020B0609020204030204"/>
                <a:ea typeface="Consolas" panose="020B0609020204030204"/>
              </a:rPr>
              <a:t>       </a:t>
            </a:r>
            <a:r>
              <a:rPr lang="en-US" altLang="zh-CN" sz="1600" b="1">
                <a:solidFill>
                  <a:srgbClr val="795E26"/>
                </a:solidFill>
                <a:latin typeface="Consolas" panose="020B0609020204030204"/>
                <a:ea typeface="Consolas" panose="020B0609020204030204"/>
              </a:rPr>
              <a:t>msum</a:t>
            </a:r>
            <a:r>
              <a:rPr lang="en-US" altLang="zh-CN" sz="1600" b="0">
                <a:solidFill>
                  <a:srgbClr val="000000"/>
                </a:solidFill>
                <a:latin typeface="Consolas" panose="020B0609020204030204"/>
                <a:ea typeface="Consolas" panose="020B0609020204030204"/>
              </a:rPr>
              <a:t>(vol,</a:t>
            </a:r>
            <a:r>
              <a:rPr lang="en-US" altLang="zh-CN" sz="1600" b="0">
                <a:solidFill>
                  <a:srgbClr val="098658"/>
                </a:solidFill>
                <a:latin typeface="Consolas" panose="020B0609020204030204"/>
                <a:ea typeface="Consolas" panose="020B0609020204030204"/>
              </a:rPr>
              <a:t>5</a:t>
            </a:r>
            <a:r>
              <a:rPr lang="en-US" altLang="zh-CN" sz="1600" b="0">
                <a:solidFill>
                  <a:srgbClr val="000000"/>
                </a:solidFill>
                <a:latin typeface="Consolas" panose="020B0609020204030204"/>
                <a:ea typeface="Consolas" panose="020B0609020204030204"/>
              </a:rPr>
              <a:t>,</a:t>
            </a:r>
            <a:r>
              <a:rPr lang="en-US" altLang="zh-CN" sz="1600" b="0">
                <a:solidFill>
                  <a:srgbClr val="098658"/>
                </a:solidFill>
                <a:latin typeface="Consolas" panose="020B0609020204030204"/>
                <a:ea typeface="Consolas" panose="020B0609020204030204"/>
              </a:rPr>
              <a:t>1</a:t>
            </a:r>
            <a:r>
              <a:rPr lang="en-US" altLang="zh-CN" sz="1600" b="0">
                <a:solidFill>
                  <a:srgbClr val="000000"/>
                </a:solidFill>
                <a:latin typeface="Consolas" panose="020B0609020204030204"/>
                <a:ea typeface="Consolas" panose="020B0609020204030204"/>
              </a:rPr>
              <a:t>) </a:t>
            </a:r>
            <a:endParaRPr lang="en-US" altLang="zh-CN" sz="1600" b="0">
              <a:solidFill>
                <a:srgbClr val="000000"/>
              </a:solidFill>
              <a:latin typeface="Consolas" panose="020B0609020204030204"/>
              <a:ea typeface="Consolas" panose="020B0609020204030204"/>
            </a:endParaRPr>
          </a:p>
          <a:p>
            <a:pPr indent="0" fontAlgn="auto">
              <a:lnSpc>
                <a:spcPct val="100000"/>
              </a:lnSpc>
            </a:pPr>
            <a:r>
              <a:rPr lang="en-US" altLang="zh-CN" sz="1600" b="0">
                <a:solidFill>
                  <a:srgbClr val="AF00DB"/>
                </a:solidFill>
                <a:latin typeface="Consolas" panose="020B0609020204030204"/>
                <a:ea typeface="Consolas" panose="020B0609020204030204"/>
              </a:rPr>
              <a:t>from</a:t>
            </a:r>
            <a:r>
              <a:rPr lang="en-US" altLang="zh-CN" sz="1600" b="0">
                <a:solidFill>
                  <a:srgbClr val="000000"/>
                </a:solidFill>
                <a:latin typeface="Consolas" panose="020B0609020204030204"/>
                <a:ea typeface="Consolas" panose="020B0609020204030204"/>
              </a:rPr>
              <a:t> t </a:t>
            </a:r>
            <a:r>
              <a:rPr lang="en-US" altLang="zh-CN" sz="1600" b="0">
                <a:solidFill>
                  <a:srgbClr val="AF00DB"/>
                </a:solidFill>
                <a:latin typeface="Consolas" panose="020B0609020204030204"/>
                <a:ea typeface="Consolas" panose="020B0609020204030204"/>
              </a:rPr>
              <a:t>context by</a:t>
            </a:r>
            <a:r>
              <a:rPr lang="en-US" altLang="zh-CN" sz="1600" b="0">
                <a:solidFill>
                  <a:srgbClr val="000000"/>
                </a:solidFill>
                <a:latin typeface="Consolas" panose="020B0609020204030204"/>
                <a:ea typeface="Consolas" panose="020B0609020204030204"/>
              </a:rPr>
              <a:t> sym</a:t>
            </a:r>
            <a:endParaRPr lang="en-US" altLang="zh-CN" sz="1600" b="0">
              <a:solidFill>
                <a:srgbClr val="000000"/>
              </a:solidFill>
              <a:latin typeface="Consolas" panose="020B0609020204030204"/>
              <a:ea typeface="Consolas" panose="020B0609020204030204"/>
            </a:endParaRPr>
          </a:p>
        </p:txBody>
      </p:sp>
      <p:sp>
        <p:nvSpPr>
          <p:cNvPr id="19" name="文本框 18"/>
          <p:cNvSpPr txBox="1"/>
          <p:nvPr>
            <p:custDataLst>
              <p:tags r:id="rId4"/>
            </p:custDataLst>
          </p:nvPr>
        </p:nvSpPr>
        <p:spPr>
          <a:xfrm>
            <a:off x="358775" y="992505"/>
            <a:ext cx="3622040" cy="829945"/>
          </a:xfrm>
          <a:prstGeom prst="rect">
            <a:avLst/>
          </a:prstGeom>
        </p:spPr>
        <p:txBody>
          <a:bodyPr wrap="square">
            <a:spAutoFit/>
          </a:bodyPr>
          <a:p>
            <a:pPr marL="0" indent="0">
              <a:spcBef>
                <a:spcPct val="0"/>
              </a:spcBef>
              <a:spcAft>
                <a:spcPct val="0"/>
              </a:spcAft>
              <a:buNone/>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从当前记录回溯固定行数的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系列窗口函数，如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mavg</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msum</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以及高阶函数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moving</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1" name="矩形 40"/>
          <p:cNvSpPr/>
          <p:nvPr>
            <p:custDataLst>
              <p:tags r:id="rId5"/>
            </p:custDataLst>
          </p:nvPr>
        </p:nvSpPr>
        <p:spPr>
          <a:xfrm>
            <a:off x="459105" y="1906270"/>
            <a:ext cx="3429000" cy="94678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1" name="文本框 20"/>
          <p:cNvSpPr txBox="1"/>
          <p:nvPr>
            <p:custDataLst>
              <p:tags r:id="rId6"/>
            </p:custDataLst>
          </p:nvPr>
        </p:nvSpPr>
        <p:spPr>
          <a:xfrm>
            <a:off x="4152583" y="992505"/>
            <a:ext cx="3721735" cy="829945"/>
          </a:xfrm>
          <a:prstGeom prst="rect">
            <a:avLst/>
          </a:prstGeom>
        </p:spPr>
        <p:txBody>
          <a:bodyPr wrap="square">
            <a:spAutoFit/>
          </a:bodyPr>
          <a:p>
            <a:pPr marL="0" algn="l">
              <a:buClrTx/>
              <a:buSzTx/>
              <a:buFontTx/>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从当前记录回溯固定时间的 tm 系列窗口函数，如 tmavg、tmsum 以及高阶函数 tmoving。</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3" name="文本框 22"/>
          <p:cNvSpPr txBox="1"/>
          <p:nvPr>
            <p:custDataLst>
              <p:tags r:id="rId7"/>
            </p:custDataLst>
          </p:nvPr>
        </p:nvSpPr>
        <p:spPr>
          <a:xfrm>
            <a:off x="4269105" y="1964055"/>
            <a:ext cx="3488690" cy="829945"/>
          </a:xfrm>
          <a:prstGeom prst="rect">
            <a:avLst/>
          </a:prstGeom>
        </p:spPr>
        <p:txBody>
          <a:bodyPr wrap="square">
            <a:spAutoFit/>
          </a:bodyPr>
          <a:p>
            <a:pPr indent="0" fontAlgn="auto">
              <a:lnSpc>
                <a:spcPct val="100000"/>
              </a:lnSpc>
            </a:pPr>
            <a:r>
              <a:rPr lang="en-US" altLang="zh-CN" sz="1600" b="0">
                <a:solidFill>
                  <a:srgbClr val="AF00DB"/>
                </a:solidFill>
                <a:latin typeface="Consolas" panose="020B0609020204030204"/>
                <a:ea typeface="Consolas" panose="020B0609020204030204"/>
              </a:rPr>
              <a:t>select</a:t>
            </a:r>
            <a:r>
              <a:rPr lang="en-US" altLang="zh-CN" sz="1600" b="0">
                <a:solidFill>
                  <a:srgbClr val="000000"/>
                </a:solidFill>
                <a:latin typeface="Consolas" panose="020B0609020204030204"/>
                <a:ea typeface="Consolas" panose="020B0609020204030204"/>
              </a:rPr>
              <a:t> time, sym, vol,        </a:t>
            </a:r>
            <a:endParaRPr lang="en-US" altLang="zh-CN" sz="1600" b="0">
              <a:solidFill>
                <a:srgbClr val="000000"/>
              </a:solidFill>
              <a:latin typeface="Consolas" panose="020B0609020204030204"/>
              <a:ea typeface="Consolas" panose="020B0609020204030204"/>
            </a:endParaRPr>
          </a:p>
          <a:p>
            <a:pPr indent="0" fontAlgn="auto">
              <a:lnSpc>
                <a:spcPct val="100000"/>
              </a:lnSpc>
            </a:pPr>
            <a:r>
              <a:rPr lang="en-US" altLang="zh-CN" sz="1600" b="0">
                <a:solidFill>
                  <a:srgbClr val="000000"/>
                </a:solidFill>
                <a:latin typeface="Consolas" panose="020B0609020204030204"/>
                <a:ea typeface="Consolas" panose="020B0609020204030204"/>
              </a:rPr>
              <a:t>       </a:t>
            </a:r>
            <a:r>
              <a:rPr lang="en-US" altLang="zh-CN" sz="1600" b="1">
                <a:solidFill>
                  <a:srgbClr val="795E26"/>
                </a:solidFill>
                <a:latin typeface="Consolas" panose="020B0609020204030204"/>
                <a:ea typeface="Consolas" panose="020B0609020204030204"/>
              </a:rPr>
              <a:t>tmsum</a:t>
            </a:r>
            <a:r>
              <a:rPr lang="en-US" altLang="zh-CN" sz="1600" b="0">
                <a:solidFill>
                  <a:srgbClr val="000000"/>
                </a:solidFill>
                <a:latin typeface="Consolas" panose="020B0609020204030204"/>
                <a:ea typeface="Consolas" panose="020B0609020204030204"/>
              </a:rPr>
              <a:t>(time, vol, </a:t>
            </a:r>
            <a:r>
              <a:rPr lang="en-US" altLang="zh-CN" sz="1600" b="0">
                <a:solidFill>
                  <a:srgbClr val="098658"/>
                </a:solidFill>
                <a:latin typeface="Consolas" panose="020B0609020204030204"/>
                <a:ea typeface="Consolas" panose="020B0609020204030204"/>
              </a:rPr>
              <a:t>5s</a:t>
            </a:r>
            <a:r>
              <a:rPr lang="en-US" altLang="zh-CN" sz="1600" b="0">
                <a:solidFill>
                  <a:srgbClr val="000000"/>
                </a:solidFill>
                <a:latin typeface="Consolas" panose="020B0609020204030204"/>
                <a:ea typeface="Consolas" panose="020B0609020204030204"/>
              </a:rPr>
              <a:t>) </a:t>
            </a:r>
            <a:endParaRPr lang="en-US" altLang="zh-CN" sz="1600" b="0">
              <a:solidFill>
                <a:srgbClr val="000000"/>
              </a:solidFill>
              <a:latin typeface="Consolas" panose="020B0609020204030204"/>
              <a:ea typeface="Consolas" panose="020B0609020204030204"/>
            </a:endParaRPr>
          </a:p>
          <a:p>
            <a:pPr indent="0" fontAlgn="auto">
              <a:lnSpc>
                <a:spcPct val="100000"/>
              </a:lnSpc>
            </a:pPr>
            <a:r>
              <a:rPr lang="en-US" altLang="zh-CN" sz="1600" b="0">
                <a:solidFill>
                  <a:srgbClr val="AF00DB"/>
                </a:solidFill>
                <a:latin typeface="Consolas" panose="020B0609020204030204"/>
                <a:ea typeface="Consolas" panose="020B0609020204030204"/>
              </a:rPr>
              <a:t>from</a:t>
            </a:r>
            <a:r>
              <a:rPr lang="en-US" altLang="zh-CN" sz="1600" b="0">
                <a:solidFill>
                  <a:srgbClr val="000000"/>
                </a:solidFill>
                <a:latin typeface="Consolas" panose="020B0609020204030204"/>
                <a:ea typeface="Consolas" panose="020B0609020204030204"/>
              </a:rPr>
              <a:t> t </a:t>
            </a:r>
            <a:r>
              <a:rPr lang="en-US" altLang="zh-CN" sz="1600" b="0">
                <a:solidFill>
                  <a:srgbClr val="AF00DB"/>
                </a:solidFill>
                <a:latin typeface="Consolas" panose="020B0609020204030204"/>
                <a:ea typeface="Consolas" panose="020B0609020204030204"/>
              </a:rPr>
              <a:t>context by</a:t>
            </a:r>
            <a:r>
              <a:rPr lang="en-US" altLang="zh-CN" sz="1600" b="0">
                <a:solidFill>
                  <a:srgbClr val="000000"/>
                </a:solidFill>
                <a:latin typeface="Consolas" panose="020B0609020204030204"/>
                <a:ea typeface="Consolas" panose="020B0609020204030204"/>
              </a:rPr>
              <a:t> sym</a:t>
            </a:r>
            <a:endParaRPr lang="en-US" altLang="zh-CN" sz="1600" b="0">
              <a:solidFill>
                <a:srgbClr val="000000"/>
              </a:solidFill>
              <a:latin typeface="Consolas" panose="020B0609020204030204"/>
              <a:ea typeface="Consolas" panose="020B0609020204030204"/>
            </a:endParaRPr>
          </a:p>
        </p:txBody>
      </p:sp>
      <p:sp>
        <p:nvSpPr>
          <p:cNvPr id="24" name="矩形 23"/>
          <p:cNvSpPr/>
          <p:nvPr>
            <p:custDataLst>
              <p:tags r:id="rId8"/>
            </p:custDataLst>
          </p:nvPr>
        </p:nvSpPr>
        <p:spPr>
          <a:xfrm>
            <a:off x="4199255" y="1906270"/>
            <a:ext cx="3628390" cy="94678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pic>
        <p:nvPicPr>
          <p:cNvPr id="25" name="图片 24"/>
          <p:cNvPicPr>
            <a:picLocks noChangeAspect="1"/>
          </p:cNvPicPr>
          <p:nvPr>
            <p:custDataLst>
              <p:tags r:id="rId9"/>
            </p:custDataLst>
          </p:nvPr>
        </p:nvPicPr>
        <p:blipFill>
          <a:blip r:embed="rId10"/>
          <a:srcRect l="9858"/>
          <a:stretch>
            <a:fillRect/>
          </a:stretch>
        </p:blipFill>
        <p:spPr>
          <a:xfrm>
            <a:off x="4201795" y="3020695"/>
            <a:ext cx="3623310" cy="3476625"/>
          </a:xfrm>
          <a:prstGeom prst="rect">
            <a:avLst/>
          </a:prstGeom>
        </p:spPr>
      </p:pic>
      <p:sp>
        <p:nvSpPr>
          <p:cNvPr id="26" name="文本框 25"/>
          <p:cNvSpPr txBox="1"/>
          <p:nvPr>
            <p:custDataLst>
              <p:tags r:id="rId11"/>
            </p:custDataLst>
          </p:nvPr>
        </p:nvSpPr>
        <p:spPr>
          <a:xfrm>
            <a:off x="8056245" y="992505"/>
            <a:ext cx="3712210" cy="829945"/>
          </a:xfrm>
          <a:prstGeom prst="rect">
            <a:avLst/>
          </a:prstGeom>
        </p:spPr>
        <p:txBody>
          <a:bodyPr wrap="square">
            <a:spAutoFit/>
          </a:bodyPr>
          <a:p>
            <a:pPr marL="0" indent="0">
              <a:spcBef>
                <a:spcPct val="0"/>
              </a:spcBef>
              <a:spcAft>
                <a:spcPct val="0"/>
              </a:spcAft>
              <a:buNone/>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计算从数据开始到当前记录的累积值的</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cum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系列函数，如</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cumavg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cumsum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7" name="矩形 26"/>
          <p:cNvSpPr/>
          <p:nvPr>
            <p:custDataLst>
              <p:tags r:id="rId12"/>
            </p:custDataLst>
          </p:nvPr>
        </p:nvSpPr>
        <p:spPr>
          <a:xfrm>
            <a:off x="8156575" y="1906270"/>
            <a:ext cx="3587115" cy="94678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pic>
        <p:nvPicPr>
          <p:cNvPr id="28" name="图片 27"/>
          <p:cNvPicPr>
            <a:picLocks noChangeAspect="1"/>
          </p:cNvPicPr>
          <p:nvPr>
            <p:custDataLst>
              <p:tags r:id="rId13"/>
            </p:custDataLst>
          </p:nvPr>
        </p:nvPicPr>
        <p:blipFill>
          <a:blip r:embed="rId14"/>
          <a:stretch>
            <a:fillRect/>
          </a:stretch>
        </p:blipFill>
        <p:spPr>
          <a:xfrm>
            <a:off x="8156575" y="3013075"/>
            <a:ext cx="3641090" cy="3460115"/>
          </a:xfrm>
          <a:prstGeom prst="rect">
            <a:avLst/>
          </a:prstGeom>
        </p:spPr>
      </p:pic>
      <p:sp>
        <p:nvSpPr>
          <p:cNvPr id="29" name="文本框 28"/>
          <p:cNvSpPr txBox="1"/>
          <p:nvPr>
            <p:custDataLst>
              <p:tags r:id="rId15"/>
            </p:custDataLst>
          </p:nvPr>
        </p:nvSpPr>
        <p:spPr>
          <a:xfrm>
            <a:off x="8309610" y="1972310"/>
            <a:ext cx="2843530" cy="829945"/>
          </a:xfrm>
          <a:prstGeom prst="rect">
            <a:avLst/>
          </a:prstGeom>
        </p:spPr>
        <p:txBody>
          <a:bodyPr wrap="square">
            <a:spAutoFit/>
          </a:bodyPr>
          <a:p>
            <a:pPr indent="0" fontAlgn="auto">
              <a:lnSpc>
                <a:spcPct val="100000"/>
              </a:lnSpc>
            </a:pPr>
            <a:r>
              <a:rPr lang="en-US" altLang="zh-CN" sz="1600" b="0">
                <a:solidFill>
                  <a:srgbClr val="AF00DB"/>
                </a:solidFill>
                <a:latin typeface="Consolas" panose="020B0609020204030204"/>
                <a:ea typeface="Consolas" panose="020B0609020204030204"/>
              </a:rPr>
              <a:t>select</a:t>
            </a:r>
            <a:r>
              <a:rPr lang="en-US" altLang="zh-CN" sz="1600" b="0">
                <a:solidFill>
                  <a:srgbClr val="000000"/>
                </a:solidFill>
                <a:latin typeface="Consolas" panose="020B0609020204030204"/>
                <a:ea typeface="Consolas" panose="020B0609020204030204"/>
              </a:rPr>
              <a:t> time, sym, vol, </a:t>
            </a:r>
            <a:r>
              <a:rPr lang="en-US" altLang="zh-CN" sz="1600" b="1">
                <a:solidFill>
                  <a:srgbClr val="795E26"/>
                </a:solidFill>
                <a:latin typeface="Consolas" panose="020B0609020204030204"/>
                <a:ea typeface="Consolas" panose="020B0609020204030204"/>
              </a:rPr>
              <a:t>cumsum</a:t>
            </a:r>
            <a:r>
              <a:rPr lang="en-US" altLang="zh-CN" sz="1600" b="0">
                <a:solidFill>
                  <a:srgbClr val="000000"/>
                </a:solidFill>
                <a:latin typeface="Consolas" panose="020B0609020204030204"/>
                <a:ea typeface="Consolas" panose="020B0609020204030204"/>
              </a:rPr>
              <a:t>(vol) </a:t>
            </a:r>
            <a:r>
              <a:rPr lang="en-US" altLang="zh-CN" sz="1600" b="0">
                <a:solidFill>
                  <a:srgbClr val="AF00DB"/>
                </a:solidFill>
                <a:latin typeface="Consolas" panose="020B0609020204030204"/>
                <a:ea typeface="Consolas" panose="020B0609020204030204"/>
              </a:rPr>
              <a:t>from</a:t>
            </a:r>
            <a:r>
              <a:rPr lang="en-US" altLang="zh-CN" sz="1600" b="0">
                <a:solidFill>
                  <a:srgbClr val="000000"/>
                </a:solidFill>
                <a:latin typeface="Consolas" panose="020B0609020204030204"/>
                <a:ea typeface="Consolas" panose="020B0609020204030204"/>
              </a:rPr>
              <a:t> t </a:t>
            </a:r>
            <a:r>
              <a:rPr lang="en-US" altLang="zh-CN" sz="1600" b="0">
                <a:solidFill>
                  <a:srgbClr val="AF00DB"/>
                </a:solidFill>
                <a:latin typeface="Consolas" panose="020B0609020204030204"/>
                <a:ea typeface="Consolas" panose="020B0609020204030204"/>
              </a:rPr>
              <a:t>context by</a:t>
            </a:r>
            <a:r>
              <a:rPr lang="en-US" altLang="zh-CN" sz="1600" b="0">
                <a:solidFill>
                  <a:srgbClr val="000000"/>
                </a:solidFill>
                <a:latin typeface="Consolas" panose="020B0609020204030204"/>
                <a:ea typeface="Consolas" panose="020B0609020204030204"/>
              </a:rPr>
              <a:t> sym</a:t>
            </a:r>
            <a:endParaRPr lang="en-US" altLang="zh-CN" sz="1600" b="0">
              <a:solidFill>
                <a:srgbClr val="000000"/>
              </a:solidFill>
              <a:latin typeface="Consolas" panose="020B0609020204030204"/>
              <a:ea typeface="Consolas" panose="020B0609020204030204"/>
            </a:endParaRPr>
          </a:p>
        </p:txBody>
      </p:sp>
      <p:pic>
        <p:nvPicPr>
          <p:cNvPr id="3" name="图片 2" descr="/Users/chenjiayuan/Desktop/公司logo2.png公司logo2"/>
          <p:cNvPicPr>
            <a:picLocks noChangeAspect="1"/>
          </p:cNvPicPr>
          <p:nvPr>
            <p:custDataLst>
              <p:tags r:id="rId16"/>
            </p:custDataLst>
          </p:nvPr>
        </p:nvPicPr>
        <p:blipFill>
          <a:blip r:embed="rId17" cstate="screen"/>
          <a:srcRect/>
          <a:stretch>
            <a:fillRect/>
          </a:stretch>
        </p:blipFill>
        <p:spPr>
          <a:xfrm>
            <a:off x="10701655" y="288925"/>
            <a:ext cx="1056005" cy="275590"/>
          </a:xfrm>
          <a:prstGeom prst="rect">
            <a:avLst/>
          </a:prstGeom>
        </p:spPr>
      </p:pic>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6293485" cy="460375"/>
          </a:xfrm>
          <a:prstGeom prst="rect">
            <a:avLst/>
          </a:prstGeom>
          <a:noFill/>
        </p:spPr>
        <p:txBody>
          <a:bodyPr wrap="square" rtlCol="0">
            <a:spAutoFit/>
          </a:bodyPr>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滑动窗口：</a:t>
            </a:r>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topN </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系列函数</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5" name="文本框 14"/>
          <p:cNvSpPr txBox="1"/>
          <p:nvPr/>
        </p:nvSpPr>
        <p:spPr>
          <a:xfrm>
            <a:off x="805815" y="1682115"/>
            <a:ext cx="2115820" cy="36830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rPr>
              <a:t>原始数据</a:t>
            </a:r>
            <a:r>
              <a:rPr lang="en-US" altLang="zh-CN">
                <a:latin typeface="阿里巴巴普惠体 3.0 55 Regular" panose="00020600040101010101" charset="-122"/>
                <a:ea typeface="阿里巴巴普惠体 3.0 55 Regular" panose="00020600040101010101" charset="-122"/>
              </a:rPr>
              <a:t>:</a:t>
            </a:r>
            <a:endParaRPr lang="en-US" altLang="zh-CN">
              <a:latin typeface="阿里巴巴普惠体 3.0 55 Regular" panose="00020600040101010101" charset="-122"/>
              <a:ea typeface="阿里巴巴普惠体 3.0 55 Regular" panose="00020600040101010101" charset="-122"/>
            </a:endParaRPr>
          </a:p>
        </p:txBody>
      </p:sp>
      <p:sp>
        <p:nvSpPr>
          <p:cNvPr id="10" name="文本框 9"/>
          <p:cNvSpPr txBox="1"/>
          <p:nvPr/>
        </p:nvSpPr>
        <p:spPr>
          <a:xfrm>
            <a:off x="4970780" y="2328545"/>
            <a:ext cx="5397500" cy="1569085"/>
          </a:xfrm>
          <a:prstGeom prst="rect">
            <a:avLst/>
          </a:prstGeom>
        </p:spPr>
        <p:txBody>
          <a:bodyPr wrap="square">
            <a:noAutofit/>
          </a:bodyPr>
          <a:p>
            <a:pPr indent="0" fontAlgn="auto">
              <a:lnSpc>
                <a:spcPct val="100000"/>
              </a:lnSpc>
            </a:pPr>
            <a:r>
              <a:rPr lang="en-US" altLang="zh-CN" b="0">
                <a:solidFill>
                  <a:srgbClr val="AF00DB"/>
                </a:solidFill>
                <a:latin typeface="Consolas" panose="020B0609020204030204"/>
                <a:ea typeface="Consolas" panose="020B0609020204030204"/>
              </a:rPr>
              <a:t>select </a:t>
            </a:r>
            <a:r>
              <a:rPr lang="en-US" altLang="zh-CN" b="1">
                <a:solidFill>
                  <a:srgbClr val="795E26"/>
                </a:solidFill>
                <a:latin typeface="Consolas" panose="020B0609020204030204"/>
                <a:ea typeface="Consolas" panose="020B0609020204030204"/>
              </a:rPr>
              <a:t>aggrTopN</a:t>
            </a:r>
            <a:r>
              <a:rPr lang="en-US" altLang="zh-CN" b="0">
                <a:solidFill>
                  <a:srgbClr val="000000"/>
                </a:solidFill>
                <a:latin typeface="Consolas" panose="020B0609020204030204"/>
                <a:ea typeface="Consolas" panose="020B0609020204030204"/>
              </a:rPr>
              <a:t>(</a:t>
            </a:r>
            <a:r>
              <a:rPr lang="en-US" altLang="zh-CN" b="0">
                <a:solidFill>
                  <a:srgbClr val="001080"/>
                </a:solidFill>
                <a:latin typeface="Consolas" panose="020B0609020204030204"/>
                <a:ea typeface="Consolas" panose="020B0609020204030204"/>
              </a:rPr>
              <a:t>func</a:t>
            </a:r>
            <a:r>
              <a:rPr lang="en-US" altLang="zh-CN" b="0">
                <a:solidFill>
                  <a:srgbClr val="000000"/>
                </a:solidFill>
                <a:latin typeface="Consolas" panose="020B0609020204030204"/>
                <a:ea typeface="Consolas" panose="020B0609020204030204"/>
              </a:rPr>
              <a:t>=avg, </a:t>
            </a:r>
            <a:r>
              <a:rPr lang="en-US" altLang="zh-CN" b="0">
                <a:solidFill>
                  <a:srgbClr val="001080"/>
                </a:solidFill>
                <a:latin typeface="Consolas" panose="020B0609020204030204"/>
                <a:ea typeface="Consolas" panose="020B0609020204030204"/>
              </a:rPr>
              <a:t>funcArgs</a:t>
            </a:r>
            <a:r>
              <a:rPr lang="en-US" altLang="zh-CN" b="0">
                <a:solidFill>
                  <a:srgbClr val="000000"/>
                </a:solidFill>
                <a:latin typeface="Consolas" panose="020B0609020204030204"/>
                <a:ea typeface="Consolas" panose="020B0609020204030204"/>
              </a:rPr>
              <a:t>=price, </a:t>
            </a:r>
            <a:r>
              <a:rPr lang="en-US" altLang="zh-CN" b="0">
                <a:solidFill>
                  <a:srgbClr val="001080"/>
                </a:solidFill>
                <a:latin typeface="Consolas" panose="020B0609020204030204"/>
                <a:ea typeface="Consolas" panose="020B0609020204030204"/>
              </a:rPr>
              <a:t>sortingCol</a:t>
            </a:r>
            <a:r>
              <a:rPr lang="en-US" altLang="zh-CN" b="0">
                <a:solidFill>
                  <a:srgbClr val="000000"/>
                </a:solidFill>
                <a:latin typeface="Consolas" panose="020B0609020204030204"/>
                <a:ea typeface="Consolas" panose="020B0609020204030204"/>
              </a:rPr>
              <a:t>=volume, </a:t>
            </a:r>
            <a:r>
              <a:rPr lang="en-US" altLang="zh-CN" b="0">
                <a:solidFill>
                  <a:srgbClr val="AF00DB"/>
                </a:solidFill>
                <a:latin typeface="Consolas" panose="020B0609020204030204"/>
                <a:ea typeface="Consolas" panose="020B0609020204030204"/>
              </a:rPr>
              <a:t>top</a:t>
            </a:r>
            <a:r>
              <a:rPr lang="en-US" altLang="zh-CN" b="0">
                <a:solidFill>
                  <a:srgbClr val="000000"/>
                </a:solidFill>
                <a:latin typeface="Consolas" panose="020B0609020204030204"/>
                <a:ea typeface="Consolas" panose="020B0609020204030204"/>
              </a:rPr>
              <a:t>=</a:t>
            </a:r>
            <a:r>
              <a:rPr lang="en-US" altLang="zh-CN" b="0">
                <a:solidFill>
                  <a:srgbClr val="098658"/>
                </a:solidFill>
                <a:latin typeface="Consolas" panose="020B0609020204030204"/>
                <a:ea typeface="Consolas" panose="020B0609020204030204"/>
              </a:rPr>
              <a:t>0.25</a:t>
            </a:r>
            <a:r>
              <a:rPr lang="en-US" altLang="zh-CN" b="0">
                <a:solidFill>
                  <a:srgbClr val="000000"/>
                </a:solidFill>
                <a:latin typeface="Consolas" panose="020B0609020204030204"/>
                <a:ea typeface="Consolas" panose="020B0609020204030204"/>
              </a:rPr>
              <a:t>, </a:t>
            </a:r>
            <a:endParaRPr lang="en-US" altLang="zh-CN" b="0">
              <a:solidFill>
                <a:srgbClr val="000000"/>
              </a:solidFill>
              <a:latin typeface="Consolas" panose="020B0609020204030204"/>
              <a:ea typeface="Consolas" panose="020B0609020204030204"/>
            </a:endParaRPr>
          </a:p>
          <a:p>
            <a:pPr indent="0" fontAlgn="auto">
              <a:lnSpc>
                <a:spcPct val="100000"/>
              </a:lnSpc>
            </a:pPr>
            <a:r>
              <a:rPr lang="en-US" altLang="zh-CN" b="0">
                <a:solidFill>
                  <a:srgbClr val="001080"/>
                </a:solidFill>
                <a:latin typeface="Consolas" panose="020B0609020204030204"/>
                <a:ea typeface="Consolas" panose="020B0609020204030204"/>
              </a:rPr>
              <a:t>ascending</a:t>
            </a:r>
            <a:r>
              <a:rPr lang="en-US" altLang="zh-CN" b="0">
                <a:solidFill>
                  <a:srgbClr val="000000"/>
                </a:solidFill>
                <a:latin typeface="Consolas" panose="020B0609020204030204"/>
                <a:ea typeface="Consolas" panose="020B0609020204030204"/>
              </a:rPr>
              <a:t>=</a:t>
            </a:r>
            <a:r>
              <a:rPr lang="en-US" altLang="zh-CN" b="0">
                <a:solidFill>
                  <a:srgbClr val="0000FF"/>
                </a:solidFill>
                <a:latin typeface="Consolas" panose="020B0609020204030204"/>
                <a:ea typeface="Consolas" panose="020B0609020204030204"/>
              </a:rPr>
              <a:t>false</a:t>
            </a:r>
            <a:r>
              <a:rPr lang="en-US" altLang="zh-CN" b="0">
                <a:solidFill>
                  <a:srgbClr val="000000"/>
                </a:solidFill>
                <a:latin typeface="Consolas" panose="020B0609020204030204"/>
                <a:ea typeface="Consolas" panose="020B0609020204030204"/>
              </a:rPr>
              <a:t>) </a:t>
            </a:r>
            <a:endParaRPr lang="en-US" altLang="zh-CN" b="0">
              <a:solidFill>
                <a:srgbClr val="000000"/>
              </a:solidFill>
              <a:latin typeface="Consolas" panose="020B0609020204030204"/>
              <a:ea typeface="Consolas" panose="020B0609020204030204"/>
            </a:endParaRPr>
          </a:p>
          <a:p>
            <a:pPr indent="0" fontAlgn="auto">
              <a:lnSpc>
                <a:spcPct val="100000"/>
              </a:lnSpc>
            </a:pPr>
            <a:r>
              <a:rPr lang="en-US" altLang="zh-CN" b="0">
                <a:solidFill>
                  <a:srgbClr val="AF00DB"/>
                </a:solidFill>
                <a:latin typeface="Consolas" panose="020B0609020204030204"/>
                <a:ea typeface="Consolas" panose="020B0609020204030204"/>
              </a:rPr>
              <a:t>from</a:t>
            </a:r>
            <a:r>
              <a:rPr lang="en-US" altLang="zh-CN" b="0">
                <a:solidFill>
                  <a:srgbClr val="000000"/>
                </a:solidFill>
                <a:latin typeface="Consolas" panose="020B0609020204030204"/>
                <a:ea typeface="Consolas" panose="020B0609020204030204"/>
              </a:rPr>
              <a:t> t </a:t>
            </a:r>
            <a:endParaRPr lang="en-US" altLang="zh-CN" b="0">
              <a:solidFill>
                <a:srgbClr val="000000"/>
              </a:solidFill>
              <a:latin typeface="Consolas" panose="020B0609020204030204"/>
              <a:ea typeface="Consolas" panose="020B0609020204030204"/>
            </a:endParaRPr>
          </a:p>
          <a:p>
            <a:pPr indent="0" fontAlgn="auto">
              <a:lnSpc>
                <a:spcPct val="100000"/>
              </a:lnSpc>
            </a:pPr>
            <a:r>
              <a:rPr lang="en-US" altLang="zh-CN" b="0">
                <a:solidFill>
                  <a:srgbClr val="AF00DB"/>
                </a:solidFill>
                <a:latin typeface="Consolas" panose="020B0609020204030204"/>
                <a:ea typeface="Consolas" panose="020B0609020204030204"/>
              </a:rPr>
              <a:t>group by</a:t>
            </a:r>
            <a:r>
              <a:rPr lang="en-US" altLang="zh-CN" b="0">
                <a:solidFill>
                  <a:srgbClr val="000000"/>
                </a:solidFill>
                <a:latin typeface="Consolas" panose="020B0609020204030204"/>
                <a:ea typeface="Consolas" panose="020B0609020204030204"/>
              </a:rPr>
              <a:t> sym, </a:t>
            </a:r>
            <a:r>
              <a:rPr lang="en-US" altLang="zh-CN" b="1">
                <a:solidFill>
                  <a:srgbClr val="795E26"/>
                </a:solidFill>
                <a:latin typeface="Consolas" panose="020B0609020204030204"/>
                <a:ea typeface="Consolas" panose="020B0609020204030204"/>
              </a:rPr>
              <a:t>minute</a:t>
            </a:r>
            <a:r>
              <a:rPr lang="en-US" altLang="zh-CN" b="0">
                <a:solidFill>
                  <a:srgbClr val="000000"/>
                </a:solidFill>
                <a:latin typeface="Consolas" panose="020B0609020204030204"/>
                <a:ea typeface="Consolas" panose="020B0609020204030204"/>
              </a:rPr>
              <a:t>(time)</a:t>
            </a:r>
            <a:endParaRPr lang="en-US" altLang="zh-CN" b="0">
              <a:solidFill>
                <a:srgbClr val="000000"/>
              </a:solidFill>
              <a:latin typeface="Consolas" panose="020B0609020204030204"/>
              <a:ea typeface="Consolas" panose="020B0609020204030204"/>
            </a:endParaRPr>
          </a:p>
        </p:txBody>
      </p:sp>
      <p:sp>
        <p:nvSpPr>
          <p:cNvPr id="11" name="矩形 10"/>
          <p:cNvSpPr/>
          <p:nvPr>
            <p:custDataLst>
              <p:tags r:id="rId1"/>
            </p:custDataLst>
          </p:nvPr>
        </p:nvSpPr>
        <p:spPr>
          <a:xfrm>
            <a:off x="4970780" y="2270760"/>
            <a:ext cx="5450205" cy="168465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pic>
        <p:nvPicPr>
          <p:cNvPr id="12" name="图片 11"/>
          <p:cNvPicPr>
            <a:picLocks noChangeAspect="1"/>
          </p:cNvPicPr>
          <p:nvPr/>
        </p:nvPicPr>
        <p:blipFill>
          <a:blip r:embed="rId2"/>
          <a:stretch>
            <a:fillRect/>
          </a:stretch>
        </p:blipFill>
        <p:spPr>
          <a:xfrm>
            <a:off x="889635" y="2230120"/>
            <a:ext cx="3023235" cy="4001770"/>
          </a:xfrm>
          <a:prstGeom prst="rect">
            <a:avLst/>
          </a:prstGeom>
        </p:spPr>
      </p:pic>
      <p:sp>
        <p:nvSpPr>
          <p:cNvPr id="13" name="文本框 12"/>
          <p:cNvSpPr txBox="1"/>
          <p:nvPr/>
        </p:nvSpPr>
        <p:spPr>
          <a:xfrm>
            <a:off x="4853940" y="1840548"/>
            <a:ext cx="5080000" cy="33718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计算每只股票每分钟交易量前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25%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的交易的平均价格。</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14" name="图片 13"/>
          <p:cNvPicPr>
            <a:picLocks noChangeAspect="1"/>
          </p:cNvPicPr>
          <p:nvPr/>
        </p:nvPicPr>
        <p:blipFill>
          <a:blip r:embed="rId3"/>
          <a:stretch>
            <a:fillRect/>
          </a:stretch>
        </p:blipFill>
        <p:spPr>
          <a:xfrm>
            <a:off x="4970780" y="4549775"/>
            <a:ext cx="3323590" cy="1640205"/>
          </a:xfrm>
          <a:prstGeom prst="rect">
            <a:avLst/>
          </a:prstGeom>
        </p:spPr>
      </p:pic>
      <p:sp>
        <p:nvSpPr>
          <p:cNvPr id="20" name="文本框 19"/>
          <p:cNvSpPr txBox="1"/>
          <p:nvPr/>
        </p:nvSpPr>
        <p:spPr>
          <a:xfrm>
            <a:off x="4942205" y="4088765"/>
            <a:ext cx="4064000" cy="337185"/>
          </a:xfrm>
          <a:prstGeom prst="rect">
            <a:avLst/>
          </a:prstGeom>
          <a:noFill/>
        </p:spPr>
        <p:txBody>
          <a:bodyPr wrap="square" rtlCol="0">
            <a:spAutoFit/>
          </a:bodyPr>
          <a:p>
            <a:r>
              <a:rPr lang="zh-CN" altLang="en-US" sz="1600">
                <a:latin typeface="阿里巴巴普惠体 3.0 55 Regular" panose="00020600040101010101" charset="-122"/>
                <a:ea typeface="阿里巴巴普惠体 3.0 55 Regular" panose="00020600040101010101" charset="-122"/>
              </a:rPr>
              <a:t>计算结果：</a:t>
            </a:r>
            <a:endParaRPr lang="zh-CN" altLang="en-US" sz="1600">
              <a:latin typeface="阿里巴巴普惠体 3.0 55 Regular" panose="00020600040101010101" charset="-122"/>
              <a:ea typeface="阿里巴巴普惠体 3.0 55 Regular" panose="00020600040101010101" charset="-122"/>
            </a:endParaRPr>
          </a:p>
        </p:txBody>
      </p:sp>
      <p:sp>
        <p:nvSpPr>
          <p:cNvPr id="22" name="文本框 21"/>
          <p:cNvSpPr txBox="1"/>
          <p:nvPr/>
        </p:nvSpPr>
        <p:spPr>
          <a:xfrm>
            <a:off x="889635" y="835660"/>
            <a:ext cx="9716135" cy="583565"/>
          </a:xfrm>
          <a:prstGeom prst="rect">
            <a:avLst/>
          </a:prstGeom>
        </p:spPr>
        <p:txBody>
          <a:bodyPr wrap="square">
            <a:spAutoFit/>
          </a:bodyPr>
          <a:p>
            <a:pPr marL="0" indent="0" algn="l"/>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如果每个窗口内的数据仍需要排序，并只选择部分数据 进行聚合计算，则分别形成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mTopN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系列、</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tmTopN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系列和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cumTopN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系列窗口函数。</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4"/>
            </p:custDataLst>
          </p:nvPr>
        </p:nvPicPr>
        <p:blipFill>
          <a:blip r:embed="rId5" cstate="screen"/>
          <a:srcRect/>
          <a:stretch>
            <a:fillRect/>
          </a:stretch>
        </p:blipFill>
        <p:spPr>
          <a:xfrm>
            <a:off x="10701655" y="288925"/>
            <a:ext cx="1056005" cy="275590"/>
          </a:xfrm>
          <a:prstGeom prst="rect">
            <a:avLst/>
          </a:prstGeom>
        </p:spPr>
      </p:pic>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6293485" cy="460375"/>
          </a:xfrm>
          <a:prstGeom prst="rect">
            <a:avLst/>
          </a:prstGeom>
          <a:noFill/>
        </p:spPr>
        <p:txBody>
          <a:bodyPr wrap="square" rtlCol="0">
            <a:spAutoFit/>
          </a:bodyPr>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滑动窗口：</a:t>
            </a:r>
            <a:r>
              <a:rPr 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window / twindow</a:t>
            </a:r>
            <a:endParaRPr 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5" name="文本框 14"/>
          <p:cNvSpPr txBox="1"/>
          <p:nvPr/>
        </p:nvSpPr>
        <p:spPr>
          <a:xfrm>
            <a:off x="889635" y="3468370"/>
            <a:ext cx="2115820" cy="337185"/>
          </a:xfrm>
          <a:prstGeom prst="rect">
            <a:avLst/>
          </a:prstGeom>
          <a:noFill/>
        </p:spPr>
        <p:txBody>
          <a:bodyPr wrap="square" rtlCol="0">
            <a:spAutoFit/>
          </a:bodyPr>
          <a:p>
            <a:r>
              <a:rPr lang="zh-CN" altLang="en-US" sz="1600">
                <a:latin typeface="阿里巴巴普惠体 3.0 55 Regular" panose="00020600040101010101" charset="-122"/>
                <a:ea typeface="阿里巴巴普惠体 3.0 55 Regular" panose="00020600040101010101" charset="-122"/>
              </a:rPr>
              <a:t>原始数据</a:t>
            </a:r>
            <a:r>
              <a:rPr lang="en-US" altLang="zh-CN" sz="1600">
                <a:latin typeface="阿里巴巴普惠体 3.0 55 Regular" panose="00020600040101010101" charset="-122"/>
                <a:ea typeface="阿里巴巴普惠体 3.0 55 Regular" panose="00020600040101010101" charset="-122"/>
              </a:rPr>
              <a:t>:</a:t>
            </a:r>
            <a:endParaRPr lang="en-US" altLang="zh-CN" sz="1600">
              <a:latin typeface="阿里巴巴普惠体 3.0 55 Regular" panose="00020600040101010101" charset="-122"/>
              <a:ea typeface="阿里巴巴普惠体 3.0 55 Regular" panose="00020600040101010101" charset="-122"/>
            </a:endParaRPr>
          </a:p>
        </p:txBody>
      </p:sp>
      <p:sp>
        <p:nvSpPr>
          <p:cNvPr id="11" name="矩形 10"/>
          <p:cNvSpPr/>
          <p:nvPr>
            <p:custDataLst>
              <p:tags r:id="rId1"/>
            </p:custDataLst>
          </p:nvPr>
        </p:nvSpPr>
        <p:spPr>
          <a:xfrm>
            <a:off x="967740" y="1991995"/>
            <a:ext cx="5341620" cy="135318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0" name="文本框 19"/>
          <p:cNvSpPr txBox="1"/>
          <p:nvPr/>
        </p:nvSpPr>
        <p:spPr>
          <a:xfrm>
            <a:off x="5273040" y="3468370"/>
            <a:ext cx="4064000" cy="337185"/>
          </a:xfrm>
          <a:prstGeom prst="rect">
            <a:avLst/>
          </a:prstGeom>
          <a:noFill/>
        </p:spPr>
        <p:txBody>
          <a:bodyPr wrap="square" rtlCol="0">
            <a:spAutoFit/>
          </a:bodyPr>
          <a:p>
            <a:r>
              <a:rPr lang="zh-CN" altLang="en-US" sz="1600">
                <a:latin typeface="阿里巴巴普惠体 3.0 55 Regular" panose="00020600040101010101" charset="-122"/>
                <a:ea typeface="阿里巴巴普惠体 3.0 55 Regular" panose="00020600040101010101" charset="-122"/>
              </a:rPr>
              <a:t>计算结果：</a:t>
            </a:r>
            <a:endParaRPr lang="zh-CN" altLang="en-US" sz="1600">
              <a:latin typeface="阿里巴巴普惠体 3.0 55 Regular" panose="00020600040101010101" charset="-122"/>
              <a:ea typeface="阿里巴巴普惠体 3.0 55 Regular" panose="00020600040101010101" charset="-122"/>
            </a:endParaRPr>
          </a:p>
        </p:txBody>
      </p:sp>
      <p:sp>
        <p:nvSpPr>
          <p:cNvPr id="22" name="文本框 21"/>
          <p:cNvSpPr txBox="1"/>
          <p:nvPr/>
        </p:nvSpPr>
        <p:spPr>
          <a:xfrm>
            <a:off x="889635" y="835660"/>
            <a:ext cx="9716135" cy="583565"/>
          </a:xfrm>
          <a:prstGeom prst="rect">
            <a:avLst/>
          </a:prstGeom>
        </p:spPr>
        <p:txBody>
          <a:bodyPr wrap="square">
            <a:spAutoFit/>
          </a:bodyPr>
          <a:p>
            <a:pPr marL="0" indent="0" algn="l"/>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如果</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start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end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被定义为每一个滑动窗口相对于当前记录的相对位置，那么可以用</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高阶函数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window</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（相对行数）、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twindow</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（相对时间）来实现任意的滑动窗口。</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967740" y="2080578"/>
            <a:ext cx="5080000" cy="1176020"/>
          </a:xfrm>
          <a:prstGeom prst="rect">
            <a:avLst/>
          </a:prstGeom>
        </p:spPr>
        <p:txBody>
          <a:bodyPr>
            <a:noAutofit/>
          </a:bodyPr>
          <a:p>
            <a:pPr indent="0" fontAlgn="auto">
              <a:lnSpc>
                <a:spcPct val="100000"/>
              </a:lnSpc>
            </a:pPr>
            <a:r>
              <a:rPr lang="en-US" altLang="zh-CN" sz="160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select</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 </a:t>
            </a:r>
            <a:r>
              <a:rPr lang="en-US" altLang="zh-CN" sz="16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twindow</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(avg, bid, time, -</a:t>
            </a:r>
            <a:r>
              <a:rPr lang="en-US" altLang="zh-CN" sz="1600">
                <a:solidFill>
                  <a:srgbClr val="098658"/>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6s</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600">
                <a:solidFill>
                  <a:srgbClr val="098658"/>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1s</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60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from</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t </a:t>
            </a:r>
            <a:r>
              <a:rPr lang="en-US" altLang="zh-CN" sz="160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context by</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sym</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等价于</a:t>
            </a:r>
            <a:endParaRPr lang="zh-CN" altLang="en-US" sz="1600" b="0">
              <a:solidFill>
                <a:srgbClr val="008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wj</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(t, t, -</a:t>
            </a:r>
            <a:r>
              <a:rPr lang="en-US" altLang="zh-CN" sz="1600">
                <a:solidFill>
                  <a:srgbClr val="098658"/>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6s</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600">
                <a:solidFill>
                  <a:srgbClr val="098658"/>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1s</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&lt;</a:t>
            </a:r>
            <a:r>
              <a:rPr lang="en-US" altLang="zh-CN" sz="1600" b="1">
                <a:solidFill>
                  <a:srgbClr val="795E26"/>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avg</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(bid)&gt;, </a:t>
            </a:r>
            <a:r>
              <a:rPr lang="en-US" altLang="zh-CN" sz="160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`sym`time</a:t>
            </a:r>
            <a:r>
              <a:rPr lang="en-US" altLang="zh-CN" sz="160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891540" y="1607185"/>
            <a:ext cx="5898515"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对每条数据前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6s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的记录求均值（不包含当前记录的时间戳）。</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文本框 5"/>
          <p:cNvSpPr txBox="1"/>
          <p:nvPr/>
        </p:nvSpPr>
        <p:spPr>
          <a:xfrm>
            <a:off x="7214870" y="2723515"/>
            <a:ext cx="3486785" cy="583565"/>
          </a:xfrm>
          <a:prstGeom prst="rect">
            <a:avLst/>
          </a:prstGeom>
          <a:noFill/>
        </p:spPr>
        <p:txBody>
          <a:bodyPr wrap="square" rtlCol="0" anchor="t">
            <a:spAutoFit/>
          </a:bodyPr>
          <a:p>
            <a:pPr marL="0" indent="0" algn="l"/>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在</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SQL </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中，还可以</a:t>
            </a: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window join </a:t>
            </a: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和开窗函数来表示这种任意的滑动窗口。</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cxnSp>
        <p:nvCxnSpPr>
          <p:cNvPr id="8" name="直接箭头连接符 7"/>
          <p:cNvCxnSpPr>
            <a:endCxn id="6" idx="1"/>
          </p:cNvCxnSpPr>
          <p:nvPr/>
        </p:nvCxnSpPr>
        <p:spPr>
          <a:xfrm flipV="1">
            <a:off x="6443345" y="3015615"/>
            <a:ext cx="771525" cy="9525"/>
          </a:xfrm>
          <a:prstGeom prst="straightConnector1">
            <a:avLst/>
          </a:prstGeom>
          <a:ln w="63500">
            <a:gradFill>
              <a:gsLst>
                <a:gs pos="0">
                  <a:schemeClr val="accent1">
                    <a:lumMod val="11000"/>
                    <a:lumOff val="89000"/>
                  </a:schemeClr>
                </a:gs>
                <a:gs pos="89000">
                  <a:srgbClr val="0D42D3"/>
                </a:gs>
                <a:gs pos="0">
                  <a:schemeClr val="accent1">
                    <a:lumMod val="45000"/>
                    <a:lumOff val="55000"/>
                  </a:schemeClr>
                </a:gs>
              </a:gsLst>
              <a:lin ang="20580000" scaled="0"/>
            </a:gradFill>
            <a:tailEnd type="triangle"/>
          </a:ln>
        </p:spPr>
        <p:style>
          <a:lnRef idx="1">
            <a:schemeClr val="accent1"/>
          </a:lnRef>
          <a:fillRef idx="0">
            <a:schemeClr val="accent1"/>
          </a:fillRef>
          <a:effectRef idx="0">
            <a:schemeClr val="accent1"/>
          </a:effectRef>
          <a:fontRef idx="minor">
            <a:schemeClr val="tx1"/>
          </a:fontRef>
        </p:style>
      </p:cxnSp>
      <p:pic>
        <p:nvPicPr>
          <p:cNvPr id="9" name="图片 8" descr="/Users/chenjiayuan/Desktop/公司logo2.png公司logo2"/>
          <p:cNvPicPr>
            <a:picLocks noChangeAspect="1"/>
          </p:cNvPicPr>
          <p:nvPr>
            <p:custDataLst>
              <p:tags r:id="rId2"/>
            </p:custDataLst>
          </p:nvPr>
        </p:nvPicPr>
        <p:blipFill>
          <a:blip r:embed="rId3" cstate="screen"/>
          <a:srcRect/>
          <a:stretch>
            <a:fillRect/>
          </a:stretch>
        </p:blipFill>
        <p:spPr>
          <a:xfrm>
            <a:off x="10701655" y="288925"/>
            <a:ext cx="1056005" cy="275590"/>
          </a:xfrm>
          <a:prstGeom prst="rect">
            <a:avLst/>
          </a:prstGeom>
        </p:spPr>
      </p:pic>
      <p:pic>
        <p:nvPicPr>
          <p:cNvPr id="10" name="图片 9"/>
          <p:cNvPicPr>
            <a:picLocks noChangeAspect="1"/>
          </p:cNvPicPr>
          <p:nvPr/>
        </p:nvPicPr>
        <p:blipFill>
          <a:blip r:embed="rId4"/>
          <a:stretch>
            <a:fillRect/>
          </a:stretch>
        </p:blipFill>
        <p:spPr>
          <a:xfrm>
            <a:off x="996315" y="3869690"/>
            <a:ext cx="2473960" cy="2518410"/>
          </a:xfrm>
          <a:prstGeom prst="rect">
            <a:avLst/>
          </a:prstGeom>
        </p:spPr>
      </p:pic>
      <p:pic>
        <p:nvPicPr>
          <p:cNvPr id="12" name="图片 11"/>
          <p:cNvPicPr>
            <a:picLocks noChangeAspect="1"/>
          </p:cNvPicPr>
          <p:nvPr/>
        </p:nvPicPr>
        <p:blipFill>
          <a:blip r:embed="rId5"/>
          <a:stretch>
            <a:fillRect/>
          </a:stretch>
        </p:blipFill>
        <p:spPr>
          <a:xfrm>
            <a:off x="5358130" y="3869690"/>
            <a:ext cx="3366135" cy="2505075"/>
          </a:xfrm>
          <a:prstGeom prst="rect">
            <a:avLst/>
          </a:prstGeom>
        </p:spPr>
      </p:pic>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03</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sz="5400" dirty="0">
                <a:solidFill>
                  <a:schemeClr val="bg1"/>
                </a:solidFill>
                <a:latin typeface="Noto Sans S Chinese Regular" panose="020B0500000000000000" pitchFamily="34" charset="-128"/>
                <a:ea typeface="Noto Sans S Chinese Regular" panose="020B0500000000000000" pitchFamily="34" charset="-128"/>
              </a:rPr>
              <a:t>其他窗口</a:t>
            </a:r>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6293485" cy="460375"/>
          </a:xfrm>
          <a:prstGeom prst="rect">
            <a:avLst/>
          </a:prstGeom>
          <a:noFill/>
        </p:spPr>
        <p:txBody>
          <a:bodyPr wrap="square" rtlCol="0">
            <a:spAutoFit/>
          </a:bodyPr>
          <a:p>
            <a:pPr algn="l"/>
            <a:r>
              <a:rPr 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会话窗口</a:t>
            </a:r>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 &amp; </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段窗口</a:t>
            </a:r>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 &amp; </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交易量窗口</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2" name="文本框 21"/>
          <p:cNvSpPr txBox="1"/>
          <p:nvPr/>
        </p:nvSpPr>
        <p:spPr>
          <a:xfrm>
            <a:off x="529590" y="1608455"/>
            <a:ext cx="3722370" cy="829945"/>
          </a:xfrm>
          <a:prstGeom prst="rect">
            <a:avLst/>
          </a:prstGeom>
        </p:spPr>
        <p:txBody>
          <a:bodyPr wrap="square">
            <a:spAutoFit/>
          </a:bodyPr>
          <a:p>
            <a:pPr marL="0" indent="0" algn="l"/>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会话窗口按照一个会话的闲置时间是否超过某个设定值来划分的窗口。这样可以确保活跃的数据集中在同一个窗口中。</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1" name="文本框 40"/>
          <p:cNvSpPr txBox="1"/>
          <p:nvPr/>
        </p:nvSpPr>
        <p:spPr>
          <a:xfrm>
            <a:off x="1051560" y="1126702"/>
            <a:ext cx="4064000" cy="368300"/>
          </a:xfrm>
          <a:prstGeom prst="rect">
            <a:avLst/>
          </a:prstGeom>
          <a:noFill/>
        </p:spPr>
        <p:txBody>
          <a:bodyPr wrap="square" rtlCol="0">
            <a:spAutoFit/>
          </a:bodyPr>
          <a:p>
            <a:pPr marL="0" lvl="0" indent="0">
              <a:buFont typeface="Arial" panose="020B0604020202020204" pitchFamily="34" charset="0"/>
              <a:buNone/>
            </a:pPr>
            <a:r>
              <a:rPr lang="zh-CN" altLang="en-US">
                <a:latin typeface="阿里巴巴普惠体 3.0 55 Regular" panose="00020600040101010101" charset="-122"/>
                <a:ea typeface="阿里巴巴普惠体 3.0 55 Regular" panose="00020600040101010101" charset="-122"/>
              </a:rPr>
              <a:t>会话窗口</a:t>
            </a:r>
            <a:endParaRPr lang="zh-CN" altLang="en-US">
              <a:latin typeface="阿里巴巴普惠体 3.0 55 Regular" panose="00020600040101010101" charset="-122"/>
              <a:ea typeface="阿里巴巴普惠体 3.0 55 Regular" panose="00020600040101010101" charset="-122"/>
            </a:endParaRPr>
          </a:p>
        </p:txBody>
      </p:sp>
      <p:grpSp>
        <p:nvGrpSpPr>
          <p:cNvPr id="42" name="组合 41"/>
          <p:cNvGrpSpPr/>
          <p:nvPr/>
        </p:nvGrpSpPr>
        <p:grpSpPr>
          <a:xfrm>
            <a:off x="618490" y="1130300"/>
            <a:ext cx="302260" cy="306070"/>
            <a:chOff x="763" y="6708"/>
            <a:chExt cx="476" cy="482"/>
          </a:xfrm>
        </p:grpSpPr>
        <p:sp>
          <p:nvSpPr>
            <p:cNvPr id="43" name="椭圆 42"/>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4"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pic>
        <p:nvPicPr>
          <p:cNvPr id="9" name="图片 8" descr="图示&#10;&#10;描述已自动生成"/>
          <p:cNvPicPr>
            <a:picLocks noChangeAspect="1"/>
          </p:cNvPicPr>
          <p:nvPr>
            <p:custDataLst>
              <p:tags r:id="rId1"/>
            </p:custDataLst>
          </p:nvPr>
        </p:nvPicPr>
        <p:blipFill rotWithShape="1">
          <a:blip r:embed="rId2">
            <a:extLst>
              <a:ext uri="{28A0092B-C50C-407E-A947-70E740481C1C}">
                <a14:useLocalDpi xmlns:a14="http://schemas.microsoft.com/office/drawing/2010/main" val="0"/>
              </a:ext>
            </a:extLst>
          </a:blip>
          <a:srcRect b="11130"/>
          <a:stretch>
            <a:fillRect/>
          </a:stretch>
        </p:blipFill>
        <p:spPr>
          <a:xfrm>
            <a:off x="529590" y="2552065"/>
            <a:ext cx="3544570" cy="2050415"/>
          </a:xfrm>
          <a:prstGeom prst="rect">
            <a:avLst/>
          </a:prstGeom>
        </p:spPr>
      </p:pic>
      <p:sp>
        <p:nvSpPr>
          <p:cNvPr id="10" name="文本框 9"/>
          <p:cNvSpPr txBox="1"/>
          <p:nvPr/>
        </p:nvSpPr>
        <p:spPr>
          <a:xfrm>
            <a:off x="5118735" y="1130512"/>
            <a:ext cx="4064000" cy="368300"/>
          </a:xfrm>
          <a:prstGeom prst="rect">
            <a:avLst/>
          </a:prstGeom>
          <a:noFill/>
        </p:spPr>
        <p:txBody>
          <a:bodyPr wrap="square" rtlCol="0">
            <a:spAutoFit/>
          </a:bodyPr>
          <a:p>
            <a:pPr marL="0" lvl="0" indent="0">
              <a:buFont typeface="Arial" panose="020B0604020202020204" pitchFamily="34" charset="0"/>
              <a:buNone/>
            </a:pPr>
            <a:r>
              <a:rPr lang="zh-CN" altLang="en-US">
                <a:latin typeface="阿里巴巴普惠体 3.0 55 Regular" panose="00020600040101010101" charset="-122"/>
                <a:ea typeface="阿里巴巴普惠体 3.0 55 Regular" panose="00020600040101010101" charset="-122"/>
              </a:rPr>
              <a:t>段窗口</a:t>
            </a:r>
            <a:endParaRPr lang="zh-CN" altLang="en-US">
              <a:latin typeface="阿里巴巴普惠体 3.0 55 Regular" panose="00020600040101010101" charset="-122"/>
              <a:ea typeface="阿里巴巴普惠体 3.0 55 Regular" panose="00020600040101010101" charset="-122"/>
            </a:endParaRPr>
          </a:p>
        </p:txBody>
      </p:sp>
      <p:grpSp>
        <p:nvGrpSpPr>
          <p:cNvPr id="12" name="组合 11"/>
          <p:cNvGrpSpPr/>
          <p:nvPr/>
        </p:nvGrpSpPr>
        <p:grpSpPr>
          <a:xfrm>
            <a:off x="4685665" y="1134110"/>
            <a:ext cx="302260" cy="306070"/>
            <a:chOff x="763" y="6708"/>
            <a:chExt cx="476" cy="482"/>
          </a:xfrm>
        </p:grpSpPr>
        <p:sp>
          <p:nvSpPr>
            <p:cNvPr id="13" name="椭圆 12"/>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4"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pic>
        <p:nvPicPr>
          <p:cNvPr id="16" name="图片 15" descr="图片包含 图示&#10;&#10;描述已自动生成"/>
          <p:cNvPicPr>
            <a:picLocks noChangeAspect="1"/>
          </p:cNvPicPr>
          <p:nvPr/>
        </p:nvPicPr>
        <p:blipFill rotWithShape="1">
          <a:blip r:embed="rId3">
            <a:extLst>
              <a:ext uri="{28A0092B-C50C-407E-A947-70E740481C1C}">
                <a14:useLocalDpi xmlns:a14="http://schemas.microsoft.com/office/drawing/2010/main" val="0"/>
              </a:ext>
            </a:extLst>
          </a:blip>
          <a:srcRect b="20288"/>
          <a:stretch>
            <a:fillRect/>
          </a:stretch>
        </p:blipFill>
        <p:spPr>
          <a:xfrm>
            <a:off x="4442460" y="3115945"/>
            <a:ext cx="4138930" cy="1486535"/>
          </a:xfrm>
          <a:prstGeom prst="rect">
            <a:avLst/>
          </a:prstGeom>
        </p:spPr>
      </p:pic>
      <p:sp>
        <p:nvSpPr>
          <p:cNvPr id="17" name="文本框 16"/>
          <p:cNvSpPr txBox="1"/>
          <p:nvPr/>
        </p:nvSpPr>
        <p:spPr>
          <a:xfrm>
            <a:off x="4564380" y="1608455"/>
            <a:ext cx="3895725" cy="82994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rPr>
              <a:t>段窗口按照数据中相邻元素是否相同来划分的窗口。段窗口经常用于事务的状态切换，如一个交易策略从买入转向卖出。</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19" name="文本框 18"/>
          <p:cNvSpPr txBox="1"/>
          <p:nvPr/>
        </p:nvSpPr>
        <p:spPr>
          <a:xfrm>
            <a:off x="9401810" y="1154430"/>
            <a:ext cx="2087880" cy="368300"/>
          </a:xfrm>
          <a:prstGeom prst="rect">
            <a:avLst/>
          </a:prstGeom>
          <a:noFill/>
        </p:spPr>
        <p:txBody>
          <a:bodyPr wrap="square" rtlCol="0">
            <a:spAutoFit/>
          </a:bodyPr>
          <a:p>
            <a:pPr marL="0" lvl="0" indent="0">
              <a:buFont typeface="Arial" panose="020B0604020202020204" pitchFamily="34" charset="0"/>
              <a:buNone/>
            </a:pPr>
            <a:r>
              <a:rPr lang="zh-CN" altLang="en-US">
                <a:latin typeface="阿里巴巴普惠体 3.0 55 Regular" panose="00020600040101010101" charset="-122"/>
                <a:ea typeface="阿里巴巴普惠体 3.0 55 Regular" panose="00020600040101010101" charset="-122"/>
              </a:rPr>
              <a:t>交易量窗口</a:t>
            </a:r>
            <a:endParaRPr lang="zh-CN" altLang="en-US">
              <a:latin typeface="阿里巴巴普惠体 3.0 55 Regular" panose="00020600040101010101" charset="-122"/>
              <a:ea typeface="阿里巴巴普惠体 3.0 55 Regular" panose="00020600040101010101" charset="-122"/>
            </a:endParaRPr>
          </a:p>
        </p:txBody>
      </p:sp>
      <p:grpSp>
        <p:nvGrpSpPr>
          <p:cNvPr id="21" name="组合 20"/>
          <p:cNvGrpSpPr/>
          <p:nvPr/>
        </p:nvGrpSpPr>
        <p:grpSpPr>
          <a:xfrm>
            <a:off x="8803640" y="1158240"/>
            <a:ext cx="302260" cy="306070"/>
            <a:chOff x="763" y="6708"/>
            <a:chExt cx="476" cy="482"/>
          </a:xfrm>
        </p:grpSpPr>
        <p:sp>
          <p:nvSpPr>
            <p:cNvPr id="23" name="椭圆 22"/>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4"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25" name="文本框 24"/>
          <p:cNvSpPr txBox="1"/>
          <p:nvPr/>
        </p:nvSpPr>
        <p:spPr>
          <a:xfrm>
            <a:off x="8772525" y="1650365"/>
            <a:ext cx="2863215" cy="583565"/>
          </a:xfrm>
          <a:prstGeom prst="rect">
            <a:avLst/>
          </a:prstGeom>
        </p:spPr>
        <p:txBody>
          <a:bodyPr wrap="square">
            <a:spAutoFit/>
          </a:bodyPr>
          <a:p>
            <a:pPr marL="0" indent="0"/>
            <a:r>
              <a:rPr lang="zh-CN" altLang="en-US" sz="1600" i="0">
                <a:solidFill>
                  <a:srgbClr val="292A2E"/>
                </a:solidFill>
                <a:latin typeface="阿里巴巴普惠体 3.0 55 Regular" panose="00020600040101010101" charset="-122"/>
                <a:ea typeface="阿里巴巴普惠体 3.0 55 Regular" panose="00020600040101010101" charset="-122"/>
              </a:rPr>
              <a:t>交易量窗口</a:t>
            </a:r>
            <a:r>
              <a:rPr lang="zh-CN" altLang="en-US" sz="1600" b="0" i="0">
                <a:solidFill>
                  <a:srgbClr val="292A2E"/>
                </a:solidFill>
                <a:latin typeface="阿里巴巴普惠体 3.0 55 Regular" panose="00020600040101010101" charset="-122"/>
                <a:ea typeface="阿里巴巴普惠体 3.0 55 Regular" panose="00020600040101010101" charset="-122"/>
              </a:rPr>
              <a:t>指的是按照证券交易量的累计值来切分的窗口。</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26" name="文本框 25"/>
          <p:cNvSpPr txBox="1"/>
          <p:nvPr/>
        </p:nvSpPr>
        <p:spPr>
          <a:xfrm>
            <a:off x="8771890" y="2361565"/>
            <a:ext cx="2870835" cy="1076325"/>
          </a:xfrm>
          <a:prstGeom prst="rect">
            <a:avLst/>
          </a:prstGeom>
        </p:spPr>
        <p:txBody>
          <a:bodyPr wrap="square">
            <a:spAutoFit/>
          </a:bodyPr>
          <a:p>
            <a:pPr marL="0" indent="0"/>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提供</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volumeBar</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函数，它允许用户根据各标的目标列的累计值（累计交易量） 进行分组。</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7" name="文本框 26"/>
          <p:cNvSpPr txBox="1"/>
          <p:nvPr/>
        </p:nvSpPr>
        <p:spPr>
          <a:xfrm>
            <a:off x="529590" y="4947285"/>
            <a:ext cx="3800475" cy="306705"/>
          </a:xfrm>
          <a:prstGeom prst="rect">
            <a:avLst/>
          </a:prstGeom>
        </p:spPr>
        <p:txBody>
          <a:bodyPr wrap="square">
            <a:spAutoFit/>
          </a:bodyPr>
          <a:p>
            <a:pPr marL="0" indent="0"/>
            <a:r>
              <a:rPr lang="zh-CN" altLang="en-US"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如果数据的闲置时间超过 </a:t>
            </a:r>
            <a:r>
              <a:rPr lang="en-US" altLang="zh-CN"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5s </a:t>
            </a:r>
            <a:r>
              <a:rPr lang="zh-CN" altLang="en-US"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则关闭当前窗口。</a:t>
            </a:r>
            <a:endParaRPr lang="zh-CN" altLang="en-US"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8" name="文本框 27"/>
          <p:cNvSpPr txBox="1"/>
          <p:nvPr/>
        </p:nvSpPr>
        <p:spPr>
          <a:xfrm>
            <a:off x="618490" y="5581809"/>
            <a:ext cx="3633470" cy="737235"/>
          </a:xfrm>
          <a:prstGeom prst="rect">
            <a:avLst/>
          </a:prstGeom>
        </p:spPr>
        <p:txBody>
          <a:bodyPr wrap="square">
            <a:spAutoFit/>
          </a:bodyPr>
          <a:p>
            <a:pPr indent="0" fontAlgn="auto">
              <a:lnSpc>
                <a:spcPct val="100000"/>
              </a:lnSpc>
            </a:pPr>
            <a:r>
              <a:rPr lang="en-US" altLang="zh-CN" sz="1400" b="0">
                <a:solidFill>
                  <a:srgbClr val="001080"/>
                </a:solidFill>
                <a:latin typeface="Consolas" panose="020B0609020204030204"/>
                <a:ea typeface="Consolas" panose="020B0609020204030204"/>
              </a:rPr>
              <a:t>time</a:t>
            </a:r>
            <a:r>
              <a:rPr lang="en-US" altLang="zh-CN" sz="1400" b="0">
                <a:solidFill>
                  <a:srgbClr val="000000"/>
                </a:solidFill>
                <a:latin typeface="Consolas" panose="020B0609020204030204"/>
                <a:ea typeface="Consolas" panose="020B0609020204030204"/>
              </a:rPr>
              <a:t> = </a:t>
            </a:r>
            <a:r>
              <a:rPr lang="en-US" altLang="zh-CN" sz="1400" b="0">
                <a:solidFill>
                  <a:srgbClr val="098658"/>
                </a:solidFill>
                <a:latin typeface="Consolas" panose="020B0609020204030204"/>
                <a:ea typeface="Consolas" panose="020B0609020204030204"/>
              </a:rPr>
              <a:t>09:00:01 09:00:02 09:00:03 09:00:10 09:00:11</a:t>
            </a:r>
            <a:endParaRPr lang="en-US" altLang="zh-CN" sz="1400" b="0">
              <a:solidFill>
                <a:srgbClr val="098658"/>
              </a:solidFill>
              <a:latin typeface="Consolas" panose="020B0609020204030204"/>
              <a:ea typeface="Consolas" panose="020B0609020204030204"/>
            </a:endParaRPr>
          </a:p>
          <a:p>
            <a:pPr indent="0" fontAlgn="auto">
              <a:lnSpc>
                <a:spcPct val="100000"/>
              </a:lnSpc>
            </a:pPr>
            <a:r>
              <a:rPr lang="en-US" altLang="zh-CN" sz="1400" b="1">
                <a:solidFill>
                  <a:srgbClr val="795E26"/>
                </a:solidFill>
                <a:latin typeface="Consolas" panose="020B0609020204030204"/>
                <a:ea typeface="Consolas" panose="020B0609020204030204"/>
              </a:rPr>
              <a:t>sessionWindow</a:t>
            </a:r>
            <a:r>
              <a:rPr lang="en-US" altLang="zh-CN" sz="1400" b="0">
                <a:solidFill>
                  <a:srgbClr val="000000"/>
                </a:solidFill>
                <a:latin typeface="Consolas" panose="020B0609020204030204"/>
                <a:ea typeface="Consolas" panose="020B0609020204030204"/>
              </a:rPr>
              <a:t>(time, </a:t>
            </a:r>
            <a:r>
              <a:rPr lang="en-US" altLang="zh-CN" sz="1400" b="0">
                <a:solidFill>
                  <a:srgbClr val="098658"/>
                </a:solidFill>
                <a:latin typeface="Consolas" panose="020B0609020204030204"/>
                <a:ea typeface="Consolas" panose="020B0609020204030204"/>
              </a:rPr>
              <a:t>5</a:t>
            </a:r>
            <a:r>
              <a:rPr lang="en-US" altLang="zh-CN" sz="1400" b="0">
                <a:solidFill>
                  <a:srgbClr val="000000"/>
                </a:solidFill>
                <a:latin typeface="Consolas" panose="020B0609020204030204"/>
                <a:ea typeface="Consolas" panose="020B0609020204030204"/>
              </a:rPr>
              <a:t>)</a:t>
            </a:r>
            <a:endParaRPr lang="en-US" altLang="zh-CN" sz="1400" b="0">
              <a:solidFill>
                <a:srgbClr val="000000"/>
              </a:solidFill>
              <a:latin typeface="Consolas" panose="020B0609020204030204"/>
              <a:ea typeface="Consolas" panose="020B0609020204030204"/>
            </a:endParaRPr>
          </a:p>
        </p:txBody>
      </p:sp>
      <p:sp>
        <p:nvSpPr>
          <p:cNvPr id="29" name="文本框 28"/>
          <p:cNvSpPr txBox="1"/>
          <p:nvPr/>
        </p:nvSpPr>
        <p:spPr>
          <a:xfrm>
            <a:off x="4442460" y="4732020"/>
            <a:ext cx="4018280" cy="737235"/>
          </a:xfrm>
          <a:prstGeom prst="rect">
            <a:avLst/>
          </a:prstGeom>
        </p:spPr>
        <p:txBody>
          <a:bodyPr wrap="square">
            <a:spAutoFit/>
          </a:bodyPr>
          <a:p>
            <a:pPr marL="0" indent="0"/>
            <a:r>
              <a:rPr lang="zh-CN" altLang="en-US"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据 </a:t>
            </a:r>
            <a:r>
              <a:rPr lang="en-US" altLang="zh-CN"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order_type </a:t>
            </a:r>
            <a:r>
              <a:rPr lang="zh-CN" altLang="en-US"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字段中的数据进行的窗口分割，对于连续相同的 </a:t>
            </a:r>
            <a:r>
              <a:rPr lang="en-US" altLang="zh-CN"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order_type</a:t>
            </a:r>
            <a:r>
              <a:rPr lang="zh-CN" altLang="en-US"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，将进行累计成交额计算。</a:t>
            </a:r>
            <a:endParaRPr lang="zh-CN" altLang="en-US"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0" name="文本框 29"/>
          <p:cNvSpPr txBox="1"/>
          <p:nvPr/>
        </p:nvSpPr>
        <p:spPr>
          <a:xfrm>
            <a:off x="4564380" y="5689441"/>
            <a:ext cx="4018280" cy="521970"/>
          </a:xfrm>
          <a:prstGeom prst="rect">
            <a:avLst/>
          </a:prstGeom>
        </p:spPr>
        <p:txBody>
          <a:bodyPr wrap="square">
            <a:spAutoFit/>
          </a:bodyPr>
          <a:p>
            <a:pPr indent="0" fontAlgn="auto">
              <a:lnSpc>
                <a:spcPct val="100000"/>
              </a:lnSpc>
            </a:pPr>
            <a:r>
              <a:rPr lang="en-US" altLang="zh-CN" sz="1400" b="0">
                <a:solidFill>
                  <a:srgbClr val="AF00DB"/>
                </a:solidFill>
                <a:latin typeface="Consolas" panose="020B0609020204030204"/>
                <a:ea typeface="Consolas" panose="020B0609020204030204"/>
              </a:rPr>
              <a:t>select</a:t>
            </a:r>
            <a:r>
              <a:rPr lang="en-US" altLang="zh-CN" sz="1400" b="0">
                <a:solidFill>
                  <a:srgbClr val="000000"/>
                </a:solidFill>
                <a:latin typeface="Consolas" panose="020B0609020204030204"/>
                <a:ea typeface="Consolas" panose="020B0609020204030204"/>
              </a:rPr>
              <a:t> *, </a:t>
            </a:r>
            <a:r>
              <a:rPr lang="en-US" altLang="zh-CN" sz="1400" b="1">
                <a:solidFill>
                  <a:srgbClr val="795E26"/>
                </a:solidFill>
                <a:latin typeface="Consolas" panose="020B0609020204030204"/>
                <a:ea typeface="Consolas" panose="020B0609020204030204"/>
              </a:rPr>
              <a:t>cumsum</a:t>
            </a:r>
            <a:r>
              <a:rPr lang="en-US" altLang="zh-CN" sz="1400" b="0">
                <a:solidFill>
                  <a:srgbClr val="000000"/>
                </a:solidFill>
                <a:latin typeface="Consolas" panose="020B0609020204030204"/>
                <a:ea typeface="Consolas" panose="020B0609020204030204"/>
              </a:rPr>
              <a:t>(vol) </a:t>
            </a:r>
            <a:r>
              <a:rPr lang="en-US" altLang="zh-CN" sz="1400" b="0">
                <a:solidFill>
                  <a:srgbClr val="AF00DB"/>
                </a:solidFill>
                <a:latin typeface="Consolas" panose="020B0609020204030204"/>
                <a:ea typeface="Consolas" panose="020B0609020204030204"/>
              </a:rPr>
              <a:t>as</a:t>
            </a:r>
            <a:r>
              <a:rPr lang="en-US" altLang="zh-CN" sz="1400" b="0">
                <a:solidFill>
                  <a:srgbClr val="000000"/>
                </a:solidFill>
                <a:latin typeface="Consolas" panose="020B0609020204030204"/>
                <a:ea typeface="Consolas" panose="020B0609020204030204"/>
              </a:rPr>
              <a:t> cumsum_vol </a:t>
            </a:r>
            <a:endParaRPr lang="en-US" altLang="zh-CN" sz="1400" b="0">
              <a:solidFill>
                <a:srgbClr val="000000"/>
              </a:solidFill>
              <a:latin typeface="Consolas" panose="020B0609020204030204"/>
              <a:ea typeface="Consolas" panose="020B0609020204030204"/>
            </a:endParaRPr>
          </a:p>
          <a:p>
            <a:pPr indent="0" fontAlgn="auto">
              <a:lnSpc>
                <a:spcPct val="100000"/>
              </a:lnSpc>
            </a:pPr>
            <a:r>
              <a:rPr lang="en-US" altLang="zh-CN" sz="1400" b="0">
                <a:solidFill>
                  <a:srgbClr val="AF00DB"/>
                </a:solidFill>
                <a:latin typeface="Consolas" panose="020B0609020204030204"/>
                <a:ea typeface="Consolas" panose="020B0609020204030204"/>
              </a:rPr>
              <a:t>from</a:t>
            </a:r>
            <a:r>
              <a:rPr lang="en-US" altLang="zh-CN" sz="1400" b="0">
                <a:solidFill>
                  <a:srgbClr val="000000"/>
                </a:solidFill>
                <a:latin typeface="Consolas" panose="020B0609020204030204"/>
                <a:ea typeface="Consolas" panose="020B0609020204030204"/>
              </a:rPr>
              <a:t> t </a:t>
            </a:r>
            <a:r>
              <a:rPr lang="en-US" altLang="zh-CN" sz="1400" b="0">
                <a:solidFill>
                  <a:srgbClr val="AF00DB"/>
                </a:solidFill>
                <a:latin typeface="Consolas" panose="020B0609020204030204"/>
                <a:ea typeface="Consolas" panose="020B0609020204030204"/>
              </a:rPr>
              <a:t>context by </a:t>
            </a:r>
            <a:r>
              <a:rPr lang="en-US" altLang="zh-CN" sz="1400" b="1">
                <a:solidFill>
                  <a:srgbClr val="795E26"/>
                </a:solidFill>
                <a:latin typeface="Consolas" panose="020B0609020204030204"/>
                <a:ea typeface="Consolas" panose="020B0609020204030204"/>
              </a:rPr>
              <a:t>segment</a:t>
            </a:r>
            <a:r>
              <a:rPr lang="en-US" altLang="zh-CN" sz="1400" b="0">
                <a:solidFill>
                  <a:srgbClr val="000000"/>
                </a:solidFill>
                <a:latin typeface="Consolas" panose="020B0609020204030204"/>
                <a:ea typeface="Consolas" panose="020B0609020204030204"/>
              </a:rPr>
              <a:t>(order_type)</a:t>
            </a:r>
            <a:endParaRPr lang="en-US" altLang="zh-CN" sz="1400" b="0">
              <a:solidFill>
                <a:srgbClr val="000000"/>
              </a:solidFill>
              <a:latin typeface="Consolas" panose="020B0609020204030204"/>
              <a:ea typeface="Consolas" panose="020B0609020204030204"/>
            </a:endParaRPr>
          </a:p>
        </p:txBody>
      </p:sp>
      <p:sp>
        <p:nvSpPr>
          <p:cNvPr id="31" name="文本框 30"/>
          <p:cNvSpPr txBox="1"/>
          <p:nvPr/>
        </p:nvSpPr>
        <p:spPr>
          <a:xfrm>
            <a:off x="8794115" y="3721735"/>
            <a:ext cx="2799715" cy="521970"/>
          </a:xfrm>
          <a:prstGeom prst="rect">
            <a:avLst/>
          </a:prstGeom>
        </p:spPr>
        <p:txBody>
          <a:bodyPr wrap="square">
            <a:spAutoFit/>
          </a:bodyPr>
          <a:p>
            <a:pPr marL="0" indent="0"/>
            <a:r>
              <a:rPr lang="zh-CN" altLang="en-US"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每支股票根据 </a:t>
            </a:r>
            <a:r>
              <a:rPr lang="en-US" altLang="zh-CN"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volume </a:t>
            </a:r>
            <a:r>
              <a:rPr lang="zh-CN" altLang="en-US"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的累加和分组，统计各分组的平均价格。</a:t>
            </a:r>
            <a:endParaRPr lang="zh-CN" altLang="en-US" sz="1400" b="0" i="0">
              <a:solidFill>
                <a:schemeClr val="tx2">
                  <a:lumMod val="50000"/>
                  <a:lumOff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2" name="文本框 31"/>
          <p:cNvSpPr txBox="1"/>
          <p:nvPr/>
        </p:nvSpPr>
        <p:spPr>
          <a:xfrm>
            <a:off x="8803005" y="4730750"/>
            <a:ext cx="2838450" cy="1383665"/>
          </a:xfrm>
          <a:prstGeom prst="rect">
            <a:avLst/>
          </a:prstGeom>
        </p:spPr>
        <p:txBody>
          <a:bodyPr wrap="square">
            <a:spAutoFit/>
          </a:bodyPr>
          <a:p>
            <a:pPr indent="0" fontAlgn="auto">
              <a:lnSpc>
                <a:spcPct val="100000"/>
              </a:lnSpc>
            </a:pPr>
            <a:r>
              <a:rPr lang="en-US" altLang="zh-CN" sz="1400" b="0">
                <a:solidFill>
                  <a:srgbClr val="AF00DB"/>
                </a:solidFill>
                <a:latin typeface="Consolas" panose="020B0609020204030204"/>
                <a:ea typeface="Consolas" panose="020B0609020204030204"/>
              </a:rPr>
              <a:t>select </a:t>
            </a:r>
            <a:r>
              <a:rPr lang="en-US" altLang="zh-CN" sz="1400" b="1">
                <a:solidFill>
                  <a:srgbClr val="795E26"/>
                </a:solidFill>
                <a:latin typeface="Consolas" panose="020B0609020204030204"/>
                <a:ea typeface="Consolas" panose="020B0609020204030204"/>
              </a:rPr>
              <a:t>avg</a:t>
            </a:r>
            <a:r>
              <a:rPr lang="en-US" altLang="zh-CN" sz="1400" b="0">
                <a:solidFill>
                  <a:srgbClr val="000000"/>
                </a:solidFill>
                <a:latin typeface="Consolas" panose="020B0609020204030204"/>
                <a:ea typeface="Consolas" panose="020B0609020204030204"/>
              </a:rPr>
              <a:t>(price) </a:t>
            </a:r>
            <a:endParaRPr lang="en-US" altLang="zh-CN" sz="1400" b="0">
              <a:solidFill>
                <a:srgbClr val="000000"/>
              </a:solidFill>
              <a:latin typeface="Consolas" panose="020B0609020204030204"/>
              <a:ea typeface="Consolas" panose="020B0609020204030204"/>
            </a:endParaRPr>
          </a:p>
          <a:p>
            <a:pPr indent="0" fontAlgn="auto">
              <a:lnSpc>
                <a:spcPct val="100000"/>
              </a:lnSpc>
            </a:pPr>
            <a:r>
              <a:rPr lang="en-US" altLang="zh-CN" sz="1400" b="0">
                <a:solidFill>
                  <a:srgbClr val="AF00DB"/>
                </a:solidFill>
                <a:latin typeface="Consolas" panose="020B0609020204030204"/>
                <a:ea typeface="Consolas" panose="020B0609020204030204"/>
              </a:rPr>
              <a:t>from</a:t>
            </a:r>
            <a:r>
              <a:rPr lang="en-US" altLang="zh-CN" sz="1400" b="0">
                <a:solidFill>
                  <a:srgbClr val="000000"/>
                </a:solidFill>
                <a:latin typeface="Consolas" panose="020B0609020204030204"/>
                <a:ea typeface="Consolas" panose="020B0609020204030204"/>
              </a:rPr>
              <a:t> t </a:t>
            </a:r>
            <a:endParaRPr lang="en-US" altLang="zh-CN" sz="1400" b="0">
              <a:solidFill>
                <a:srgbClr val="000000"/>
              </a:solidFill>
              <a:latin typeface="Consolas" panose="020B0609020204030204"/>
              <a:ea typeface="Consolas" panose="020B0609020204030204"/>
            </a:endParaRPr>
          </a:p>
          <a:p>
            <a:pPr indent="0" fontAlgn="auto">
              <a:lnSpc>
                <a:spcPct val="100000"/>
              </a:lnSpc>
            </a:pPr>
            <a:r>
              <a:rPr lang="en-US" altLang="zh-CN" sz="1400" b="0">
                <a:solidFill>
                  <a:srgbClr val="AF00DB"/>
                </a:solidFill>
                <a:latin typeface="Consolas" panose="020B0609020204030204"/>
                <a:ea typeface="Consolas" panose="020B0609020204030204"/>
              </a:rPr>
              <a:t>group by</a:t>
            </a:r>
            <a:r>
              <a:rPr lang="en-US" altLang="zh-CN" sz="1400" b="0">
                <a:solidFill>
                  <a:srgbClr val="000000"/>
                </a:solidFill>
                <a:latin typeface="Consolas" panose="020B0609020204030204"/>
                <a:ea typeface="Consolas" panose="020B0609020204030204"/>
              </a:rPr>
              <a:t> securityID, </a:t>
            </a:r>
            <a:r>
              <a:rPr lang="en-US" altLang="zh-CN" sz="1400" b="1">
                <a:solidFill>
                  <a:srgbClr val="795E26"/>
                </a:solidFill>
                <a:latin typeface="Consolas" panose="020B0609020204030204"/>
                <a:ea typeface="Consolas" panose="020B0609020204030204"/>
              </a:rPr>
              <a:t>contextby</a:t>
            </a:r>
            <a:r>
              <a:rPr lang="en-US" altLang="zh-CN" sz="1400" b="0">
                <a:solidFill>
                  <a:srgbClr val="000000"/>
                </a:solidFill>
                <a:latin typeface="Consolas" panose="020B0609020204030204"/>
                <a:ea typeface="Consolas" panose="020B0609020204030204"/>
              </a:rPr>
              <a:t>(volumeBar{, </a:t>
            </a:r>
            <a:r>
              <a:rPr lang="en-US" altLang="zh-CN" sz="1400" b="0">
                <a:solidFill>
                  <a:srgbClr val="098658"/>
                </a:solidFill>
                <a:latin typeface="Consolas" panose="020B0609020204030204"/>
                <a:ea typeface="Consolas" panose="020B0609020204030204"/>
              </a:rPr>
              <a:t>400</a:t>
            </a:r>
            <a:r>
              <a:rPr lang="en-US" altLang="zh-CN" sz="1400" b="0">
                <a:solidFill>
                  <a:srgbClr val="000000"/>
                </a:solidFill>
                <a:latin typeface="Consolas" panose="020B0609020204030204"/>
                <a:ea typeface="Consolas" panose="020B0609020204030204"/>
              </a:rPr>
              <a:t>}, volume, securityID) </a:t>
            </a:r>
            <a:endParaRPr lang="en-US" altLang="zh-CN" sz="1400" b="0">
              <a:solidFill>
                <a:srgbClr val="000000"/>
              </a:solidFill>
              <a:latin typeface="Consolas" panose="020B0609020204030204"/>
              <a:ea typeface="Consolas" panose="020B0609020204030204"/>
            </a:endParaRPr>
          </a:p>
          <a:p>
            <a:pPr indent="0" fontAlgn="auto">
              <a:lnSpc>
                <a:spcPct val="100000"/>
              </a:lnSpc>
            </a:pPr>
            <a:r>
              <a:rPr lang="en-US" altLang="zh-CN" sz="1400" b="0">
                <a:solidFill>
                  <a:srgbClr val="AF00DB"/>
                </a:solidFill>
                <a:latin typeface="Consolas" panose="020B0609020204030204"/>
                <a:ea typeface="Consolas" panose="020B0609020204030204"/>
              </a:rPr>
              <a:t>as</a:t>
            </a:r>
            <a:r>
              <a:rPr lang="en-US" altLang="zh-CN" sz="1400" b="0">
                <a:solidFill>
                  <a:srgbClr val="000000"/>
                </a:solidFill>
                <a:latin typeface="Consolas" panose="020B0609020204030204"/>
                <a:ea typeface="Consolas" panose="020B0609020204030204"/>
              </a:rPr>
              <a:t> cumVol</a:t>
            </a:r>
            <a:endParaRPr lang="en-US" altLang="zh-CN" sz="1400" b="0">
              <a:solidFill>
                <a:srgbClr val="000000"/>
              </a:solidFill>
              <a:latin typeface="Consolas" panose="020B0609020204030204"/>
              <a:ea typeface="Consolas" panose="020B0609020204030204"/>
            </a:endParaRPr>
          </a:p>
        </p:txBody>
      </p:sp>
      <p:sp>
        <p:nvSpPr>
          <p:cNvPr id="33" name="矩形 32"/>
          <p:cNvSpPr/>
          <p:nvPr>
            <p:custDataLst>
              <p:tags r:id="rId4"/>
            </p:custDataLst>
          </p:nvPr>
        </p:nvSpPr>
        <p:spPr>
          <a:xfrm>
            <a:off x="618490" y="5514499"/>
            <a:ext cx="3481705" cy="87185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4" name="矩形 33"/>
          <p:cNvSpPr/>
          <p:nvPr>
            <p:custDataLst>
              <p:tags r:id="rId5"/>
            </p:custDataLst>
          </p:nvPr>
        </p:nvSpPr>
        <p:spPr>
          <a:xfrm>
            <a:off x="4564380" y="5508784"/>
            <a:ext cx="3765550" cy="88328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5" name="矩形 34"/>
          <p:cNvSpPr/>
          <p:nvPr>
            <p:custDataLst>
              <p:tags r:id="rId6"/>
            </p:custDataLst>
          </p:nvPr>
        </p:nvSpPr>
        <p:spPr>
          <a:xfrm>
            <a:off x="8794750" y="4417695"/>
            <a:ext cx="2835275" cy="197040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pic>
        <p:nvPicPr>
          <p:cNvPr id="3" name="图片 2" descr="/Users/chenjiayuan/Desktop/公司logo2.png公司logo2"/>
          <p:cNvPicPr>
            <a:picLocks noChangeAspect="1"/>
          </p:cNvPicPr>
          <p:nvPr>
            <p:custDataLst>
              <p:tags r:id="rId7"/>
            </p:custDataLst>
          </p:nvPr>
        </p:nvPicPr>
        <p:blipFill>
          <a:blip r:embed="rId8" cstate="screen"/>
          <a:srcRect/>
          <a:stretch>
            <a:fillRect/>
          </a:stretch>
        </p:blipFill>
        <p:spPr>
          <a:xfrm>
            <a:off x="10701655" y="288925"/>
            <a:ext cx="1056005" cy="275590"/>
          </a:xfrm>
          <a:prstGeom prst="rect">
            <a:avLst/>
          </a:prstGeom>
        </p:spPr>
      </p:pic>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9" grpId="0"/>
      <p:bldP spid="30" grpId="0"/>
      <p:bldP spid="34" grpId="0" bldLvl="0" animBg="1"/>
      <p:bldP spid="25" grpId="0"/>
      <p:bldP spid="26" grpId="0"/>
      <p:bldP spid="31" grpId="0"/>
      <p:bldP spid="32" grpId="0"/>
      <p:bldP spid="35" grpId="0" bldLvl="0" animBg="1"/>
      <p:bldP spid="1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04</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sz="5400" dirty="0">
                <a:solidFill>
                  <a:schemeClr val="bg1"/>
                </a:solidFill>
                <a:latin typeface="Noto Sans S Chinese Regular" panose="020B0500000000000000" pitchFamily="34" charset="-128"/>
                <a:ea typeface="Noto Sans S Chinese Regular" panose="020B0500000000000000" pitchFamily="34" charset="-128"/>
              </a:rPr>
              <a:t>常见问题</a:t>
            </a:r>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6293485" cy="460375"/>
          </a:xfrm>
          <a:prstGeom prst="rect">
            <a:avLst/>
          </a:prstGeom>
          <a:noFill/>
        </p:spPr>
        <p:txBody>
          <a:bodyPr wrap="square" rtlCol="0">
            <a:spAutoFit/>
          </a:bodyPr>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窗口计算中的空值处理机制</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2" name="文本框 1"/>
          <p:cNvSpPr txBox="1"/>
          <p:nvPr/>
        </p:nvSpPr>
        <p:spPr>
          <a:xfrm>
            <a:off x="971550" y="1041718"/>
            <a:ext cx="5080000" cy="337185"/>
          </a:xfrm>
          <a:prstGeom prst="rect">
            <a:avLst/>
          </a:prstGeom>
        </p:spPr>
        <p:txBody>
          <a:bodyPr>
            <a:spAutoFit/>
          </a:bodyPr>
          <a:p>
            <a:pPr marL="0" indent="0">
              <a:spcBef>
                <a:spcPts val="1300"/>
              </a:spcBef>
              <a:spcAft>
                <a:spcPts val="1000"/>
              </a:spcAft>
            </a:pPr>
            <a:r>
              <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默认行为：忽略空值（</a:t>
            </a:r>
            <a:r>
              <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NULL</a:t>
            </a:r>
            <a:r>
              <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1009650" y="3366770"/>
            <a:ext cx="3307080" cy="337185"/>
          </a:xfrm>
          <a:prstGeom prst="rect">
            <a:avLst/>
          </a:prstGeom>
        </p:spPr>
        <p:txBody>
          <a:bodyPr wrap="square">
            <a:spAutoFit/>
          </a:bodyPr>
          <a:p>
            <a:pPr marL="0" indent="0">
              <a:spcBef>
                <a:spcPts val="1300"/>
              </a:spcBef>
              <a:spcAft>
                <a:spcPts val="1000"/>
              </a:spcAft>
            </a:pPr>
            <a:r>
              <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特殊函数：支持自定义空值处理</a:t>
            </a:r>
            <a:endPar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702945" y="1433830"/>
            <a:ext cx="9295765" cy="366395"/>
          </a:xfrm>
          <a:prstGeom prst="rect">
            <a:avLst/>
          </a:prstGeom>
        </p:spPr>
        <p:txBody>
          <a:bodyPr wrap="square">
            <a:spAutoFit/>
          </a:bodyPr>
          <a:p>
            <a:pPr marL="0" indent="0">
              <a:lnSpc>
                <a:spcPts val="2145"/>
              </a:lnSpc>
              <a:spcBef>
                <a:spcPct val="0"/>
              </a:spcBef>
              <a:spcAft>
                <a:spcPct val="0"/>
              </a:spcAft>
              <a:buFont typeface="Arial" panose="020B0604020202020204"/>
              <a:buNone/>
            </a:pP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聚合函数（如</a:t>
            </a:r>
            <a:r>
              <a:rPr lang="en-US" altLang="zh-CN"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sum, </a:t>
            </a:r>
            <a:r>
              <a:rPr lang="en-US" altLang="zh-CN"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avg, </a:t>
            </a:r>
            <a:r>
              <a:rPr lang="en-US" altLang="zh-CN"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max </a:t>
            </a: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等）在窗口计算中自动忽略空值。</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文本框 5"/>
          <p:cNvSpPr txBox="1"/>
          <p:nvPr/>
        </p:nvSpPr>
        <p:spPr>
          <a:xfrm>
            <a:off x="907415" y="2136775"/>
            <a:ext cx="4078605" cy="829945"/>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X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2</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4</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4</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4</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00EE"/>
                </a:solidFill>
                <a:latin typeface="阿里巴巴普惠体 3.0 55 Regular" panose="00020600040101010101" charset="-122"/>
                <a:ea typeface="阿里巴巴普惠体 3.0 55 Regular" panose="00020600040101010101" charset="-122"/>
              </a:rPr>
              <a:t>NULL</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rPr>
              <a:t>msum</a:t>
            </a:r>
            <a:r>
              <a:rPr lang="en-US" altLang="zh-CN" sz="1600" b="0">
                <a:solidFill>
                  <a:srgbClr val="000000"/>
                </a:solidFill>
                <a:latin typeface="阿里巴巴普惠体 3.0 55 Regular" panose="00020600040101010101" charset="-122"/>
                <a:ea typeface="阿里巴巴普惠体 3.0 55 Regular" panose="00020600040101010101" charset="-122"/>
              </a:rPr>
              <a:t>(X, window</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 minPeriods</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output: [3, 5, 9, 10, 12, 8, 5]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8" name="文本框 7"/>
          <p:cNvSpPr txBox="1"/>
          <p:nvPr/>
        </p:nvSpPr>
        <p:spPr>
          <a:xfrm>
            <a:off x="702945" y="3747135"/>
            <a:ext cx="9599930" cy="366395"/>
          </a:xfrm>
          <a:prstGeom prst="rect">
            <a:avLst/>
          </a:prstGeom>
        </p:spPr>
        <p:txBody>
          <a:bodyPr wrap="square">
            <a:spAutoFit/>
          </a:bodyPr>
          <a:p>
            <a:pPr marL="0" algn="l">
              <a:lnSpc>
                <a:spcPts val="2145"/>
              </a:lnSpc>
              <a:buClrTx/>
              <a:buSzTx/>
              <a:buFont typeface="Arial" panose="020B0604020202020204"/>
            </a:pPr>
            <a:r>
              <a:rPr lang="zh-CN" altLang="en-US" sz="140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排名函数</a:t>
            </a: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（如 mrank, tmrank, cumrank）可通过参数 ignoreNA 控制空值行为：</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nvSpPr>
        <p:spPr>
          <a:xfrm>
            <a:off x="894715" y="4331970"/>
            <a:ext cx="5625465" cy="1814830"/>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X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3</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2</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4</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4</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4</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00EE"/>
                </a:solidFill>
                <a:latin typeface="阿里巴巴普惠体 3.0 55 Regular" panose="00020600040101010101" charset="-122"/>
                <a:ea typeface="阿里巴巴普惠体 3.0 55 Regular" panose="00020600040101010101" charset="-122"/>
                <a:sym typeface="+mn-ea"/>
              </a:rPr>
              <a:t>NULL</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rPr>
              <a:t>mrank</a:t>
            </a:r>
            <a:r>
              <a:rPr lang="en-US" altLang="zh-CN" sz="1600" b="0">
                <a:solidFill>
                  <a:srgbClr val="000000"/>
                </a:solidFill>
                <a:latin typeface="阿里巴巴普惠体 3.0 55 Regular" panose="00020600040101010101" charset="-122"/>
                <a:ea typeface="阿里巴巴普惠体 3.0 55 Regular" panose="00020600040101010101" charset="-122"/>
              </a:rPr>
              <a:t>(X, ascending</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false</a:t>
            </a:r>
            <a:r>
              <a:rPr lang="en-US" altLang="zh-CN" sz="1600" b="0">
                <a:solidFill>
                  <a:srgbClr val="000000"/>
                </a:solidFill>
                <a:latin typeface="阿里巴巴普惠体 3.0 55 Regular" panose="00020600040101010101" charset="-122"/>
                <a:ea typeface="阿里巴巴普惠体 3.0 55 Regular" panose="00020600040101010101" charset="-122"/>
              </a:rPr>
              <a:t>, window</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 ignoreNA</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true</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output</a:t>
            </a:r>
            <a:r>
              <a:rPr lang="zh-CN" altLang="en-US"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600" b="1">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rPr>
              <a:t>mrank</a:t>
            </a:r>
            <a:r>
              <a:rPr lang="en-US" altLang="zh-CN" sz="1600" b="0">
                <a:solidFill>
                  <a:srgbClr val="000000"/>
                </a:solidFill>
                <a:latin typeface="阿里巴巴普惠体 3.0 55 Regular" panose="00020600040101010101" charset="-122"/>
                <a:ea typeface="阿里巴巴普惠体 3.0 55 Regular" panose="00020600040101010101" charset="-122"/>
              </a:rPr>
              <a:t>(X, ascending</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false</a:t>
            </a:r>
            <a:r>
              <a:rPr lang="en-US" altLang="zh-CN" sz="1600" b="0">
                <a:solidFill>
                  <a:srgbClr val="000000"/>
                </a:solidFill>
                <a:latin typeface="阿里巴巴普惠体 3.0 55 Regular" panose="00020600040101010101" charset="-122"/>
                <a:ea typeface="阿里巴巴普惠体 3.0 55 Regular" panose="00020600040101010101" charset="-122"/>
              </a:rPr>
              <a:t>, window</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 ignoreNA</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false</a:t>
            </a:r>
            <a:r>
              <a:rPr lang="en-US" altLang="zh-CN" sz="1600" b="0">
                <a:solidFill>
                  <a:srgbClr val="000000"/>
                </a:solidFill>
                <a:latin typeface="阿里巴巴普惠体 3.0 55 Regular" panose="00020600040101010101" charset="-122"/>
                <a:ea typeface="阿里巴巴普惠体 3.0 55 Regular" panose="00020600040101010101" charset="-122"/>
              </a:rPr>
              <a:t>, tiesMethod</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'max'</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output</a:t>
            </a:r>
            <a:r>
              <a:rPr lang="zh-CN" altLang="en-US"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2</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2</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grpSp>
        <p:nvGrpSpPr>
          <p:cNvPr id="15" name="组合 14"/>
          <p:cNvGrpSpPr/>
          <p:nvPr/>
        </p:nvGrpSpPr>
        <p:grpSpPr>
          <a:xfrm>
            <a:off x="668655" y="1057275"/>
            <a:ext cx="302260" cy="306070"/>
            <a:chOff x="763" y="6708"/>
            <a:chExt cx="476" cy="482"/>
          </a:xfrm>
        </p:grpSpPr>
        <p:sp>
          <p:nvSpPr>
            <p:cNvPr id="20" name="椭圆 19"/>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6"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nvGrpSpPr>
          <p:cNvPr id="37" name="组合 36"/>
          <p:cNvGrpSpPr/>
          <p:nvPr/>
        </p:nvGrpSpPr>
        <p:grpSpPr>
          <a:xfrm>
            <a:off x="668655" y="3382328"/>
            <a:ext cx="302260" cy="306070"/>
            <a:chOff x="763" y="6708"/>
            <a:chExt cx="476" cy="482"/>
          </a:xfrm>
        </p:grpSpPr>
        <p:sp>
          <p:nvSpPr>
            <p:cNvPr id="38" name="椭圆 37"/>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9"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45" name="矩形 44"/>
          <p:cNvSpPr/>
          <p:nvPr>
            <p:custDataLst>
              <p:tags r:id="rId3"/>
            </p:custDataLst>
          </p:nvPr>
        </p:nvSpPr>
        <p:spPr>
          <a:xfrm>
            <a:off x="779145" y="1951990"/>
            <a:ext cx="5894070" cy="120777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6" name="矩形 45"/>
          <p:cNvSpPr/>
          <p:nvPr>
            <p:custDataLst>
              <p:tags r:id="rId4"/>
            </p:custDataLst>
          </p:nvPr>
        </p:nvSpPr>
        <p:spPr>
          <a:xfrm>
            <a:off x="779780" y="4214495"/>
            <a:ext cx="5893435" cy="204597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7" name="文本框 46"/>
          <p:cNvSpPr txBox="1"/>
          <p:nvPr/>
        </p:nvSpPr>
        <p:spPr>
          <a:xfrm>
            <a:off x="7390130" y="1042035"/>
            <a:ext cx="4366895" cy="337185"/>
          </a:xfrm>
          <a:prstGeom prst="rect">
            <a:avLst/>
          </a:prstGeom>
        </p:spPr>
        <p:txBody>
          <a:bodyPr wrap="square">
            <a:spAutoFit/>
          </a:bodyPr>
          <a:p>
            <a:pPr marL="0" algn="l">
              <a:spcBef>
                <a:spcPts val="1300"/>
              </a:spcBef>
              <a:spcAft>
                <a:spcPts val="1000"/>
              </a:spcAft>
              <a:buClrTx/>
              <a:buSzTx/>
              <a:buFontTx/>
            </a:pPr>
            <a:r>
              <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不同窗口划分方法的空值策略</a:t>
            </a:r>
            <a:endPar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48" name="组合 47"/>
          <p:cNvGrpSpPr/>
          <p:nvPr/>
        </p:nvGrpSpPr>
        <p:grpSpPr>
          <a:xfrm>
            <a:off x="7061835" y="1057275"/>
            <a:ext cx="302260" cy="306070"/>
            <a:chOff x="763" y="6708"/>
            <a:chExt cx="476" cy="482"/>
          </a:xfrm>
        </p:grpSpPr>
        <p:sp>
          <p:nvSpPr>
            <p:cNvPr id="49" name="椭圆 48"/>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50"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aphicFrame>
        <p:nvGraphicFramePr>
          <p:cNvPr id="51" name="表格 50"/>
          <p:cNvGraphicFramePr/>
          <p:nvPr>
            <p:custDataLst>
              <p:tags r:id="rId5"/>
            </p:custDataLst>
          </p:nvPr>
        </p:nvGraphicFramePr>
        <p:xfrm>
          <a:off x="7364730" y="1799590"/>
          <a:ext cx="4099560" cy="3317875"/>
        </p:xfrm>
        <a:graphic>
          <a:graphicData uri="http://schemas.openxmlformats.org/drawingml/2006/table">
            <a:tbl>
              <a:tblPr firstRow="1" bandRow="1">
                <a:tableStyleId>{2F395854-E20C-47FE-AFB3-C7FAC1CB02B0}</a:tableStyleId>
              </a:tblPr>
              <a:tblGrid>
                <a:gridCol w="1757680"/>
                <a:gridCol w="2341880"/>
              </a:tblGrid>
              <a:tr h="663575">
                <a:tc>
                  <a:txBody>
                    <a:bodyPr/>
                    <a:p>
                      <a:pPr algn="ctr"/>
                      <a:r>
                        <a:rPr lang="zh-CN" altLang="en-US" sz="1400">
                          <a:latin typeface="阿里巴巴普惠体 3.0 55 Regular" panose="00020600040101010101" charset="-122"/>
                          <a:ea typeface="阿里巴巴普惠体 3.0 55 Regular" panose="00020600040101010101" charset="-122"/>
                        </a:rPr>
                        <a:t>窗口类型</a:t>
                      </a:r>
                      <a:endParaRPr lang="zh-CN" altLang="en-US" sz="1400">
                        <a:latin typeface="阿里巴巴普惠体 3.0 55 Regular" panose="00020600040101010101" charset="-122"/>
                        <a:ea typeface="阿里巴巴普惠体 3.0 55 Regular" panose="00020600040101010101" charset="-122"/>
                      </a:endParaRPr>
                    </a:p>
                  </a:txBody>
                  <a:tcPr marL="0" marR="95567" marT="95567" marB="95567" anchor="ctr" anchorCtr="0"/>
                </a:tc>
                <a:tc>
                  <a:txBody>
                    <a:bodyPr/>
                    <a:p>
                      <a:pPr algn="ctr"/>
                      <a:r>
                        <a:rPr lang="zh-CN" altLang="en-US" sz="1400">
                          <a:latin typeface="阿里巴巴普惠体 3.0 55 Regular" panose="00020600040101010101" charset="-122"/>
                          <a:ea typeface="阿里巴巴普惠体 3.0 55 Regular" panose="00020600040101010101" charset="-122"/>
                        </a:rPr>
                        <a:t>空值处理规则</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r>
              <a:tr h="663575">
                <a:tc>
                  <a:txBody>
                    <a:bodyPr/>
                    <a:p>
                      <a:pPr algn="ctr"/>
                      <a:r>
                        <a:rPr lang="en-US" altLang="zh-CN" sz="1400">
                          <a:latin typeface="阿里巴巴普惠体 3.0 55 Regular" panose="00020600040101010101" charset="-122"/>
                          <a:ea typeface="阿里巴巴普惠体 3.0 55 Regular" panose="00020600040101010101" charset="-122"/>
                        </a:rPr>
                        <a:t>Group By</a:t>
                      </a:r>
                      <a:endParaRPr lang="en-US" altLang="zh-CN" sz="1400">
                        <a:latin typeface="阿里巴巴普惠体 3.0 55 Regular" panose="00020600040101010101" charset="-122"/>
                        <a:ea typeface="阿里巴巴普惠体 3.0 55 Regular" panose="00020600040101010101" charset="-122"/>
                      </a:endParaRPr>
                    </a:p>
                  </a:txBody>
                  <a:tcPr marL="0" marR="95567" marT="95567" marB="95567" anchor="ctr" anchorCtr="0"/>
                </a:tc>
                <a:tc>
                  <a:txBody>
                    <a:bodyPr/>
                    <a:p>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空值单独分组（</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NULL group</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95567" marR="95567" marT="95567" marB="95567" anchor="ctr" anchorCtr="0"/>
                </a:tc>
              </a:tr>
              <a:tr h="663575">
                <a:tc>
                  <a:txBody>
                    <a:bodyPr/>
                    <a:p>
                      <a:pPr algn="ctr"/>
                      <a:r>
                        <a:rPr lang="en-US" altLang="zh-CN" sz="1400">
                          <a:latin typeface="阿里巴巴普惠体 3.0 55 Regular" panose="00020600040101010101" charset="-122"/>
                          <a:ea typeface="阿里巴巴普惠体 3.0 55 Regular" panose="00020600040101010101" charset="-122"/>
                        </a:rPr>
                        <a:t>Segment</a:t>
                      </a:r>
                      <a:endParaRPr lang="en-US" altLang="zh-CN" sz="1400">
                        <a:latin typeface="阿里巴巴普惠体 3.0 55 Regular" panose="00020600040101010101" charset="-122"/>
                        <a:ea typeface="阿里巴巴普惠体 3.0 55 Regular" panose="00020600040101010101" charset="-122"/>
                      </a:endParaRPr>
                    </a:p>
                  </a:txBody>
                  <a:tcPr marL="0" marR="95567" marT="95567" marB="95567" anchor="ctr" anchorCtr="0"/>
                </a:tc>
                <a:tc>
                  <a:txBody>
                    <a:bodyPr/>
                    <a:p>
                      <a:r>
                        <a:rPr lang="zh-CN" altLang="en-US" sz="1400">
                          <a:latin typeface="阿里巴巴普惠体 3.0 55 Regular" panose="00020600040101010101" charset="-122"/>
                          <a:ea typeface="阿里巴巴普惠体 3.0 55 Regular" panose="00020600040101010101" charset="-122"/>
                        </a:rPr>
                        <a:t>空值视为正常状态（不触发分段）</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r>
              <a:tr h="663575">
                <a:tc>
                  <a:txBody>
                    <a:bodyPr/>
                    <a:p>
                      <a:pPr algn="ctr"/>
                      <a:r>
                        <a:rPr lang="en-US" altLang="zh-CN" sz="1400">
                          <a:latin typeface="阿里巴巴普惠体 3.0 55 Regular" panose="00020600040101010101" charset="-122"/>
                          <a:ea typeface="阿里巴巴普惠体 3.0 55 Regular" panose="00020600040101010101" charset="-122"/>
                        </a:rPr>
                        <a:t>VolumeBar</a:t>
                      </a:r>
                      <a:endParaRPr lang="en-US" altLang="zh-CN" sz="1400">
                        <a:latin typeface="阿里巴巴普惠体 3.0 55 Regular" panose="00020600040101010101" charset="-122"/>
                        <a:ea typeface="阿里巴巴普惠体 3.0 55 Regular" panose="00020600040101010101" charset="-122"/>
                      </a:endParaRPr>
                    </a:p>
                  </a:txBody>
                  <a:tcPr marL="0" marR="95567" marT="95567" marB="95567" anchor="ctr" anchorCtr="0"/>
                </a:tc>
                <a:tc>
                  <a:txBody>
                    <a:bodyPr/>
                    <a:p>
                      <a:r>
                        <a:rPr lang="zh-CN" altLang="en-US" sz="1400">
                          <a:latin typeface="阿里巴巴普惠体 3.0 55 Regular" panose="00020600040101010101" charset="-122"/>
                          <a:ea typeface="阿里巴巴普惠体 3.0 55 Regular" panose="00020600040101010101" charset="-122"/>
                        </a:rPr>
                        <a:t>忽略空值（仅累计非空值）</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r>
              <a:tr h="663575">
                <a:tc>
                  <a:txBody>
                    <a:bodyPr/>
                    <a:p>
                      <a:pPr algn="ctr"/>
                      <a:r>
                        <a:rPr lang="en-US" altLang="zh-CN" sz="1400">
                          <a:latin typeface="阿里巴巴普惠体 3.0 55 Regular" panose="00020600040101010101" charset="-122"/>
                          <a:ea typeface="阿里巴巴普惠体 3.0 55 Regular" panose="00020600040101010101" charset="-122"/>
                        </a:rPr>
                        <a:t>SessionWindow</a:t>
                      </a:r>
                      <a:endParaRPr lang="en-US" altLang="zh-CN" sz="1400">
                        <a:latin typeface="阿里巴巴普惠体 3.0 55 Regular" panose="00020600040101010101" charset="-122"/>
                        <a:ea typeface="阿里巴巴普惠体 3.0 55 Regular" panose="00020600040101010101" charset="-122"/>
                      </a:endParaRPr>
                    </a:p>
                  </a:txBody>
                  <a:tcPr marL="0" marR="95567" marT="95567" marB="95567" anchor="ctr" anchorCtr="0"/>
                </a:tc>
                <a:tc>
                  <a:txBody>
                    <a:bodyPr/>
                    <a:p>
                      <a:r>
                        <a:rPr lang="zh-CN" altLang="en-US" sz="1400">
                          <a:latin typeface="阿里巴巴普惠体 3.0 55 Regular" panose="00020600040101010101" charset="-122"/>
                          <a:ea typeface="阿里巴巴普惠体 3.0 55 Regular" panose="00020600040101010101" charset="-122"/>
                        </a:rPr>
                        <a:t>空值与当前窗口合并处理</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r>
            </a:tbl>
          </a:graphicData>
        </a:graphic>
      </p:graphicFrame>
      <p:sp>
        <p:nvSpPr>
          <p:cNvPr id="9" name="椭圆 8"/>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4" name="图片 23"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1351280" y="0"/>
            <a:ext cx="13543280" cy="6951345"/>
          </a:xfrm>
          <a:prstGeom prst="rect">
            <a:avLst/>
          </a:prstGeom>
        </p:spPr>
      </p:pic>
      <p:sp>
        <p:nvSpPr>
          <p:cNvPr id="33" name="矩形 32"/>
          <p:cNvSpPr/>
          <p:nvPr>
            <p:custDataLst>
              <p:tags r:id="rId3"/>
            </p:custDataLst>
          </p:nvPr>
        </p:nvSpPr>
        <p:spPr>
          <a:xfrm>
            <a:off x="0" y="0"/>
            <a:ext cx="12292330"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nvGrpSpPr>
          <p:cNvPr id="34" name="组合 33"/>
          <p:cNvGrpSpPr/>
          <p:nvPr/>
        </p:nvGrpSpPr>
        <p:grpSpPr>
          <a:xfrm>
            <a:off x="11428427" y="340526"/>
            <a:ext cx="388923" cy="346007"/>
            <a:chOff x="3933635" y="-1495234"/>
            <a:chExt cx="842211" cy="749278"/>
          </a:xfrm>
          <a:solidFill>
            <a:schemeClr val="bg1">
              <a:alpha val="86000"/>
            </a:schemeClr>
          </a:solidFill>
        </p:grpSpPr>
        <p:grpSp>
          <p:nvGrpSpPr>
            <p:cNvPr id="36" name="组合 35"/>
            <p:cNvGrpSpPr/>
            <p:nvPr/>
          </p:nvGrpSpPr>
          <p:grpSpPr>
            <a:xfrm>
              <a:off x="3933635" y="-1495234"/>
              <a:ext cx="203846" cy="749278"/>
              <a:chOff x="3933635" y="-1487213"/>
              <a:chExt cx="203846" cy="749278"/>
            </a:xfrm>
            <a:grpFill/>
          </p:grpSpPr>
          <p:sp>
            <p:nvSpPr>
              <p:cNvPr id="37" name="椭圆 36"/>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38" name="椭圆 37"/>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39" name="椭圆 38"/>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nvGrpSpPr>
            <p:cNvPr id="40" name="组合 39"/>
            <p:cNvGrpSpPr/>
            <p:nvPr/>
          </p:nvGrpSpPr>
          <p:grpSpPr>
            <a:xfrm>
              <a:off x="4252817" y="-1495234"/>
              <a:ext cx="203846" cy="749278"/>
              <a:chOff x="4254477" y="-1495234"/>
              <a:chExt cx="203846" cy="749278"/>
            </a:xfrm>
            <a:grpFill/>
          </p:grpSpPr>
          <p:sp>
            <p:nvSpPr>
              <p:cNvPr id="41" name="椭圆 40"/>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2" name="椭圆 41"/>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3" name="椭圆 42"/>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nvGrpSpPr>
            <p:cNvPr id="44" name="组合 43"/>
            <p:cNvGrpSpPr/>
            <p:nvPr/>
          </p:nvGrpSpPr>
          <p:grpSpPr>
            <a:xfrm>
              <a:off x="4572000" y="-1495234"/>
              <a:ext cx="203846" cy="749278"/>
              <a:chOff x="4572000" y="-1503255"/>
              <a:chExt cx="203846" cy="749278"/>
            </a:xfrm>
            <a:grpFill/>
          </p:grpSpPr>
          <p:sp>
            <p:nvSpPr>
              <p:cNvPr id="45" name="椭圆 44"/>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6" name="椭圆 45"/>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47" name="椭圆 46"/>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grpSp>
      <p:cxnSp>
        <p:nvCxnSpPr>
          <p:cNvPr id="48" name="直接连接符 47"/>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sp>
        <p:nvSpPr>
          <p:cNvPr id="50" name="矩形 49"/>
          <p:cNvSpPr/>
          <p:nvPr>
            <p:custDataLst>
              <p:tags r:id="rId14"/>
            </p:custDataLst>
          </p:nvPr>
        </p:nvSpPr>
        <p:spPr bwMode="auto">
          <a:xfrm flipH="1">
            <a:off x="150830" y="4803775"/>
            <a:ext cx="3090654" cy="252730"/>
          </a:xfrm>
          <a:prstGeom prst="rect">
            <a:avLst/>
          </a:prstGeom>
          <a:noFill/>
          <a:ln>
            <a:noFill/>
          </a:ln>
        </p:spPr>
        <p:txBody>
          <a:bodyPr wrap="square" rtlCol="0">
            <a:spAutoFit/>
          </a:bodyPr>
          <a:lstStyle/>
          <a:p>
            <a:r>
              <a:rPr lang="en-US" altLang="zh-CN" sz="1050" b="1">
                <a:ln w="3175">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 </a:t>
            </a:r>
            <a:endParaRPr lang="en-US" altLang="zh-CN" sz="1050" b="1">
              <a:ln w="3175">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nvGrpSpPr>
          <p:cNvPr id="51" name="组合 50"/>
          <p:cNvGrpSpPr/>
          <p:nvPr/>
        </p:nvGrpSpPr>
        <p:grpSpPr>
          <a:xfrm>
            <a:off x="11741150" y="3021965"/>
            <a:ext cx="76200" cy="675640"/>
            <a:chOff x="8828689" y="1995761"/>
            <a:chExt cx="86710" cy="810501"/>
          </a:xfrm>
        </p:grpSpPr>
        <p:sp>
          <p:nvSpPr>
            <p:cNvPr id="52" name="椭圆 51"/>
            <p:cNvSpPr/>
            <p:nvPr>
              <p:custDataLst>
                <p:tags r:id="rId15"/>
              </p:custDataLst>
            </p:nvPr>
          </p:nvSpPr>
          <p:spPr>
            <a:xfrm flipH="1">
              <a:off x="8828689" y="2357656"/>
              <a:ext cx="86710" cy="86710"/>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3" name="椭圆 52"/>
            <p:cNvSpPr/>
            <p:nvPr>
              <p:custDataLst>
                <p:tags r:id="rId16"/>
              </p:custDataLst>
            </p:nvPr>
          </p:nvSpPr>
          <p:spPr>
            <a:xfrm flipH="1">
              <a:off x="8828689" y="2719552"/>
              <a:ext cx="86710" cy="867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4" name="椭圆 53"/>
            <p:cNvSpPr/>
            <p:nvPr>
              <p:custDataLst>
                <p:tags r:id="rId17"/>
              </p:custDataLst>
            </p:nvPr>
          </p:nvSpPr>
          <p:spPr>
            <a:xfrm flipH="1">
              <a:off x="8828689" y="1995761"/>
              <a:ext cx="86710" cy="867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grpSp>
      <p:sp>
        <p:nvSpPr>
          <p:cNvPr id="84" name="椭圆 83"/>
          <p:cNvSpPr/>
          <p:nvPr>
            <p:custDataLst>
              <p:tags r:id="rId18"/>
            </p:custDataLst>
          </p:nvPr>
        </p:nvSpPr>
        <p:spPr>
          <a:xfrm rot="6960000">
            <a:off x="6905625" y="1991995"/>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阿里巴巴普惠体 3.0 55 Regular" panose="00020600040101010101" charset="-122"/>
              <a:ea typeface="阿里巴巴普惠体 3.0 55 Regular" panose="00020600040101010101" charset="-122"/>
            </a:endParaRPr>
          </a:p>
        </p:txBody>
      </p:sp>
      <p:sp>
        <p:nvSpPr>
          <p:cNvPr id="55" name="矩形 54"/>
          <p:cNvSpPr/>
          <p:nvPr>
            <p:custDataLst>
              <p:tags r:id="rId19"/>
            </p:custDataLst>
          </p:nvPr>
        </p:nvSpPr>
        <p:spPr bwMode="auto">
          <a:xfrm>
            <a:off x="7489137" y="3581972"/>
            <a:ext cx="2756338" cy="368300"/>
          </a:xfrm>
          <a:prstGeom prst="rect">
            <a:avLst/>
          </a:prstGeom>
          <a:noFill/>
          <a:ln>
            <a:noFill/>
          </a:ln>
        </p:spPr>
        <p:txBody>
          <a:bodyPr wrap="square" rtlCol="0">
            <a:spAutoFit/>
          </a:bodyPr>
          <a:lstStyle/>
          <a:p>
            <a:r>
              <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cs typeface="Times New Roman Regular" panose="02020503050405090304" charset="0"/>
                <a:sym typeface="思源黑体 CN Normal" panose="020B0400000000000000" charset="-122"/>
              </a:rPr>
              <a:t>CONTENT</a:t>
            </a:r>
            <a:r>
              <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sym typeface="思源黑体 CN Normal" panose="020B0400000000000000" charset="-122"/>
              </a:rPr>
              <a:t>S</a:t>
            </a:r>
            <a:endPar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sym typeface="思源黑体 CN Normal" panose="020B0400000000000000" charset="-122"/>
            </a:endParaRPr>
          </a:p>
        </p:txBody>
      </p:sp>
      <p:sp>
        <p:nvSpPr>
          <p:cNvPr id="56" name="矩形 55"/>
          <p:cNvSpPr/>
          <p:nvPr>
            <p:custDataLst>
              <p:tags r:id="rId20"/>
            </p:custDataLst>
          </p:nvPr>
        </p:nvSpPr>
        <p:spPr bwMode="auto">
          <a:xfrm>
            <a:off x="7365365" y="2572385"/>
            <a:ext cx="2826385" cy="1106805"/>
          </a:xfrm>
          <a:prstGeom prst="rect">
            <a:avLst/>
          </a:prstGeom>
          <a:noFill/>
          <a:ln>
            <a:noFill/>
          </a:ln>
        </p:spPr>
        <p:txBody>
          <a:bodyPr wrap="square" rtlCol="0">
            <a:spAutoFit/>
          </a:bodyPr>
          <a:lstStyle/>
          <a:p>
            <a:r>
              <a:rPr lang="zh-CN" altLang="en-US" sz="66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目录</a:t>
            </a:r>
            <a:endParaRPr lang="zh-CN" altLang="en-US" sz="66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nvGrpSpPr>
          <p:cNvPr id="78" name="组合 77"/>
          <p:cNvGrpSpPr/>
          <p:nvPr>
            <p:custDataLst>
              <p:tags r:id="rId21"/>
            </p:custDataLst>
          </p:nvPr>
        </p:nvGrpSpPr>
        <p:grpSpPr>
          <a:xfrm>
            <a:off x="1711325" y="1544320"/>
            <a:ext cx="3117215" cy="405173"/>
            <a:chOff x="1407" y="1811"/>
            <a:chExt cx="4909" cy="638"/>
          </a:xfrm>
        </p:grpSpPr>
        <p:sp>
          <p:nvSpPr>
            <p:cNvPr id="58" name="矩形 57"/>
            <p:cNvSpPr/>
            <p:nvPr>
              <p:custDataLst>
                <p:tags r:id="rId22"/>
              </p:custDataLst>
            </p:nvPr>
          </p:nvSpPr>
          <p:spPr bwMode="auto">
            <a:xfrm>
              <a:off x="2397" y="1821"/>
              <a:ext cx="3919" cy="628"/>
            </a:xfrm>
            <a:prstGeom prst="rect">
              <a:avLst/>
            </a:prstGeom>
            <a:noFill/>
            <a:ln>
              <a:noFill/>
            </a:ln>
          </p:spPr>
          <p:txBody>
            <a:bodyPr wrap="square" rtlCol="0">
              <a:spAutoFit/>
            </a:bodyPr>
            <a:lstStyle/>
            <a:p>
              <a:r>
                <a:rPr 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概述</a:t>
              </a:r>
              <a:endParaRPr lang="zh-CN"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60" name="直接连接符 59"/>
            <p:cNvCxnSpPr/>
            <p:nvPr>
              <p:custDataLst>
                <p:tags r:id="rId23"/>
              </p:custDataLst>
            </p:nvPr>
          </p:nvCxnSpPr>
          <p:spPr>
            <a:xfrm>
              <a:off x="2287" y="198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60"/>
            <p:cNvSpPr/>
            <p:nvPr>
              <p:custDataLst>
                <p:tags r:id="rId24"/>
              </p:custDataLst>
            </p:nvPr>
          </p:nvSpPr>
          <p:spPr bwMode="auto">
            <a:xfrm>
              <a:off x="1407" y="1811"/>
              <a:ext cx="771" cy="628"/>
            </a:xfrm>
            <a:prstGeom prst="rect">
              <a:avLst/>
            </a:prstGeom>
            <a:noFill/>
            <a:ln>
              <a:noFill/>
            </a:ln>
          </p:spPr>
          <p:txBody>
            <a:bodyPr wrap="square" rtlCol="0">
              <a:spAutoFit/>
            </a:bodyPr>
            <a:lstStyle/>
            <a:p>
              <a:r>
                <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01</a:t>
              </a:r>
              <a:endParaRPr lang="zh-CN" altLang="en-US"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grpSp>
        <p:nvGrpSpPr>
          <p:cNvPr id="79" name="组合 78"/>
          <p:cNvGrpSpPr/>
          <p:nvPr>
            <p:custDataLst>
              <p:tags r:id="rId25"/>
            </p:custDataLst>
          </p:nvPr>
        </p:nvGrpSpPr>
        <p:grpSpPr>
          <a:xfrm>
            <a:off x="1711325" y="2505710"/>
            <a:ext cx="3117215" cy="405173"/>
            <a:chOff x="1407" y="3241"/>
            <a:chExt cx="4909" cy="638"/>
          </a:xfrm>
        </p:grpSpPr>
        <p:sp>
          <p:nvSpPr>
            <p:cNvPr id="63" name="矩形 62"/>
            <p:cNvSpPr/>
            <p:nvPr>
              <p:custDataLst>
                <p:tags r:id="rId26"/>
              </p:custDataLst>
            </p:nvPr>
          </p:nvSpPr>
          <p:spPr bwMode="auto">
            <a:xfrm>
              <a:off x="2397" y="3251"/>
              <a:ext cx="3919" cy="628"/>
            </a:xfrm>
            <a:prstGeom prst="rect">
              <a:avLst/>
            </a:prstGeom>
            <a:noFill/>
            <a:ln>
              <a:noFill/>
            </a:ln>
          </p:spPr>
          <p:txBody>
            <a:bodyPr wrap="square" rtlCol="0">
              <a:spAutoFit/>
            </a:bodyPr>
            <a:lstStyle/>
            <a:p>
              <a:r>
                <a:rPr lang="zh-CN" altLang="en-US" sz="2000" b="1" spc="200"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滑动窗口</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65" name="直接连接符 64"/>
            <p:cNvCxnSpPr/>
            <p:nvPr>
              <p:custDataLst>
                <p:tags r:id="rId27"/>
              </p:custDataLst>
            </p:nvPr>
          </p:nvCxnSpPr>
          <p:spPr>
            <a:xfrm>
              <a:off x="2287" y="341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6" name="矩形 65"/>
            <p:cNvSpPr/>
            <p:nvPr>
              <p:custDataLst>
                <p:tags r:id="rId28"/>
              </p:custDataLst>
            </p:nvPr>
          </p:nvSpPr>
          <p:spPr bwMode="auto">
            <a:xfrm>
              <a:off x="1407" y="3241"/>
              <a:ext cx="771" cy="628"/>
            </a:xfrm>
            <a:prstGeom prst="rect">
              <a:avLst/>
            </a:prstGeom>
            <a:noFill/>
            <a:ln>
              <a:noFill/>
            </a:ln>
          </p:spPr>
          <p:txBody>
            <a:bodyPr wrap="square" rtlCol="0">
              <a:spAutoFit/>
            </a:bodyPr>
            <a:lstStyle/>
            <a:p>
              <a:r>
                <a:rPr lang="en-US" altLang="zh-CN"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02</a:t>
              </a:r>
              <a:endParaRPr lang="zh-CN" altLang="en-US" sz="2000" b="1" dirty="0">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grpSp>
        <p:nvGrpSpPr>
          <p:cNvPr id="80" name="组合 79"/>
          <p:cNvGrpSpPr/>
          <p:nvPr>
            <p:custDataLst>
              <p:tags r:id="rId29"/>
            </p:custDataLst>
          </p:nvPr>
        </p:nvGrpSpPr>
        <p:grpSpPr>
          <a:xfrm>
            <a:off x="1711325" y="3467100"/>
            <a:ext cx="3388995" cy="405173"/>
            <a:chOff x="1407" y="4671"/>
            <a:chExt cx="5337" cy="638"/>
          </a:xfrm>
        </p:grpSpPr>
        <p:sp>
          <p:nvSpPr>
            <p:cNvPr id="68" name="矩形 67"/>
            <p:cNvSpPr/>
            <p:nvPr>
              <p:custDataLst>
                <p:tags r:id="rId30"/>
              </p:custDataLst>
            </p:nvPr>
          </p:nvSpPr>
          <p:spPr bwMode="auto">
            <a:xfrm>
              <a:off x="2397" y="4681"/>
              <a:ext cx="4347" cy="628"/>
            </a:xfrm>
            <a:prstGeom prst="rect">
              <a:avLst/>
            </a:prstGeom>
            <a:noFill/>
            <a:ln>
              <a:noFill/>
            </a:ln>
          </p:spPr>
          <p:txBody>
            <a:bodyPr wrap="square" rtlCol="0">
              <a:spAutoFit/>
            </a:bodyPr>
            <a:lstStyle/>
            <a:p>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滚动窗口</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70" name="直接连接符 69"/>
            <p:cNvCxnSpPr/>
            <p:nvPr>
              <p:custDataLst>
                <p:tags r:id="rId31"/>
              </p:custDataLst>
            </p:nvPr>
          </p:nvCxnSpPr>
          <p:spPr>
            <a:xfrm>
              <a:off x="2287" y="484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矩形 70"/>
            <p:cNvSpPr/>
            <p:nvPr>
              <p:custDataLst>
                <p:tags r:id="rId32"/>
              </p:custDataLst>
            </p:nvPr>
          </p:nvSpPr>
          <p:spPr bwMode="auto">
            <a:xfrm>
              <a:off x="1407" y="4671"/>
              <a:ext cx="769" cy="628"/>
            </a:xfrm>
            <a:prstGeom prst="rect">
              <a:avLst/>
            </a:prstGeom>
            <a:noFill/>
            <a:ln>
              <a:noFill/>
            </a:ln>
          </p:spPr>
          <p:txBody>
            <a:bodyPr wrap="square" rtlCol="0">
              <a:spAutoFit/>
            </a:bodyPr>
            <a:lstStyle/>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03</a:t>
              </a:r>
              <a:endParaRPr lang="zh-CN" altLang="en-US"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grpSp>
        <p:nvGrpSpPr>
          <p:cNvPr id="82" name="组合 81"/>
          <p:cNvGrpSpPr/>
          <p:nvPr>
            <p:custDataLst>
              <p:tags r:id="rId33"/>
            </p:custDataLst>
          </p:nvPr>
        </p:nvGrpSpPr>
        <p:grpSpPr>
          <a:xfrm>
            <a:off x="1711325" y="4428490"/>
            <a:ext cx="3117215" cy="405173"/>
            <a:chOff x="1407" y="6101"/>
            <a:chExt cx="4909" cy="638"/>
          </a:xfrm>
        </p:grpSpPr>
        <p:sp>
          <p:nvSpPr>
            <p:cNvPr id="73" name="矩形 72"/>
            <p:cNvSpPr/>
            <p:nvPr>
              <p:custDataLst>
                <p:tags r:id="rId34"/>
              </p:custDataLst>
            </p:nvPr>
          </p:nvSpPr>
          <p:spPr bwMode="auto">
            <a:xfrm>
              <a:off x="2397" y="6111"/>
              <a:ext cx="3919" cy="628"/>
            </a:xfrm>
            <a:prstGeom prst="rect">
              <a:avLst/>
            </a:prstGeom>
            <a:noFill/>
            <a:ln>
              <a:noFill/>
            </a:ln>
          </p:spPr>
          <p:txBody>
            <a:bodyPr wrap="square" rtlCol="0">
              <a:spAutoFit/>
            </a:bodyPr>
            <a:lstStyle/>
            <a:p>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其他窗口</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75" name="直接连接符 74"/>
            <p:cNvCxnSpPr/>
            <p:nvPr>
              <p:custDataLst>
                <p:tags r:id="rId35"/>
              </p:custDataLst>
            </p:nvPr>
          </p:nvCxnSpPr>
          <p:spPr>
            <a:xfrm>
              <a:off x="2287" y="627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6" name="矩形 75"/>
            <p:cNvSpPr/>
            <p:nvPr>
              <p:custDataLst>
                <p:tags r:id="rId36"/>
              </p:custDataLst>
            </p:nvPr>
          </p:nvSpPr>
          <p:spPr bwMode="auto">
            <a:xfrm>
              <a:off x="1407" y="6101"/>
              <a:ext cx="769" cy="628"/>
            </a:xfrm>
            <a:prstGeom prst="rect">
              <a:avLst/>
            </a:prstGeom>
            <a:noFill/>
            <a:ln>
              <a:noFill/>
            </a:ln>
          </p:spPr>
          <p:txBody>
            <a:bodyPr wrap="square" rtlCol="0">
              <a:spAutoFit/>
            </a:bodyPr>
            <a:lstStyle/>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04</a:t>
              </a:r>
              <a:endParaRPr lang="zh-CN" altLang="en-US"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grpSp>
      <p:cxnSp>
        <p:nvCxnSpPr>
          <p:cNvPr id="77" name="直接箭头连接符 76"/>
          <p:cNvCxnSpPr/>
          <p:nvPr>
            <p:custDataLst>
              <p:tags r:id="rId37"/>
            </p:custDataLst>
          </p:nvPr>
        </p:nvCxnSpPr>
        <p:spPr>
          <a:xfrm>
            <a:off x="7572854" y="4025172"/>
            <a:ext cx="2990215" cy="0"/>
          </a:xfrm>
          <a:prstGeom prst="straightConnector1">
            <a:avLst/>
          </a:prstGeom>
          <a:ln w="19050">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83" name="组合 82"/>
          <p:cNvGrpSpPr/>
          <p:nvPr>
            <p:custDataLst>
              <p:tags r:id="rId38"/>
            </p:custDataLst>
          </p:nvPr>
        </p:nvGrpSpPr>
        <p:grpSpPr>
          <a:xfrm>
            <a:off x="1711325" y="5389880"/>
            <a:ext cx="3117215" cy="405173"/>
            <a:chOff x="1407" y="7921"/>
            <a:chExt cx="4909" cy="638"/>
          </a:xfrm>
        </p:grpSpPr>
        <p:sp>
          <p:nvSpPr>
            <p:cNvPr id="85" name="矩形 84"/>
            <p:cNvSpPr/>
            <p:nvPr>
              <p:custDataLst>
                <p:tags r:id="rId39"/>
              </p:custDataLst>
            </p:nvPr>
          </p:nvSpPr>
          <p:spPr bwMode="auto">
            <a:xfrm>
              <a:off x="2397" y="7931"/>
              <a:ext cx="3919" cy="628"/>
            </a:xfrm>
            <a:prstGeom prst="rect">
              <a:avLst/>
            </a:prstGeom>
            <a:noFill/>
            <a:ln>
              <a:noFill/>
            </a:ln>
          </p:spPr>
          <p:txBody>
            <a:bodyPr wrap="square" rtlCol="0">
              <a:spAutoFit/>
            </a:bodyPr>
            <a:lstStyle/>
            <a:p>
              <a:r>
                <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rPr>
                <a:t>常见问题</a:t>
              </a:r>
              <a:endParaRPr lang="zh-CN" altLang="en-US" sz="2000" b="1" spc="200" dirty="0">
                <a:ln w="38100">
                  <a:noFill/>
                </a:ln>
                <a:solidFill>
                  <a:schemeClr val="bg1"/>
                </a:solidFill>
                <a:uFillTx/>
                <a:latin typeface="阿里巴巴普惠体 3.0 55 Regular" panose="00020600040101010101" charset="-122"/>
                <a:ea typeface="阿里巴巴普惠体 3.0 55 Regular" panose="00020600040101010101" charset="-122"/>
                <a:sym typeface="思源黑体 CN Normal" panose="020B0400000000000000" charset="-122"/>
              </a:endParaRPr>
            </a:p>
          </p:txBody>
        </p:sp>
        <p:sp>
          <p:nvSpPr>
            <p:cNvPr id="87" name="矩形 86"/>
            <p:cNvSpPr/>
            <p:nvPr>
              <p:custDataLst>
                <p:tags r:id="rId40"/>
              </p:custDataLst>
            </p:nvPr>
          </p:nvSpPr>
          <p:spPr bwMode="auto">
            <a:xfrm>
              <a:off x="1407" y="7921"/>
              <a:ext cx="769" cy="628"/>
            </a:xfrm>
            <a:prstGeom prst="rect">
              <a:avLst/>
            </a:prstGeom>
            <a:noFill/>
            <a:ln>
              <a:noFill/>
            </a:ln>
          </p:spPr>
          <p:txBody>
            <a:bodyPr wrap="square" rtlCol="0">
              <a:spAutoFit/>
            </a:bodyPr>
            <a:lstStyle/>
            <a:p>
              <a:r>
                <a:rPr lang="en-US" altLang="zh-CN"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rPr>
                <a:t>05</a:t>
              </a:r>
              <a:endParaRPr lang="zh-CN" altLang="en-US" sz="2000" b="1">
                <a:ln w="38100">
                  <a:noFill/>
                </a:ln>
                <a:solidFill>
                  <a:schemeClr val="bg1"/>
                </a:solidFill>
                <a:latin typeface="阿里巴巴普惠体 3.0 55 Regular" panose="00020600040101010101" charset="-122"/>
                <a:ea typeface="阿里巴巴普惠体 3.0 55 Regular" panose="00020600040101010101" charset="-122"/>
                <a:sym typeface="思源黑体 CN Normal" panose="020B0400000000000000" charset="-122"/>
              </a:endParaRPr>
            </a:p>
          </p:txBody>
        </p:sp>
        <p:cxnSp>
          <p:nvCxnSpPr>
            <p:cNvPr id="88" name="直接连接符 87"/>
            <p:cNvCxnSpPr/>
            <p:nvPr>
              <p:custDataLst>
                <p:tags r:id="rId41"/>
              </p:custDataLst>
            </p:nvPr>
          </p:nvCxnSpPr>
          <p:spPr>
            <a:xfrm>
              <a:off x="2287" y="810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89" name="图片 88" descr="公司logo"/>
          <p:cNvPicPr>
            <a:picLocks noChangeAspect="1"/>
          </p:cNvPicPr>
          <p:nvPr/>
        </p:nvPicPr>
        <p:blipFill>
          <a:blip r:embed="rId42" cstate="screen"/>
          <a:stretch>
            <a:fillRect/>
          </a:stretch>
        </p:blipFill>
        <p:spPr>
          <a:xfrm>
            <a:off x="582930" y="356235"/>
            <a:ext cx="1620520" cy="889000"/>
          </a:xfrm>
          <a:prstGeom prst="rect">
            <a:avLst/>
          </a:prstGeom>
        </p:spPr>
      </p:pic>
    </p:spTree>
    <p:custDataLst>
      <p:tags r:id="rId43"/>
    </p:custData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6293485" cy="460375"/>
          </a:xfrm>
          <a:prstGeom prst="rect">
            <a:avLst/>
          </a:prstGeom>
          <a:noFill/>
        </p:spPr>
        <p:txBody>
          <a:bodyPr wrap="square" rtlCol="0">
            <a:spAutoFit/>
          </a:bodyPr>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初始窗口的空值处理规则</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2" name="文本框 1"/>
          <p:cNvSpPr txBox="1"/>
          <p:nvPr/>
        </p:nvSpPr>
        <p:spPr>
          <a:xfrm>
            <a:off x="894715" y="997268"/>
            <a:ext cx="4255135" cy="591185"/>
          </a:xfrm>
          <a:prstGeom prst="rect">
            <a:avLst/>
          </a:prstGeom>
        </p:spPr>
        <p:txBody>
          <a:bodyPr wrap="square">
            <a:noAutofit/>
          </a:bodyPr>
          <a:p>
            <a:pPr marL="0" indent="0">
              <a:spcBef>
                <a:spcPts val="1300"/>
              </a:spcBef>
              <a:spcAft>
                <a:spcPts val="1000"/>
              </a:spcAft>
            </a:pPr>
            <a:r>
              <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moving </a:t>
            </a:r>
            <a:r>
              <a:rPr lang="zh-CN" altLang="en-US"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及</a:t>
            </a:r>
            <a:r>
              <a:rPr lang="en-US" altLang="zh-CN"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m </a:t>
            </a:r>
            <a:r>
              <a:rPr lang="zh-CN" altLang="en-US"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系列函数：默认前</a:t>
            </a:r>
            <a:r>
              <a:rPr lang="en-US" altLang="zh-CN"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window-1 </a:t>
            </a:r>
            <a:r>
              <a:rPr lang="zh-CN" altLang="en-US"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个元素返回空值（</a:t>
            </a:r>
            <a:r>
              <a:rPr lang="en-US" altLang="zh-CN"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minPeriods=window</a:t>
            </a:r>
            <a:r>
              <a:rPr lang="zh-CN" altLang="en-US"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zh-CN" alt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spcBef>
                <a:spcPts val="1300"/>
              </a:spcBef>
              <a:spcAft>
                <a:spcPts val="1000"/>
              </a:spcAft>
            </a:pPr>
            <a:endParaRPr 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15" name="组合 14"/>
          <p:cNvGrpSpPr/>
          <p:nvPr/>
        </p:nvGrpSpPr>
        <p:grpSpPr>
          <a:xfrm>
            <a:off x="591820" y="1139825"/>
            <a:ext cx="302260" cy="306070"/>
            <a:chOff x="763" y="6708"/>
            <a:chExt cx="476" cy="482"/>
          </a:xfrm>
        </p:grpSpPr>
        <p:sp>
          <p:nvSpPr>
            <p:cNvPr id="20" name="椭圆 19"/>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6"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45" name="矩形 44"/>
          <p:cNvSpPr/>
          <p:nvPr>
            <p:custDataLst>
              <p:tags r:id="rId3"/>
            </p:custDataLst>
          </p:nvPr>
        </p:nvSpPr>
        <p:spPr>
          <a:xfrm>
            <a:off x="894715" y="1661160"/>
            <a:ext cx="4319270" cy="27819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7" name="文本框 46"/>
          <p:cNvSpPr txBox="1"/>
          <p:nvPr/>
        </p:nvSpPr>
        <p:spPr>
          <a:xfrm>
            <a:off x="6807200" y="1139825"/>
            <a:ext cx="2361565" cy="337185"/>
          </a:xfrm>
          <a:prstGeom prst="rect">
            <a:avLst/>
          </a:prstGeom>
        </p:spPr>
        <p:txBody>
          <a:bodyPr wrap="square">
            <a:spAutoFit/>
          </a:bodyPr>
          <a:p>
            <a:pPr marL="0" algn="l">
              <a:spcBef>
                <a:spcPts val="1300"/>
              </a:spcBef>
              <a:spcAft>
                <a:spcPts val="1000"/>
              </a:spcAft>
              <a:buClrTx/>
              <a:buSzTx/>
              <a:buFontTx/>
            </a:pPr>
            <a:r>
              <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rolling VS moving</a:t>
            </a:r>
            <a:endPar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48" name="组合 47"/>
          <p:cNvGrpSpPr/>
          <p:nvPr/>
        </p:nvGrpSpPr>
        <p:grpSpPr>
          <a:xfrm>
            <a:off x="6478905" y="1155383"/>
            <a:ext cx="302260" cy="306070"/>
            <a:chOff x="763" y="6708"/>
            <a:chExt cx="476" cy="482"/>
          </a:xfrm>
        </p:grpSpPr>
        <p:sp>
          <p:nvSpPr>
            <p:cNvPr id="49" name="椭圆 48"/>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50"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aphicFrame>
        <p:nvGraphicFramePr>
          <p:cNvPr id="51" name="表格 50"/>
          <p:cNvGraphicFramePr/>
          <p:nvPr>
            <p:custDataLst>
              <p:tags r:id="rId4"/>
            </p:custDataLst>
          </p:nvPr>
        </p:nvGraphicFramePr>
        <p:xfrm>
          <a:off x="6807200" y="1583690"/>
          <a:ext cx="4618990" cy="1930400"/>
        </p:xfrm>
        <a:graphic>
          <a:graphicData uri="http://schemas.openxmlformats.org/drawingml/2006/table">
            <a:tbl>
              <a:tblPr firstRow="1" bandRow="1">
                <a:tableStyleId>{2F395854-E20C-47FE-AFB3-C7FAC1CB02B0}</a:tableStyleId>
              </a:tblPr>
              <a:tblGrid>
                <a:gridCol w="1386205"/>
                <a:gridCol w="1386205"/>
                <a:gridCol w="1846580"/>
              </a:tblGrid>
              <a:tr h="497840">
                <a:tc>
                  <a:txBody>
                    <a:bodyPr/>
                    <a:p>
                      <a:pPr algn="ctr">
                        <a:buNone/>
                      </a:pPr>
                      <a:r>
                        <a:rPr lang="zh-CN" altLang="en-US" sz="1400">
                          <a:latin typeface="阿里巴巴普惠体 3.0 55 Regular" panose="00020600040101010101" charset="-122"/>
                          <a:ea typeface="阿里巴巴普惠体 3.0 55 Regular" panose="00020600040101010101" charset="-122"/>
                        </a:rPr>
                        <a:t>函数</a:t>
                      </a:r>
                      <a:endParaRPr lang="zh-CN" altLang="en-US" sz="1400">
                        <a:latin typeface="阿里巴巴普惠体 3.0 55 Regular" panose="00020600040101010101" charset="-122"/>
                        <a:ea typeface="阿里巴巴普惠体 3.0 55 Regular" panose="00020600040101010101" charset="-122"/>
                      </a:endParaRPr>
                    </a:p>
                  </a:txBody>
                  <a:tcPr marL="0" marR="95567" marT="95567" marB="95567" anchor="ctr" anchorCtr="0"/>
                </a:tc>
                <a:tc>
                  <a:txBody>
                    <a:bodyPr/>
                    <a:p>
                      <a:pPr algn="ctr"/>
                      <a:r>
                        <a:rPr lang="en-US" altLang="zh-CN" sz="1400">
                          <a:latin typeface="阿里巴巴普惠体 3.0 55 Regular" panose="00020600040101010101" charset="-122"/>
                          <a:ea typeface="阿里巴巴普惠体 3.0 55 Regular" panose="00020600040101010101" charset="-122"/>
                          <a:sym typeface="+mn-ea"/>
                        </a:rPr>
                        <a:t>rolling</a:t>
                      </a:r>
                      <a:endParaRPr lang="zh-CN" altLang="en-US" sz="1400">
                        <a:latin typeface="阿里巴巴普惠体 3.0 55 Regular" panose="00020600040101010101" charset="-122"/>
                        <a:ea typeface="阿里巴巴普惠体 3.0 55 Regular" panose="00020600040101010101" charset="-122"/>
                      </a:endParaRPr>
                    </a:p>
                  </a:txBody>
                  <a:tcPr marL="0" marR="95567" marT="95567" marB="95567" anchor="ctr" anchorCtr="0"/>
                </a:tc>
                <a:tc>
                  <a:txBody>
                    <a:bodyPr/>
                    <a:p>
                      <a:pPr algn="ctr"/>
                      <a:r>
                        <a:rPr lang="en-US" altLang="zh-CN" sz="1400">
                          <a:latin typeface="阿里巴巴普惠体 3.0 55 Regular" panose="00020600040101010101" charset="-122"/>
                          <a:ea typeface="阿里巴巴普惠体 3.0 55 Regular" panose="00020600040101010101" charset="-122"/>
                          <a:sym typeface="+mn-ea"/>
                        </a:rPr>
                        <a:t>moving</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r>
              <a:tr h="716280">
                <a:tc>
                  <a:txBody>
                    <a:bodyPr/>
                    <a:p>
                      <a:pPr algn="ctr">
                        <a:buNone/>
                      </a:pPr>
                      <a:r>
                        <a:rPr lang="zh-CN" altLang="en-US" sz="1400">
                          <a:latin typeface="阿里巴巴普惠体 3.0 55 Regular" panose="00020600040101010101" charset="-122"/>
                          <a:ea typeface="阿里巴巴普惠体 3.0 55 Regular" panose="00020600040101010101" charset="-122"/>
                        </a:rPr>
                        <a:t>初始窗口输出</a:t>
                      </a:r>
                      <a:endParaRPr lang="zh-CN" altLang="en-US" sz="1400">
                        <a:latin typeface="阿里巴巴普惠体 3.0 55 Regular" panose="00020600040101010101" charset="-122"/>
                        <a:ea typeface="阿里巴巴普惠体 3.0 55 Regular" panose="00020600040101010101" charset="-122"/>
                      </a:endParaRPr>
                    </a:p>
                  </a:txBody>
                  <a:tcPr marL="0" marR="95567" marT="95567" marB="95567" anchor="ctr" anchorCtr="0"/>
                </a:tc>
                <a:tc>
                  <a:txBody>
                    <a:bodyPr/>
                    <a:p>
                      <a:pPr algn="ctr"/>
                      <a:r>
                        <a:rPr lang="zh-CN" altLang="en-US" sz="1400">
                          <a:latin typeface="阿里巴巴普惠体 3.0 55 Regular" panose="00020600040101010101" charset="-122"/>
                          <a:ea typeface="阿里巴巴普惠体 3.0 55 Regular" panose="00020600040101010101" charset="-122"/>
                        </a:rPr>
                        <a:t>无初始空值，直接计算</a:t>
                      </a:r>
                      <a:endParaRPr lang="zh-CN" altLang="en-US" sz="1400">
                        <a:latin typeface="阿里巴巴普惠体 3.0 55 Regular" panose="00020600040101010101" charset="-122"/>
                        <a:ea typeface="阿里巴巴普惠体 3.0 55 Regular" panose="00020600040101010101" charset="-122"/>
                      </a:endParaRPr>
                    </a:p>
                  </a:txBody>
                  <a:tcPr marL="0" marR="95567" marT="95567" marB="95567" anchor="ctr" anchorCtr="0"/>
                </a:tc>
                <a:tc>
                  <a:txBody>
                    <a:bodyPr/>
                    <a:p>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前</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window-1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个为</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NULL	</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95567" marR="95567" marT="95567" marB="95567" anchor="ctr" anchorCtr="0"/>
                </a:tc>
              </a:tr>
              <a:tr h="716280">
                <a:tc>
                  <a:txBody>
                    <a:bodyPr/>
                    <a:p>
                      <a:pPr algn="ctr">
                        <a:buNone/>
                      </a:pPr>
                      <a:r>
                        <a:rPr lang="zh-CN" altLang="en-US" sz="1400">
                          <a:latin typeface="阿里巴巴普惠体 3.0 55 Regular" panose="00020600040101010101" charset="-122"/>
                          <a:ea typeface="阿里巴巴普惠体 3.0 55 Regular" panose="00020600040101010101" charset="-122"/>
                        </a:rPr>
                        <a:t>末尾窗口处理</a:t>
                      </a:r>
                      <a:endParaRPr lang="zh-CN" altLang="en-US" sz="1400">
                        <a:latin typeface="阿里巴巴普惠体 3.0 55 Regular" panose="00020600040101010101" charset="-122"/>
                        <a:ea typeface="阿里巴巴普惠体 3.0 55 Regular" panose="00020600040101010101" charset="-122"/>
                      </a:endParaRPr>
                    </a:p>
                  </a:txBody>
                  <a:tcPr marL="0" marR="95567" marT="95567" marB="95567" anchor="ctr" anchorCtr="0"/>
                </a:tc>
                <a:tc>
                  <a:txBody>
                    <a:bodyPr/>
                    <a:p>
                      <a:pPr algn="ctr"/>
                      <a:r>
                        <a:rPr lang="zh-CN" altLang="en-US" sz="1400">
                          <a:latin typeface="阿里巴巴普惠体 3.0 55 Regular" panose="00020600040101010101" charset="-122"/>
                          <a:ea typeface="阿里巴巴普惠体 3.0 55 Regular" panose="00020600040101010101" charset="-122"/>
                        </a:rPr>
                        <a:t>末尾不足窗口大小时不输出</a:t>
                      </a:r>
                      <a:endParaRPr lang="zh-CN" altLang="en-US" sz="1400">
                        <a:latin typeface="阿里巴巴普惠体 3.0 55 Regular" panose="00020600040101010101" charset="-122"/>
                        <a:ea typeface="阿里巴巴普惠体 3.0 55 Regular" panose="00020600040101010101" charset="-122"/>
                      </a:endParaRPr>
                    </a:p>
                  </a:txBody>
                  <a:tcPr marL="0" marR="95567" marT="95567" marB="95567" anchor="ctr" anchorCtr="0"/>
                </a:tc>
                <a:tc>
                  <a:txBody>
                    <a:bodyPr/>
                    <a:p>
                      <a:r>
                        <a:rPr lang="zh-CN" altLang="en-US" sz="1400">
                          <a:latin typeface="阿里巴巴普惠体 3.0 55 Regular" panose="00020600040101010101" charset="-122"/>
                          <a:ea typeface="阿里巴巴普惠体 3.0 55 Regular" panose="00020600040101010101" charset="-122"/>
                        </a:rPr>
                        <a:t>末尾不足时仍输出</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r>
            </a:tbl>
          </a:graphicData>
        </a:graphic>
      </p:graphicFrame>
      <p:sp>
        <p:nvSpPr>
          <p:cNvPr id="9" name="文本框 8"/>
          <p:cNvSpPr txBox="1"/>
          <p:nvPr/>
        </p:nvSpPr>
        <p:spPr>
          <a:xfrm>
            <a:off x="1005205" y="1898650"/>
            <a:ext cx="3774440" cy="2306955"/>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 </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matrix</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5</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6</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7</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8</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NULL</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10</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print </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msum</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输出前</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行（</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window=3</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NULL</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endPar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6</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21</a:t>
            </a:r>
            <a:endPar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9</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15</a:t>
            </a:r>
            <a:endPar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12 18</a:t>
            </a:r>
            <a:endPar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0" name="文本框 9"/>
          <p:cNvSpPr txBox="1"/>
          <p:nvPr/>
        </p:nvSpPr>
        <p:spPr>
          <a:xfrm>
            <a:off x="795655" y="4515485"/>
            <a:ext cx="5458460" cy="366395"/>
          </a:xfrm>
          <a:prstGeom prst="rect">
            <a:avLst/>
          </a:prstGeom>
        </p:spPr>
        <p:txBody>
          <a:bodyPr wrap="square">
            <a:spAutoFit/>
          </a:bodyPr>
          <a:p>
            <a:pPr lvl="0" algn="l">
              <a:lnSpc>
                <a:spcPts val="2145"/>
              </a:lnSpc>
              <a:buClrTx/>
              <a:buSzTx/>
              <a:buFont typeface="Arial" panose="020B0604020202020204"/>
            </a:pP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若指定</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minPeriods=1</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，则从第</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个元素开始计算（无初始空值）。</a:t>
            </a:r>
            <a:endPar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3" name="文本框 12"/>
          <p:cNvSpPr txBox="1"/>
          <p:nvPr/>
        </p:nvSpPr>
        <p:spPr>
          <a:xfrm>
            <a:off x="6807200" y="4072890"/>
            <a:ext cx="4759325" cy="829945"/>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vol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2</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4</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NULL</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NULL</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NULL</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6</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7</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8</a:t>
            </a: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rPr>
              <a:t>rolling</a:t>
            </a:r>
            <a:r>
              <a:rPr lang="en-US" altLang="zh-CN" sz="1600" b="0">
                <a:solidFill>
                  <a:srgbClr val="000000"/>
                </a:solidFill>
                <a:latin typeface="阿里巴巴普惠体 3.0 55 Regular" panose="00020600040101010101" charset="-122"/>
                <a:ea typeface="阿里巴巴普惠体 3.0 55 Regular" panose="00020600040101010101" charset="-122"/>
              </a:rPr>
              <a:t>(sum, vol, </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 → [</a:t>
            </a:r>
            <a:r>
              <a:rPr lang="en-US" altLang="zh-CN" sz="1600" b="0">
                <a:solidFill>
                  <a:srgbClr val="00A000"/>
                </a:solidFill>
                <a:latin typeface="阿里巴巴普惠体 3.0 55 Regular" panose="00020600040101010101" charset="-122"/>
                <a:ea typeface="阿里巴巴普惠体 3.0 55 Regular" panose="00020600040101010101" charset="-122"/>
              </a:rPr>
              <a:t>6</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9</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7</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4</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6</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13</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21</a:t>
            </a: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rPr>
              <a:t>moving</a:t>
            </a:r>
            <a:r>
              <a:rPr lang="en-US" altLang="zh-CN" sz="1600" b="0">
                <a:solidFill>
                  <a:srgbClr val="000000"/>
                </a:solidFill>
                <a:latin typeface="阿里巴巴普惠体 3.0 55 Regular" panose="00020600040101010101" charset="-122"/>
                <a:ea typeface="阿里巴巴普惠体 3.0 55 Regular" panose="00020600040101010101" charset="-122"/>
              </a:rPr>
              <a:t>(sum, vol, </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 → [,,</a:t>
            </a:r>
            <a:r>
              <a:rPr lang="en-US" altLang="zh-CN" sz="1600" b="0">
                <a:solidFill>
                  <a:srgbClr val="00A000"/>
                </a:solidFill>
                <a:latin typeface="阿里巴巴普惠体 3.0 55 Regular" panose="00020600040101010101" charset="-122"/>
                <a:ea typeface="阿里巴巴普惠体 3.0 55 Regular" panose="00020600040101010101" charset="-122"/>
              </a:rPr>
              <a:t>6</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9</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7</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4</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6</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13</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21</a:t>
            </a: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14" name="矩形 13"/>
          <p:cNvSpPr/>
          <p:nvPr>
            <p:custDataLst>
              <p:tags r:id="rId5"/>
            </p:custDataLst>
          </p:nvPr>
        </p:nvSpPr>
        <p:spPr>
          <a:xfrm>
            <a:off x="6807200" y="3844290"/>
            <a:ext cx="4618990" cy="128714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7" name="文本框 16"/>
          <p:cNvSpPr txBox="1"/>
          <p:nvPr/>
        </p:nvSpPr>
        <p:spPr>
          <a:xfrm>
            <a:off x="894715" y="4973955"/>
            <a:ext cx="5511800" cy="426720"/>
          </a:xfrm>
          <a:prstGeom prst="rect">
            <a:avLst/>
          </a:prstGeom>
        </p:spPr>
        <p:txBody>
          <a:bodyPr wrap="square">
            <a:noAutofit/>
          </a:bodyPr>
          <a:p>
            <a:pPr marL="0" algn="l">
              <a:lnSpc>
                <a:spcPts val="2145"/>
              </a:lnSpc>
              <a:buClrTx/>
              <a:buSzTx/>
              <a:buFont typeface="Arial" panose="020B0604020202020204"/>
            </a:pPr>
            <a:r>
              <a:rPr lang="en-US" altLang="zh-CN"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rolling: </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指定步长时</a:t>
            </a: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窗口按步长跳跃，末尾不足窗口大小时跳过。</a:t>
            </a:r>
            <a:endParaRPr lang="en-US" altLang="zh-CN" sz="16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spcBef>
                <a:spcPts val="1300"/>
              </a:spcBef>
              <a:spcAft>
                <a:spcPts val="1000"/>
              </a:spcAft>
            </a:pPr>
            <a:endParaRPr lang="en-US" sz="16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19" name="组合 18"/>
          <p:cNvGrpSpPr/>
          <p:nvPr/>
        </p:nvGrpSpPr>
        <p:grpSpPr>
          <a:xfrm>
            <a:off x="591820" y="5034280"/>
            <a:ext cx="302260" cy="306070"/>
            <a:chOff x="763" y="6708"/>
            <a:chExt cx="476" cy="482"/>
          </a:xfrm>
        </p:grpSpPr>
        <p:sp>
          <p:nvSpPr>
            <p:cNvPr id="21" name="椭圆 20"/>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2"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23" name="文本框 22"/>
          <p:cNvSpPr txBox="1"/>
          <p:nvPr/>
        </p:nvSpPr>
        <p:spPr>
          <a:xfrm>
            <a:off x="894715" y="5628005"/>
            <a:ext cx="4013200" cy="583565"/>
          </a:xfrm>
          <a:prstGeom prst="rect">
            <a:avLst/>
          </a:prstGeom>
        </p:spPr>
        <p:txBody>
          <a:bodyPr wrap="square">
            <a:spAutoFit/>
          </a:bodyPr>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vol </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2</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3</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4</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00EE"/>
                </a:solidFill>
                <a:latin typeface="阿里巴巴普惠体 3.0 55 Regular" panose="00020600040101010101" charset="-122"/>
                <a:ea typeface="阿里巴巴普惠体 3.0 55 Regular" panose="00020600040101010101" charset="-122"/>
                <a:sym typeface="+mn-ea"/>
              </a:rPr>
              <a:t>NULL</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00EE"/>
                </a:solidFill>
                <a:latin typeface="阿里巴巴普惠体 3.0 55 Regular" panose="00020600040101010101" charset="-122"/>
                <a:ea typeface="阿里巴巴普惠体 3.0 55 Regular" panose="00020600040101010101" charset="-122"/>
                <a:sym typeface="+mn-ea"/>
              </a:rPr>
              <a:t>NULL</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00EE"/>
                </a:solidFill>
                <a:latin typeface="阿里巴巴普惠体 3.0 55 Regular" panose="00020600040101010101" charset="-122"/>
                <a:ea typeface="阿里巴巴普惠体 3.0 55 Regular" panose="00020600040101010101" charset="-122"/>
                <a:sym typeface="+mn-ea"/>
              </a:rPr>
              <a:t>NULL</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6</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7</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a:t>
            </a:r>
            <a:endParaRPr lang="en-US" altLang="zh-CN" sz="1600" b="1">
              <a:solidFill>
                <a:srgbClr val="000000"/>
              </a:solidFill>
              <a:latin typeface="MyFont" panose="02010609030101010101" charset="-122"/>
              <a:ea typeface="MyFont" panose="02010609030101010101" charset="-122"/>
            </a:endParaRPr>
          </a:p>
          <a:p>
            <a:pPr indent="0" fontAlgn="auto">
              <a:lnSpc>
                <a:spcPct val="100000"/>
              </a:lnSpc>
            </a:pPr>
            <a:r>
              <a:rPr lang="en-US" altLang="zh-CN" sz="1600" b="1">
                <a:solidFill>
                  <a:srgbClr val="000000"/>
                </a:solidFill>
                <a:latin typeface="MyFont" panose="02010609030101010101" charset="-122"/>
                <a:ea typeface="MyFont" panose="02010609030101010101" charset="-122"/>
              </a:rPr>
              <a:t>rolling</a:t>
            </a:r>
            <a:r>
              <a:rPr lang="en-US" altLang="zh-CN" sz="1600" b="0">
                <a:solidFill>
                  <a:srgbClr val="000000"/>
                </a:solidFill>
                <a:latin typeface="MyFont" panose="02010609030101010101" charset="-122"/>
                <a:ea typeface="MyFont" panose="02010609030101010101" charset="-122"/>
              </a:rPr>
              <a:t>(sum, vol, </a:t>
            </a:r>
            <a:r>
              <a:rPr lang="en-US" altLang="zh-CN" sz="1600" b="0">
                <a:solidFill>
                  <a:srgbClr val="00A000"/>
                </a:solidFill>
                <a:latin typeface="MyFont" panose="02010609030101010101" charset="-122"/>
                <a:ea typeface="MyFont" panose="02010609030101010101" charset="-122"/>
              </a:rPr>
              <a:t>3</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 → [</a:t>
            </a:r>
            <a:r>
              <a:rPr lang="en-US" altLang="zh-CN" sz="1600" b="0">
                <a:solidFill>
                  <a:srgbClr val="00A000"/>
                </a:solidFill>
                <a:latin typeface="MyFont" panose="02010609030101010101" charset="-122"/>
                <a:ea typeface="MyFont" panose="02010609030101010101" charset="-122"/>
              </a:rPr>
              <a:t>6</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7</a:t>
            </a:r>
            <a:r>
              <a:rPr lang="en-US" altLang="zh-CN" sz="1600" b="0">
                <a:solidFill>
                  <a:srgbClr val="00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13</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p:txBody>
      </p:sp>
      <p:sp>
        <p:nvSpPr>
          <p:cNvPr id="24" name="矩形 23"/>
          <p:cNvSpPr/>
          <p:nvPr>
            <p:custDataLst>
              <p:tags r:id="rId6"/>
            </p:custDataLst>
          </p:nvPr>
        </p:nvSpPr>
        <p:spPr>
          <a:xfrm>
            <a:off x="894715" y="5493385"/>
            <a:ext cx="4319270" cy="85217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6293485" cy="460375"/>
          </a:xfrm>
          <a:prstGeom prst="rect">
            <a:avLst/>
          </a:prstGeom>
          <a:noFill/>
        </p:spPr>
        <p:txBody>
          <a:bodyPr wrap="square" rtlCol="0">
            <a:spAutoFit/>
          </a:bodyPr>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窗口计算的性能与精度优化</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aphicFrame>
        <p:nvGraphicFramePr>
          <p:cNvPr id="4" name="表格 3"/>
          <p:cNvGraphicFramePr/>
          <p:nvPr/>
        </p:nvGraphicFramePr>
        <p:xfrm>
          <a:off x="688340" y="1325880"/>
          <a:ext cx="15114744" cy="2943860"/>
        </p:xfrm>
        <a:graphic>
          <a:graphicData uri="http://schemas.openxmlformats.org/drawingml/2006/table">
            <a:tbl>
              <a:tblPr firstRow="1">
                <a:tableStyleId>{A237A901-A3AF-43E8-997F-61DE3BB6E8D7}</a:tableStyleId>
              </a:tblPr>
              <a:tblGrid>
                <a:gridCol w="2367280"/>
                <a:gridCol w="2227580"/>
                <a:gridCol w="2849880"/>
                <a:gridCol w="3040380"/>
              </a:tblGrid>
              <a:tr h="0">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rPr>
                        <a:t>函数类型</a:t>
                      </a:r>
                      <a:endParaRPr lang="zh-CN" altLang="en-US" sz="1400">
                        <a:latin typeface="阿里巴巴普惠体 3.0 55 Regular" panose="00020600040101010101" charset="-122"/>
                        <a:ea typeface="阿里巴巴普惠体 3.0 55 Regular" panose="00020600040101010101" charset="-122"/>
                      </a:endParaRPr>
                    </a:p>
                  </a:txBody>
                  <a:tcPr marL="0" marR="95567" marT="95567" marB="95567" anchor="ctr" anchorCtr="0"/>
                </a:tc>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rPr>
                        <a:t>时间复杂度</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rPr>
                        <a:t>说明</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示例性能对比（n=1M, m=10）</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95567" marR="95567" marT="95567" marB="95567" anchor="ctr" anchorCtr="0"/>
                </a:tc>
              </a:tr>
              <a:tr h="0">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增量优化函数</a:t>
                      </a:r>
                      <a:b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b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（mavg, msum等）</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95567" marT="95567" marB="95567" anchor="ctr" anchorCtr="0"/>
                </a:tc>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rPr>
                        <a:t>O(n) / O(n log m)</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rPr>
                        <a:t>采用增量计算优化</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rPr>
                        <a:t>mavg: 2.418 ms</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r>
              <a:tr h="0">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mrank函数</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95567" marT="95567" marB="95567" anchor="ctr" anchorCtr="0"/>
                </a:tc>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rPr>
                        <a:t>O(mn)</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rPr>
                        <a:t>窗口移动时重置计算结果</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rPr>
                        <a:t>性能显著慢于增量函数</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r>
              <a:tr h="0">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高阶函数</a:t>
                      </a:r>
                      <a:b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b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（rolling, moving）</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95567" marT="95567" marB="95567" anchor="ctr" anchorCtr="0"/>
                </a:tc>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取决于func</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95567" marR="95567" marT="95567" marB="95567" anchor="ctr" anchorCtr="0"/>
                </a:tc>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rPr>
                        <a:t>rolling(avg): O(n)</a:t>
                      </a:r>
                      <a:br>
                        <a:rPr lang="zh-CN" altLang="en-US" sz="1400">
                          <a:latin typeface="阿里巴巴普惠体 3.0 55 Regular" panose="00020600040101010101" charset="-122"/>
                          <a:ea typeface="阿里巴巴普惠体 3.0 55 Regular" panose="00020600040101010101" charset="-122"/>
                        </a:rPr>
                      </a:br>
                      <a:r>
                        <a:rPr lang="zh-CN" altLang="en-US" sz="1400">
                          <a:latin typeface="阿里巴巴普惠体 3.0 55 Regular" panose="00020600040101010101" charset="-122"/>
                          <a:ea typeface="阿里巴巴普惠体 3.0 55 Regular" panose="00020600040101010101" charset="-122"/>
                        </a:rPr>
                        <a:t>moving(avg): O(mn)</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c>
                  <a:txBody>
                    <a:bodyPr/>
                    <a:p>
                      <a:pPr algn="ctr">
                        <a:buClrTx/>
                        <a:buSzTx/>
                        <a:buFontTx/>
                      </a:pPr>
                      <a:r>
                        <a:rPr lang="zh-CN" altLang="en-US" sz="1400">
                          <a:latin typeface="阿里巴巴普惠体 3.0 55 Regular" panose="00020600040101010101" charset="-122"/>
                          <a:ea typeface="阿里巴巴普惠体 3.0 55 Regular" panose="00020600040101010101" charset="-122"/>
                        </a:rPr>
                        <a:t>rolling(avg): 11.928 ms</a:t>
                      </a:r>
                      <a:br>
                        <a:rPr lang="zh-CN" altLang="en-US" sz="1400">
                          <a:latin typeface="阿里巴巴普惠体 3.0 55 Regular" panose="00020600040101010101" charset="-122"/>
                          <a:ea typeface="阿里巴巴普惠体 3.0 55 Regular" panose="00020600040101010101" charset="-122"/>
                        </a:rPr>
                      </a:br>
                      <a:r>
                        <a:rPr lang="zh-CN" altLang="en-US" sz="1400">
                          <a:latin typeface="阿里巴巴普惠体 3.0 55 Regular" panose="00020600040101010101" charset="-122"/>
                          <a:ea typeface="阿里巴巴普惠体 3.0 55 Regular" panose="00020600040101010101" charset="-122"/>
                        </a:rPr>
                        <a:t>moving(avg): 84.768 ms</a:t>
                      </a:r>
                      <a:endParaRPr lang="zh-CN" altLang="en-US" sz="1400">
                        <a:latin typeface="阿里巴巴普惠体 3.0 55 Regular" panose="00020600040101010101" charset="-122"/>
                        <a:ea typeface="阿里巴巴普惠体 3.0 55 Regular" panose="00020600040101010101" charset="-122"/>
                      </a:endParaRPr>
                    </a:p>
                  </a:txBody>
                  <a:tcPr marL="95567" marR="95567" marT="95567" marB="95567" anchor="ctr" anchorCtr="0"/>
                </a:tc>
              </a:tr>
            </a:tbl>
          </a:graphicData>
        </a:graphic>
      </p:graphicFrame>
      <p:sp>
        <p:nvSpPr>
          <p:cNvPr id="5" name="文本框 4"/>
          <p:cNvSpPr txBox="1"/>
          <p:nvPr/>
        </p:nvSpPr>
        <p:spPr>
          <a:xfrm>
            <a:off x="996315" y="872808"/>
            <a:ext cx="5080000" cy="337185"/>
          </a:xfrm>
          <a:prstGeom prst="rect">
            <a:avLst/>
          </a:prstGeom>
        </p:spPr>
        <p:txBody>
          <a:bodyPr>
            <a:spAutoFit/>
          </a:bodyPr>
          <a:p>
            <a:pPr marL="0" indent="0">
              <a:spcBef>
                <a:spcPts val="1300"/>
              </a:spcBef>
              <a:spcAft>
                <a:spcPts val="1000"/>
              </a:spcAft>
            </a:pPr>
            <a:r>
              <a:rPr lang="zh-CN" altLang="en-US" sz="1600" b="0" i="0">
                <a:solidFill>
                  <a:srgbClr val="404040"/>
                </a:solidFill>
                <a:latin typeface="阿里巴巴普惠体 3.0 55 Regular" panose="00020600040101010101" charset="-122"/>
                <a:ea typeface="阿里巴巴普惠体 3.0 55 Regular" panose="00020600040101010101" charset="-122"/>
              </a:rPr>
              <a:t>时间复杂度对比</a:t>
            </a:r>
            <a:endParaRPr lang="zh-CN" altLang="en-US" sz="1600" b="0" i="0">
              <a:solidFill>
                <a:srgbClr val="404040"/>
              </a:solidFill>
              <a:latin typeface="阿里巴巴普惠体 3.0 55 Regular" panose="00020600040101010101" charset="-122"/>
              <a:ea typeface="阿里巴巴普惠体 3.0 55 Regular" panose="00020600040101010101" charset="-122"/>
            </a:endParaRPr>
          </a:p>
        </p:txBody>
      </p:sp>
      <p:grpSp>
        <p:nvGrpSpPr>
          <p:cNvPr id="6" name="组合 5"/>
          <p:cNvGrpSpPr/>
          <p:nvPr/>
        </p:nvGrpSpPr>
        <p:grpSpPr>
          <a:xfrm>
            <a:off x="592455" y="860425"/>
            <a:ext cx="302260" cy="306070"/>
            <a:chOff x="763" y="6708"/>
            <a:chExt cx="476" cy="482"/>
          </a:xfrm>
        </p:grpSpPr>
        <p:sp>
          <p:nvSpPr>
            <p:cNvPr id="8" name="椭圆 7"/>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1"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12" name="文本框 11"/>
          <p:cNvSpPr txBox="1"/>
          <p:nvPr/>
        </p:nvSpPr>
        <p:spPr>
          <a:xfrm>
            <a:off x="894715" y="3712052"/>
            <a:ext cx="5080000" cy="337185"/>
          </a:xfrm>
          <a:prstGeom prst="rect">
            <a:avLst/>
          </a:prstGeom>
        </p:spPr>
        <p:txBody>
          <a:bodyPr>
            <a:spAutoFit/>
          </a:bodyPr>
          <a:p>
            <a:pPr marL="0" algn="l">
              <a:spcBef>
                <a:spcPts val="1300"/>
              </a:spcBef>
              <a:spcAft>
                <a:spcPts val="1000"/>
              </a:spcAft>
              <a:buClrTx/>
              <a:buSzTx/>
              <a:buFontTx/>
            </a:pPr>
            <a:r>
              <a:rPr lang="zh-CN" altLang="en-US" sz="1600" b="0" i="0">
                <a:solidFill>
                  <a:srgbClr val="404040"/>
                </a:solidFill>
                <a:latin typeface="阿里巴巴普惠体 3.0 55 Regular" panose="00020600040101010101" charset="-122"/>
                <a:ea typeface="阿里巴巴普惠体 3.0 55 Regular" panose="00020600040101010101" charset="-122"/>
              </a:rPr>
              <a:t>浮点数计算的精度问题</a:t>
            </a:r>
            <a:endParaRPr lang="zh-CN" altLang="en-US" sz="1600" b="0" i="0">
              <a:solidFill>
                <a:srgbClr val="404040"/>
              </a:solidFill>
              <a:latin typeface="阿里巴巴普惠体 3.0 55 Regular" panose="00020600040101010101" charset="-122"/>
              <a:ea typeface="阿里巴巴普惠体 3.0 55 Regular" panose="00020600040101010101" charset="-122"/>
            </a:endParaRPr>
          </a:p>
        </p:txBody>
      </p:sp>
      <p:grpSp>
        <p:nvGrpSpPr>
          <p:cNvPr id="16" name="组合 15"/>
          <p:cNvGrpSpPr/>
          <p:nvPr/>
        </p:nvGrpSpPr>
        <p:grpSpPr>
          <a:xfrm>
            <a:off x="523875" y="3727292"/>
            <a:ext cx="302895" cy="306705"/>
            <a:chOff x="763" y="6708"/>
            <a:chExt cx="477" cy="483"/>
          </a:xfrm>
        </p:grpSpPr>
        <p:sp>
          <p:nvSpPr>
            <p:cNvPr id="25" name="椭圆 24"/>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6"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27" name="文本框 26"/>
          <p:cNvSpPr txBox="1"/>
          <p:nvPr/>
        </p:nvSpPr>
        <p:spPr>
          <a:xfrm>
            <a:off x="560070" y="4147185"/>
            <a:ext cx="6172200" cy="641350"/>
          </a:xfrm>
          <a:prstGeom prst="rect">
            <a:avLst/>
          </a:prstGeom>
        </p:spPr>
        <p:txBody>
          <a:bodyPr wrap="square">
            <a:spAutoFit/>
          </a:bodyPr>
          <a:p>
            <a:pPr marL="285750" indent="-285750">
              <a:lnSpc>
                <a:spcPts val="2145"/>
              </a:lnSpc>
              <a:spcBef>
                <a:spcPct val="0"/>
              </a:spcBef>
              <a:spcAft>
                <a:spcPct val="0"/>
              </a:spcAft>
              <a:buFont typeface="Arial" panose="020B0604020202020204" pitchFamily="34" charset="0"/>
              <a:buChar char="•"/>
            </a:pPr>
            <a:r>
              <a:rPr lang="zh-CN" altLang="en-US" sz="1400" b="0" i="0">
                <a:solidFill>
                  <a:srgbClr val="404040"/>
                </a:solidFill>
                <a:latin typeface="阿里巴巴普惠体 3.0 55 Regular" panose="00020600040101010101" charset="-122"/>
                <a:ea typeface="阿里巴巴普惠体 3.0 55 Regular" panose="00020600040101010101" charset="-122"/>
              </a:rPr>
              <a:t>增量计算与全量计算的运算顺序不同，导致浮点数近似结果的微小差异</a:t>
            </a:r>
            <a:endParaRPr lang="zh-CN" altLang="en-US" sz="1400" b="0" i="0">
              <a:solidFill>
                <a:srgbClr val="404040"/>
              </a:solidFill>
              <a:latin typeface="阿里巴巴普惠体 3.0 55 Regular" panose="00020600040101010101" charset="-122"/>
              <a:ea typeface="阿里巴巴普惠体 3.0 55 Regular" panose="00020600040101010101" charset="-122"/>
            </a:endParaRPr>
          </a:p>
          <a:p>
            <a:pPr marL="285750" indent="-285750">
              <a:lnSpc>
                <a:spcPts val="2145"/>
              </a:lnSpc>
              <a:spcBef>
                <a:spcPct val="0"/>
              </a:spcBef>
              <a:spcAft>
                <a:spcPct val="0"/>
              </a:spcAft>
              <a:buFont typeface="Arial" panose="020B0604020202020204" pitchFamily="34" charset="0"/>
              <a:buChar char="•"/>
            </a:pPr>
            <a:r>
              <a:rPr lang="zh-CN" altLang="en-US" sz="1400" b="0" i="0">
                <a:solidFill>
                  <a:srgbClr val="404040"/>
                </a:solidFill>
                <a:latin typeface="阿里巴巴普惠体 3.0 55 Regular" panose="00020600040101010101" charset="-122"/>
                <a:ea typeface="阿里巴巴普惠体 3.0 55 Regular" panose="00020600040101010101" charset="-122"/>
              </a:rPr>
              <a:t>误差累积：当数据量级差异极大时，增量计算可能放大精度误差</a:t>
            </a:r>
            <a:endParaRPr lang="zh-CN" altLang="en-US" sz="1400" b="0" i="0">
              <a:solidFill>
                <a:srgbClr val="404040"/>
              </a:solidFill>
              <a:latin typeface="阿里巴巴普惠体 3.0 55 Regular" panose="00020600040101010101" charset="-122"/>
              <a:ea typeface="阿里巴巴普惠体 3.0 55 Regular" panose="00020600040101010101" charset="-122"/>
            </a:endParaRPr>
          </a:p>
        </p:txBody>
      </p:sp>
      <p:sp>
        <p:nvSpPr>
          <p:cNvPr id="28" name="文本框 27"/>
          <p:cNvSpPr txBox="1"/>
          <p:nvPr/>
        </p:nvSpPr>
        <p:spPr>
          <a:xfrm>
            <a:off x="534035" y="4982210"/>
            <a:ext cx="6274435" cy="1396365"/>
          </a:xfrm>
          <a:prstGeom prst="rect">
            <a:avLst/>
          </a:prstGeom>
        </p:spPr>
        <p:txBody>
          <a:bodyPr wrap="square">
            <a:spAutoFit/>
          </a:bodyPr>
          <a:p>
            <a:pPr marL="0" indent="0">
              <a:lnSpc>
                <a:spcPts val="2145"/>
              </a:lnSpc>
              <a:spcBef>
                <a:spcPts val="1000"/>
              </a:spcBef>
              <a:spcAft>
                <a:spcPts val="1000"/>
              </a:spcAft>
            </a:pPr>
            <a:r>
              <a:rPr lang="zh-CN" altLang="en-US" sz="14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解决方案：</a:t>
            </a:r>
            <a:endParaRPr lang="zh-CN" altLang="en-US" sz="1400" b="1"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lnSpc>
                <a:spcPts val="2145"/>
              </a:lnSpc>
              <a:spcBef>
                <a:spcPct val="0"/>
              </a:spcBef>
              <a:spcAft>
                <a:spcPts val="300"/>
              </a:spcAft>
              <a:buAutoNum type="arabicPeriod"/>
            </a:pP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数据类型优化：使用</a:t>
            </a:r>
            <a:r>
              <a:rPr lang="en-US" altLang="zh-CN"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DECIMAL </a:t>
            </a: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类型替代</a:t>
            </a:r>
            <a:r>
              <a:rPr lang="en-US" altLang="zh-CN"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FLOAT/DOUBLE</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lnSpc>
                <a:spcPts val="2145"/>
              </a:lnSpc>
              <a:spcBef>
                <a:spcPct val="0"/>
              </a:spcBef>
              <a:spcAft>
                <a:spcPts val="300"/>
              </a:spcAft>
              <a:buAutoNum type="arabicPeriod"/>
            </a:pP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数据预处理：过滤异常值（如</a:t>
            </a:r>
            <a:r>
              <a:rPr lang="en-US" altLang="zh-CN"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a:t>
            </a: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、极值）后再计算</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lnSpc>
                <a:spcPts val="2145"/>
              </a:lnSpc>
              <a:spcBef>
                <a:spcPct val="0"/>
              </a:spcBef>
              <a:spcAft>
                <a:spcPts val="300"/>
              </a:spcAft>
              <a:buAutoNum type="arabicPeriod"/>
            </a:pP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计算方式选择：对精度敏感场景，改用全量计算函数（如</a:t>
            </a:r>
            <a:r>
              <a:rPr lang="en-US" altLang="zh-CN"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moving</a:t>
            </a: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9" name="文本框 28"/>
          <p:cNvSpPr txBox="1"/>
          <p:nvPr/>
        </p:nvSpPr>
        <p:spPr>
          <a:xfrm>
            <a:off x="7264400" y="3712052"/>
            <a:ext cx="5080000" cy="337185"/>
          </a:xfrm>
          <a:prstGeom prst="rect">
            <a:avLst/>
          </a:prstGeom>
        </p:spPr>
        <p:txBody>
          <a:bodyPr>
            <a:spAutoFit/>
          </a:bodyPr>
          <a:p>
            <a:pPr marL="0" algn="l">
              <a:spcBef>
                <a:spcPts val="1300"/>
              </a:spcBef>
              <a:spcAft>
                <a:spcPts val="1000"/>
              </a:spcAft>
              <a:buClrTx/>
              <a:buSzTx/>
              <a:buFontTx/>
            </a:pPr>
            <a:r>
              <a:rPr lang="zh-CN" altLang="en-US" sz="1600" b="0" i="0">
                <a:solidFill>
                  <a:srgbClr val="404040"/>
                </a:solidFill>
                <a:latin typeface="阿里巴巴普惠体 3.0 55 Regular" panose="00020600040101010101" charset="-122"/>
                <a:ea typeface="阿里巴巴普惠体 3.0 55 Regular" panose="00020600040101010101" charset="-122"/>
              </a:rPr>
              <a:t>关键建议</a:t>
            </a:r>
            <a:endParaRPr lang="zh-CN" altLang="en-US" sz="1600" b="0" i="0">
              <a:solidFill>
                <a:srgbClr val="404040"/>
              </a:solidFill>
              <a:latin typeface="阿里巴巴普惠体 3.0 55 Regular" panose="00020600040101010101" charset="-122"/>
              <a:ea typeface="阿里巴巴普惠体 3.0 55 Regular" panose="00020600040101010101" charset="-122"/>
            </a:endParaRPr>
          </a:p>
        </p:txBody>
      </p:sp>
      <p:grpSp>
        <p:nvGrpSpPr>
          <p:cNvPr id="30" name="组合 29"/>
          <p:cNvGrpSpPr/>
          <p:nvPr/>
        </p:nvGrpSpPr>
        <p:grpSpPr>
          <a:xfrm>
            <a:off x="6913880" y="3727292"/>
            <a:ext cx="302895" cy="306705"/>
            <a:chOff x="763" y="6708"/>
            <a:chExt cx="477" cy="483"/>
          </a:xfrm>
        </p:grpSpPr>
        <p:sp>
          <p:nvSpPr>
            <p:cNvPr id="31" name="椭圆 30"/>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2"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33" name="文本框 32"/>
          <p:cNvSpPr txBox="1"/>
          <p:nvPr/>
        </p:nvSpPr>
        <p:spPr>
          <a:xfrm>
            <a:off x="6926580" y="4147185"/>
            <a:ext cx="4301490" cy="1191260"/>
          </a:xfrm>
          <a:prstGeom prst="rect">
            <a:avLst/>
          </a:prstGeom>
        </p:spPr>
        <p:txBody>
          <a:bodyPr wrap="square">
            <a:spAutoFit/>
          </a:bodyPr>
          <a:p>
            <a:pPr marL="285750" indent="-285750">
              <a:lnSpc>
                <a:spcPts val="2145"/>
              </a:lnSpc>
              <a:spcBef>
                <a:spcPct val="0"/>
              </a:spcBef>
              <a:spcAft>
                <a:spcPct val="0"/>
              </a:spcAft>
              <a:buFont typeface="Arial" panose="020B0604020202020204" pitchFamily="34" charset="0"/>
              <a:buChar char="•"/>
            </a:pP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性能优先：选择增量优化函数（如</a:t>
            </a:r>
            <a:r>
              <a:rPr lang="en-US" altLang="zh-CN"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mavg &gt; rolling(avg) &gt; moving(avg)</a:t>
            </a: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lnSpc>
                <a:spcPts val="2145"/>
              </a:lnSpc>
              <a:spcBef>
                <a:spcPct val="0"/>
              </a:spcBef>
              <a:spcAft>
                <a:spcPct val="0"/>
              </a:spcAft>
              <a:buFont typeface="Arial" panose="020B0604020202020204" pitchFamily="34" charset="0"/>
              <a:buChar char="•"/>
            </a:pP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精度优先：使用</a:t>
            </a:r>
            <a:r>
              <a:rPr lang="en-US" altLang="zh-CN"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DECIMAL </a:t>
            </a:r>
            <a:r>
              <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或全量计算，避免增量误差累积</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 name="图片 1"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0" y="0"/>
            <a:ext cx="12192000" cy="6858000"/>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34" name="椭圆 33"/>
          <p:cNvSpPr/>
          <p:nvPr>
            <p:custDataLst>
              <p:tags r:id="rId4"/>
            </p:custDataLst>
          </p:nvPr>
        </p:nvSpPr>
        <p:spPr>
          <a:xfrm rot="6960000">
            <a:off x="2613025" y="219075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nvGrpSpPr>
          <p:cNvPr id="16" name="组合 15"/>
          <p:cNvGrpSpPr/>
          <p:nvPr/>
        </p:nvGrpSpPr>
        <p:grpSpPr>
          <a:xfrm>
            <a:off x="398780" y="6149340"/>
            <a:ext cx="2580640" cy="337185"/>
            <a:chOff x="13801" y="9536"/>
            <a:chExt cx="4064" cy="531"/>
          </a:xfrm>
        </p:grpSpPr>
        <p:sp>
          <p:nvSpPr>
            <p:cNvPr id="18" name="文本框 17"/>
            <p:cNvSpPr txBox="1"/>
            <p:nvPr>
              <p:custDataLst>
                <p:tags r:id="rId5"/>
              </p:custDataLst>
            </p:nvPr>
          </p:nvSpPr>
          <p:spPr>
            <a:xfrm>
              <a:off x="13801" y="9536"/>
              <a:ext cx="1089" cy="531"/>
            </a:xfrm>
            <a:prstGeom prst="rect">
              <a:avLst/>
            </a:prstGeom>
            <a:noFill/>
          </p:spPr>
          <p:txBody>
            <a:bodyPr wrap="square" rtlCol="0" anchor="ctr" anchorCtr="0">
              <a:spAutoFit/>
            </a:bodyPr>
            <a:lstStyle/>
            <a:p>
              <a:pPr algn="ctr" fontAlgn="ctr">
                <a:lnSpc>
                  <a:spcPct val="100000"/>
                </a:lnSpc>
              </a:pPr>
              <a:r>
                <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rPr>
                <a:t>01 </a:t>
              </a:r>
              <a:endPar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endParaRPr>
            </a:p>
          </p:txBody>
        </p:sp>
        <p:cxnSp>
          <p:nvCxnSpPr>
            <p:cNvPr id="20" name="直接连接符 19"/>
            <p:cNvCxnSpPr/>
            <p:nvPr>
              <p:custDataLst>
                <p:tags r:id="rId6"/>
              </p:custDataLst>
            </p:nvPr>
          </p:nvCxnSpPr>
          <p:spPr>
            <a:xfrm>
              <a:off x="14733" y="9757"/>
              <a:ext cx="2208" cy="0"/>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custDataLst>
                <p:tags r:id="rId7"/>
              </p:custDataLst>
            </p:nvPr>
          </p:nvSpPr>
          <p:spPr>
            <a:xfrm>
              <a:off x="16776" y="9536"/>
              <a:ext cx="1089" cy="531"/>
            </a:xfrm>
            <a:prstGeom prst="rect">
              <a:avLst/>
            </a:prstGeom>
            <a:noFill/>
          </p:spPr>
          <p:txBody>
            <a:bodyPr wrap="square" rtlCol="0" anchor="ctr" anchorCtr="0">
              <a:spAutoFit/>
            </a:bodyPr>
            <a:lstStyle/>
            <a:p>
              <a:pPr algn="ctr" fontAlgn="ctr">
                <a:lnSpc>
                  <a:spcPct val="100000"/>
                </a:lnSpc>
              </a:pPr>
              <a:r>
                <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rPr>
                <a:t>04 </a:t>
              </a:r>
              <a:endPar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endParaRPr>
            </a:p>
          </p:txBody>
        </p:sp>
        <p:cxnSp>
          <p:nvCxnSpPr>
            <p:cNvPr id="22" name="直接连接符 21"/>
            <p:cNvCxnSpPr/>
            <p:nvPr>
              <p:custDataLst>
                <p:tags r:id="rId8"/>
              </p:custDataLst>
            </p:nvPr>
          </p:nvCxnSpPr>
          <p:spPr>
            <a:xfrm>
              <a:off x="14723" y="9757"/>
              <a:ext cx="943" cy="0"/>
            </a:xfrm>
            <a:prstGeom prst="line">
              <a:avLst/>
            </a:prstGeom>
            <a:ln w="3810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sp>
        <p:nvSpPr>
          <p:cNvPr id="28" name="文本框 27"/>
          <p:cNvSpPr txBox="1"/>
          <p:nvPr>
            <p:custDataLst>
              <p:tags r:id="rId9"/>
            </p:custDataLst>
          </p:nvPr>
        </p:nvSpPr>
        <p:spPr>
          <a:xfrm>
            <a:off x="2287905" y="2589848"/>
            <a:ext cx="7636510" cy="1630045"/>
          </a:xfrm>
          <a:prstGeom prst="rect">
            <a:avLst/>
          </a:prstGeom>
          <a:noFill/>
        </p:spPr>
        <p:txBody>
          <a:bodyPr wrap="square" rtlCol="0" anchor="ctr" anchorCtr="0">
            <a:spAutoFit/>
          </a:bodyPr>
          <a:lstStyle/>
          <a:p>
            <a:pPr algn="ctr" fontAlgn="ctr">
              <a:lnSpc>
                <a:spcPct val="100000"/>
              </a:lnSpc>
            </a:pPr>
            <a:r>
              <a:rPr lang="en-US" altLang="zh-CN" sz="10000" b="1" spc="400" dirty="0">
                <a:solidFill>
                  <a:schemeClr val="bg1"/>
                </a:solidFill>
                <a:uFillTx/>
                <a:latin typeface="阿里巴巴普惠体 3.0 55 Regular" panose="00020600040101010101" charset="-122"/>
                <a:ea typeface="阿里巴巴普惠体 3.0 55 Regular" panose="00020600040101010101" charset="-122"/>
                <a:cs typeface="思源黑体 Medium" panose="020B0600000000000000" charset="-122"/>
                <a:sym typeface="+mn-ea"/>
              </a:rPr>
              <a:t>THANKS</a:t>
            </a:r>
            <a:endParaRPr lang="en-US" altLang="zh-CN" sz="10000" b="1" spc="400" dirty="0">
              <a:solidFill>
                <a:schemeClr val="bg1"/>
              </a:solidFill>
              <a:uFillTx/>
              <a:latin typeface="阿里巴巴普惠体 3.0 55 Regular" panose="00020600040101010101" charset="-122"/>
              <a:ea typeface="阿里巴巴普惠体 3.0 55 Regular" panose="00020600040101010101" charset="-122"/>
              <a:cs typeface="思源黑体 Medium" panose="020B0600000000000000" charset="-122"/>
              <a:sym typeface="+mn-ea"/>
            </a:endParaRPr>
          </a:p>
        </p:txBody>
      </p:sp>
      <p:grpSp>
        <p:nvGrpSpPr>
          <p:cNvPr id="24" name="组合 23"/>
          <p:cNvGrpSpPr/>
          <p:nvPr/>
        </p:nvGrpSpPr>
        <p:grpSpPr>
          <a:xfrm>
            <a:off x="11428427" y="340526"/>
            <a:ext cx="388923" cy="346007"/>
            <a:chOff x="3933635" y="-1495234"/>
            <a:chExt cx="842211" cy="749278"/>
          </a:xfrm>
          <a:solidFill>
            <a:schemeClr val="bg1">
              <a:alpha val="86000"/>
            </a:schemeClr>
          </a:solidFill>
        </p:grpSpPr>
        <p:grpSp>
          <p:nvGrpSpPr>
            <p:cNvPr id="81" name="组合 80"/>
            <p:cNvGrpSpPr/>
            <p:nvPr/>
          </p:nvGrpSpPr>
          <p:grpSpPr>
            <a:xfrm>
              <a:off x="3933635" y="-1495234"/>
              <a:ext cx="203846" cy="749278"/>
              <a:chOff x="3933635" y="-1487213"/>
              <a:chExt cx="203846" cy="749278"/>
            </a:xfrm>
            <a:grpFill/>
          </p:grpSpPr>
          <p:sp>
            <p:nvSpPr>
              <p:cNvPr id="82" name="椭圆 81"/>
              <p:cNvSpPr/>
              <p:nvPr>
                <p:custDataLst>
                  <p:tags r:id="rId10"/>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89" name="椭圆 88"/>
              <p:cNvSpPr/>
              <p:nvPr>
                <p:custDataLst>
                  <p:tags r:id="rId11"/>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0" name="椭圆 89"/>
              <p:cNvSpPr/>
              <p:nvPr>
                <p:custDataLst>
                  <p:tags r:id="rId12"/>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91" name="组合 90"/>
            <p:cNvGrpSpPr/>
            <p:nvPr/>
          </p:nvGrpSpPr>
          <p:grpSpPr>
            <a:xfrm>
              <a:off x="4252817" y="-1495234"/>
              <a:ext cx="203846" cy="749278"/>
              <a:chOff x="4254477" y="-1495234"/>
              <a:chExt cx="203846" cy="749278"/>
            </a:xfrm>
            <a:grpFill/>
          </p:grpSpPr>
          <p:sp>
            <p:nvSpPr>
              <p:cNvPr id="92" name="椭圆 91"/>
              <p:cNvSpPr/>
              <p:nvPr>
                <p:custDataLst>
                  <p:tags r:id="rId13"/>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3" name="椭圆 92"/>
              <p:cNvSpPr/>
              <p:nvPr>
                <p:custDataLst>
                  <p:tags r:id="rId14"/>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4" name="椭圆 93"/>
              <p:cNvSpPr/>
              <p:nvPr>
                <p:custDataLst>
                  <p:tags r:id="rId15"/>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04" name="组合 103"/>
            <p:cNvGrpSpPr/>
            <p:nvPr/>
          </p:nvGrpSpPr>
          <p:grpSpPr>
            <a:xfrm>
              <a:off x="4572000" y="-1495234"/>
              <a:ext cx="203846" cy="749278"/>
              <a:chOff x="4572000" y="-1503255"/>
              <a:chExt cx="203846" cy="749278"/>
            </a:xfrm>
            <a:grpFill/>
          </p:grpSpPr>
          <p:sp>
            <p:nvSpPr>
              <p:cNvPr id="105" name="椭圆 104"/>
              <p:cNvSpPr/>
              <p:nvPr>
                <p:custDataLst>
                  <p:tags r:id="rId16"/>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06" name="椭圆 105"/>
              <p:cNvSpPr/>
              <p:nvPr>
                <p:custDataLst>
                  <p:tags r:id="rId17"/>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07" name="椭圆 106"/>
              <p:cNvSpPr/>
              <p:nvPr>
                <p:custDataLst>
                  <p:tags r:id="rId18"/>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4" name="直接连接符 3"/>
          <p:cNvCxnSpPr/>
          <p:nvPr>
            <p:custDataLst>
              <p:tags r:id="rId19"/>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5" name="图片 4" descr="公司logo"/>
          <p:cNvPicPr>
            <a:picLocks noChangeAspect="1"/>
          </p:cNvPicPr>
          <p:nvPr/>
        </p:nvPicPr>
        <p:blipFill>
          <a:blip r:embed="rId20" cstate="screen"/>
          <a:stretch>
            <a:fillRect/>
          </a:stretch>
        </p:blipFill>
        <p:spPr>
          <a:xfrm>
            <a:off x="582930" y="356235"/>
            <a:ext cx="1620520" cy="889000"/>
          </a:xfrm>
          <a:prstGeom prst="rect">
            <a:avLst/>
          </a:prstGeom>
        </p:spPr>
      </p:pic>
      <p:cxnSp>
        <p:nvCxnSpPr>
          <p:cNvPr id="13" name="直接连接符 12"/>
          <p:cNvCxnSpPr/>
          <p:nvPr>
            <p:custDataLst>
              <p:tags r:id="rId21"/>
            </p:custDataLst>
          </p:nvPr>
        </p:nvCxnSpPr>
        <p:spPr>
          <a:xfrm>
            <a:off x="11611610" y="2054372"/>
            <a:ext cx="0" cy="2954215"/>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ustDataLst>
      <p:tags r:id="rId22"/>
    </p:custData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01</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sz="5400" dirty="0">
                <a:solidFill>
                  <a:schemeClr val="bg1"/>
                </a:solidFill>
                <a:latin typeface="Noto Sans S Chinese Regular" panose="020B0500000000000000" pitchFamily="34" charset="-128"/>
                <a:ea typeface="Noto Sans S Chinese Regular" panose="020B0500000000000000" pitchFamily="34" charset="-128"/>
              </a:rPr>
              <a:t>概述</a:t>
            </a:r>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窗口计算</a:t>
            </a:r>
            <a:endParaRPr kumimoji="0" lang="en-US" altLang="zh-CN"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1" name="文本框 40"/>
          <p:cNvSpPr txBox="1"/>
          <p:nvPr/>
        </p:nvSpPr>
        <p:spPr>
          <a:xfrm>
            <a:off x="1481455" y="1079712"/>
            <a:ext cx="4064000" cy="368300"/>
          </a:xfrm>
          <a:prstGeom prst="rect">
            <a:avLst/>
          </a:prstGeom>
          <a:noFill/>
        </p:spPr>
        <p:txBody>
          <a:bodyPr wrap="square" rtlCol="0">
            <a:spAutoFit/>
          </a:bodyPr>
          <a:p>
            <a:pPr marL="0" lvl="0" indent="0">
              <a:buFont typeface="Arial" panose="020B0604020202020204" pitchFamily="34" charset="0"/>
              <a:buNone/>
            </a:pPr>
            <a:r>
              <a:rPr lang="zh-CN" altLang="en-US" b="1">
                <a:latin typeface="阿里巴巴普惠体 3.0 55 Regular" panose="00020600040101010101" charset="-122"/>
                <a:ea typeface="阿里巴巴普惠体 3.0 55 Regular" panose="00020600040101010101" charset="-122"/>
              </a:rPr>
              <a:t>定义</a:t>
            </a:r>
            <a:endParaRPr lang="zh-CN" altLang="en-US" b="1">
              <a:latin typeface="阿里巴巴普惠体 3.0 55 Regular" panose="00020600040101010101" charset="-122"/>
              <a:ea typeface="阿里巴巴普惠体 3.0 55 Regular" panose="00020600040101010101" charset="-122"/>
            </a:endParaRPr>
          </a:p>
        </p:txBody>
      </p:sp>
      <p:grpSp>
        <p:nvGrpSpPr>
          <p:cNvPr id="42" name="组合 41"/>
          <p:cNvGrpSpPr/>
          <p:nvPr/>
        </p:nvGrpSpPr>
        <p:grpSpPr>
          <a:xfrm>
            <a:off x="1048385" y="1083310"/>
            <a:ext cx="302260" cy="306070"/>
            <a:chOff x="763" y="6708"/>
            <a:chExt cx="476" cy="482"/>
          </a:xfrm>
        </p:grpSpPr>
        <p:sp>
          <p:nvSpPr>
            <p:cNvPr id="43" name="椭圆 42"/>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4"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3" name="文本框 2"/>
          <p:cNvSpPr txBox="1"/>
          <p:nvPr/>
        </p:nvSpPr>
        <p:spPr>
          <a:xfrm>
            <a:off x="1048385" y="1656715"/>
            <a:ext cx="4114165" cy="521970"/>
          </a:xfrm>
          <a:prstGeom prst="rect">
            <a:avLst/>
          </a:prstGeom>
          <a:noFill/>
        </p:spPr>
        <p:txBody>
          <a:bodyPr wrap="square" rtlCol="0">
            <a:spAutoFit/>
          </a:bodyPr>
          <a:p>
            <a:pPr lvl="0" algn="l">
              <a:buClrTx/>
              <a:buSzTx/>
              <a:buFont typeface="Arial" panose="020B0604020202020204" pitchFamily="34" charset="0"/>
            </a:pPr>
            <a:r>
              <a:rPr lang="zh-CN" altLang="en-US" sz="1400">
                <a:latin typeface="阿里巴巴普惠体 3.0 55 Regular" panose="00020600040101010101" charset="-122"/>
                <a:ea typeface="阿里巴巴普惠体 3.0 55 Regular" panose="00020600040101010101" charset="-122"/>
                <a:sym typeface="+mn-ea"/>
              </a:rPr>
              <a:t>对数据流或时间序列中特定范围（窗口）的数据进行动态计算，窗口可基于时间、行数或会话划分。</a:t>
            </a:r>
            <a:endParaRPr lang="zh-CN" altLang="en-US" sz="1400">
              <a:latin typeface="阿里巴巴普惠体 3.0 55 Regular" panose="00020600040101010101" charset="-122"/>
              <a:ea typeface="阿里巴巴普惠体 3.0 55 Regular" panose="00020600040101010101" charset="-122"/>
              <a:sym typeface="+mn-ea"/>
            </a:endParaRPr>
          </a:p>
        </p:txBody>
      </p:sp>
      <p:sp>
        <p:nvSpPr>
          <p:cNvPr id="4" name="文本框 3"/>
          <p:cNvSpPr txBox="1"/>
          <p:nvPr/>
        </p:nvSpPr>
        <p:spPr>
          <a:xfrm>
            <a:off x="1460500" y="2483168"/>
            <a:ext cx="5080000" cy="368300"/>
          </a:xfrm>
          <a:prstGeom prst="rect">
            <a:avLst/>
          </a:prstGeom>
          <a:noFill/>
        </p:spPr>
        <p:txBody>
          <a:bodyPr wrap="square" rtlCol="0">
            <a:spAutoFit/>
          </a:bodyPr>
          <a:p>
            <a:pPr lvl="0" algn="l">
              <a:buClrTx/>
              <a:buSzTx/>
              <a:buFont typeface="Arial" panose="020B0604020202020204" pitchFamily="34" charset="0"/>
            </a:pPr>
            <a:r>
              <a:rPr lang="zh-CN" altLang="en-US" b="1">
                <a:latin typeface="阿里巴巴普惠体 3.0 55 Regular" panose="00020600040101010101" charset="-122"/>
                <a:ea typeface="阿里巴巴普惠体 3.0 55 Regular" panose="00020600040101010101" charset="-122"/>
                <a:sym typeface="+mn-ea"/>
              </a:rPr>
              <a:t>应用场景</a:t>
            </a:r>
            <a:endParaRPr lang="zh-CN" altLang="en-US" b="1">
              <a:latin typeface="阿里巴巴普惠体 3.0 55 Regular" panose="00020600040101010101" charset="-122"/>
              <a:ea typeface="阿里巴巴普惠体 3.0 55 Regular" panose="00020600040101010101" charset="-122"/>
              <a:sym typeface="+mn-ea"/>
            </a:endParaRPr>
          </a:p>
        </p:txBody>
      </p:sp>
      <p:grpSp>
        <p:nvGrpSpPr>
          <p:cNvPr id="6" name="组合 5"/>
          <p:cNvGrpSpPr/>
          <p:nvPr/>
        </p:nvGrpSpPr>
        <p:grpSpPr>
          <a:xfrm>
            <a:off x="1027430" y="2474595"/>
            <a:ext cx="302260" cy="306070"/>
            <a:chOff x="763" y="6708"/>
            <a:chExt cx="476" cy="482"/>
          </a:xfrm>
        </p:grpSpPr>
        <p:sp>
          <p:nvSpPr>
            <p:cNvPr id="7" name="椭圆 6"/>
            <p:cNvSpPr/>
            <p:nvPr/>
          </p:nvSpPr>
          <p:spPr>
            <a:xfrm>
              <a:off x="763" y="6708"/>
              <a:ext cx="477" cy="483"/>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8" name="Shape"/>
            <p:cNvSpPr/>
            <p:nvPr/>
          </p:nvSpPr>
          <p:spPr>
            <a:xfrm>
              <a:off x="877" y="6866"/>
              <a:ext cx="242" cy="242"/>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sp>
        <p:nvSpPr>
          <p:cNvPr id="34" name="文本框 33"/>
          <p:cNvSpPr txBox="1"/>
          <p:nvPr/>
        </p:nvSpPr>
        <p:spPr>
          <a:xfrm>
            <a:off x="1128395" y="2985770"/>
            <a:ext cx="6096000" cy="1060450"/>
          </a:xfrm>
          <a:prstGeom prst="rect">
            <a:avLst/>
          </a:prstGeom>
          <a:noFill/>
        </p:spPr>
        <p:txBody>
          <a:bodyPr wrap="square" rtlCol="0" anchor="t">
            <a:spAutoFit/>
          </a:bodyPr>
          <a:p>
            <a:pPr marL="0" indent="0" fontAlgn="auto">
              <a:lnSpc>
                <a:spcPct val="150000"/>
              </a:lnSpc>
              <a:spcBef>
                <a:spcPct val="0"/>
              </a:spcBef>
              <a:spcAft>
                <a:spcPct val="0"/>
              </a:spcAft>
              <a:buFont typeface="Arial" panose="020B0604020202020204"/>
              <a:buNone/>
            </a:pPr>
            <a:r>
              <a:rPr lang="zh-CN" altLang="en-US" sz="1400" b="1">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金融领域</a:t>
            </a:r>
            <a:endPar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fontAlgn="auto">
              <a:lnSpc>
                <a:spcPct val="150000"/>
              </a:lnSpc>
              <a:spcBef>
                <a:spcPct val="0"/>
              </a:spcBef>
              <a:spcAft>
                <a:spcPct val="0"/>
              </a:spcAft>
              <a:buFont typeface="Arial" panose="020B0604020202020204" pitchFamily="34" charset="0"/>
              <a:buChar char="•"/>
            </a:pP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K</a:t>
            </a: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线计算（开盘价、收盘价、高点低点）</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滑动平均（</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MA</a:t>
            </a: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）、实时波动率监测</a:t>
            </a:r>
            <a:endPar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35" name="文本框 34"/>
          <p:cNvSpPr txBox="1"/>
          <p:nvPr/>
        </p:nvSpPr>
        <p:spPr>
          <a:xfrm>
            <a:off x="1128395" y="4046220"/>
            <a:ext cx="6096000" cy="1060450"/>
          </a:xfrm>
          <a:prstGeom prst="rect">
            <a:avLst/>
          </a:prstGeom>
          <a:noFill/>
        </p:spPr>
        <p:txBody>
          <a:bodyPr wrap="square" rtlCol="0" anchor="t">
            <a:spAutoFit/>
          </a:bodyPr>
          <a:p>
            <a:pPr marL="0" indent="0" fontAlgn="auto">
              <a:lnSpc>
                <a:spcPct val="150000"/>
              </a:lnSpc>
              <a:spcBef>
                <a:spcPct val="0"/>
              </a:spcBef>
              <a:spcAft>
                <a:spcPct val="0"/>
              </a:spcAft>
              <a:buFont typeface="Arial" panose="020B0604020202020204"/>
              <a:buNone/>
            </a:pPr>
            <a:r>
              <a:rPr lang="zh-CN" altLang="en-US" sz="1400" b="1">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物联网（</a:t>
            </a:r>
            <a:r>
              <a:rPr lang="en-US" altLang="zh-CN" sz="1400" b="1">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IoT</a:t>
            </a:r>
            <a:r>
              <a:rPr lang="zh-CN" altLang="en-US" sz="1400" b="1">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设备异常检测（</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a:t>
            </a: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秒内温度骤变告警）</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累计值计算（每分钟能耗总和）</a:t>
            </a:r>
            <a:endPar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36" name="文本框 35"/>
          <p:cNvSpPr txBox="1"/>
          <p:nvPr/>
        </p:nvSpPr>
        <p:spPr>
          <a:xfrm>
            <a:off x="1147445" y="5106670"/>
            <a:ext cx="6096000" cy="1060450"/>
          </a:xfrm>
          <a:prstGeom prst="rect">
            <a:avLst/>
          </a:prstGeom>
          <a:noFill/>
        </p:spPr>
        <p:txBody>
          <a:bodyPr wrap="square" rtlCol="0" anchor="t">
            <a:spAutoFit/>
          </a:bodyPr>
          <a:p>
            <a:pPr marL="0" indent="0" fontAlgn="auto">
              <a:lnSpc>
                <a:spcPct val="150000"/>
              </a:lnSpc>
              <a:spcBef>
                <a:spcPct val="0"/>
              </a:spcBef>
              <a:spcAft>
                <a:spcPct val="0"/>
              </a:spcAft>
              <a:buFont typeface="Arial" panose="020B0604020202020204"/>
              <a:buNone/>
            </a:pPr>
            <a:r>
              <a:rPr lang="zh-CN" altLang="en-US" sz="1400" b="1">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其他领域</a:t>
            </a:r>
            <a:endPar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marL="285750" indent="-285750" fontAlgn="auto">
              <a:lnSpc>
                <a:spcPct val="150000"/>
              </a:lnSpc>
              <a:spcBef>
                <a:spcPct val="0"/>
              </a:spcBef>
              <a:spcAft>
                <a:spcPct val="0"/>
              </a:spcAft>
              <a:buFont typeface="Arial" panose="020B0604020202020204" pitchFamily="34" charset="0"/>
              <a:buChar char="•"/>
            </a:pP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电商实时用户行为分析（如</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10</a:t>
            </a: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分钟点击量）</a:t>
            </a:r>
            <a:endParaRPr lang="zh-CN" altLang="en-US" sz="1400" b="0" i="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交通流量滚动统计（每</a:t>
            </a:r>
            <a:r>
              <a:rPr lang="en-US" altLang="zh-CN"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5</a:t>
            </a:r>
            <a:r>
              <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分钟车辆计数）</a:t>
            </a:r>
            <a:endParaRPr lang="zh-CN" altLang="en-US" sz="1400">
              <a:solidFill>
                <a:srgbClr val="404040"/>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pic>
        <p:nvPicPr>
          <p:cNvPr id="37" name="图片 36"/>
          <p:cNvPicPr/>
          <p:nvPr/>
        </p:nvPicPr>
        <p:blipFill>
          <a:blip r:embed="rId3"/>
          <a:srcRect b="12141"/>
          <a:stretch>
            <a:fillRect/>
          </a:stretch>
        </p:blipFill>
        <p:spPr>
          <a:xfrm>
            <a:off x="5553075" y="1720850"/>
            <a:ext cx="6010275" cy="4117340"/>
          </a:xfrm>
          <a:prstGeom prst="rect">
            <a:avLst/>
          </a:prstGeom>
        </p:spPr>
      </p:pic>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4"/>
    </p:custData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Regular" panose="020B0500000000000000" pitchFamily="34" charset="-128"/>
              <a:ea typeface="Noto Sans S Chinese Regular" panose="020B0500000000000000" pitchFamily="34" charset="-128"/>
              <a:cs typeface="+mn-cs"/>
            </a:endParaRPr>
          </a:p>
        </p:txBody>
      </p:sp>
      <p:sp>
        <p:nvSpPr>
          <p:cNvPr id="9" name="文本框 8"/>
          <p:cNvSpPr txBox="1"/>
          <p:nvPr/>
        </p:nvSpPr>
        <p:spPr>
          <a:xfrm>
            <a:off x="996314" y="213995"/>
            <a:ext cx="8421509" cy="4603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rPr>
              <a:t>窗口分类</a:t>
            </a:r>
            <a:endParaRPr kumimoji="0" lang="zh-CN" altLang="en-US" sz="2400" b="1" i="0" u="none" strike="noStrike" kern="1200" cap="none" spc="0" normalizeH="0" baseline="0" noProof="0" dirty="0">
              <a:ln>
                <a:noFill/>
              </a:ln>
              <a:solidFill>
                <a:srgbClr val="022EA6"/>
              </a:solidFill>
              <a:effectLst/>
              <a:uLnTx/>
              <a:uFillTx/>
              <a:latin typeface="阿里巴巴普惠体 3.0 55 Regular" panose="00020600040101010101" charset="-122"/>
              <a:ea typeface="阿里巴巴普惠体 3.0 55 Regular" panose="00020600040101010101" charset="-122"/>
              <a:cs typeface="+mn-cs"/>
            </a:endParaRPr>
          </a:p>
        </p:txBody>
      </p:sp>
      <p:sp>
        <p:nvSpPr>
          <p:cNvPr id="5" name="圆角矩形 4"/>
          <p:cNvSpPr/>
          <p:nvPr/>
        </p:nvSpPr>
        <p:spPr>
          <a:xfrm>
            <a:off x="2947035" y="3267075"/>
            <a:ext cx="2032000" cy="749300"/>
          </a:xfrm>
          <a:prstGeom prst="roundRect">
            <a:avLst/>
          </a:prstGeom>
          <a:solidFill>
            <a:schemeClr val="tx2">
              <a:lumMod val="75000"/>
              <a:lumOff val="2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000">
                <a:latin typeface="阿里巴巴普惠体 3.0 55 Regular" panose="00020600040101010101" charset="-122"/>
                <a:ea typeface="阿里巴巴普惠体 3.0 55 Regular" panose="00020600040101010101" charset="-122"/>
              </a:rPr>
              <a:t>窗口类型</a:t>
            </a:r>
            <a:endParaRPr lang="zh-CN" altLang="en-US" sz="2000">
              <a:latin typeface="阿里巴巴普惠体 3.0 55 Regular" panose="00020600040101010101" charset="-122"/>
              <a:ea typeface="阿里巴巴普惠体 3.0 55 Regular" panose="00020600040101010101" charset="-122"/>
            </a:endParaRPr>
          </a:p>
        </p:txBody>
      </p:sp>
      <p:sp>
        <p:nvSpPr>
          <p:cNvPr id="15" name="圆角矩形 14"/>
          <p:cNvSpPr/>
          <p:nvPr/>
        </p:nvSpPr>
        <p:spPr>
          <a:xfrm>
            <a:off x="5702300" y="1746250"/>
            <a:ext cx="2032000" cy="622300"/>
          </a:xfrm>
          <a:prstGeom prst="roundRect">
            <a:avLst/>
          </a:prstGeom>
          <a:solidFill>
            <a:schemeClr val="tx2">
              <a:lumMod val="50000"/>
              <a:lumOff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000">
                <a:latin typeface="阿里巴巴普惠体 3.0 55 Regular" panose="00020600040101010101" charset="-122"/>
                <a:ea typeface="阿里巴巴普惠体 3.0 55 Regular" panose="00020600040101010101" charset="-122"/>
              </a:rPr>
              <a:t>行类型窗口</a:t>
            </a:r>
            <a:endParaRPr lang="zh-CN" altLang="en-US" sz="2000">
              <a:latin typeface="阿里巴巴普惠体 3.0 55 Regular" panose="00020600040101010101" charset="-122"/>
              <a:ea typeface="阿里巴巴普惠体 3.0 55 Regular" panose="00020600040101010101" charset="-122"/>
            </a:endParaRPr>
          </a:p>
        </p:txBody>
      </p:sp>
      <p:sp>
        <p:nvSpPr>
          <p:cNvPr id="16" name="圆角矩形 15"/>
          <p:cNvSpPr/>
          <p:nvPr/>
        </p:nvSpPr>
        <p:spPr>
          <a:xfrm>
            <a:off x="5702300" y="4921885"/>
            <a:ext cx="2032000" cy="631190"/>
          </a:xfrm>
          <a:prstGeom prst="roundRect">
            <a:avLst/>
          </a:prstGeom>
          <a:solidFill>
            <a:schemeClr val="tx2">
              <a:lumMod val="50000"/>
              <a:lumOff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000">
                <a:latin typeface="阿里巴巴普惠体 3.0 55 Regular" panose="00020600040101010101" charset="-122"/>
                <a:ea typeface="阿里巴巴普惠体 3.0 55 Regular" panose="00020600040101010101" charset="-122"/>
              </a:rPr>
              <a:t>时间类型窗口</a:t>
            </a:r>
            <a:endParaRPr lang="zh-CN" altLang="en-US" sz="2000">
              <a:latin typeface="阿里巴巴普惠体 3.0 55 Regular" panose="00020600040101010101" charset="-122"/>
              <a:ea typeface="阿里巴巴普惠体 3.0 55 Regular" panose="00020600040101010101" charset="-122"/>
            </a:endParaRPr>
          </a:p>
        </p:txBody>
      </p:sp>
      <p:sp>
        <p:nvSpPr>
          <p:cNvPr id="17" name="圆角矩形 16"/>
          <p:cNvSpPr/>
          <p:nvPr/>
        </p:nvSpPr>
        <p:spPr>
          <a:xfrm>
            <a:off x="8826500" y="803910"/>
            <a:ext cx="2032000" cy="622300"/>
          </a:xfrm>
          <a:prstGeom prst="roundRect">
            <a:avLst/>
          </a:prstGeom>
          <a:solidFill>
            <a:schemeClr val="accent1">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000">
                <a:latin typeface="阿里巴巴普惠体 3.0 55 Regular" panose="00020600040101010101" charset="-122"/>
                <a:ea typeface="阿里巴巴普惠体 3.0 55 Regular" panose="00020600040101010101" charset="-122"/>
                <a:sym typeface="+mn-ea"/>
              </a:rPr>
              <a:t>滚动窗口</a:t>
            </a:r>
            <a:endParaRPr lang="zh-CN" altLang="en-US" sz="2000">
              <a:latin typeface="阿里巴巴普惠体 3.0 55 Regular" panose="00020600040101010101" charset="-122"/>
              <a:ea typeface="阿里巴巴普惠体 3.0 55 Regular" panose="00020600040101010101" charset="-122"/>
            </a:endParaRPr>
          </a:p>
        </p:txBody>
      </p:sp>
      <p:sp>
        <p:nvSpPr>
          <p:cNvPr id="18" name="圆角矩形 17"/>
          <p:cNvSpPr/>
          <p:nvPr/>
        </p:nvSpPr>
        <p:spPr>
          <a:xfrm>
            <a:off x="8775700" y="1527175"/>
            <a:ext cx="2032000" cy="622300"/>
          </a:xfrm>
          <a:prstGeom prst="roundRect">
            <a:avLst/>
          </a:prstGeom>
          <a:solidFill>
            <a:schemeClr val="accent1">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000">
                <a:latin typeface="阿里巴巴普惠体 3.0 55 Regular" panose="00020600040101010101" charset="-122"/>
                <a:ea typeface="阿里巴巴普惠体 3.0 55 Regular" panose="00020600040101010101" charset="-122"/>
                <a:sym typeface="+mn-ea"/>
              </a:rPr>
              <a:t>滑动窗口</a:t>
            </a:r>
            <a:endParaRPr lang="zh-CN" altLang="en-US" sz="2000">
              <a:latin typeface="阿里巴巴普惠体 3.0 55 Regular" panose="00020600040101010101" charset="-122"/>
              <a:ea typeface="阿里巴巴普惠体 3.0 55 Regular" panose="00020600040101010101" charset="-122"/>
            </a:endParaRPr>
          </a:p>
        </p:txBody>
      </p:sp>
      <p:sp>
        <p:nvSpPr>
          <p:cNvPr id="19" name="圆角矩形 18"/>
          <p:cNvSpPr/>
          <p:nvPr/>
        </p:nvSpPr>
        <p:spPr>
          <a:xfrm>
            <a:off x="8775700" y="2251710"/>
            <a:ext cx="2032000" cy="622300"/>
          </a:xfrm>
          <a:prstGeom prst="roundRect">
            <a:avLst/>
          </a:prstGeom>
          <a:solidFill>
            <a:schemeClr val="accent1">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000">
                <a:latin typeface="阿里巴巴普惠体 3.0 55 Regular" panose="00020600040101010101" charset="-122"/>
                <a:ea typeface="阿里巴巴普惠体 3.0 55 Regular" panose="00020600040101010101" charset="-122"/>
                <a:sym typeface="+mn-ea"/>
              </a:rPr>
              <a:t>累计窗口</a:t>
            </a:r>
            <a:endParaRPr lang="zh-CN" altLang="en-US" sz="2000">
              <a:latin typeface="阿里巴巴普惠体 3.0 55 Regular" panose="00020600040101010101" charset="-122"/>
              <a:ea typeface="阿里巴巴普惠体 3.0 55 Regular" panose="00020600040101010101" charset="-122"/>
            </a:endParaRPr>
          </a:p>
        </p:txBody>
      </p:sp>
      <p:sp>
        <p:nvSpPr>
          <p:cNvPr id="20" name="圆角矩形 19"/>
          <p:cNvSpPr/>
          <p:nvPr/>
        </p:nvSpPr>
        <p:spPr>
          <a:xfrm>
            <a:off x="8775700" y="2976245"/>
            <a:ext cx="2032000" cy="622300"/>
          </a:xfrm>
          <a:prstGeom prst="roundRect">
            <a:avLst/>
          </a:prstGeom>
          <a:solidFill>
            <a:schemeClr val="accent1">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en-US" altLang="zh-CN" sz="2000">
                <a:latin typeface="阿里巴巴普惠体 3.0 55 Regular" panose="00020600040101010101" charset="-122"/>
                <a:ea typeface="阿里巴巴普惠体 3.0 55 Regular" panose="00020600040101010101" charset="-122"/>
                <a:sym typeface="+mn-ea"/>
              </a:rPr>
              <a:t>segment </a:t>
            </a:r>
            <a:r>
              <a:rPr lang="zh-CN" altLang="en-US" sz="2000">
                <a:latin typeface="阿里巴巴普惠体 3.0 55 Regular" panose="00020600040101010101" charset="-122"/>
                <a:ea typeface="阿里巴巴普惠体 3.0 55 Regular" panose="00020600040101010101" charset="-122"/>
                <a:sym typeface="+mn-ea"/>
              </a:rPr>
              <a:t>窗口</a:t>
            </a:r>
            <a:endParaRPr lang="zh-CN" altLang="en-US" sz="2000">
              <a:latin typeface="阿里巴巴普惠体 3.0 55 Regular" panose="00020600040101010101" charset="-122"/>
              <a:ea typeface="阿里巴巴普惠体 3.0 55 Regular" panose="00020600040101010101" charset="-122"/>
            </a:endParaRPr>
          </a:p>
        </p:txBody>
      </p:sp>
      <p:sp>
        <p:nvSpPr>
          <p:cNvPr id="21" name="圆角矩形 20"/>
          <p:cNvSpPr/>
          <p:nvPr/>
        </p:nvSpPr>
        <p:spPr>
          <a:xfrm>
            <a:off x="8775700" y="3877310"/>
            <a:ext cx="2032000" cy="622300"/>
          </a:xfrm>
          <a:prstGeom prst="roundRect">
            <a:avLst/>
          </a:prstGeom>
          <a:solidFill>
            <a:schemeClr val="accent1">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000">
                <a:latin typeface="阿里巴巴普惠体 3.0 55 Regular" panose="00020600040101010101" charset="-122"/>
                <a:ea typeface="阿里巴巴普惠体 3.0 55 Regular" panose="00020600040101010101" charset="-122"/>
                <a:sym typeface="+mn-ea"/>
              </a:rPr>
              <a:t>滚动窗口</a:t>
            </a:r>
            <a:endParaRPr lang="zh-CN" altLang="en-US" sz="2000">
              <a:latin typeface="阿里巴巴普惠体 3.0 55 Regular" panose="00020600040101010101" charset="-122"/>
              <a:ea typeface="阿里巴巴普惠体 3.0 55 Regular" panose="00020600040101010101" charset="-122"/>
            </a:endParaRPr>
          </a:p>
        </p:txBody>
      </p:sp>
      <p:sp>
        <p:nvSpPr>
          <p:cNvPr id="22" name="圆角矩形 21"/>
          <p:cNvSpPr/>
          <p:nvPr/>
        </p:nvSpPr>
        <p:spPr>
          <a:xfrm>
            <a:off x="8775700" y="4600575"/>
            <a:ext cx="2032000" cy="622300"/>
          </a:xfrm>
          <a:prstGeom prst="roundRect">
            <a:avLst/>
          </a:prstGeom>
          <a:solidFill>
            <a:schemeClr val="accent1">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000">
                <a:latin typeface="阿里巴巴普惠体 3.0 55 Regular" panose="00020600040101010101" charset="-122"/>
                <a:ea typeface="阿里巴巴普惠体 3.0 55 Regular" panose="00020600040101010101" charset="-122"/>
                <a:sym typeface="+mn-ea"/>
              </a:rPr>
              <a:t>滑动窗口</a:t>
            </a:r>
            <a:endParaRPr lang="zh-CN" altLang="en-US" sz="2000">
              <a:latin typeface="阿里巴巴普惠体 3.0 55 Regular" panose="00020600040101010101" charset="-122"/>
              <a:ea typeface="阿里巴巴普惠体 3.0 55 Regular" panose="00020600040101010101" charset="-122"/>
            </a:endParaRPr>
          </a:p>
        </p:txBody>
      </p:sp>
      <p:sp>
        <p:nvSpPr>
          <p:cNvPr id="23" name="圆角矩形 22"/>
          <p:cNvSpPr/>
          <p:nvPr/>
        </p:nvSpPr>
        <p:spPr>
          <a:xfrm>
            <a:off x="8775700" y="5325110"/>
            <a:ext cx="2032000" cy="622300"/>
          </a:xfrm>
          <a:prstGeom prst="roundRect">
            <a:avLst/>
          </a:prstGeom>
          <a:solidFill>
            <a:schemeClr val="accent1">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000">
                <a:latin typeface="阿里巴巴普惠体 3.0 55 Regular" panose="00020600040101010101" charset="-122"/>
                <a:ea typeface="阿里巴巴普惠体 3.0 55 Regular" panose="00020600040101010101" charset="-122"/>
                <a:sym typeface="+mn-ea"/>
              </a:rPr>
              <a:t>累计窗口</a:t>
            </a:r>
            <a:endParaRPr lang="zh-CN" altLang="en-US" sz="2000">
              <a:latin typeface="阿里巴巴普惠体 3.0 55 Regular" panose="00020600040101010101" charset="-122"/>
              <a:ea typeface="阿里巴巴普惠体 3.0 55 Regular" panose="00020600040101010101" charset="-122"/>
            </a:endParaRPr>
          </a:p>
        </p:txBody>
      </p:sp>
      <p:sp>
        <p:nvSpPr>
          <p:cNvPr id="24" name="圆角矩形 23"/>
          <p:cNvSpPr/>
          <p:nvPr/>
        </p:nvSpPr>
        <p:spPr>
          <a:xfrm>
            <a:off x="8775700" y="6049645"/>
            <a:ext cx="2032000" cy="622300"/>
          </a:xfrm>
          <a:prstGeom prst="roundRect">
            <a:avLst/>
          </a:prstGeom>
          <a:solidFill>
            <a:schemeClr val="accent1">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2000">
                <a:latin typeface="阿里巴巴普惠体 3.0 55 Regular" panose="00020600040101010101" charset="-122"/>
                <a:ea typeface="阿里巴巴普惠体 3.0 55 Regular" panose="00020600040101010101" charset="-122"/>
                <a:sym typeface="+mn-ea"/>
              </a:rPr>
              <a:t>会话窗口</a:t>
            </a:r>
            <a:endParaRPr lang="zh-CN" altLang="en-US" sz="2000">
              <a:latin typeface="阿里巴巴普惠体 3.0 55 Regular" panose="00020600040101010101" charset="-122"/>
              <a:ea typeface="阿里巴巴普惠体 3.0 55 Regular" panose="00020600040101010101" charset="-122"/>
            </a:endParaRPr>
          </a:p>
        </p:txBody>
      </p:sp>
      <p:cxnSp>
        <p:nvCxnSpPr>
          <p:cNvPr id="25" name="肘形连接符 24"/>
          <p:cNvCxnSpPr>
            <a:stCxn id="5" idx="3"/>
            <a:endCxn id="15" idx="1"/>
          </p:cNvCxnSpPr>
          <p:nvPr/>
        </p:nvCxnSpPr>
        <p:spPr>
          <a:xfrm flipV="1">
            <a:off x="4979035" y="2057400"/>
            <a:ext cx="723265" cy="1584325"/>
          </a:xfrm>
          <a:prstGeom prst="bentConnector3">
            <a:avLst>
              <a:gd name="adj1" fmla="val 50044"/>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arrow"/>
          </a:ln>
        </p:spPr>
        <p:style>
          <a:lnRef idx="1">
            <a:schemeClr val="accent1"/>
          </a:lnRef>
          <a:fillRef idx="0">
            <a:schemeClr val="accent1"/>
          </a:fillRef>
          <a:effectRef idx="0">
            <a:schemeClr val="accent1"/>
          </a:effectRef>
          <a:fontRef idx="minor">
            <a:schemeClr val="tx1"/>
          </a:fontRef>
        </p:style>
      </p:cxnSp>
      <p:cxnSp>
        <p:nvCxnSpPr>
          <p:cNvPr id="26" name="肘形连接符 25"/>
          <p:cNvCxnSpPr>
            <a:stCxn id="5" idx="3"/>
            <a:endCxn id="16" idx="1"/>
          </p:cNvCxnSpPr>
          <p:nvPr/>
        </p:nvCxnSpPr>
        <p:spPr>
          <a:xfrm>
            <a:off x="4979035" y="3641725"/>
            <a:ext cx="723265" cy="1595755"/>
          </a:xfrm>
          <a:prstGeom prst="bentConnector3">
            <a:avLst>
              <a:gd name="adj1" fmla="val 50044"/>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arrow"/>
          </a:ln>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flipV="1">
            <a:off x="7708900" y="1102360"/>
            <a:ext cx="1092200" cy="942340"/>
          </a:xfrm>
          <a:prstGeom prst="bentConnector3">
            <a:avLst>
              <a:gd name="adj1" fmla="val 50000"/>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cxnSp>
      <p:cxnSp>
        <p:nvCxnSpPr>
          <p:cNvPr id="28" name="肘形连接符 27"/>
          <p:cNvCxnSpPr>
            <a:stCxn id="15" idx="3"/>
            <a:endCxn id="20" idx="1"/>
          </p:cNvCxnSpPr>
          <p:nvPr/>
        </p:nvCxnSpPr>
        <p:spPr>
          <a:xfrm>
            <a:off x="7734300" y="2057400"/>
            <a:ext cx="1041400" cy="1229995"/>
          </a:xfrm>
          <a:prstGeom prst="bentConnector3">
            <a:avLst>
              <a:gd name="adj1" fmla="val 50000"/>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cxnSp>
      <p:cxnSp>
        <p:nvCxnSpPr>
          <p:cNvPr id="29" name="肘形连接符 28"/>
          <p:cNvCxnSpPr>
            <a:stCxn id="16" idx="3"/>
            <a:endCxn id="21" idx="1"/>
          </p:cNvCxnSpPr>
          <p:nvPr/>
        </p:nvCxnSpPr>
        <p:spPr>
          <a:xfrm flipV="1">
            <a:off x="7734300" y="4188460"/>
            <a:ext cx="1041400" cy="1049020"/>
          </a:xfrm>
          <a:prstGeom prst="bentConnector3">
            <a:avLst>
              <a:gd name="adj1" fmla="val 50000"/>
            </a:avLst>
          </a:prstGeom>
          <a:ln w="60325">
            <a:gradFill>
              <a:gsLst>
                <a:gs pos="0">
                  <a:schemeClr val="accent1">
                    <a:lumMod val="5000"/>
                    <a:lumOff val="95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cxnSp>
      <p:cxnSp>
        <p:nvCxnSpPr>
          <p:cNvPr id="30" name="肘形连接符 29"/>
          <p:cNvCxnSpPr>
            <a:stCxn id="16" idx="3"/>
            <a:endCxn id="24" idx="1"/>
          </p:cNvCxnSpPr>
          <p:nvPr/>
        </p:nvCxnSpPr>
        <p:spPr>
          <a:xfrm>
            <a:off x="7734300" y="5237480"/>
            <a:ext cx="1041400" cy="1123315"/>
          </a:xfrm>
          <a:prstGeom prst="bentConnector3">
            <a:avLst>
              <a:gd name="adj1" fmla="val 50000"/>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cxnSp>
      <p:sp>
        <p:nvSpPr>
          <p:cNvPr id="31" name="TextBox 1" descr="7b0a202020202262756c6c6574223a20227b5c2263617465676f727949645c223a31303030352c5c2274656d706c61746549645c223a32303233313534367d220a7d0a"/>
          <p:cNvSpPr txBox="1"/>
          <p:nvPr/>
        </p:nvSpPr>
        <p:spPr>
          <a:xfrm>
            <a:off x="889635" y="1737360"/>
            <a:ext cx="2023745" cy="1861185"/>
          </a:xfrm>
          <a:prstGeom prst="rect">
            <a:avLst/>
          </a:prstGeom>
          <a:noFill/>
        </p:spPr>
        <p:txBody>
          <a:bodyPr rot="0" spcFirstLastPara="0" vertOverflow="overflow" horzOverflow="overflow" vert="horz" wrap="square" lIns="60960" tIns="30480" rIns="60960" bIns="30480" numCol="1" spcCol="0" rtlCol="0" fromWordArt="0" anchor="t" anchorCtr="0" forceAA="0" compatLnSpc="1">
            <a:spAutoFit/>
          </a:bodyPr>
          <a:lstStyle/>
          <a:p>
            <a:pPr indent="0" algn="l">
              <a:buClrTx/>
              <a:buSzTx/>
              <a:buFont typeface="Wingdings" panose="05000000000000000000" charset="0"/>
              <a:buNone/>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rPr>
              <a:t>窗口分类</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lgn="l">
              <a:buClrTx/>
              <a:buSzTx/>
              <a:buFont typeface="Wingdings" panose="05000000000000000000" charset="0"/>
              <a:buNone/>
            </a:pPr>
            <a:endParaRPr lang="zh-CN" altLang="en-US" sz="9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a:latin typeface="阿里巴巴普惠体 3.0 55 Regular" panose="00020600040101010101" charset="-122"/>
                <a:ea typeface="阿里巴巴普惠体 3.0 55 Regular" panose="00020600040101010101" charset="-122"/>
              </a:rPr>
              <a:t>滚动</a:t>
            </a:r>
            <a:r>
              <a:rPr lang="en-US" altLang="zh-CN">
                <a:latin typeface="阿里巴巴普惠体 3.0 55 Regular" panose="00020600040101010101" charset="-122"/>
                <a:ea typeface="阿里巴巴普惠体 3.0 55 Regular" panose="00020600040101010101" charset="-122"/>
                <a:sym typeface="+mn-ea"/>
              </a:rPr>
              <a:t>窗口</a:t>
            </a:r>
            <a:endParaRPr lang="en-US" altLang="zh-CN">
              <a:latin typeface="阿里巴巴普惠体 3.0 55 Regular" panose="00020600040101010101" charset="-122"/>
              <a:ea typeface="阿里巴巴普惠体 3.0 55 Regular" panose="00020600040101010101" charset="-122"/>
            </a:endParaRPr>
          </a:p>
          <a:p>
            <a:pPr marL="285750" indent="-285750">
              <a:buFont typeface="Arial" panose="020B0604020202020204" pitchFamily="34" charset="0"/>
              <a:buChar char="•"/>
            </a:pPr>
            <a:r>
              <a:rPr lang="en-US" altLang="zh-CN">
                <a:latin typeface="阿里巴巴普惠体 3.0 55 Regular" panose="00020600040101010101" charset="-122"/>
                <a:ea typeface="阿里巴巴普惠体 3.0 55 Regular" panose="00020600040101010101" charset="-122"/>
              </a:rPr>
              <a:t>滑动窗口</a:t>
            </a:r>
            <a:endParaRPr lang="en-US" altLang="zh-CN">
              <a:latin typeface="阿里巴巴普惠体 3.0 55 Regular" panose="00020600040101010101" charset="-122"/>
              <a:ea typeface="阿里巴巴普惠体 3.0 55 Regular" panose="00020600040101010101" charset="-122"/>
            </a:endParaRPr>
          </a:p>
          <a:p>
            <a:pPr marL="285750" indent="-285750">
              <a:buFont typeface="Arial" panose="020B0604020202020204" pitchFamily="34" charset="0"/>
              <a:buChar char="•"/>
            </a:pPr>
            <a:r>
              <a:rPr lang="en-US" altLang="zh-CN">
                <a:latin typeface="阿里巴巴普惠体 3.0 55 Regular" panose="00020600040101010101" charset="-122"/>
                <a:ea typeface="阿里巴巴普惠体 3.0 55 Regular" panose="00020600040101010101" charset="-122"/>
              </a:rPr>
              <a:t>累积窗口</a:t>
            </a:r>
            <a:endParaRPr lang="en-US" altLang="zh-CN">
              <a:latin typeface="阿里巴巴普惠体 3.0 55 Regular" panose="00020600040101010101" charset="-122"/>
              <a:ea typeface="阿里巴巴普惠体 3.0 55 Regular" panose="00020600040101010101" charset="-122"/>
            </a:endParaRPr>
          </a:p>
          <a:p>
            <a:pPr marL="285750" indent="-285750">
              <a:buFont typeface="Arial" panose="020B0604020202020204" pitchFamily="34" charset="0"/>
              <a:buChar char="•"/>
            </a:pPr>
            <a:r>
              <a:rPr lang="en-US" altLang="zh-CN">
                <a:latin typeface="阿里巴巴普惠体 3.0 55 Regular" panose="00020600040101010101" charset="-122"/>
                <a:ea typeface="阿里巴巴普惠体 3.0 55 Regular" panose="00020600040101010101" charset="-122"/>
              </a:rPr>
              <a:t>段窗口</a:t>
            </a:r>
            <a:endParaRPr lang="en-US" altLang="zh-CN">
              <a:latin typeface="阿里巴巴普惠体 3.0 55 Regular" panose="00020600040101010101" charset="-122"/>
              <a:ea typeface="阿里巴巴普惠体 3.0 55 Regular" panose="00020600040101010101" charset="-122"/>
            </a:endParaRPr>
          </a:p>
          <a:p>
            <a:pPr marL="285750" indent="-285750">
              <a:buFont typeface="Arial" panose="020B0604020202020204" pitchFamily="34" charset="0"/>
              <a:buChar char="•"/>
            </a:pPr>
            <a:r>
              <a:rPr lang="en-US" altLang="zh-CN">
                <a:latin typeface="阿里巴巴普惠体 3.0 55 Regular" panose="00020600040101010101" charset="-122"/>
                <a:ea typeface="阿里巴巴普惠体 3.0 55 Regular" panose="00020600040101010101" charset="-122"/>
              </a:rPr>
              <a:t>会话窗口</a:t>
            </a:r>
            <a:endParaRPr lang="en-US" altLang="zh-CN">
              <a:latin typeface="阿里巴巴普惠体 3.0 55 Regular" panose="00020600040101010101" charset="-122"/>
              <a:ea typeface="阿里巴巴普惠体 3.0 55 Regular" panose="00020600040101010101" charset="-122"/>
            </a:endParaRPr>
          </a:p>
        </p:txBody>
      </p:sp>
      <p:sp>
        <p:nvSpPr>
          <p:cNvPr id="32" name="TextBox 1" descr="7b0a202020202262756c6c6574223a20227b5c2263617465676f727949645c223a31303030352c5c2274656d706c61746549645c223a32303233313534367d220a7d0a"/>
          <p:cNvSpPr txBox="1"/>
          <p:nvPr/>
        </p:nvSpPr>
        <p:spPr>
          <a:xfrm>
            <a:off x="889635" y="4499610"/>
            <a:ext cx="2286000" cy="1029970"/>
          </a:xfrm>
          <a:prstGeom prst="rect">
            <a:avLst/>
          </a:prstGeom>
          <a:noFill/>
        </p:spPr>
        <p:txBody>
          <a:bodyPr rot="0" spcFirstLastPara="0" vertOverflow="overflow" horzOverflow="overflow" vert="horz" wrap="square" lIns="60960" tIns="30480" rIns="60960" bIns="30480" numCol="1" spcCol="0" rtlCol="0" fromWordArt="0" anchor="t" anchorCtr="0" forceAA="0" compatLnSpc="1">
            <a:spAutoFit/>
          </a:bodyPr>
          <a:lstStyle/>
          <a:p>
            <a:pPr indent="0" algn="l">
              <a:buClrTx/>
              <a:buSzTx/>
              <a:buFont typeface="Wingdings" panose="05000000000000000000" charset="0"/>
              <a:buNone/>
            </a:pPr>
            <a:r>
              <a:rPr lang="zh-CN" altLang="en-US" b="1" i="0">
                <a:latin typeface="阿里巴巴普惠体 3.0 55 Regular" panose="00020600040101010101" charset="-122"/>
                <a:ea typeface="阿里巴巴普惠体 3.0 55 Regular" panose="00020600040101010101" charset="-122"/>
                <a:cs typeface="阿里巴巴普惠体 3.0 55 Regular" panose="00020600040101010101" charset="-122"/>
              </a:rPr>
              <a:t>窗口划分标准</a:t>
            </a:r>
            <a:endParaRPr lang="zh-CN" altLang="en-US" b="1" i="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lgn="l">
              <a:buClrTx/>
              <a:buSzTx/>
              <a:buFont typeface="Wingdings" panose="05000000000000000000" charset="0"/>
              <a:buNone/>
            </a:pPr>
            <a:endParaRPr lang="zh-CN" altLang="en-US" sz="900" b="1" i="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i="0">
                <a:latin typeface="阿里巴巴普惠体 3.0 55 Regular" panose="00020600040101010101" charset="-122"/>
                <a:ea typeface="阿里巴巴普惠体 3.0 55 Regular" panose="00020600040101010101" charset="-122"/>
              </a:rPr>
              <a:t>基于行的</a:t>
            </a:r>
            <a:r>
              <a:rPr lang="en-US" altLang="zh-CN" i="0">
                <a:latin typeface="阿里巴巴普惠体 3.0 55 Regular" panose="00020600040101010101" charset="-122"/>
                <a:ea typeface="阿里巴巴普惠体 3.0 55 Regular" panose="00020600040101010101" charset="-122"/>
              </a:rPr>
              <a:t>窗口</a:t>
            </a:r>
            <a:endParaRPr lang="en-US" altLang="zh-CN" i="0">
              <a:latin typeface="阿里巴巴普惠体 3.0 55 Regular" panose="00020600040101010101" charset="-122"/>
              <a:ea typeface="阿里巴巴普惠体 3.0 55 Regular" panose="00020600040101010101" charset="-122"/>
            </a:endParaRPr>
          </a:p>
          <a:p>
            <a:pPr marL="285750" indent="-285750">
              <a:buFont typeface="Arial" panose="020B0604020202020204" pitchFamily="34" charset="0"/>
              <a:buChar char="•"/>
            </a:pPr>
            <a:r>
              <a:rPr lang="en-US" altLang="zh-CN" i="0">
                <a:latin typeface="阿里巴巴普惠体 3.0 55 Regular" panose="00020600040101010101" charset="-122"/>
                <a:ea typeface="阿里巴巴普惠体 3.0 55 Regular" panose="00020600040101010101" charset="-122"/>
              </a:rPr>
              <a:t>基于时间的窗口</a:t>
            </a:r>
            <a:endParaRPr lang="en-US" altLang="zh-CN" i="0">
              <a:latin typeface="阿里巴巴普惠体 3.0 55 Regular" panose="00020600040101010101" charset="-122"/>
              <a:ea typeface="阿里巴巴普惠体 3.0 55 Regular" panose="00020600040101010101" charset="-122"/>
            </a:endParaRPr>
          </a:p>
        </p:txBody>
      </p:sp>
      <p:pic>
        <p:nvPicPr>
          <p:cNvPr id="2" name="图片 1"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3" name="椭圆 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ustDataLst>
      <p:tags r:id="rId3"/>
    </p:custData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02</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sz="5400" dirty="0">
                <a:solidFill>
                  <a:schemeClr val="bg1"/>
                </a:solidFill>
                <a:latin typeface="Noto Sans S Chinese Regular" panose="020B0500000000000000" pitchFamily="34" charset="-128"/>
                <a:ea typeface="Noto Sans S Chinese Regular" panose="020B0500000000000000" pitchFamily="34" charset="-128"/>
              </a:rPr>
              <a:t>滚动窗口</a:t>
            </a:r>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6293485" cy="460375"/>
          </a:xfrm>
          <a:prstGeom prst="rect">
            <a:avLst/>
          </a:prstGeom>
          <a:noFill/>
        </p:spPr>
        <p:txBody>
          <a:bodyPr wrap="square" rtlCol="0">
            <a:spAutoFit/>
          </a:bodyPr>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滚动窗口</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763905" y="1172845"/>
            <a:ext cx="10734040" cy="1076325"/>
          </a:xfrm>
          <a:prstGeom prst="rect">
            <a:avLst/>
          </a:prstGeom>
        </p:spPr>
        <p:txBody>
          <a:bodyPr wrap="square">
            <a:spAutoFit/>
          </a:bodyPr>
          <a:p>
            <a:pPr marL="0" indent="0"/>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滚动窗口是窗口计算中最常见的一种类型。这类窗口的大小是固定的，可以是固定的行数或者固定的时间。窗口以固定的尺寸（我们称之为步长）滚动，当步长大于等于窗口大小时，相邻窗口之间的数据将不会重叠，反之将会重叠。</a:t>
            </a:r>
            <a:endPar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SQL</a:t>
            </a:r>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中，滚动窗口经常与</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group by </a:t>
            </a:r>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子句结合使用。除了 </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SQL</a:t>
            </a:r>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，通过结合一些高阶函数和聚合函数，也可以实现滚动窗口计算。这些高阶函数包括 </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groupby</a:t>
            </a:r>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rolling</a:t>
            </a:r>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aggrTopN</a:t>
            </a:r>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resample </a:t>
            </a:r>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a:t>
            </a:r>
            <a:endPar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19" name="图片 18" descr="图示&#10;&#10;低可信度描述已自动生成"/>
          <p:cNvPicPr>
            <a:picLocks noChangeAspect="1"/>
          </p:cNvPicPr>
          <p:nvPr/>
        </p:nvPicPr>
        <p:blipFill>
          <a:blip r:embed="rId1">
            <a:extLst>
              <a:ext uri="{28A0092B-C50C-407E-A947-70E740481C1C}">
                <a14:useLocalDpi xmlns:a14="http://schemas.microsoft.com/office/drawing/2010/main" val="0"/>
              </a:ext>
            </a:extLst>
          </a:blip>
          <a:srcRect b="24754"/>
          <a:stretch>
            <a:fillRect/>
          </a:stretch>
        </p:blipFill>
        <p:spPr>
          <a:xfrm>
            <a:off x="662940" y="3481070"/>
            <a:ext cx="5280660" cy="1835150"/>
          </a:xfrm>
          <a:prstGeom prst="rect">
            <a:avLst/>
          </a:prstGeom>
        </p:spPr>
      </p:pic>
      <p:pic>
        <p:nvPicPr>
          <p:cNvPr id="21" name="图片 20" descr="图示&#10;&#10;描述已自动生成"/>
          <p:cNvPicPr>
            <a:picLocks noChangeAspect="1"/>
          </p:cNvPicPr>
          <p:nvPr/>
        </p:nvPicPr>
        <p:blipFill>
          <a:blip r:embed="rId2">
            <a:extLst>
              <a:ext uri="{28A0092B-C50C-407E-A947-70E740481C1C}">
                <a14:useLocalDpi xmlns:a14="http://schemas.microsoft.com/office/drawing/2010/main" val="0"/>
              </a:ext>
            </a:extLst>
          </a:blip>
          <a:srcRect b="24747"/>
          <a:stretch>
            <a:fillRect/>
          </a:stretch>
        </p:blipFill>
        <p:spPr>
          <a:xfrm>
            <a:off x="6176645" y="3613150"/>
            <a:ext cx="5078730" cy="1703070"/>
          </a:xfrm>
          <a:prstGeom prst="rect">
            <a:avLst/>
          </a:prstGeom>
        </p:spPr>
      </p:pic>
      <p:sp>
        <p:nvSpPr>
          <p:cNvPr id="8" name="文本框 7"/>
          <p:cNvSpPr txBox="1"/>
          <p:nvPr/>
        </p:nvSpPr>
        <p:spPr>
          <a:xfrm>
            <a:off x="821690" y="3244850"/>
            <a:ext cx="1647825" cy="368300"/>
          </a:xfrm>
          <a:prstGeom prst="rect">
            <a:avLst/>
          </a:prstGeom>
          <a:noFill/>
        </p:spPr>
        <p:txBody>
          <a:bodyPr wrap="square" rtlCol="0" anchor="t">
            <a:spAutoFit/>
          </a:bodyPr>
          <a:p>
            <a:pPr indent="0" algn="l">
              <a:buClrTx/>
              <a:buSzTx/>
              <a:buFont typeface="Wingdings" panose="05000000000000000000" charset="0"/>
              <a:buNone/>
            </a:pPr>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行划分窗口</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5" name="文本框 14"/>
          <p:cNvSpPr txBox="1"/>
          <p:nvPr/>
        </p:nvSpPr>
        <p:spPr>
          <a:xfrm>
            <a:off x="6396355" y="3244850"/>
            <a:ext cx="2336800" cy="368300"/>
          </a:xfrm>
          <a:prstGeom prst="rect">
            <a:avLst/>
          </a:prstGeom>
          <a:noFill/>
        </p:spPr>
        <p:txBody>
          <a:bodyPr wrap="square" rtlCol="0" anchor="t">
            <a:spAutoFit/>
          </a:bodyPr>
          <a:p>
            <a:r>
              <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时间划分窗口</a:t>
            </a:r>
            <a:endParaRPr lang="zh-CN" altLang="en-US" b="1">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6" name="文本框 15"/>
          <p:cNvSpPr txBox="1"/>
          <p:nvPr/>
        </p:nvSpPr>
        <p:spPr>
          <a:xfrm>
            <a:off x="821690" y="5316220"/>
            <a:ext cx="1773555" cy="337185"/>
          </a:xfrm>
          <a:prstGeom prst="rect">
            <a:avLst/>
          </a:prstGeom>
          <a:noFill/>
        </p:spPr>
        <p:txBody>
          <a:bodyPr wrap="square" rtlCol="0" anchor="t">
            <a:spAutoFit/>
          </a:bodyPr>
          <a:p>
            <a:pPr marL="285750" indent="-285750">
              <a:buFont typeface="Arial" panose="020B0604020202020204" pitchFamily="34" charset="0"/>
              <a:buChar char="•"/>
            </a:pP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rolling</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7" name="文本框 16"/>
          <p:cNvSpPr txBox="1"/>
          <p:nvPr/>
        </p:nvSpPr>
        <p:spPr>
          <a:xfrm>
            <a:off x="6396355" y="5316220"/>
            <a:ext cx="4678680" cy="337185"/>
          </a:xfrm>
          <a:prstGeom prst="rect">
            <a:avLst/>
          </a:prstGeom>
          <a:noFill/>
        </p:spPr>
        <p:txBody>
          <a:bodyPr wrap="square" rtlCol="0" anchor="t">
            <a:spAutoFit/>
          </a:bodyPr>
          <a:p>
            <a:pPr marL="285750" indent="-285750">
              <a:buFont typeface="Arial" panose="020B0604020202020204" pitchFamily="34" charset="0"/>
              <a:buChar char="•"/>
            </a:pPr>
            <a:r>
              <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group by + bar/dailyAlignedBar/interval</a:t>
            </a:r>
            <a:endParaRPr lang="en-US" altLang="zh-CN"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pic>
        <p:nvPicPr>
          <p:cNvPr id="3" name="图片 2" descr="/Users/chenjiayuan/Desktop/公司logo2.png公司logo2"/>
          <p:cNvPicPr>
            <a:picLocks noChangeAspect="1"/>
          </p:cNvPicPr>
          <p:nvPr>
            <p:custDataLst>
              <p:tags r:id="rId3"/>
            </p:custDataLst>
          </p:nvPr>
        </p:nvPicPr>
        <p:blipFill>
          <a:blip r:embed="rId4" cstate="screen"/>
          <a:srcRect/>
          <a:stretch>
            <a:fillRect/>
          </a:stretch>
        </p:blipFill>
        <p:spPr>
          <a:xfrm>
            <a:off x="10701655" y="288925"/>
            <a:ext cx="1056005" cy="275590"/>
          </a:xfrm>
          <a:prstGeom prst="rect">
            <a:avLst/>
          </a:prstGeom>
        </p:spPr>
      </p:pic>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6293485" cy="460375"/>
          </a:xfrm>
          <a:prstGeom prst="rect">
            <a:avLst/>
          </a:prstGeom>
          <a:noFill/>
        </p:spPr>
        <p:txBody>
          <a:bodyPr wrap="square" rtlCol="0">
            <a:spAutoFit/>
          </a:bodyPr>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滚动窗口：</a:t>
            </a:r>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rolling</a:t>
            </a:r>
            <a:endPar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763905" y="1172845"/>
            <a:ext cx="10734040" cy="583565"/>
          </a:xfrm>
          <a:prstGeom prst="rect">
            <a:avLst/>
          </a:prstGeom>
        </p:spPr>
        <p:txBody>
          <a:bodyPr wrap="square">
            <a:spAutoFit/>
          </a:bodyPr>
          <a:p>
            <a:pPr marL="0" indent="0"/>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按照记录数滚动的事件型窗口一般应用于规整好的时间序列数据上。</a:t>
            </a:r>
            <a:endPar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高阶函数</a:t>
            </a:r>
            <a:r>
              <a:rPr lang="en-US" altLang="zh-CN"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rolling </a:t>
            </a:r>
            <a:r>
              <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可以用于解决事件型滚动窗口的计算。</a:t>
            </a:r>
            <a:endParaRPr lang="zh-CN" altLang="en-US" sz="16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 name="文本框 1"/>
          <p:cNvSpPr txBox="1"/>
          <p:nvPr/>
        </p:nvSpPr>
        <p:spPr>
          <a:xfrm>
            <a:off x="763905" y="1906588"/>
            <a:ext cx="5080000" cy="273685"/>
          </a:xfrm>
          <a:prstGeom prst="rect">
            <a:avLst/>
          </a:prstGeom>
        </p:spPr>
        <p:txBody>
          <a:bodyPr>
            <a:spAutoFit/>
          </a:bodyPr>
          <a:p>
            <a:pPr>
              <a:lnSpc>
                <a:spcPts val="1425"/>
              </a:lnSpc>
            </a:pPr>
            <a:r>
              <a:rPr lang="en-US" altLang="zh-CN" sz="1600" b="1">
                <a:solidFill>
                  <a:srgbClr val="795E26"/>
                </a:solidFill>
                <a:latin typeface="阿里巴巴普惠体 3.0 55 Regular" panose="00020600040101010101" charset="-122"/>
                <a:ea typeface="阿里巴巴普惠体 3.0 55 Regular" panose="00020600040101010101" charset="-122"/>
              </a:rPr>
              <a:t>rolling</a:t>
            </a:r>
            <a:r>
              <a:rPr lang="en-US" altLang="zh-CN" sz="1600" b="0">
                <a:solidFill>
                  <a:srgbClr val="000000"/>
                </a:solidFill>
                <a:latin typeface="阿里巴巴普惠体 3.0 55 Regular" panose="00020600040101010101" charset="-122"/>
                <a:ea typeface="阿里巴巴普惠体 3.0 55 Regular" panose="00020600040101010101" charset="-122"/>
              </a:rPr>
              <a:t>(func, funcArgs, window, [</a:t>
            </a:r>
            <a:r>
              <a:rPr lang="en-US" altLang="zh-CN" sz="1600" b="0">
                <a:solidFill>
                  <a:srgbClr val="001080"/>
                </a:solidFill>
                <a:latin typeface="阿里巴巴普惠体 3.0 55 Regular" panose="00020600040101010101" charset="-122"/>
                <a:ea typeface="阿里巴巴普惠体 3.0 55 Regular" panose="00020600040101010101" charset="-122"/>
              </a:rPr>
              <a:t>step</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98658"/>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3" name="文本框 2"/>
          <p:cNvSpPr txBox="1"/>
          <p:nvPr/>
        </p:nvSpPr>
        <p:spPr>
          <a:xfrm>
            <a:off x="774065" y="2607945"/>
            <a:ext cx="5414645" cy="521970"/>
          </a:xfrm>
          <a:prstGeom prst="rect">
            <a:avLst/>
          </a:prstGeom>
        </p:spPr>
        <p:txBody>
          <a:bodyPr wrap="square">
            <a:spAutoFit/>
          </a:bodyPr>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：在已经处理好的 </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秒 </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K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线的基础上，合成 </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5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秒的 </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K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线，那么可以转换为每 </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5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条记录为一个窗口。</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custDataLst>
              <p:tags r:id="rId1"/>
            </p:custDataLst>
          </p:nvPr>
        </p:nvSpPr>
        <p:spPr>
          <a:xfrm>
            <a:off x="831926" y="3329939"/>
            <a:ext cx="5205019" cy="829945"/>
          </a:xfrm>
          <a:prstGeom prst="rect">
            <a:avLst/>
          </a:prstGeom>
        </p:spPr>
        <p:txBody>
          <a:bodyPr wrap="square">
            <a:spAutoFit/>
          </a:bodyPr>
          <a:p>
            <a:pPr indent="0" fontAlgn="auto">
              <a:lnSpc>
                <a:spcPct val="100000"/>
              </a:lnSpc>
            </a:pPr>
            <a:r>
              <a:rPr lang="en-US" altLang="zh-CN" sz="1200" b="0">
                <a:solidFill>
                  <a:srgbClr val="AF00DB"/>
                </a:solidFill>
                <a:latin typeface="阿里巴巴普惠体 3.0 55 Regular" panose="00020600040101010101" charset="-122"/>
                <a:ea typeface="阿里巴巴普惠体 3.0 55 Regular" panose="00020600040101010101" charset="-122"/>
              </a:rPr>
              <a:t>select </a:t>
            </a:r>
            <a:r>
              <a:rPr lang="en-US" altLang="zh-CN" sz="1200" b="1">
                <a:solidFill>
                  <a:srgbClr val="795E26"/>
                </a:solidFill>
                <a:latin typeface="阿里巴巴普惠体 3.0 55 Regular" panose="00020600040101010101" charset="-122"/>
                <a:ea typeface="阿里巴巴普惠体 3.0 55 Regular" panose="00020600040101010101" charset="-122"/>
              </a:rPr>
              <a:t>rolling</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01080"/>
                </a:solidFill>
                <a:latin typeface="阿里巴巴普惠体 3.0 55 Regular" panose="00020600040101010101" charset="-122"/>
                <a:ea typeface="阿里巴巴普惠体 3.0 55 Regular" panose="00020600040101010101" charset="-122"/>
              </a:rPr>
              <a:t>func</a:t>
            </a:r>
            <a:r>
              <a:rPr lang="en-US" altLang="zh-CN" sz="1200" b="0">
                <a:solidFill>
                  <a:srgbClr val="000000"/>
                </a:solidFill>
                <a:latin typeface="阿里巴巴普惠体 3.0 55 Regular" panose="00020600040101010101" charset="-122"/>
                <a:ea typeface="阿里巴巴普惠体 3.0 55 Regular" panose="00020600040101010101" charset="-122"/>
              </a:rPr>
              <a:t>=first, </a:t>
            </a:r>
            <a:r>
              <a:rPr lang="en-US" altLang="zh-CN" sz="1200" b="0">
                <a:solidFill>
                  <a:srgbClr val="001080"/>
                </a:solidFill>
                <a:latin typeface="阿里巴巴普惠体 3.0 55 Regular" panose="00020600040101010101" charset="-122"/>
                <a:ea typeface="阿里巴巴普惠体 3.0 55 Regular" panose="00020600040101010101" charset="-122"/>
              </a:rPr>
              <a:t>funcArgs</a:t>
            </a:r>
            <a:r>
              <a:rPr lang="en-US" altLang="zh-CN" sz="1200" b="0">
                <a:solidFill>
                  <a:srgbClr val="000000"/>
                </a:solidFill>
                <a:latin typeface="阿里巴巴普惠体 3.0 55 Regular" panose="00020600040101010101" charset="-122"/>
                <a:ea typeface="阿里巴巴普惠体 3.0 55 Regular" panose="00020600040101010101" charset="-122"/>
              </a:rPr>
              <a:t>=time, </a:t>
            </a:r>
            <a:r>
              <a:rPr lang="en-US" altLang="zh-CN" sz="1200" b="0">
                <a:solidFill>
                  <a:srgbClr val="001080"/>
                </a:solidFill>
                <a:latin typeface="阿里巴巴普惠体 3.0 55 Regular" panose="00020600040101010101" charset="-122"/>
                <a:ea typeface="阿里巴巴普惠体 3.0 55 Regular" panose="00020600040101010101" charset="-122"/>
              </a:rPr>
              <a:t>window</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98658"/>
                </a:solidFill>
                <a:latin typeface="阿里巴巴普惠体 3.0 55 Regular" panose="00020600040101010101" charset="-122"/>
                <a:ea typeface="阿里巴巴普惠体 3.0 55 Regular" panose="00020600040101010101" charset="-122"/>
              </a:rPr>
              <a:t>5</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1080"/>
                </a:solidFill>
                <a:latin typeface="阿里巴巴普惠体 3.0 55 Regular" panose="00020600040101010101" charset="-122"/>
                <a:ea typeface="阿里巴巴普惠体 3.0 55 Regular" panose="00020600040101010101" charset="-122"/>
              </a:rPr>
              <a:t>step</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98658"/>
                </a:solidFill>
                <a:latin typeface="阿里巴巴普惠体 3.0 55 Regular" panose="00020600040101010101" charset="-122"/>
                <a:ea typeface="阿里巴巴普惠体 3.0 55 Regular" panose="00020600040101010101" charset="-122"/>
              </a:rPr>
              <a:t>5</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F00DB"/>
                </a:solidFill>
                <a:latin typeface="阿里巴巴普惠体 3.0 55 Regular" panose="00020600040101010101" charset="-122"/>
                <a:ea typeface="阿里巴巴普惠体 3.0 55 Regular" panose="00020600040101010101" charset="-122"/>
              </a:rPr>
              <a:t>as</a:t>
            </a:r>
            <a:r>
              <a:rPr lang="en-US" altLang="zh-CN" sz="1200" b="0">
                <a:solidFill>
                  <a:srgbClr val="000000"/>
                </a:solidFill>
                <a:latin typeface="阿里巴巴普惠体 3.0 55 Regular" panose="00020600040101010101" charset="-122"/>
                <a:ea typeface="阿里巴巴普惠体 3.0 55 Regular" panose="00020600040101010101" charset="-122"/>
              </a:rPr>
              <a:t> time,</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1">
                <a:solidFill>
                  <a:srgbClr val="795E26"/>
                </a:solidFill>
                <a:latin typeface="阿里巴巴普惠体 3.0 55 Regular" panose="00020600040101010101" charset="-122"/>
                <a:ea typeface="阿里巴巴普惠体 3.0 55 Regular" panose="00020600040101010101" charset="-122"/>
              </a:rPr>
              <a:t>rolling</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01080"/>
                </a:solidFill>
                <a:latin typeface="阿里巴巴普惠体 3.0 55 Regular" panose="00020600040101010101" charset="-122"/>
                <a:ea typeface="阿里巴巴普惠体 3.0 55 Regular" panose="00020600040101010101" charset="-122"/>
              </a:rPr>
              <a:t>func</a:t>
            </a:r>
            <a:r>
              <a:rPr lang="en-US" altLang="zh-CN" sz="1200" b="0">
                <a:solidFill>
                  <a:srgbClr val="000000"/>
                </a:solidFill>
                <a:latin typeface="阿里巴巴普惠体 3.0 55 Regular" panose="00020600040101010101" charset="-122"/>
                <a:ea typeface="阿里巴巴普惠体 3.0 55 Regular" panose="00020600040101010101" charset="-122"/>
              </a:rPr>
              <a:t>=last, </a:t>
            </a:r>
            <a:r>
              <a:rPr lang="en-US" altLang="zh-CN" sz="1200" b="0">
                <a:solidFill>
                  <a:srgbClr val="001080"/>
                </a:solidFill>
                <a:latin typeface="阿里巴巴普惠体 3.0 55 Regular" panose="00020600040101010101" charset="-122"/>
                <a:ea typeface="阿里巴巴普惠体 3.0 55 Regular" panose="00020600040101010101" charset="-122"/>
              </a:rPr>
              <a:t>funcArgs</a:t>
            </a:r>
            <a:r>
              <a:rPr lang="en-US" altLang="zh-CN" sz="1200" b="0">
                <a:solidFill>
                  <a:srgbClr val="000000"/>
                </a:solidFill>
                <a:latin typeface="阿里巴巴普惠体 3.0 55 Regular" panose="00020600040101010101" charset="-122"/>
                <a:ea typeface="阿里巴巴普惠体 3.0 55 Regular" panose="00020600040101010101" charset="-122"/>
              </a:rPr>
              <a:t>=aaplClose, </a:t>
            </a:r>
            <a:r>
              <a:rPr lang="en-US" altLang="zh-CN" sz="1200" b="0">
                <a:solidFill>
                  <a:srgbClr val="001080"/>
                </a:solidFill>
                <a:latin typeface="阿里巴巴普惠体 3.0 55 Regular" panose="00020600040101010101" charset="-122"/>
                <a:ea typeface="阿里巴巴普惠体 3.0 55 Regular" panose="00020600040101010101" charset="-122"/>
              </a:rPr>
              <a:t>window</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98658"/>
                </a:solidFill>
                <a:latin typeface="阿里巴巴普惠体 3.0 55 Regular" panose="00020600040101010101" charset="-122"/>
                <a:ea typeface="阿里巴巴普惠体 3.0 55 Regular" panose="00020600040101010101" charset="-122"/>
              </a:rPr>
              <a:t>5</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1080"/>
                </a:solidFill>
                <a:latin typeface="阿里巴巴普惠体 3.0 55 Regular" panose="00020600040101010101" charset="-122"/>
                <a:ea typeface="阿里巴巴普惠体 3.0 55 Regular" panose="00020600040101010101" charset="-122"/>
              </a:rPr>
              <a:t>step</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98658"/>
                </a:solidFill>
                <a:latin typeface="阿里巴巴普惠体 3.0 55 Regular" panose="00020600040101010101" charset="-122"/>
                <a:ea typeface="阿里巴巴普惠体 3.0 55 Regular" panose="00020600040101010101" charset="-122"/>
              </a:rPr>
              <a:t>5</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F00DB"/>
                </a:solidFill>
                <a:latin typeface="阿里巴巴普惠体 3.0 55 Regular" panose="00020600040101010101" charset="-122"/>
                <a:ea typeface="阿里巴巴普惠体 3.0 55 Regular" panose="00020600040101010101" charset="-122"/>
              </a:rPr>
              <a:t>as</a:t>
            </a:r>
            <a:r>
              <a:rPr lang="en-US" altLang="zh-CN" sz="1200" b="0">
                <a:solidFill>
                  <a:srgbClr val="000000"/>
                </a:solidFill>
                <a:latin typeface="阿里巴巴普惠体 3.0 55 Regular" panose="00020600040101010101" charset="-122"/>
                <a:ea typeface="阿里巴巴普惠体 3.0 55 Regular" panose="00020600040101010101" charset="-122"/>
              </a:rPr>
              <a:t> lastClose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AF00DB"/>
                </a:solidFill>
                <a:latin typeface="阿里巴巴普惠体 3.0 55 Regular" panose="00020600040101010101" charset="-122"/>
                <a:ea typeface="阿里巴巴普惠体 3.0 55 Regular" panose="00020600040101010101" charset="-122"/>
              </a:rPr>
              <a:t>from</a:t>
            </a:r>
            <a:r>
              <a:rPr lang="en-US" altLang="zh-CN" sz="1200" b="0">
                <a:solidFill>
                  <a:srgbClr val="000000"/>
                </a:solidFill>
                <a:latin typeface="阿里巴巴普惠体 3.0 55 Regular" panose="00020600040101010101" charset="-122"/>
                <a:ea typeface="阿里巴巴普惠体 3.0 55 Regular" panose="00020600040101010101" charset="-122"/>
              </a:rPr>
              <a:t> t</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p:txBody>
      </p:sp>
      <p:sp>
        <p:nvSpPr>
          <p:cNvPr id="6" name="矩形 5"/>
          <p:cNvSpPr/>
          <p:nvPr>
            <p:custDataLst>
              <p:tags r:id="rId2"/>
            </p:custDataLst>
          </p:nvPr>
        </p:nvSpPr>
        <p:spPr>
          <a:xfrm>
            <a:off x="831926" y="3239135"/>
            <a:ext cx="5356782" cy="101471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pic>
        <p:nvPicPr>
          <p:cNvPr id="9" name="图片 8"/>
          <p:cNvPicPr>
            <a:picLocks noChangeAspect="1"/>
          </p:cNvPicPr>
          <p:nvPr/>
        </p:nvPicPr>
        <p:blipFill>
          <a:blip r:embed="rId3"/>
          <a:stretch>
            <a:fillRect/>
          </a:stretch>
        </p:blipFill>
        <p:spPr>
          <a:xfrm>
            <a:off x="822325" y="4429760"/>
            <a:ext cx="1570355" cy="2027555"/>
          </a:xfrm>
          <a:prstGeom prst="rect">
            <a:avLst/>
          </a:prstGeom>
        </p:spPr>
      </p:pic>
      <p:sp>
        <p:nvSpPr>
          <p:cNvPr id="12" name="文本框 11"/>
          <p:cNvSpPr txBox="1"/>
          <p:nvPr>
            <p:custDataLst>
              <p:tags r:id="rId4"/>
            </p:custDataLst>
          </p:nvPr>
        </p:nvSpPr>
        <p:spPr>
          <a:xfrm>
            <a:off x="6703685" y="3240722"/>
            <a:ext cx="4320477" cy="1014730"/>
          </a:xfrm>
          <a:prstGeom prst="rect">
            <a:avLst/>
          </a:prstGeom>
        </p:spPr>
        <p:txBody>
          <a:bodyPr wrap="square">
            <a:spAutoFit/>
          </a:bodyPr>
          <a:p>
            <a:pPr indent="0" fontAlgn="auto">
              <a:lnSpc>
                <a:spcPct val="100000"/>
              </a:lnSpc>
            </a:pPr>
            <a:r>
              <a:rPr lang="en-US" altLang="zh-CN" sz="1200" b="0">
                <a:solidFill>
                  <a:srgbClr val="AF00DB"/>
                </a:solidFill>
                <a:latin typeface="阿里巴巴普惠体 3.0 55 Regular" panose="00020600040101010101" charset="-122"/>
                <a:ea typeface="阿里巴巴普惠体 3.0 55 Regular" panose="00020600040101010101" charset="-122"/>
              </a:rPr>
              <a:t>select </a:t>
            </a:r>
            <a:r>
              <a:rPr lang="en-US" altLang="zh-CN" sz="1200" b="1">
                <a:solidFill>
                  <a:srgbClr val="795E26"/>
                </a:solidFill>
                <a:latin typeface="阿里巴巴普惠体 3.0 55 Regular" panose="00020600040101010101" charset="-122"/>
                <a:ea typeface="阿里巴巴普惠体 3.0 55 Regular" panose="00020600040101010101" charset="-122"/>
              </a:rPr>
              <a:t>rolling</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01080"/>
                </a:solidFill>
                <a:latin typeface="阿里巴巴普惠体 3.0 55 Regular" panose="00020600040101010101" charset="-122"/>
                <a:ea typeface="阿里巴巴普惠体 3.0 55 Regular" panose="00020600040101010101" charset="-122"/>
              </a:rPr>
              <a:t>func</a:t>
            </a:r>
            <a:r>
              <a:rPr lang="en-US" altLang="zh-CN" sz="1200" b="0">
                <a:solidFill>
                  <a:srgbClr val="000000"/>
                </a:solidFill>
                <a:latin typeface="阿里巴巴普惠体 3.0 55 Regular" panose="00020600040101010101" charset="-122"/>
                <a:ea typeface="阿里巴巴普惠体 3.0 55 Regular" panose="00020600040101010101" charset="-122"/>
              </a:rPr>
              <a:t>=first, </a:t>
            </a:r>
            <a:r>
              <a:rPr lang="en-US" altLang="zh-CN" sz="1200" b="0">
                <a:solidFill>
                  <a:srgbClr val="001080"/>
                </a:solidFill>
                <a:latin typeface="阿里巴巴普惠体 3.0 55 Regular" panose="00020600040101010101" charset="-122"/>
                <a:ea typeface="阿里巴巴普惠体 3.0 55 Regular" panose="00020600040101010101" charset="-122"/>
              </a:rPr>
              <a:t>funcArgs</a:t>
            </a:r>
            <a:r>
              <a:rPr lang="en-US" altLang="zh-CN" sz="1200" b="0">
                <a:solidFill>
                  <a:srgbClr val="000000"/>
                </a:solidFill>
                <a:latin typeface="阿里巴巴普惠体 3.0 55 Regular" panose="00020600040101010101" charset="-122"/>
                <a:ea typeface="阿里巴巴普惠体 3.0 55 Regular" panose="00020600040101010101" charset="-122"/>
              </a:rPr>
              <a:t>=time, </a:t>
            </a:r>
            <a:r>
              <a:rPr lang="en-US" altLang="zh-CN" sz="1200" b="0">
                <a:solidFill>
                  <a:srgbClr val="001080"/>
                </a:solidFill>
                <a:latin typeface="阿里巴巴普惠体 3.0 55 Regular" panose="00020600040101010101" charset="-122"/>
                <a:ea typeface="阿里巴巴普惠体 3.0 55 Regular" panose="00020600040101010101" charset="-122"/>
              </a:rPr>
              <a:t>window</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98658"/>
                </a:solidFill>
                <a:latin typeface="阿里巴巴普惠体 3.0 55 Regular" panose="00020600040101010101" charset="-122"/>
                <a:ea typeface="阿里巴巴普惠体 3.0 55 Regular" panose="00020600040101010101" charset="-122"/>
              </a:rPr>
              <a:t>5</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1080"/>
                </a:solidFill>
                <a:latin typeface="阿里巴巴普惠体 3.0 55 Regular" panose="00020600040101010101" charset="-122"/>
                <a:ea typeface="阿里巴巴普惠体 3.0 55 Regular" panose="00020600040101010101" charset="-122"/>
              </a:rPr>
              <a:t>step</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98658"/>
                </a:solidFill>
                <a:latin typeface="阿里巴巴普惠体 3.0 55 Regular" panose="00020600040101010101" charset="-122"/>
                <a:ea typeface="阿里巴巴普惠体 3.0 55 Regular" panose="00020600040101010101" charset="-122"/>
              </a:rPr>
              <a:t>2</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F00DB"/>
                </a:solidFill>
                <a:latin typeface="阿里巴巴普惠体 3.0 55 Regular" panose="00020600040101010101" charset="-122"/>
                <a:ea typeface="阿里巴巴普惠体 3.0 55 Regular" panose="00020600040101010101" charset="-122"/>
              </a:rPr>
              <a:t>as</a:t>
            </a:r>
            <a:r>
              <a:rPr lang="en-US" altLang="zh-CN" sz="1200" b="0">
                <a:solidFill>
                  <a:srgbClr val="000000"/>
                </a:solidFill>
                <a:latin typeface="阿里巴巴普惠体 3.0 55 Regular" panose="00020600040101010101" charset="-122"/>
                <a:ea typeface="阿里巴巴普惠体 3.0 55 Regular" panose="00020600040101010101" charset="-122"/>
              </a:rPr>
              <a:t> time,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457200" fontAlgn="auto">
              <a:lnSpc>
                <a:spcPct val="100000"/>
              </a:lnSpc>
            </a:pPr>
            <a:r>
              <a:rPr lang="en-US" altLang="zh-CN" sz="1200" b="1">
                <a:solidFill>
                  <a:srgbClr val="795E26"/>
                </a:solidFill>
                <a:latin typeface="阿里巴巴普惠体 3.0 55 Regular" panose="00020600040101010101" charset="-122"/>
                <a:ea typeface="阿里巴巴普惠体 3.0 55 Regular" panose="00020600040101010101" charset="-122"/>
              </a:rPr>
              <a:t>rolling</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01080"/>
                </a:solidFill>
                <a:latin typeface="阿里巴巴普惠体 3.0 55 Regular" panose="00020600040101010101" charset="-122"/>
                <a:ea typeface="阿里巴巴普惠体 3.0 55 Regular" panose="00020600040101010101" charset="-122"/>
              </a:rPr>
              <a:t>func</a:t>
            </a:r>
            <a:r>
              <a:rPr lang="en-US" altLang="zh-CN" sz="1200" b="0">
                <a:solidFill>
                  <a:srgbClr val="000000"/>
                </a:solidFill>
                <a:latin typeface="阿里巴巴普惠体 3.0 55 Regular" panose="00020600040101010101" charset="-122"/>
                <a:ea typeface="阿里巴巴普惠体 3.0 55 Regular" panose="00020600040101010101" charset="-122"/>
              </a:rPr>
              <a:t>=last, </a:t>
            </a:r>
            <a:r>
              <a:rPr lang="en-US" altLang="zh-CN" sz="1200" b="0">
                <a:solidFill>
                  <a:srgbClr val="001080"/>
                </a:solidFill>
                <a:latin typeface="阿里巴巴普惠体 3.0 55 Regular" panose="00020600040101010101" charset="-122"/>
                <a:ea typeface="阿里巴巴普惠体 3.0 55 Regular" panose="00020600040101010101" charset="-122"/>
              </a:rPr>
              <a:t>funcArgs</a:t>
            </a:r>
            <a:r>
              <a:rPr lang="en-US" altLang="zh-CN" sz="1200" b="0">
                <a:solidFill>
                  <a:srgbClr val="000000"/>
                </a:solidFill>
                <a:latin typeface="阿里巴巴普惠体 3.0 55 Regular" panose="00020600040101010101" charset="-122"/>
                <a:ea typeface="阿里巴巴普惠体 3.0 55 Regular" panose="00020600040101010101" charset="-122"/>
              </a:rPr>
              <a:t>=aaplClose, </a:t>
            </a:r>
            <a:r>
              <a:rPr lang="en-US" altLang="zh-CN" sz="1200" b="0">
                <a:solidFill>
                  <a:srgbClr val="001080"/>
                </a:solidFill>
                <a:latin typeface="阿里巴巴普惠体 3.0 55 Regular" panose="00020600040101010101" charset="-122"/>
                <a:ea typeface="阿里巴巴普惠体 3.0 55 Regular" panose="00020600040101010101" charset="-122"/>
              </a:rPr>
              <a:t>window</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98658"/>
                </a:solidFill>
                <a:latin typeface="阿里巴巴普惠体 3.0 55 Regular" panose="00020600040101010101" charset="-122"/>
                <a:ea typeface="阿里巴巴普惠体 3.0 55 Regular" panose="00020600040101010101" charset="-122"/>
              </a:rPr>
              <a:t>5</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1080"/>
                </a:solidFill>
                <a:latin typeface="阿里巴巴普惠体 3.0 55 Regular" panose="00020600040101010101" charset="-122"/>
                <a:ea typeface="阿里巴巴普惠体 3.0 55 Regular" panose="00020600040101010101" charset="-122"/>
              </a:rPr>
              <a:t>step</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98658"/>
                </a:solidFill>
                <a:latin typeface="阿里巴巴普惠体 3.0 55 Regular" panose="00020600040101010101" charset="-122"/>
                <a:ea typeface="阿里巴巴普惠体 3.0 55 Regular" panose="00020600040101010101" charset="-122"/>
              </a:rPr>
              <a:t>2</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AF00DB"/>
                </a:solidFill>
                <a:latin typeface="阿里巴巴普惠体 3.0 55 Regular" panose="00020600040101010101" charset="-122"/>
                <a:ea typeface="阿里巴巴普惠体 3.0 55 Regular" panose="00020600040101010101" charset="-122"/>
              </a:rPr>
              <a:t>as</a:t>
            </a:r>
            <a:r>
              <a:rPr lang="en-US" altLang="zh-CN" sz="1200" b="0">
                <a:solidFill>
                  <a:srgbClr val="000000"/>
                </a:solidFill>
                <a:latin typeface="阿里巴巴普惠体 3.0 55 Regular" panose="00020600040101010101" charset="-122"/>
                <a:ea typeface="阿里巴巴普惠体 3.0 55 Regular" panose="00020600040101010101" charset="-122"/>
              </a:rPr>
              <a:t> lastClose </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200" b="0">
                <a:solidFill>
                  <a:srgbClr val="AF00DB"/>
                </a:solidFill>
                <a:latin typeface="阿里巴巴普惠体 3.0 55 Regular" panose="00020600040101010101" charset="-122"/>
                <a:ea typeface="阿里巴巴普惠体 3.0 55 Regular" panose="00020600040101010101" charset="-122"/>
              </a:rPr>
              <a:t>from</a:t>
            </a:r>
            <a:r>
              <a:rPr lang="en-US" altLang="zh-CN" sz="1200" b="0">
                <a:solidFill>
                  <a:srgbClr val="000000"/>
                </a:solidFill>
                <a:latin typeface="阿里巴巴普惠体 3.0 55 Regular" panose="00020600040101010101" charset="-122"/>
                <a:ea typeface="阿里巴巴普惠体 3.0 55 Regular" panose="00020600040101010101" charset="-122"/>
              </a:rPr>
              <a:t> t</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p:txBody>
      </p:sp>
      <p:sp>
        <p:nvSpPr>
          <p:cNvPr id="13" name="矩形 12"/>
          <p:cNvSpPr/>
          <p:nvPr>
            <p:custDataLst>
              <p:tags r:id="rId5"/>
            </p:custDataLst>
          </p:nvPr>
        </p:nvSpPr>
        <p:spPr>
          <a:xfrm>
            <a:off x="6703685" y="3239135"/>
            <a:ext cx="4562408" cy="101471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pic>
        <p:nvPicPr>
          <p:cNvPr id="14" name="图片 13"/>
          <p:cNvPicPr>
            <a:picLocks noChangeAspect="1"/>
          </p:cNvPicPr>
          <p:nvPr/>
        </p:nvPicPr>
        <p:blipFill>
          <a:blip r:embed="rId6"/>
          <a:stretch>
            <a:fillRect/>
          </a:stretch>
        </p:blipFill>
        <p:spPr>
          <a:xfrm>
            <a:off x="6687185" y="4429760"/>
            <a:ext cx="2438400" cy="1200150"/>
          </a:xfrm>
          <a:prstGeom prst="rect">
            <a:avLst/>
          </a:prstGeom>
        </p:spPr>
      </p:pic>
      <p:sp>
        <p:nvSpPr>
          <p:cNvPr id="22" name="文本框 21"/>
          <p:cNvSpPr txBox="1"/>
          <p:nvPr/>
        </p:nvSpPr>
        <p:spPr>
          <a:xfrm>
            <a:off x="6627495" y="2607945"/>
            <a:ext cx="4638675" cy="306705"/>
          </a:xfrm>
          <a:prstGeom prst="rect">
            <a:avLst/>
          </a:prstGeom>
        </p:spPr>
        <p:txBody>
          <a:bodyPr wrap="square">
            <a:spAutoFit/>
          </a:bodyPr>
          <a:p>
            <a:pPr marL="0" indent="0"/>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：每隔</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2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秒计算一次过去</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5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秒窗口的</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K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线。</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8" name="图片 7" descr="/Users/chenjiayuan/Desktop/公司logo2.png公司logo2"/>
          <p:cNvPicPr>
            <a:picLocks noChangeAspect="1"/>
          </p:cNvPicPr>
          <p:nvPr>
            <p:custDataLst>
              <p:tags r:id="rId7"/>
            </p:custDataLst>
          </p:nvPr>
        </p:nvPicPr>
        <p:blipFill>
          <a:blip r:embed="rId8" cstate="screen"/>
          <a:srcRect/>
          <a:stretch>
            <a:fillRect/>
          </a:stretch>
        </p:blipFill>
        <p:spPr>
          <a:xfrm>
            <a:off x="10701655" y="288925"/>
            <a:ext cx="1056005" cy="275590"/>
          </a:xfrm>
          <a:prstGeom prst="rect">
            <a:avLst/>
          </a:prstGeom>
        </p:spPr>
      </p:pic>
      <p:sp>
        <p:nvSpPr>
          <p:cNvPr id="15" name="右箭头 14"/>
          <p:cNvSpPr/>
          <p:nvPr>
            <p:custDataLst>
              <p:tags r:id="rId9"/>
            </p:custDataLst>
          </p:nvPr>
        </p:nvSpPr>
        <p:spPr>
          <a:xfrm>
            <a:off x="5899150" y="4730750"/>
            <a:ext cx="389890" cy="290830"/>
          </a:xfrm>
          <a:prstGeom prst="rightArrow">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6" name="右箭头 15"/>
          <p:cNvSpPr/>
          <p:nvPr>
            <p:custDataLst>
              <p:tags r:id="rId10"/>
            </p:custDataLst>
          </p:nvPr>
        </p:nvSpPr>
        <p:spPr>
          <a:xfrm>
            <a:off x="2790825" y="4730750"/>
            <a:ext cx="389890" cy="290830"/>
          </a:xfrm>
          <a:prstGeom prst="rightArrow">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17" name="图片 16"/>
          <p:cNvPicPr>
            <a:picLocks noChangeAspect="1"/>
          </p:cNvPicPr>
          <p:nvPr>
            <p:custDataLst>
              <p:tags r:id="rId11"/>
            </p:custDataLst>
          </p:nvPr>
        </p:nvPicPr>
        <p:blipFill>
          <a:blip r:embed="rId12"/>
          <a:stretch>
            <a:fillRect/>
          </a:stretch>
        </p:blipFill>
        <p:spPr>
          <a:xfrm>
            <a:off x="3578860" y="4448810"/>
            <a:ext cx="1922145" cy="706120"/>
          </a:xfrm>
          <a:prstGeom prst="rect">
            <a:avLst/>
          </a:prstGeom>
        </p:spPr>
      </p:pic>
      <p:sp>
        <p:nvSpPr>
          <p:cNvPr id="19" name="椭圆 18"/>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bldLvl="0" animBg="1"/>
      <p:bldP spid="12" grpId="0"/>
      <p:bldP spid="13" grpId="0" bldLvl="0" animBg="1"/>
      <p:bldP spid="22" grpId="0"/>
      <p:bldP spid="15" grpId="0" bldLvl="0" animBg="1"/>
      <p:bldP spid="16"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8474075" cy="460375"/>
          </a:xfrm>
          <a:prstGeom prst="rect">
            <a:avLst/>
          </a:prstGeom>
          <a:noFill/>
        </p:spPr>
        <p:txBody>
          <a:bodyPr wrap="square" rtlCol="0">
            <a:spAutoFit/>
          </a:bodyPr>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滚动窗口：</a:t>
            </a:r>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group by + bar</a:t>
            </a:r>
            <a:endPar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755650" y="1000125"/>
            <a:ext cx="6471285" cy="521970"/>
          </a:xfrm>
          <a:prstGeom prst="rect">
            <a:avLst/>
          </a:prstGeom>
        </p:spPr>
        <p:txBody>
          <a:bodyPr wrap="square">
            <a:spAutoFit/>
          </a:bodyPr>
          <a:p>
            <a:pPr marL="0" indent="0"/>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使用</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bar </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函数搭配</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group by </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子句，也能够实现上述</a:t>
            </a:r>
            <a:r>
              <a:rPr lang="en-US" altLang="zh-CN"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rolling </a:t>
            </a:r>
            <a:r>
              <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无重叠的滚动窗口的计算。</a:t>
            </a:r>
            <a:endParaRPr lang="zh-CN" altLang="en-US" sz="14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矩形 5"/>
          <p:cNvSpPr/>
          <p:nvPr>
            <p:custDataLst>
              <p:tags r:id="rId1"/>
            </p:custDataLst>
          </p:nvPr>
        </p:nvSpPr>
        <p:spPr>
          <a:xfrm>
            <a:off x="768350" y="1588135"/>
            <a:ext cx="6458585" cy="5314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pic>
        <p:nvPicPr>
          <p:cNvPr id="10" name="图片 9"/>
          <p:cNvPicPr>
            <a:picLocks noChangeAspect="1"/>
          </p:cNvPicPr>
          <p:nvPr>
            <p:custDataLst>
              <p:tags r:id="rId2"/>
            </p:custDataLst>
          </p:nvPr>
        </p:nvPicPr>
        <p:blipFill>
          <a:blip r:embed="rId3"/>
          <a:stretch>
            <a:fillRect/>
          </a:stretch>
        </p:blipFill>
        <p:spPr>
          <a:xfrm>
            <a:off x="3540125" y="2892425"/>
            <a:ext cx="1922145" cy="706120"/>
          </a:xfrm>
          <a:prstGeom prst="rect">
            <a:avLst/>
          </a:prstGeom>
        </p:spPr>
      </p:pic>
      <p:sp>
        <p:nvSpPr>
          <p:cNvPr id="11" name="右箭头 10"/>
          <p:cNvSpPr/>
          <p:nvPr>
            <p:custDataLst>
              <p:tags r:id="rId4"/>
            </p:custDataLst>
          </p:nvPr>
        </p:nvSpPr>
        <p:spPr>
          <a:xfrm>
            <a:off x="3006725" y="3100070"/>
            <a:ext cx="389890" cy="290830"/>
          </a:xfrm>
          <a:prstGeom prst="rightArrow">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文本框 7"/>
          <p:cNvSpPr txBox="1"/>
          <p:nvPr/>
        </p:nvSpPr>
        <p:spPr>
          <a:xfrm>
            <a:off x="768350" y="1700530"/>
            <a:ext cx="6558915" cy="306705"/>
          </a:xfrm>
          <a:prstGeom prst="rect">
            <a:avLst/>
          </a:prstGeom>
        </p:spPr>
        <p:txBody>
          <a:bodyPr wrap="square">
            <a:spAutoFit/>
          </a:bodyPr>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rPr>
              <a:t>select </a:t>
            </a:r>
            <a:r>
              <a:rPr lang="en-US" altLang="zh-CN" sz="1400" b="1">
                <a:solidFill>
                  <a:srgbClr val="795E26"/>
                </a:solidFill>
                <a:latin typeface="阿里巴巴普惠体 3.0 55 Regular" panose="00020600040101010101" charset="-122"/>
                <a:ea typeface="阿里巴巴普惠体 3.0 55 Regular" panose="00020600040101010101" charset="-122"/>
              </a:rPr>
              <a:t>last</a:t>
            </a:r>
            <a:r>
              <a:rPr lang="en-US" altLang="zh-CN" sz="1400" b="0">
                <a:solidFill>
                  <a:srgbClr val="000000"/>
                </a:solidFill>
                <a:latin typeface="阿里巴巴普惠体 3.0 55 Regular" panose="00020600040101010101" charset="-122"/>
                <a:ea typeface="阿里巴巴普惠体 3.0 55 Regular" panose="00020600040101010101" charset="-122"/>
              </a:rPr>
              <a:t>(aaplClose) </a:t>
            </a:r>
            <a:r>
              <a:rPr lang="en-US" altLang="zh-CN" sz="1400" b="0">
                <a:solidFill>
                  <a:srgbClr val="AF00DB"/>
                </a:solidFill>
                <a:latin typeface="阿里巴巴普惠体 3.0 55 Regular" panose="00020600040101010101" charset="-122"/>
                <a:ea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rPr>
              <a:t> lastClose </a:t>
            </a:r>
            <a:r>
              <a:rPr lang="en-US" altLang="zh-CN" sz="1400" b="0">
                <a:solidFill>
                  <a:srgbClr val="AF00DB"/>
                </a:solidFill>
                <a:latin typeface="阿里巴巴普惠体 3.0 55 Regular" panose="00020600040101010101" charset="-122"/>
                <a:ea typeface="阿里巴巴普惠体 3.0 55 Regular" panose="00020600040101010101" charset="-122"/>
              </a:rPr>
              <a:t>from</a:t>
            </a:r>
            <a:r>
              <a:rPr lang="en-US" altLang="zh-CN" sz="1400" b="0">
                <a:solidFill>
                  <a:srgbClr val="000000"/>
                </a:solidFill>
                <a:latin typeface="阿里巴巴普惠体 3.0 55 Regular" panose="00020600040101010101" charset="-122"/>
                <a:ea typeface="阿里巴巴普惠体 3.0 55 Regular" panose="00020600040101010101" charset="-122"/>
              </a:rPr>
              <a:t> t </a:t>
            </a:r>
            <a:r>
              <a:rPr lang="en-US" altLang="zh-CN" sz="1400" b="0">
                <a:solidFill>
                  <a:srgbClr val="AF00DB"/>
                </a:solidFill>
                <a:latin typeface="阿里巴巴普惠体 3.0 55 Regular" panose="00020600040101010101" charset="-122"/>
                <a:ea typeface="阿里巴巴普惠体 3.0 55 Regular" panose="00020600040101010101" charset="-122"/>
              </a:rPr>
              <a:t>group by </a:t>
            </a:r>
            <a:r>
              <a:rPr lang="en-US" altLang="zh-CN" sz="1400" b="1">
                <a:solidFill>
                  <a:srgbClr val="795E26"/>
                </a:solidFill>
                <a:latin typeface="阿里巴巴普惠体 3.0 55 Regular" panose="00020600040101010101" charset="-122"/>
                <a:ea typeface="阿里巴巴普惠体 3.0 55 Regular" panose="00020600040101010101" charset="-122"/>
              </a:rPr>
              <a:t>bar</a:t>
            </a:r>
            <a:r>
              <a:rPr lang="en-US" altLang="zh-CN" sz="1400" b="0">
                <a:solidFill>
                  <a:srgbClr val="000000"/>
                </a:solidFill>
                <a:latin typeface="阿里巴巴普惠体 3.0 55 Regular" panose="00020600040101010101" charset="-122"/>
                <a:ea typeface="阿里巴巴普惠体 3.0 55 Regular" panose="00020600040101010101" charset="-122"/>
              </a:rPr>
              <a:t>(time, </a:t>
            </a:r>
            <a:r>
              <a:rPr lang="en-US" altLang="zh-CN" sz="1400" b="0">
                <a:solidFill>
                  <a:srgbClr val="098658"/>
                </a:solidFill>
                <a:latin typeface="阿里巴巴普惠体 3.0 55 Regular" panose="00020600040101010101" charset="-122"/>
                <a:ea typeface="阿里巴巴普惠体 3.0 55 Regular" panose="00020600040101010101" charset="-122"/>
              </a:rPr>
              <a:t>5s</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rPr>
              <a:t> time</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pic>
        <p:nvPicPr>
          <p:cNvPr id="15" name="图片 14"/>
          <p:cNvPicPr>
            <a:picLocks noChangeAspect="1"/>
          </p:cNvPicPr>
          <p:nvPr/>
        </p:nvPicPr>
        <p:blipFill>
          <a:blip r:embed="rId5"/>
          <a:stretch>
            <a:fillRect/>
          </a:stretch>
        </p:blipFill>
        <p:spPr>
          <a:xfrm>
            <a:off x="1047750" y="4548505"/>
            <a:ext cx="1569720" cy="2002790"/>
          </a:xfrm>
          <a:prstGeom prst="rect">
            <a:avLst/>
          </a:prstGeom>
        </p:spPr>
      </p:pic>
      <p:cxnSp>
        <p:nvCxnSpPr>
          <p:cNvPr id="17" name="曲线连接符 16"/>
          <p:cNvCxnSpPr>
            <a:stCxn id="9" idx="1"/>
            <a:endCxn id="15" idx="1"/>
          </p:cNvCxnSpPr>
          <p:nvPr/>
        </p:nvCxnSpPr>
        <p:spPr>
          <a:xfrm rot="10800000" flipH="1" flipV="1">
            <a:off x="1038225" y="3332480"/>
            <a:ext cx="9525" cy="2217420"/>
          </a:xfrm>
          <a:prstGeom prst="curvedConnector3">
            <a:avLst>
              <a:gd name="adj1" fmla="val -2500000"/>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63500" y="4218940"/>
            <a:ext cx="1104900" cy="306705"/>
          </a:xfrm>
          <a:prstGeom prst="rect">
            <a:avLst/>
          </a:prstGeom>
          <a:solidFill>
            <a:schemeClr val="bg1"/>
          </a:solidFill>
        </p:spPr>
        <p:txBody>
          <a:bodyPr wrap="square" rtlCol="0">
            <a:spAutoFit/>
          </a:bodyPr>
          <a:p>
            <a:r>
              <a:rPr lang="zh-CN" altLang="en-US" sz="1400">
                <a:latin typeface="阿里巴巴普惠体 3.0 55 Regular" panose="00020600040101010101" charset="-122"/>
                <a:ea typeface="阿里巴巴普惠体 3.0 55 Regular" panose="00020600040101010101" charset="-122"/>
              </a:rPr>
              <a:t>修改时间戳</a:t>
            </a:r>
            <a:endParaRPr lang="zh-CN" altLang="en-US" sz="1400">
              <a:latin typeface="阿里巴巴普惠体 3.0 55 Regular" panose="00020600040101010101" charset="-122"/>
              <a:ea typeface="阿里巴巴普惠体 3.0 55 Regular" panose="00020600040101010101" charset="-122"/>
            </a:endParaRPr>
          </a:p>
        </p:txBody>
      </p:sp>
      <p:pic>
        <p:nvPicPr>
          <p:cNvPr id="9" name="图片 8"/>
          <p:cNvPicPr>
            <a:picLocks noChangeAspect="1"/>
          </p:cNvPicPr>
          <p:nvPr/>
        </p:nvPicPr>
        <p:blipFill>
          <a:blip r:embed="rId6"/>
          <a:stretch>
            <a:fillRect/>
          </a:stretch>
        </p:blipFill>
        <p:spPr>
          <a:xfrm>
            <a:off x="1038225" y="2318385"/>
            <a:ext cx="1570355" cy="2027555"/>
          </a:xfrm>
          <a:prstGeom prst="rect">
            <a:avLst/>
          </a:prstGeom>
        </p:spPr>
      </p:pic>
      <p:pic>
        <p:nvPicPr>
          <p:cNvPr id="21" name="图片 20"/>
          <p:cNvPicPr>
            <a:picLocks noChangeAspect="1"/>
          </p:cNvPicPr>
          <p:nvPr/>
        </p:nvPicPr>
        <p:blipFill>
          <a:blip r:embed="rId7"/>
          <a:stretch>
            <a:fillRect/>
          </a:stretch>
        </p:blipFill>
        <p:spPr>
          <a:xfrm>
            <a:off x="3540760" y="4563745"/>
            <a:ext cx="1922145" cy="740410"/>
          </a:xfrm>
          <a:prstGeom prst="rect">
            <a:avLst/>
          </a:prstGeom>
        </p:spPr>
      </p:pic>
      <p:pic>
        <p:nvPicPr>
          <p:cNvPr id="23" name="图片 22"/>
          <p:cNvPicPr>
            <a:picLocks noChangeAspect="1"/>
          </p:cNvPicPr>
          <p:nvPr/>
        </p:nvPicPr>
        <p:blipFill>
          <a:blip r:embed="rId8"/>
          <a:stretch>
            <a:fillRect/>
          </a:stretch>
        </p:blipFill>
        <p:spPr>
          <a:xfrm>
            <a:off x="3540760" y="5549900"/>
            <a:ext cx="2050415" cy="1001395"/>
          </a:xfrm>
          <a:prstGeom prst="rect">
            <a:avLst/>
          </a:prstGeom>
        </p:spPr>
      </p:pic>
      <p:sp>
        <p:nvSpPr>
          <p:cNvPr id="24" name="右箭头 23"/>
          <p:cNvSpPr/>
          <p:nvPr>
            <p:custDataLst>
              <p:tags r:id="rId9"/>
            </p:custDataLst>
          </p:nvPr>
        </p:nvSpPr>
        <p:spPr>
          <a:xfrm>
            <a:off x="3006725" y="4788535"/>
            <a:ext cx="389890" cy="290830"/>
          </a:xfrm>
          <a:prstGeom prst="rightArrow">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5" name="右箭头 24"/>
          <p:cNvSpPr/>
          <p:nvPr>
            <p:custDataLst>
              <p:tags r:id="rId10"/>
            </p:custDataLst>
          </p:nvPr>
        </p:nvSpPr>
        <p:spPr>
          <a:xfrm>
            <a:off x="3006725" y="5905500"/>
            <a:ext cx="389890" cy="290830"/>
          </a:xfrm>
          <a:prstGeom prst="rightArrow">
            <a:avLst/>
          </a:prstGeom>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6" name="文本框 25"/>
          <p:cNvSpPr txBox="1"/>
          <p:nvPr/>
        </p:nvSpPr>
        <p:spPr>
          <a:xfrm>
            <a:off x="3464560" y="5298440"/>
            <a:ext cx="863600" cy="306705"/>
          </a:xfrm>
          <a:prstGeom prst="rect">
            <a:avLst/>
          </a:prstGeom>
          <a:noFill/>
        </p:spPr>
        <p:txBody>
          <a:bodyPr wrap="square" rtlCol="0">
            <a:spAutoFit/>
          </a:bodyPr>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bar</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7" name="文本框 26"/>
          <p:cNvSpPr txBox="1"/>
          <p:nvPr/>
        </p:nvSpPr>
        <p:spPr>
          <a:xfrm>
            <a:off x="3464560" y="4307840"/>
            <a:ext cx="863600" cy="306705"/>
          </a:xfrm>
          <a:prstGeom prst="rect">
            <a:avLst/>
          </a:prstGeom>
          <a:noFill/>
        </p:spPr>
        <p:txBody>
          <a:bodyPr wrap="square" rtlCol="0">
            <a:spAutoFit/>
          </a:bodyPr>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rolling</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8" name="文本框 27"/>
          <p:cNvSpPr txBox="1"/>
          <p:nvPr/>
        </p:nvSpPr>
        <p:spPr>
          <a:xfrm>
            <a:off x="3464560" y="2585720"/>
            <a:ext cx="2205990" cy="306705"/>
          </a:xfrm>
          <a:prstGeom prst="rect">
            <a:avLst/>
          </a:prstGeom>
          <a:noFill/>
        </p:spPr>
        <p:txBody>
          <a:bodyPr wrap="square" rtlCol="0">
            <a:spAutoFit/>
          </a:bodyPr>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bar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和</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rolling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一致：</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9" name="文本框 28"/>
          <p:cNvSpPr txBox="1"/>
          <p:nvPr/>
        </p:nvSpPr>
        <p:spPr>
          <a:xfrm>
            <a:off x="5821045" y="4502785"/>
            <a:ext cx="1663700" cy="2061210"/>
          </a:xfrm>
          <a:prstGeom prst="rect">
            <a:avLst/>
          </a:prstGeom>
        </p:spPr>
        <p:txBody>
          <a:bodyPr wrap="square">
            <a:spAutoFit/>
          </a:bodyPr>
          <a:p>
            <a:pPr marL="0" indent="0"/>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bar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函数会将可以被窗口大小整除的时间戳作为窗口的边界，而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rolling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函数从第一条记录开始，按照记录数进行滚动确立窗口。</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0" name="文本框 29"/>
          <p:cNvSpPr txBox="1"/>
          <p:nvPr/>
        </p:nvSpPr>
        <p:spPr>
          <a:xfrm>
            <a:off x="7771130" y="1520825"/>
            <a:ext cx="4050665" cy="1322070"/>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但是某些场景下，用户希望按照给定的起始时间作为窗口的边界去划分窗口，如果起始时间不能被窗口整除，使用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bar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函数就不能满足需求，例如希望窗口的起始时间是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01:30:00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但是窗口大小为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7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分钟：</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cxnSp>
        <p:nvCxnSpPr>
          <p:cNvPr id="31" name="直接连接符 30"/>
          <p:cNvCxnSpPr/>
          <p:nvPr/>
        </p:nvCxnSpPr>
        <p:spPr>
          <a:xfrm>
            <a:off x="7599680" y="1031240"/>
            <a:ext cx="0" cy="5549900"/>
          </a:xfrm>
          <a:prstGeom prst="line">
            <a:avLst/>
          </a:prstGeom>
          <a:ln w="12700" cmpd="sng">
            <a:gradFill>
              <a:gsLst>
                <a:gs pos="0">
                  <a:schemeClr val="accent1">
                    <a:lumMod val="5000"/>
                    <a:lumOff val="95000"/>
                  </a:schemeClr>
                </a:gs>
                <a:gs pos="89000">
                  <a:srgbClr val="0D42D3"/>
                </a:gs>
                <a:gs pos="0">
                  <a:schemeClr val="accent1">
                    <a:lumMod val="45000"/>
                    <a:lumOff val="55000"/>
                  </a:schemeClr>
                </a:gs>
              </a:gsLst>
              <a:lin ang="0" scaled="1"/>
            </a:gradFill>
            <a:prstDash val="dash"/>
            <a:tailEnd type="none"/>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7823200" y="3053715"/>
            <a:ext cx="2921000" cy="456565"/>
          </a:xfrm>
          <a:prstGeom prst="rect">
            <a:avLst/>
          </a:prstGeom>
        </p:spPr>
        <p:txBody>
          <a:bodyPr wrap="square">
            <a:spAutoFit/>
          </a:bodyPr>
          <a:p>
            <a:pPr>
              <a:lnSpc>
                <a:spcPts val="1425"/>
              </a:lnSpc>
            </a:pPr>
            <a:r>
              <a:rPr lang="en-US" altLang="zh-CN" sz="1600" b="1">
                <a:solidFill>
                  <a:srgbClr val="795E26"/>
                </a:solidFill>
                <a:latin typeface="Consolas" panose="020B0609020204030204"/>
                <a:ea typeface="Consolas" panose="020B0609020204030204"/>
              </a:rPr>
              <a:t>bar</a:t>
            </a:r>
            <a:r>
              <a:rPr lang="en-US" altLang="zh-CN" sz="1600" b="0">
                <a:solidFill>
                  <a:srgbClr val="000000"/>
                </a:solidFill>
                <a:latin typeface="Consolas" panose="020B0609020204030204"/>
                <a:ea typeface="Consolas" panose="020B0609020204030204"/>
              </a:rPr>
              <a:t>(</a:t>
            </a:r>
            <a:r>
              <a:rPr lang="en-US" altLang="zh-CN" sz="1600" b="0">
                <a:solidFill>
                  <a:srgbClr val="098658"/>
                </a:solidFill>
                <a:latin typeface="Consolas" panose="020B0609020204030204"/>
                <a:ea typeface="Consolas" panose="020B0609020204030204"/>
              </a:rPr>
              <a:t>13:30:00</a:t>
            </a:r>
            <a:r>
              <a:rPr lang="en-US" altLang="zh-CN" sz="1600" b="0">
                <a:solidFill>
                  <a:srgbClr val="000000"/>
                </a:solidFill>
                <a:latin typeface="Consolas" panose="020B0609020204030204"/>
                <a:ea typeface="Consolas" panose="020B0609020204030204"/>
              </a:rPr>
              <a:t>, </a:t>
            </a:r>
            <a:r>
              <a:rPr lang="en-US" altLang="zh-CN" sz="1600" b="0">
                <a:solidFill>
                  <a:srgbClr val="098658"/>
                </a:solidFill>
                <a:latin typeface="Consolas" panose="020B0609020204030204"/>
                <a:ea typeface="Consolas" panose="020B0609020204030204"/>
              </a:rPr>
              <a:t>7m</a:t>
            </a:r>
            <a:r>
              <a:rPr lang="en-US" altLang="zh-CN" sz="1600" b="0">
                <a:solidFill>
                  <a:srgbClr val="000000"/>
                </a:solidFill>
                <a:latin typeface="Consolas" panose="020B0609020204030204"/>
                <a:ea typeface="Consolas" panose="020B0609020204030204"/>
              </a:rPr>
              <a:t>)</a:t>
            </a:r>
            <a:endParaRPr lang="en-US" altLang="zh-CN" sz="1600" b="0">
              <a:solidFill>
                <a:srgbClr val="000000"/>
              </a:solidFill>
              <a:latin typeface="Consolas" panose="020B0609020204030204"/>
              <a:ea typeface="Consolas" panose="020B0609020204030204"/>
            </a:endParaRPr>
          </a:p>
          <a:p>
            <a:pPr>
              <a:lnSpc>
                <a:spcPts val="1425"/>
              </a:lnSpc>
            </a:pPr>
            <a:r>
              <a:rPr lang="en-US" altLang="zh-CN" sz="1600" b="0">
                <a:solidFill>
                  <a:srgbClr val="008000"/>
                </a:solidFill>
                <a:latin typeface="Consolas" panose="020B0609020204030204"/>
                <a:ea typeface="Consolas" panose="020B0609020204030204"/>
              </a:rPr>
              <a:t>// output: 01:25:00</a:t>
            </a:r>
            <a:endParaRPr lang="en-US" altLang="zh-CN" sz="1600" b="0">
              <a:solidFill>
                <a:srgbClr val="008000"/>
              </a:solidFill>
              <a:latin typeface="Consolas" panose="020B0609020204030204"/>
              <a:ea typeface="Consolas" panose="020B0609020204030204"/>
            </a:endParaRPr>
          </a:p>
        </p:txBody>
      </p:sp>
      <p:sp>
        <p:nvSpPr>
          <p:cNvPr id="34" name="文本框 33"/>
          <p:cNvSpPr txBox="1"/>
          <p:nvPr/>
        </p:nvSpPr>
        <p:spPr>
          <a:xfrm>
            <a:off x="7772400" y="3721100"/>
            <a:ext cx="4051300" cy="82994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此时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01:30:00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对应的窗口为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13:25:00~13:32:00</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而不是预期的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13:30:00~13:37:00</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5" name="图片 34" descr="问号"/>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823200" y="1000125"/>
            <a:ext cx="419100" cy="419100"/>
          </a:xfrm>
          <a:prstGeom prst="rect">
            <a:avLst/>
          </a:prstGeom>
        </p:spPr>
      </p:pic>
      <p:sp>
        <p:nvSpPr>
          <p:cNvPr id="36" name="文本框 35"/>
          <p:cNvSpPr txBox="1"/>
          <p:nvPr/>
        </p:nvSpPr>
        <p:spPr>
          <a:xfrm>
            <a:off x="8572500" y="5216525"/>
            <a:ext cx="2070735" cy="337185"/>
          </a:xfrm>
          <a:prstGeom prst="rect">
            <a:avLst/>
          </a:prstGeom>
        </p:spPr>
        <p:txBody>
          <a:bodyPr wrap="square">
            <a:spAutoFit/>
          </a:bodyPr>
          <a:p>
            <a:pPr marL="0" indent="0"/>
            <a:r>
              <a:rPr lang="en-US" altLang="zh-CN" sz="1600" b="1" i="0">
                <a:solidFill>
                  <a:srgbClr val="292A2E"/>
                </a:solidFill>
                <a:latin typeface="阿里巴巴普惠体 3.0 55 Regular" panose="00020600040101010101" charset="-122"/>
                <a:ea typeface="阿里巴巴普惠体 3.0 55 Regular" panose="00020600040101010101" charset="-122"/>
              </a:rPr>
              <a:t>dailyAlignedBar</a:t>
            </a:r>
            <a:endParaRPr lang="en-US" altLang="zh-CN" sz="1600" b="1" i="0">
              <a:solidFill>
                <a:srgbClr val="292A2E"/>
              </a:solidFill>
              <a:latin typeface="阿里巴巴普惠体 3.0 55 Regular" panose="00020600040101010101" charset="-122"/>
              <a:ea typeface="阿里巴巴普惠体 3.0 55 Regular" panose="00020600040101010101" charset="-122"/>
            </a:endParaRPr>
          </a:p>
        </p:txBody>
      </p:sp>
      <p:sp>
        <p:nvSpPr>
          <p:cNvPr id="37" name="下箭头 36"/>
          <p:cNvSpPr/>
          <p:nvPr/>
        </p:nvSpPr>
        <p:spPr>
          <a:xfrm>
            <a:off x="9175750" y="4752340"/>
            <a:ext cx="457200" cy="355600"/>
          </a:xfrm>
          <a:prstGeom prst="downArrow">
            <a:avLst/>
          </a:prstGeom>
          <a:ln>
            <a:gradFill>
              <a:gsLst>
                <a:gs pos="0">
                  <a:schemeClr val="accent1">
                    <a:lumMod val="5000"/>
                    <a:lumOff val="95000"/>
                  </a:schemeClr>
                </a:gs>
                <a:gs pos="89000">
                  <a:srgbClr val="0D42D3"/>
                </a:gs>
                <a:gs pos="0">
                  <a:schemeClr val="accent1">
                    <a:lumMod val="45000"/>
                    <a:lumOff val="55000"/>
                  </a:schemeClr>
                </a:gs>
              </a:gsLst>
              <a:lin ang="0" scaled="1"/>
            </a:gra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 name="文本框 1"/>
          <p:cNvSpPr txBox="1"/>
          <p:nvPr/>
        </p:nvSpPr>
        <p:spPr>
          <a:xfrm>
            <a:off x="7714615" y="5740082"/>
            <a:ext cx="5080000" cy="583565"/>
          </a:xfrm>
          <a:prstGeom prst="rect">
            <a:avLst/>
          </a:prstGeom>
        </p:spPr>
        <p:txBody>
          <a:bodyPr>
            <a:spAutoFit/>
          </a:bodyPr>
          <a:p>
            <a:pPr indent="0" fontAlgn="auto">
              <a:lnSpc>
                <a:spcPct val="100000"/>
              </a:lnSpc>
            </a:pPr>
            <a:r>
              <a:rPr lang="en-US" altLang="zh-CN" sz="1600" b="1">
                <a:solidFill>
                  <a:srgbClr val="795E26"/>
                </a:solidFill>
                <a:latin typeface="Consolas" panose="020B0609020204030204"/>
                <a:ea typeface="Consolas" panose="020B0609020204030204"/>
              </a:rPr>
              <a:t>dailyAlignedBar</a:t>
            </a:r>
            <a:r>
              <a:rPr lang="en-US" altLang="zh-CN" sz="1600" b="0">
                <a:solidFill>
                  <a:srgbClr val="000000"/>
                </a:solidFill>
                <a:latin typeface="Consolas" panose="020B0609020204030204"/>
                <a:ea typeface="Consolas" panose="020B0609020204030204"/>
              </a:rPr>
              <a:t>(</a:t>
            </a:r>
            <a:r>
              <a:rPr lang="en-US" altLang="zh-CN" sz="1600" b="0">
                <a:solidFill>
                  <a:srgbClr val="098658"/>
                </a:solidFill>
                <a:latin typeface="Consolas" panose="020B0609020204030204"/>
                <a:ea typeface="Consolas" panose="020B0609020204030204"/>
              </a:rPr>
              <a:t>13:30:00</a:t>
            </a:r>
            <a:r>
              <a:rPr lang="en-US" altLang="zh-CN" sz="1600" b="0">
                <a:solidFill>
                  <a:srgbClr val="000000"/>
                </a:solidFill>
                <a:latin typeface="Consolas" panose="020B0609020204030204"/>
                <a:ea typeface="Consolas" panose="020B0609020204030204"/>
              </a:rPr>
              <a:t>,sessions,</a:t>
            </a:r>
            <a:r>
              <a:rPr lang="en-US" altLang="zh-CN" sz="1600" b="0">
                <a:solidFill>
                  <a:srgbClr val="098658"/>
                </a:solidFill>
                <a:latin typeface="Consolas" panose="020B0609020204030204"/>
                <a:ea typeface="Consolas" panose="020B0609020204030204"/>
              </a:rPr>
              <a:t>7m</a:t>
            </a:r>
            <a:r>
              <a:rPr lang="en-US" altLang="zh-CN" sz="1600" b="0">
                <a:solidFill>
                  <a:srgbClr val="000000"/>
                </a:solidFill>
                <a:latin typeface="Consolas" panose="020B0609020204030204"/>
                <a:ea typeface="Consolas" panose="020B0609020204030204"/>
              </a:rPr>
              <a:t>)</a:t>
            </a:r>
            <a:endParaRPr lang="en-US" altLang="zh-CN" sz="1600" b="0">
              <a:solidFill>
                <a:srgbClr val="000000"/>
              </a:solidFill>
              <a:latin typeface="Consolas" panose="020B0609020204030204"/>
              <a:ea typeface="Consolas" panose="020B0609020204030204"/>
            </a:endParaRPr>
          </a:p>
          <a:p>
            <a:pPr indent="0" fontAlgn="auto">
              <a:lnSpc>
                <a:spcPct val="100000"/>
              </a:lnSpc>
            </a:pPr>
            <a:r>
              <a:rPr lang="en-US" altLang="zh-CN" sz="1600" b="0">
                <a:solidFill>
                  <a:srgbClr val="008000"/>
                </a:solidFill>
                <a:latin typeface="Consolas" panose="020B0609020204030204"/>
                <a:ea typeface="Consolas" panose="020B0609020204030204"/>
              </a:rPr>
              <a:t>// output: 13:30:00</a:t>
            </a:r>
            <a:endParaRPr lang="en-US" altLang="zh-CN" sz="1600" b="0">
              <a:solidFill>
                <a:srgbClr val="008000"/>
              </a:solidFill>
              <a:latin typeface="Consolas" panose="020B0609020204030204"/>
              <a:ea typeface="Consolas" panose="020B0609020204030204"/>
            </a:endParaRPr>
          </a:p>
        </p:txBody>
      </p:sp>
      <p:pic>
        <p:nvPicPr>
          <p:cNvPr id="3" name="图片 2" descr="/Users/chenjiayuan/Desktop/公司logo2.png公司logo2"/>
          <p:cNvPicPr>
            <a:picLocks noChangeAspect="1"/>
          </p:cNvPicPr>
          <p:nvPr>
            <p:custDataLst>
              <p:tags r:id="rId13"/>
            </p:custDataLst>
          </p:nvPr>
        </p:nvPicPr>
        <p:blipFill>
          <a:blip r:embed="rId14" cstate="screen"/>
          <a:srcRect/>
          <a:stretch>
            <a:fillRect/>
          </a:stretch>
        </p:blipFill>
        <p:spPr>
          <a:xfrm>
            <a:off x="10701655" y="288925"/>
            <a:ext cx="1056005" cy="275590"/>
          </a:xfrm>
          <a:prstGeom prst="rect">
            <a:avLst/>
          </a:prstGeom>
        </p:spPr>
      </p:pic>
      <p:sp>
        <p:nvSpPr>
          <p:cNvPr id="5" name="圆角矩形 4"/>
          <p:cNvSpPr/>
          <p:nvPr/>
        </p:nvSpPr>
        <p:spPr>
          <a:xfrm>
            <a:off x="996315" y="2513965"/>
            <a:ext cx="1620520" cy="215900"/>
          </a:xfrm>
          <a:prstGeom prst="roundRect">
            <a:avLst/>
          </a:prstGeom>
          <a:noFill/>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2" name="圆角矩形 11"/>
          <p:cNvSpPr/>
          <p:nvPr/>
        </p:nvSpPr>
        <p:spPr>
          <a:xfrm>
            <a:off x="996315" y="4752340"/>
            <a:ext cx="1621790" cy="209550"/>
          </a:xfrm>
          <a:prstGeom prst="roundRect">
            <a:avLst/>
          </a:prstGeom>
          <a:noFill/>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3" name="椭圆 1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9" grpId="0" bldLvl="0" animBg="1"/>
      <p:bldP spid="12" grpId="0" bldLvl="0" animBg="1"/>
      <p:bldP spid="24" grpId="0" bldLvl="0" animBg="1"/>
      <p:bldP spid="25" grpId="0" bldLvl="0" animBg="1"/>
      <p:bldP spid="26" grpId="0"/>
      <p:bldP spid="27" grpId="0"/>
      <p:bldP spid="29" grpId="0"/>
      <p:bldP spid="30" grpId="0"/>
      <p:bldP spid="33" grpId="0"/>
      <p:bldP spid="34" grpId="0"/>
      <p:bldP spid="37" grpId="0" bldLvl="0" animBg="1"/>
      <p:bldP spid="36" grpId="0"/>
      <p:bldP spid="2"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KSO_WM_DIAGRAM_VIRTUALLY_FRAME" val="{&quot;height&quot;:356.25566929133856,&quot;left&quot;:134.75,&quot;top&quot;:121.6,&quot;width&quot;:266.85}"/>
</p:tagLst>
</file>

<file path=ppt/tags/tag223.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4.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5.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6.xml><?xml version="1.0" encoding="utf-8"?>
<p:tagLst xmlns:p="http://schemas.openxmlformats.org/presentationml/2006/main">
  <p:tag name="KSO_WM_DIAGRAM_VIRTUALLY_FRAME" val="{&quot;height&quot;:356.25566929133856,&quot;left&quot;:134.75,&quot;top&quot;:121.6,&quot;width&quot;:266.85}"/>
</p:tagLst>
</file>

<file path=ppt/tags/tag227.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8.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9.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DIAGRAM_VIRTUALLY_FRAME" val="{&quot;height&quot;:356.25566929133856,&quot;left&quot;:134.75,&quot;top&quot;:121.6,&quot;width&quot;:266.85}"/>
</p:tagLst>
</file>

<file path=ppt/tags/tag231.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2.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3.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4.xml><?xml version="1.0" encoding="utf-8"?>
<p:tagLst xmlns:p="http://schemas.openxmlformats.org/presentationml/2006/main">
  <p:tag name="KSO_WM_DIAGRAM_VIRTUALLY_FRAME" val="{&quot;height&quot;:356.25566929133856,&quot;left&quot;:134.75,&quot;top&quot;:121.6,&quot;width&quot;:266.85}"/>
</p:tagLst>
</file>

<file path=ppt/tags/tag235.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6.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7.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DIAGRAM_VIRTUALLY_FRAME" val="{&quot;height&quot;:356.25566929133856,&quot;left&quot;:134.75,&quot;top&quot;:121.6,&quot;width&quot;:266.85}"/>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41.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42.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4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BEAUTIFY_FLAG" val=""/>
</p:tagLst>
</file>

<file path=ppt/tags/tag25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58.xml><?xml version="1.0" encoding="utf-8"?>
<p:tagLst xmlns:p="http://schemas.openxmlformats.org/presentationml/2006/main">
  <p:tag name="KSO_WM_BEAUTIFY_FLAG" val=""/>
</p:tagLst>
</file>

<file path=ppt/tags/tag25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BEAUTIFY_FLAG" val=""/>
</p:tagLst>
</file>

<file path=ppt/tags/tag26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62.xml><?xml version="1.0" encoding="utf-8"?>
<p:tagLst xmlns:p="http://schemas.openxmlformats.org/presentationml/2006/main">
  <p:tag name="KSO_WM_BEAUTIFY_FLAG" val=""/>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BEAUTIFY_FLAG" val=""/>
</p:tagLst>
</file>

<file path=ppt/tags/tag267.xml><?xml version="1.0" encoding="utf-8"?>
<p:tagLst xmlns:p="http://schemas.openxmlformats.org/presentationml/2006/main">
  <p:tag name="KSO_WM_BEAUTIFY_FLAG" val=""/>
</p:tagLst>
</file>

<file path=ppt/tags/tag268.xml><?xml version="1.0" encoding="utf-8"?>
<p:tagLst xmlns:p="http://schemas.openxmlformats.org/presentationml/2006/main">
  <p:tag name="KSO_WM_BEAUTIFY_FLAG" val=""/>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BEAUTIFY_FLAG" val=""/>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76.xml><?xml version="1.0" encoding="utf-8"?>
<p:tagLst xmlns:p="http://schemas.openxmlformats.org/presentationml/2006/main">
  <p:tag name="KSO_WM_BEAUTIFY_FLAG" val=""/>
</p:tagLst>
</file>

<file path=ppt/tags/tag277.xml><?xml version="1.0" encoding="utf-8"?>
<p:tagLst xmlns:p="http://schemas.openxmlformats.org/presentationml/2006/main">
  <p:tag name="KSO_WM_DIAGRAM_VIRTUALLY_FRAME" val="{&quot;height&quot;:84.85,&quot;left&quot;:65.5,&quot;top&quot;:255.05,&quot;width&quot;:821.6}"/>
</p:tagLst>
</file>

<file path=ppt/tags/tag278.xml><?xml version="1.0" encoding="utf-8"?>
<p:tagLst xmlns:p="http://schemas.openxmlformats.org/presentationml/2006/main">
  <p:tag name="KSO_WM_DIAGRAM_VIRTUALLY_FRAME" val="{&quot;height&quot;:84.85,&quot;left&quot;:65.5,&quot;top&quot;:255.05,&quot;width&quot;:821.6}"/>
</p:tagLst>
</file>

<file path=ppt/tags/tag279.xml><?xml version="1.0" encoding="utf-8"?>
<p:tagLst xmlns:p="http://schemas.openxmlformats.org/presentationml/2006/main">
  <p:tag name="KSO_WM_DIAGRAM_VIRTUALLY_FRAME" val="{&quot;height&quot;:84.85,&quot;left&quot;:65.5,&quot;top&quot;:255.05,&quot;width&quot;:821.6}"/>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DIAGRAM_VIRTUALLY_FRAME" val="{&quot;height&quot;:84.85,&quot;left&quot;:65.5,&quot;top&quot;:255.05,&quot;width&quot;:821.6}"/>
</p:tagLst>
</file>

<file path=ppt/tags/tag281.xml><?xml version="1.0" encoding="utf-8"?>
<p:tagLst xmlns:p="http://schemas.openxmlformats.org/presentationml/2006/main">
  <p:tag name="KSO_WM_BEAUTIFY_FLAG" val=""/>
</p:tagLst>
</file>

<file path=ppt/tags/tag282.xml><?xml version="1.0" encoding="utf-8"?>
<p:tagLst xmlns:p="http://schemas.openxmlformats.org/presentationml/2006/main">
  <p:tag name="KSO_WM_DIAGRAM_VIRTUALLY_FRAME" val="{&quot;height&quot;:150.85,&quot;left&quot;:65.5,&quot;top&quot;:255.05,&quot;width&quot;:821.6}"/>
</p:tagLst>
</file>

<file path=ppt/tags/tag283.xml><?xml version="1.0" encoding="utf-8"?>
<p:tagLst xmlns:p="http://schemas.openxmlformats.org/presentationml/2006/main">
  <p:tag name="KSO_WM_DIAGRAM_VIRTUALLY_FRAME" val="{&quot;height&quot;:150.85,&quot;left&quot;:65.5,&quot;top&quot;:255.05,&quot;width&quot;:821.6}"/>
</p:tagLst>
</file>

<file path=ppt/tags/tag284.xml><?xml version="1.0" encoding="utf-8"?>
<p:tagLst xmlns:p="http://schemas.openxmlformats.org/presentationml/2006/main">
  <p:tag name="KSO_WM_DIAGRAM_VIRTUALLY_FRAME" val="{&quot;height&quot;:150.85,&quot;left&quot;:65.5,&quot;top&quot;:255.05,&quot;width&quot;:821.6}"/>
</p:tagLst>
</file>

<file path=ppt/tags/tag285.xml><?xml version="1.0" encoding="utf-8"?>
<p:tagLst xmlns:p="http://schemas.openxmlformats.org/presentationml/2006/main">
  <p:tag name="KSO_WM_DIAGRAM_VIRTUALLY_FRAME" val="{&quot;height&quot;:150.85,&quot;left&quot;:65.5,&quot;top&quot;:255.05,&quot;width&quot;:821.6}"/>
</p:tagLst>
</file>

<file path=ppt/tags/tag286.xml><?xml version="1.0" encoding="utf-8"?>
<p:tagLst xmlns:p="http://schemas.openxmlformats.org/presentationml/2006/main">
  <p:tag name="KSO_WM_DIAGRAM_VIRTUALLY_FRAME" val="{&quot;height&quot;:150.85,&quot;left&quot;:65.5,&quot;top&quot;:255.05,&quot;width&quot;:821.6}"/>
</p:tagLst>
</file>

<file path=ppt/tags/tag287.xml><?xml version="1.0" encoding="utf-8"?>
<p:tagLst xmlns:p="http://schemas.openxmlformats.org/presentationml/2006/main">
  <p:tag name="KSO_WM_DIAGRAM_VIRTUALLY_FRAME" val="{&quot;height&quot;:150.85,&quot;left&quot;:65.5,&quot;top&quot;:255.05,&quot;width&quot;:821.6}"/>
</p:tagLst>
</file>

<file path=ppt/tags/tag288.xml><?xml version="1.0" encoding="utf-8"?>
<p:tagLst xmlns:p="http://schemas.openxmlformats.org/presentationml/2006/main">
  <p:tag name="KSO_WM_DIAGRAM_VIRTUALLY_FRAME" val="{&quot;height&quot;:150.85,&quot;left&quot;:65.5,&quot;top&quot;:255.05,&quot;width&quot;:821.6}"/>
</p:tagLst>
</file>

<file path=ppt/tags/tag289.xml><?xml version="1.0" encoding="utf-8"?>
<p:tagLst xmlns:p="http://schemas.openxmlformats.org/presentationml/2006/main">
  <p:tag name="KSO_WM_DIAGRAM_VIRTUALLY_FRAME" val="{&quot;height&quot;:150.85,&quot;left&quot;:65.5,&quot;top&quot;:255.05,&quot;width&quot;:821.6}"/>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BEAUTIFY_FLAG" val=""/>
</p:tagLst>
</file>

<file path=ppt/tags/tag291.xml><?xml version="1.0" encoding="utf-8"?>
<p:tagLst xmlns:p="http://schemas.openxmlformats.org/presentationml/2006/main">
  <p:tag name="KSO_WM_DIAGRAM_VIRTUALLY_FRAME" val="{&quot;height&quot;:150.85,&quot;left&quot;:65.5,&quot;top&quot;:255.05,&quot;width&quot;:821.6}"/>
</p:tagLst>
</file>

<file path=ppt/tags/tag292.xml><?xml version="1.0" encoding="utf-8"?>
<p:tagLst xmlns:p="http://schemas.openxmlformats.org/presentationml/2006/main">
  <p:tag name="KSO_WM_DIAGRAM_VIRTUALLY_FRAME" val="{&quot;height&quot;:150.85,&quot;left&quot;:65.5,&quot;top&quot;:255.05,&quot;width&quot;:821.6}"/>
</p:tagLst>
</file>

<file path=ppt/tags/tag293.xml><?xml version="1.0" encoding="utf-8"?>
<p:tagLst xmlns:p="http://schemas.openxmlformats.org/presentationml/2006/main">
  <p:tag name="KSO_WM_BEAUTIFY_FLAG" val=""/>
</p:tagLst>
</file>

<file path=ppt/tags/tag294.xml><?xml version="1.0" encoding="utf-8"?>
<p:tagLst xmlns:p="http://schemas.openxmlformats.org/presentationml/2006/main">
  <p:tag name="KSO_WM_BEAUTIFY_FLAG" val=""/>
</p:tagLst>
</file>

<file path=ppt/tags/tag295.xml><?xml version="1.0" encoding="utf-8"?>
<p:tagLst xmlns:p="http://schemas.openxmlformats.org/presentationml/2006/main">
  <p:tag name="KSO_WM_BEAUTIFY_FLAG" val=""/>
</p:tagLst>
</file>

<file path=ppt/tags/tag296.xml><?xml version="1.0" encoding="utf-8"?>
<p:tagLst xmlns:p="http://schemas.openxmlformats.org/presentationml/2006/main">
  <p:tag name="KSO_WM_BEAUTIFY_FLAG" val=""/>
</p:tagLst>
</file>

<file path=ppt/tags/tag297.xml><?xml version="1.0" encoding="utf-8"?>
<p:tagLst xmlns:p="http://schemas.openxmlformats.org/presentationml/2006/main">
  <p:tag name="KSO_WM_BEAUTIFY_FLAG" val=""/>
</p:tagLst>
</file>

<file path=ppt/tags/tag298.xml><?xml version="1.0" encoding="utf-8"?>
<p:tagLst xmlns:p="http://schemas.openxmlformats.org/presentationml/2006/main">
  <p:tag name="KSO_WM_BEAUTIFY_FLAG" val=""/>
</p:tagLst>
</file>

<file path=ppt/tags/tag299.xml><?xml version="1.0" encoding="utf-8"?>
<p:tagLst xmlns:p="http://schemas.openxmlformats.org/presentationml/2006/main">
  <p:tag name="KSO_WM_BEAUTIFY_FLAG" v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BEAUTIFY_FLAG" val=""/>
</p:tagLst>
</file>

<file path=ppt/tags/tag301.xml><?xml version="1.0" encoding="utf-8"?>
<p:tagLst xmlns:p="http://schemas.openxmlformats.org/presentationml/2006/main">
  <p:tag name="KSO_WM_BEAUTIFY_FLAG" val=""/>
</p:tagLst>
</file>

<file path=ppt/tags/tag302.xml><?xml version="1.0" encoding="utf-8"?>
<p:tagLst xmlns:p="http://schemas.openxmlformats.org/presentationml/2006/main">
  <p:tag name="KSO_WM_BEAUTIFY_FLAG" val=""/>
</p:tagLst>
</file>

<file path=ppt/tags/tag303.xml><?xml version="1.0" encoding="utf-8"?>
<p:tagLst xmlns:p="http://schemas.openxmlformats.org/presentationml/2006/main">
  <p:tag name="KSO_WM_BEAUTIFY_FLAG" val=""/>
</p:tagLst>
</file>

<file path=ppt/tags/tag304.xml><?xml version="1.0" encoding="utf-8"?>
<p:tagLst xmlns:p="http://schemas.openxmlformats.org/presentationml/2006/main">
  <p:tag name="KSO_WM_BEAUTIFY_FLAG" val=""/>
</p:tagLst>
</file>

<file path=ppt/tags/tag305.xml><?xml version="1.0" encoding="utf-8"?>
<p:tagLst xmlns:p="http://schemas.openxmlformats.org/presentationml/2006/main">
  <p:tag name="KSO_WM_BEAUTIFY_FLAG" val=""/>
</p:tagLst>
</file>

<file path=ppt/tags/tag306.xml><?xml version="1.0" encoding="utf-8"?>
<p:tagLst xmlns:p="http://schemas.openxmlformats.org/presentationml/2006/main">
  <p:tag name="KSO_WM_BEAUTIFY_FLAG" val=""/>
</p:tagLst>
</file>

<file path=ppt/tags/tag30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08.xml><?xml version="1.0" encoding="utf-8"?>
<p:tagLst xmlns:p="http://schemas.openxmlformats.org/presentationml/2006/main">
  <p:tag name="KSO_WM_BEAUTIFY_FLAG" val=""/>
</p:tagLst>
</file>

<file path=ppt/tags/tag309.xml><?xml version="1.0" encoding="utf-8"?>
<p:tagLst xmlns:p="http://schemas.openxmlformats.org/presentationml/2006/main">
  <p:tag name="KSO_WM_DIAGRAM_VIRTUALLY_FRAME" val="{&quot;height&quot;:433.45,&quot;left&quot;:28.25,&quot;top&quot;:78.15,&quot;width&quot;:900.7}"/>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KSO_WM_DIAGRAM_VIRTUALLY_FRAME" val="{&quot;height&quot;:433.45,&quot;left&quot;:28.25,&quot;top&quot;:78.15,&quot;width&quot;:900.7}"/>
</p:tagLst>
</file>

<file path=ppt/tags/tag311.xml><?xml version="1.0" encoding="utf-8"?>
<p:tagLst xmlns:p="http://schemas.openxmlformats.org/presentationml/2006/main">
  <p:tag name="KSO_WM_DIAGRAM_VIRTUALLY_FRAME" val="{&quot;height&quot;:433.45,&quot;left&quot;:28.25,&quot;top&quot;:78.15,&quot;width&quot;:900.7}"/>
</p:tagLst>
</file>

<file path=ppt/tags/tag312.xml><?xml version="1.0" encoding="utf-8"?>
<p:tagLst xmlns:p="http://schemas.openxmlformats.org/presentationml/2006/main">
  <p:tag name="KSO_WM_DIAGRAM_VIRTUALLY_FRAME" val="{&quot;height&quot;:433.45,&quot;left&quot;:28.25,&quot;top&quot;:78.15,&quot;width&quot;:900.7}"/>
</p:tagLst>
</file>

<file path=ppt/tags/tag313.xml><?xml version="1.0" encoding="utf-8"?>
<p:tagLst xmlns:p="http://schemas.openxmlformats.org/presentationml/2006/main">
  <p:tag name="KSO_WM_DIAGRAM_VIRTUALLY_FRAME" val="{&quot;height&quot;:433.45,&quot;left&quot;:28.25,&quot;top&quot;:78.15,&quot;width&quot;:900.7}"/>
</p:tagLst>
</file>

<file path=ppt/tags/tag314.xml><?xml version="1.0" encoding="utf-8"?>
<p:tagLst xmlns:p="http://schemas.openxmlformats.org/presentationml/2006/main">
  <p:tag name="KSO_WM_DIAGRAM_VIRTUALLY_FRAME" val="{&quot;height&quot;:433.45,&quot;left&quot;:28.25,&quot;top&quot;:78.15,&quot;width&quot;:900.7}"/>
</p:tagLst>
</file>

<file path=ppt/tags/tag315.xml><?xml version="1.0" encoding="utf-8"?>
<p:tagLst xmlns:p="http://schemas.openxmlformats.org/presentationml/2006/main">
  <p:tag name="KSO_WM_DIAGRAM_VIRTUALLY_FRAME" val="{&quot;height&quot;:433.45,&quot;left&quot;:28.25,&quot;top&quot;:78.15,&quot;width&quot;:900.7}"/>
</p:tagLst>
</file>

<file path=ppt/tags/tag316.xml><?xml version="1.0" encoding="utf-8"?>
<p:tagLst xmlns:p="http://schemas.openxmlformats.org/presentationml/2006/main">
  <p:tag name="KSO_WM_DIAGRAM_VIRTUALLY_FRAME" val="{&quot;height&quot;:433.45,&quot;left&quot;:28.25,&quot;top&quot;:78.15,&quot;width&quot;:900.7}"/>
</p:tagLst>
</file>

<file path=ppt/tags/tag317.xml><?xml version="1.0" encoding="utf-8"?>
<p:tagLst xmlns:p="http://schemas.openxmlformats.org/presentationml/2006/main">
  <p:tag name="KSO_WM_DIAGRAM_VIRTUALLY_FRAME" val="{&quot;height&quot;:433.45,&quot;left&quot;:28.25,&quot;top&quot;:78.15,&quot;width&quot;:900.7}"/>
</p:tagLst>
</file>

<file path=ppt/tags/tag318.xml><?xml version="1.0" encoding="utf-8"?>
<p:tagLst xmlns:p="http://schemas.openxmlformats.org/presentationml/2006/main">
  <p:tag name="KSO_WM_DIAGRAM_VIRTUALLY_FRAME" val="{&quot;height&quot;:433.45,&quot;left&quot;:28.25,&quot;top&quot;:78.15,&quot;width&quot;:900.7}"/>
</p:tagLst>
</file>

<file path=ppt/tags/tag319.xml><?xml version="1.0" encoding="utf-8"?>
<p:tagLst xmlns:p="http://schemas.openxmlformats.org/presentationml/2006/main">
  <p:tag name="KSO_WM_DIAGRAM_VIRTUALLY_FRAME" val="{&quot;height&quot;:433.45,&quot;left&quot;:28.25,&quot;top&quot;:78.15,&quot;width&quot;:900.7}"/>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KSO_WM_DIAGRAM_VIRTUALLY_FRAME" val="{&quot;height&quot;:433.45,&quot;left&quot;:28.25,&quot;top&quot;:78.15,&quot;width&quot;:900.7}"/>
</p:tagLst>
</file>

<file path=ppt/tags/tag321.xml><?xml version="1.0" encoding="utf-8"?>
<p:tagLst xmlns:p="http://schemas.openxmlformats.org/presentationml/2006/main">
  <p:tag name="KSO_WM_BEAUTIFY_FLAG" val=""/>
</p:tagLst>
</file>

<file path=ppt/tags/tag322.xml><?xml version="1.0" encoding="utf-8"?>
<p:tagLst xmlns:p="http://schemas.openxmlformats.org/presentationml/2006/main">
  <p:tag name="KSO_WM_DIAGRAM_VIRTUALLY_FRAME" val="{&quot;height&quot;:150.85,&quot;left&quot;:65.5,&quot;top&quot;:255.05,&quot;width&quot;:821.6}"/>
</p:tagLst>
</file>

<file path=ppt/tags/tag323.xml><?xml version="1.0" encoding="utf-8"?>
<p:tagLst xmlns:p="http://schemas.openxmlformats.org/presentationml/2006/main">
  <p:tag name="KSO_WM_BEAUTIFY_FLAG" val=""/>
</p:tagLst>
</file>

<file path=ppt/tags/tag324.xml><?xml version="1.0" encoding="utf-8"?>
<p:tagLst xmlns:p="http://schemas.openxmlformats.org/presentationml/2006/main">
  <p:tag name="KSO_WM_DIAGRAM_VIRTUALLY_FRAME" val="{&quot;height&quot;:150.85,&quot;left&quot;:65.5,&quot;top&quot;:255.05,&quot;width&quot;:821.6}"/>
</p:tagLst>
</file>

<file path=ppt/tags/tag325.xml><?xml version="1.0" encoding="utf-8"?>
<p:tagLst xmlns:p="http://schemas.openxmlformats.org/presentationml/2006/main">
  <p:tag name="KSO_WM_BEAUTIFY_FLAG" val=""/>
</p:tagLst>
</file>

<file path=ppt/tags/tag326.xml><?xml version="1.0" encoding="utf-8"?>
<p:tagLst xmlns:p="http://schemas.openxmlformats.org/presentationml/2006/main">
  <p:tag name="KSO_WM_BEAUTIFY_FLAG" val=""/>
</p:tagLst>
</file>

<file path=ppt/tags/tag327.xml><?xml version="1.0" encoding="utf-8"?>
<p:tagLst xmlns:p="http://schemas.openxmlformats.org/presentationml/2006/main">
  <p:tag name="KSO_WM_BEAUTIFY_FLAG" val=""/>
</p:tagLst>
</file>

<file path=ppt/tags/tag328.xml><?xml version="1.0" encoding="utf-8"?>
<p:tagLst xmlns:p="http://schemas.openxmlformats.org/presentationml/2006/main">
  <p:tag name="KSO_WM_BEAUTIFY_FLAG" val=""/>
</p:tagLst>
</file>

<file path=ppt/tags/tag329.xml><?xml version="1.0" encoding="utf-8"?>
<p:tagLst xmlns:p="http://schemas.openxmlformats.org/presentationml/2006/main">
  <p:tag name="KSO_WM_BEAUTIFY_FLAG" val=""/>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BEAUTIFY_FLAG" val=""/>
</p:tagLst>
</file>

<file path=ppt/tags/tag331.xml><?xml version="1.0" encoding="utf-8"?>
<p:tagLst xmlns:p="http://schemas.openxmlformats.org/presentationml/2006/main">
  <p:tag name="KSO_WM_BEAUTIFY_FLAG" val=""/>
</p:tagLst>
</file>

<file path=ppt/tags/tag332.xml><?xml version="1.0" encoding="utf-8"?>
<p:tagLst xmlns:p="http://schemas.openxmlformats.org/presentationml/2006/main">
  <p:tag name="KSO_WM_BEAUTIFY_FLAG" val=""/>
</p:tagLst>
</file>

<file path=ppt/tags/tag333.xml><?xml version="1.0" encoding="utf-8"?>
<p:tagLst xmlns:p="http://schemas.openxmlformats.org/presentationml/2006/main">
  <p:tag name="KSO_WM_BEAUTIFY_FLAG" val=""/>
</p:tagLst>
</file>

<file path=ppt/tags/tag334.xml><?xml version="1.0" encoding="utf-8"?>
<p:tagLst xmlns:p="http://schemas.openxmlformats.org/presentationml/2006/main">
  <p:tag name="KSO_WM_BEAUTIFY_FLAG" val=""/>
</p:tagLst>
</file>

<file path=ppt/tags/tag335.xml><?xml version="1.0" encoding="utf-8"?>
<p:tagLst xmlns:p="http://schemas.openxmlformats.org/presentationml/2006/main">
  <p:tag name="KSO_WM_BEAUTIFY_FLAG" val=""/>
</p:tagLst>
</file>

<file path=ppt/tags/tag336.xml><?xml version="1.0" encoding="utf-8"?>
<p:tagLst xmlns:p="http://schemas.openxmlformats.org/presentationml/2006/main">
  <p:tag name="KSO_WM_BEAUTIFY_FLAG" val=""/>
</p:tagLst>
</file>

<file path=ppt/tags/tag337.xml><?xml version="1.0" encoding="utf-8"?>
<p:tagLst xmlns:p="http://schemas.openxmlformats.org/presentationml/2006/main">
  <p:tag name="KSO_WM_BEAUTIFY_FLAG" val=""/>
</p:tagLst>
</file>

<file path=ppt/tags/tag338.xml><?xml version="1.0" encoding="utf-8"?>
<p:tagLst xmlns:p="http://schemas.openxmlformats.org/presentationml/2006/main">
  <p:tag name="KSO_WM_BEAUTIFY_FLAG" val=""/>
</p:tagLst>
</file>

<file path=ppt/tags/tag33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0.xml><?xml version="1.0" encoding="utf-8"?>
<p:tagLst xmlns:p="http://schemas.openxmlformats.org/presentationml/2006/main">
  <p:tag name="KSO_WM_BEAUTIFY_FLAG" val=""/>
</p:tagLst>
</file>

<file path=ppt/tags/tag341.xml><?xml version="1.0" encoding="utf-8"?>
<p:tagLst xmlns:p="http://schemas.openxmlformats.org/presentationml/2006/main">
  <p:tag name="KSO_WM_DIAGRAM_VIRTUALLY_FRAME" val="{&quot;height&quot;:150.85,&quot;left&quot;:65.5,&quot;top&quot;:255.05,&quot;width&quot;:821.6}"/>
</p:tagLst>
</file>

<file path=ppt/tags/tag342.xml><?xml version="1.0" encoding="utf-8"?>
<p:tagLst xmlns:p="http://schemas.openxmlformats.org/presentationml/2006/main">
  <p:tag name="KSO_WM_DIAGRAM_VIRTUALLY_FRAME" val="{&quot;height&quot;:150.85,&quot;left&quot;:65.5,&quot;top&quot;:255.05,&quot;width&quot;:821.6}"/>
</p:tagLst>
</file>

<file path=ppt/tags/tag343.xml><?xml version="1.0" encoding="utf-8"?>
<p:tagLst xmlns:p="http://schemas.openxmlformats.org/presentationml/2006/main">
  <p:tag name="KSO_WM_DIAGRAM_VIRTUALLY_FRAME" val="{&quot;height&quot;:150.85,&quot;left&quot;:65.5,&quot;top&quot;:255.05,&quot;width&quot;:821.6}"/>
</p:tagLst>
</file>

<file path=ppt/tags/tag344.xml><?xml version="1.0" encoding="utf-8"?>
<p:tagLst xmlns:p="http://schemas.openxmlformats.org/presentationml/2006/main">
  <p:tag name="KSO_WM_BEAUTIFY_FLAG" val=""/>
</p:tagLst>
</file>

<file path=ppt/tags/tag345.xml><?xml version="1.0" encoding="utf-8"?>
<p:tagLst xmlns:p="http://schemas.openxmlformats.org/presentationml/2006/main">
  <p:tag name="KSO_WM_BEAUTIFY_FLAG" val=""/>
</p:tagLst>
</file>

<file path=ppt/tags/tag346.xml><?xml version="1.0" encoding="utf-8"?>
<p:tagLst xmlns:p="http://schemas.openxmlformats.org/presentationml/2006/main">
  <p:tag name="KSO_WM_BEAUTIFY_FLAG" val=""/>
</p:tagLst>
</file>

<file path=ppt/tags/tag347.xml><?xml version="1.0" encoding="utf-8"?>
<p:tagLst xmlns:p="http://schemas.openxmlformats.org/presentationml/2006/main">
  <p:tag name="KSO_WM_BEAUTIFY_FLAG" val=""/>
</p:tagLst>
</file>

<file path=ppt/tags/tag348.xml><?xml version="1.0" encoding="utf-8"?>
<p:tagLst xmlns:p="http://schemas.openxmlformats.org/presentationml/2006/main">
  <p:tag name="KSO_WM_BEAUTIFY_FLAG" val=""/>
</p:tagLst>
</file>

<file path=ppt/tags/tag349.xml><?xml version="1.0" encoding="utf-8"?>
<p:tagLst xmlns:p="http://schemas.openxmlformats.org/presentationml/2006/main">
  <p:tag name="KSO_WM_BEAUTIFY_FLAG" va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0.xml><?xml version="1.0" encoding="utf-8"?>
<p:tagLst xmlns:p="http://schemas.openxmlformats.org/presentationml/2006/main">
  <p:tag name="KSO_WM_BEAUTIFY_FLAG" val=""/>
</p:tagLst>
</file>

<file path=ppt/tags/tag351.xml><?xml version="1.0" encoding="utf-8"?>
<p:tagLst xmlns:p="http://schemas.openxmlformats.org/presentationml/2006/main">
  <p:tag name="KSO_WM_BEAUTIFY_FLAG" val=""/>
</p:tagLst>
</file>

<file path=ppt/tags/tag352.xml><?xml version="1.0" encoding="utf-8"?>
<p:tagLst xmlns:p="http://schemas.openxmlformats.org/presentationml/2006/main">
  <p:tag name="KSO_WM_BEAUTIFY_FLAG" val=""/>
</p:tagLst>
</file>

<file path=ppt/tags/tag353.xml><?xml version="1.0" encoding="utf-8"?>
<p:tagLst xmlns:p="http://schemas.openxmlformats.org/presentationml/2006/main">
  <p:tag name="KSO_WM_BEAUTIFY_FLAG" val=""/>
</p:tagLst>
</file>

<file path=ppt/tags/tag354.xml><?xml version="1.0" encoding="utf-8"?>
<p:tagLst xmlns:p="http://schemas.openxmlformats.org/presentationml/2006/main">
  <p:tag name="KSO_WM_BEAUTIFY_FLAG" val=""/>
</p:tagLst>
</file>

<file path=ppt/tags/tag355.xml><?xml version="1.0" encoding="utf-8"?>
<p:tagLst xmlns:p="http://schemas.openxmlformats.org/presentationml/2006/main">
  <p:tag name="KSO_WM_BEAUTIFY_FLAG" val=""/>
</p:tagLst>
</file>

<file path=ppt/tags/tag356.xml><?xml version="1.0" encoding="utf-8"?>
<p:tagLst xmlns:p="http://schemas.openxmlformats.org/presentationml/2006/main">
  <p:tag name="KSO_WM_BEAUTIFY_FLAG" val=""/>
</p:tagLst>
</file>

<file path=ppt/tags/tag357.xml><?xml version="1.0" encoding="utf-8"?>
<p:tagLst xmlns:p="http://schemas.openxmlformats.org/presentationml/2006/main">
  <p:tag name="KSO_WM_BEAUTIFY_FLAG" val=""/>
</p:tagLst>
</file>

<file path=ppt/tags/tag35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59.xml><?xml version="1.0" encoding="utf-8"?>
<p:tagLst xmlns:p="http://schemas.openxmlformats.org/presentationml/2006/main">
  <p:tag name="KSO_WM_BEAUTIFY_FLAG" val=""/>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0.xml><?xml version="1.0" encoding="utf-8"?>
<p:tagLst xmlns:p="http://schemas.openxmlformats.org/presentationml/2006/main">
  <p:tag name="KSO_WM_DIAGRAM_VIRTUALLY_FRAME" val="{&quot;height&quot;:150.85,&quot;left&quot;:65.5,&quot;top&quot;:255.05,&quot;width&quot;:821.6}"/>
</p:tagLst>
</file>

<file path=ppt/tags/tag361.xml><?xml version="1.0" encoding="utf-8"?>
<p:tagLst xmlns:p="http://schemas.openxmlformats.org/presentationml/2006/main">
  <p:tag name="KSO_WM_DIAGRAM_VIRTUALLY_FRAME" val="{&quot;height&quot;:150.85,&quot;left&quot;:65.5,&quot;top&quot;:255.05,&quot;width&quot;:821.6}"/>
</p:tagLst>
</file>

<file path=ppt/tags/tag362.xml><?xml version="1.0" encoding="utf-8"?>
<p:tagLst xmlns:p="http://schemas.openxmlformats.org/presentationml/2006/main">
  <p:tag name="TABLE_ENDDRAG_ORIGIN_RECT" val="322*261"/>
  <p:tag name="TABLE_ENDDRAG_RECT" val="603*157*322*261"/>
</p:tagLst>
</file>

<file path=ppt/tags/tag363.xml><?xml version="1.0" encoding="utf-8"?>
<p:tagLst xmlns:p="http://schemas.openxmlformats.org/presentationml/2006/main">
  <p:tag name="KSO_WM_BEAUTIFY_FLAG" val=""/>
</p:tagLst>
</file>

<file path=ppt/tags/tag364.xml><?xml version="1.0" encoding="utf-8"?>
<p:tagLst xmlns:p="http://schemas.openxmlformats.org/presentationml/2006/main">
  <p:tag name="KSO_WM_DIAGRAM_VIRTUALLY_FRAME" val="{&quot;height&quot;:150.85,&quot;left&quot;:65.5,&quot;top&quot;:255.05,&quot;width&quot;:821.6}"/>
</p:tagLst>
</file>

<file path=ppt/tags/tag365.xml><?xml version="1.0" encoding="utf-8"?>
<p:tagLst xmlns:p="http://schemas.openxmlformats.org/presentationml/2006/main">
  <p:tag name="TABLE_ENDDRAG_ORIGIN_RECT" val="363*152"/>
  <p:tag name="TABLE_ENDDRAG_RECT" val="536*138*363*152"/>
</p:tagLst>
</file>

<file path=ppt/tags/tag366.xml><?xml version="1.0" encoding="utf-8"?>
<p:tagLst xmlns:p="http://schemas.openxmlformats.org/presentationml/2006/main">
  <p:tag name="KSO_WM_DIAGRAM_VIRTUALLY_FRAME" val="{&quot;height&quot;:150.85,&quot;left&quot;:65.5,&quot;top&quot;:255.05,&quot;width&quot;:821.6}"/>
</p:tagLst>
</file>

<file path=ppt/tags/tag367.xml><?xml version="1.0" encoding="utf-8"?>
<p:tagLst xmlns:p="http://schemas.openxmlformats.org/presentationml/2006/main">
  <p:tag name="KSO_WM_DIAGRAM_VIRTUALLY_FRAME" val="{&quot;height&quot;:150.85,&quot;left&quot;:65.5,&quot;top&quot;:255.05,&quot;width&quot;:821.6}"/>
</p:tagLst>
</file>

<file path=ppt/tags/tag368.xml><?xml version="1.0" encoding="utf-8"?>
<p:tagLst xmlns:p="http://schemas.openxmlformats.org/presentationml/2006/main">
  <p:tag name="KSO_WM_BEAUTIFY_FLAG" val=""/>
</p:tagLst>
</file>

<file path=ppt/tags/tag369.xml><?xml version="1.0" encoding="utf-8"?>
<p:tagLst xmlns:p="http://schemas.openxmlformats.org/presentationml/2006/main">
  <p:tag name="KSO_WM_BEAUTIFY_FLAG" val=""/>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0.xml><?xml version="1.0" encoding="utf-8"?>
<p:tagLst xmlns:p="http://schemas.openxmlformats.org/presentationml/2006/main">
  <p:tag name="KSO_WM_BEAUTIFY_FLAG" val=""/>
</p:tagLst>
</file>

<file path=ppt/tags/tag371.xml><?xml version="1.0" encoding="utf-8"?>
<p:tagLst xmlns:p="http://schemas.openxmlformats.org/presentationml/2006/main">
  <p:tag name="KSO_WM_BEAUTIFY_FLAG" val=""/>
</p:tagLst>
</file>

<file path=ppt/tags/tag372.xml><?xml version="1.0" encoding="utf-8"?>
<p:tagLst xmlns:p="http://schemas.openxmlformats.org/presentationml/2006/main">
  <p:tag name="KSO_WM_BEAUTIFY_FLAG" val=""/>
</p:tagLst>
</file>

<file path=ppt/tags/tag373.xml><?xml version="1.0" encoding="utf-8"?>
<p:tagLst xmlns:p="http://schemas.openxmlformats.org/presentationml/2006/main">
  <p:tag name="KSO_WM_BEAUTIFY_FLAG" val=""/>
</p:tagLst>
</file>

<file path=ppt/tags/tag374.xml><?xml version="1.0" encoding="utf-8"?>
<p:tagLst xmlns:p="http://schemas.openxmlformats.org/presentationml/2006/main">
  <p:tag name="KSO_WM_BEAUTIFY_FLAG" val=""/>
</p:tagLst>
</file>

<file path=ppt/tags/tag375.xml><?xml version="1.0" encoding="utf-8"?>
<p:tagLst xmlns:p="http://schemas.openxmlformats.org/presentationml/2006/main">
  <p:tag name="KSO_WM_BEAUTIFY_FLAG" val=""/>
</p:tagLst>
</file>

<file path=ppt/tags/tag376.xml><?xml version="1.0" encoding="utf-8"?>
<p:tagLst xmlns:p="http://schemas.openxmlformats.org/presentationml/2006/main">
  <p:tag name="KSO_WM_BEAUTIFY_FLAG" val=""/>
</p:tagLst>
</file>

<file path=ppt/tags/tag377.xml><?xml version="1.0" encoding="utf-8"?>
<p:tagLst xmlns:p="http://schemas.openxmlformats.org/presentationml/2006/main">
  <p:tag name="KSO_WM_BEAUTIFY_FLAG" val=""/>
</p:tagLst>
</file>

<file path=ppt/tags/tag378.xml><?xml version="1.0" encoding="utf-8"?>
<p:tagLst xmlns:p="http://schemas.openxmlformats.org/presentationml/2006/main">
  <p:tag name="KSO_WM_BEAUTIFY_FLAG" val=""/>
</p:tagLst>
</file>

<file path=ppt/tags/tag379.xml><?xml version="1.0" encoding="utf-8"?>
<p:tagLst xmlns:p="http://schemas.openxmlformats.org/presentationml/2006/main">
  <p:tag name="KSO_WM_BEAUTIFY_FLAG" val=""/>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0.xml><?xml version="1.0" encoding="utf-8"?>
<p:tagLst xmlns:p="http://schemas.openxmlformats.org/presentationml/2006/main">
  <p:tag name="KSO_WM_BEAUTIFY_FLAG" val=""/>
</p:tagLst>
</file>

<file path=ppt/tags/tag381.xml><?xml version="1.0" encoding="utf-8"?>
<p:tagLst xmlns:p="http://schemas.openxmlformats.org/presentationml/2006/main">
  <p:tag name="KSO_WM_BEAUTIFY_FLAG" val=""/>
</p:tagLst>
</file>

<file path=ppt/tags/tag382.xml><?xml version="1.0" encoding="utf-8"?>
<p:tagLst xmlns:p="http://schemas.openxmlformats.org/presentationml/2006/main">
  <p:tag name="KSO_WM_BEAUTIFY_FLAG" val=""/>
</p:tagLst>
</file>

<file path=ppt/tags/tag383.xml><?xml version="1.0" encoding="utf-8"?>
<p:tagLst xmlns:p="http://schemas.openxmlformats.org/presentationml/2006/main">
  <p:tag name="KSO_WM_BEAUTIFY_FLAG" val=""/>
</p:tagLst>
</file>

<file path=ppt/tags/tag384.xml><?xml version="1.0" encoding="utf-8"?>
<p:tagLst xmlns:p="http://schemas.openxmlformats.org/presentationml/2006/main">
  <p:tag name="KSO_WM_BEAUTIFY_FLAG" val=""/>
</p:tagLst>
</file>

<file path=ppt/tags/tag385.xml><?xml version="1.0" encoding="utf-8"?>
<p:tagLst xmlns:p="http://schemas.openxmlformats.org/presentationml/2006/main">
  <p:tag name="KSO_WM_BEAUTIFY_FLAG" val=""/>
</p:tagLst>
</file>

<file path=ppt/tags/tag386.xml><?xml version="1.0" encoding="utf-8"?>
<p:tagLst xmlns:p="http://schemas.openxmlformats.org/presentationml/2006/main">
  <p:tag name="KSO_WM_BEAUTIFY_FLAG" val=""/>
</p:tagLst>
</file>

<file path=ppt/tags/tag387.xml><?xml version="1.0" encoding="utf-8"?>
<p:tagLst xmlns:p="http://schemas.openxmlformats.org/presentationml/2006/main">
  <p:tag name="KSO_WM_BEAUTIFY_FLAG" val=""/>
</p:tagLst>
</file>

<file path=ppt/tags/tag38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2.xml><?xml version="1.0" encoding="utf-8"?>
<p:tagLst xmlns:p="http://schemas.openxmlformats.org/presentationml/2006/main">
  <p:tag name="KSO_WPP_MARK_KEY" val="f47a6c07-3c61-4e3d-94ae-11b4caf0a7b4"/>
  <p:tag name="COMMONDATA" val="eyJjb3VudCI6MiwiaGRpZCI6IjE4ZjhjZjVlYjBkNDhhNjI2MjE1MThjYjhjMmRkOGY5IiwidXNlckNvdW50IjoxfQ=="/>
  <p:tag name="resource_record_key" val="{&quot;10&quot;:[21571682,21600600,6166834,50035152,20093177],&quot;29&quot;:[50000090,50000086,50000199,50000099,50052716,50052409,50000211,50053052,50053246,50052948,50053112,50053304,50053037,50052976,50053008,50053121],&quot;65&quot;:[2020508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唐峰设计：https://v.youku.com/v_show/id_XNTg4OTcwMDM3Ng==.html">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唐峰设计：https://v.youku.com/v_show/id_XNTg4OTcwMDM3Ng==.html">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a:spPr>
      <a:bodyPr/>
      <a:lstStyle/>
      <a:style>
        <a:lnRef idx="1">
          <a:schemeClr val="accent1"/>
        </a:lnRef>
        <a:fillRef idx="0">
          <a:schemeClr val="accent1"/>
        </a:fillRef>
        <a:effectRef idx="0">
          <a:schemeClr val="accent1"/>
        </a:effectRef>
        <a:fontRef idx="minor">
          <a:schemeClr val="tx1"/>
        </a:fontRef>
      </a:style>
    </a:lnDef>
    <a:txDef>
      <a:spPr>
        <a:solidFill>
          <a:schemeClr val="bg1"/>
        </a:solidFill>
      </a:spPr>
      <a:bodyPr wrap="square" rtlCol="0">
        <a:noAutofit/>
      </a:bodyPr>
      <a:lstStyle>
        <a:defPPr marL="0" marR="0" indent="0" algn="just" defTabSz="914400" rtl="0" eaLnBrk="1" fontAlgn="auto" latinLnBrk="0" hangingPunct="1">
          <a:lnSpc>
            <a:spcPct val="150000"/>
          </a:lnSpc>
          <a:spcBef>
            <a:spcPts val="0"/>
          </a:spcBef>
          <a:spcAft>
            <a:spcPts val="600"/>
          </a:spcAft>
          <a:buClrTx/>
          <a:buSzTx/>
          <a:buFontTx/>
          <a:buNone/>
          <a:defRPr kumimoji="0" sz="1800" b="0" i="0" u="none" strike="noStrike" kern="1200" cap="none" spc="0" normalizeH="0" baseline="0" noProof="0" dirty="0">
            <a:ln>
              <a:noFill/>
            </a:ln>
            <a:solidFill>
              <a:srgbClr val="002060"/>
            </a:solidFill>
            <a:effectLst/>
            <a:uLnTx/>
            <a:uFillTx/>
            <a:latin typeface="Noto Sans S Chinese Regular" panose="020B0500000000000000" pitchFamily="34" charset="-128"/>
            <a:ea typeface="Noto Sans S Chinese Regular" panose="020B0500000000000000" pitchFamily="34" charset="-128"/>
            <a:cs typeface="Times New Roman" panose="02020603050405020304" pitchFamily="18" charset="0"/>
          </a:defRPr>
        </a:defPPr>
      </a:lstStyle>
      <a:style>
        <a:lnRef idx="0">
          <a:scrgbClr r="0" g="0" b="0"/>
        </a:lnRef>
        <a:fillRef idx="0">
          <a:scrgbClr r="0" g="0" b="0"/>
        </a:fillRef>
        <a:effectRef idx="0">
          <a:scrgbClr r="0" g="0" b="0"/>
        </a:effectRef>
        <a:fontRef idx="major"/>
      </a: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38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390.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91.xml"/></Relationships>
</file>

<file path=customXml/item1.xml><?xml version="1.0" encoding="utf-8"?>
<ct:contentTypeSchema xmlns:ct="http://schemas.microsoft.com/office/2006/metadata/contentType" xmlns:ma="http://schemas.microsoft.com/office/2006/metadata/properties/metaAttributes" ct:_="" ma:_="" ma:contentTypeName="文档" ma:contentTypeID="0x010100F56D0951E120B94AAFE3770C299CB231" ma:contentTypeVersion="19" ma:contentTypeDescription="新建文档。" ma:contentTypeScope="" ma:versionID="736a6b7ec03d6bfd4f4c9b9077bbd7fd">
  <xsd:schema xmlns:xsd="http://www.w3.org/2001/XMLSchema" xmlns:xs="http://www.w3.org/2001/XMLSchema" xmlns:p="http://schemas.microsoft.com/office/2006/metadata/properties" xmlns:ns2="68be930b-a1a2-4dff-a79e-089cc53b51be" xmlns:ns3="b1c7d463-0414-4960-8b21-fd7f84705ead" targetNamespace="http://schemas.microsoft.com/office/2006/metadata/properties" ma:root="true" ma:fieldsID="2026b1e9873c50172c03bcf1244e4640" ns2:_="" ns3:_="">
    <xsd:import namespace="68be930b-a1a2-4dff-a79e-089cc53b51be"/>
    <xsd:import namespace="b1c7d463-0414-4960-8b21-fd7f84705ea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_x63cf__x8ff0_"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_x6b63__x5f0f__x5458__x5de5_" minOccurs="0"/>
                <xsd:element ref="ns3:_x65f6__x95f4_"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be930b-a1a2-4dff-a79e-089cc53b51be" elementFormDefault="qualified">
    <xsd:import namespace="http://schemas.microsoft.com/office/2006/documentManagement/types"/>
    <xsd:import namespace="http://schemas.microsoft.com/office/infopath/2007/PartnerControls"/>
    <xsd:element name="SharedWithUsers" ma:index="8" nillable="true" ma:displayName="共享对象:"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享对象详细信息" ma:internalName="SharedWithDetails" ma:readOnly="true">
      <xsd:simpleType>
        <xsd:restriction base="dms:Note">
          <xsd:maxLength value="255"/>
        </xsd:restriction>
      </xsd:simpleType>
    </xsd:element>
    <xsd:element name="TaxCatchAll" ma:index="17" nillable="true" ma:displayName="Taxonomy Catch All Column" ma:hidden="true" ma:list="{a427f4a7-23db-4f8d-b4cf-7fdc2b906881}" ma:internalName="TaxCatchAll" ma:showField="CatchAllData" ma:web="68be930b-a1a2-4dff-a79e-089cc53b51be">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1c7d463-0414-4960-8b21-fd7f84705ea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_x63cf__x8ff0_" ma:index="12" nillable="true" ma:displayName="描述" ma:format="Dropdown" ma:internalName="_x63cf__x8ff0_">
      <xsd:simpleType>
        <xsd:restriction base="dms:Text">
          <xsd:maxLength value="255"/>
        </xsd:restriction>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图像标记" ma:readOnly="false" ma:fieldId="{5cf76f15-5ced-4ddc-b409-7134ff3c332f}" ma:taxonomyMulti="true" ma:sspId="9632cf6a-25bc-4f5f-bc79-5438e54e7116"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_x6b63__x5f0f__x5458__x5de5_" ma:index="22" nillable="true" ma:displayName="正式员工" ma:format="Dropdown" ma:internalName="_x6b63__x5f0f__x5458__x5de5_">
      <xsd:simpleType>
        <xsd:restriction base="dms:Text">
          <xsd:maxLength value="255"/>
        </xsd:restriction>
      </xsd:simpleType>
    </xsd:element>
    <xsd:element name="_x65f6__x95f4_" ma:index="23" nillable="true" ma:displayName="时间" ma:format="DateOnly" ma:internalName="_x65f6__x95f4_">
      <xsd:simpleType>
        <xsd:restriction base="dms:DateTim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内容类型"/>
        <xsd:element ref="dc:title" minOccurs="0" maxOccurs="1" ma:index="4" ma:displayName="标题"/>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x63cf__x8ff0_ xmlns="b1c7d463-0414-4960-8b21-fd7f84705ead" xsi:nil="true"/>
    <TaxCatchAll xmlns="68be930b-a1a2-4dff-a79e-089cc53b51be" xsi:nil="true"/>
    <_x6b63__x5f0f__x5458__x5de5_ xmlns="b1c7d463-0414-4960-8b21-fd7f84705ead" xsi:nil="true"/>
    <lcf76f155ced4ddcb4097134ff3c332f xmlns="b1c7d463-0414-4960-8b21-fd7f84705ead">
      <Terms xmlns="http://schemas.microsoft.com/office/infopath/2007/PartnerControls"/>
    </lcf76f155ced4ddcb4097134ff3c332f>
    <_x65f6__x95f4_ xmlns="b1c7d463-0414-4960-8b21-fd7f84705ead" xsi:nil="true"/>
  </documentManagement>
</p:properties>
</file>

<file path=customXml/itemProps389.xml><?xml version="1.0" encoding="utf-8"?>
<ds:datastoreItem xmlns:ds="http://schemas.openxmlformats.org/officeDocument/2006/customXml" ds:itemID="{4F92F996-AF72-41E2-9AE8-1BDB88802F84}">
  <ds:schemaRefs/>
</ds:datastoreItem>
</file>

<file path=customXml/itemProps390.xml><?xml version="1.0" encoding="utf-8"?>
<ds:datastoreItem xmlns:ds="http://schemas.openxmlformats.org/officeDocument/2006/customXml" ds:itemID="{6B5CFC38-6680-4AE1-9D33-798D990859A5}">
  <ds:schemaRefs/>
</ds:datastoreItem>
</file>

<file path=customXml/itemProps391.xml><?xml version="1.0" encoding="utf-8"?>
<ds:datastoreItem xmlns:ds="http://schemas.openxmlformats.org/officeDocument/2006/customXml" ds:itemID="{8CB3270C-A9B6-4A8B-9981-75692CE93285}">
  <ds:schemaRefs/>
</ds:datastoreItem>
</file>

<file path=docProps/app.xml><?xml version="1.0" encoding="utf-8"?>
<Properties xmlns="http://schemas.openxmlformats.org/officeDocument/2006/extended-properties" xmlns:vt="http://schemas.openxmlformats.org/officeDocument/2006/docPropsVTypes">
  <TotalTime>0</TotalTime>
  <Words>5630</Words>
  <Application>WPS 演示</Application>
  <PresentationFormat>宽屏</PresentationFormat>
  <Paragraphs>454</Paragraphs>
  <Slides>22</Slides>
  <Notes>13</Notes>
  <HiddenSlides>0</HiddenSlides>
  <MMClips>0</MMClips>
  <ScaleCrop>false</ScaleCrop>
  <HeadingPairs>
    <vt:vector size="6" baseType="variant">
      <vt:variant>
        <vt:lpstr>已用的字体</vt:lpstr>
      </vt:variant>
      <vt:variant>
        <vt:i4>18</vt:i4>
      </vt:variant>
      <vt:variant>
        <vt:lpstr>主题</vt:lpstr>
      </vt:variant>
      <vt:variant>
        <vt:i4>3</vt:i4>
      </vt:variant>
      <vt:variant>
        <vt:lpstr>幻灯片标题</vt:lpstr>
      </vt:variant>
      <vt:variant>
        <vt:i4>22</vt:i4>
      </vt:variant>
    </vt:vector>
  </HeadingPairs>
  <TitlesOfParts>
    <vt:vector size="43" baseType="lpstr">
      <vt:lpstr>Arial</vt:lpstr>
      <vt:lpstr>宋体</vt:lpstr>
      <vt:lpstr>Wingdings</vt:lpstr>
      <vt:lpstr>Wingdings</vt:lpstr>
      <vt:lpstr>Noto Sans S Chinese Regular</vt:lpstr>
      <vt:lpstr>Times New Roman</vt:lpstr>
      <vt:lpstr>Noto Sans S Chinese Medium</vt:lpstr>
      <vt:lpstr>思源黑体 Medium</vt:lpstr>
      <vt:lpstr>黑体</vt:lpstr>
      <vt:lpstr>阿里巴巴普惠体 3.0 55 Regular</vt:lpstr>
      <vt:lpstr>思源黑体 CN Normal</vt:lpstr>
      <vt:lpstr>Times New Roman Regular</vt:lpstr>
      <vt:lpstr>Arial</vt:lpstr>
      <vt:lpstr>Calibri</vt:lpstr>
      <vt:lpstr>Consolas</vt:lpstr>
      <vt:lpstr>微软雅黑</vt:lpstr>
      <vt:lpstr>Arial Unicode MS</vt:lpstr>
      <vt:lpstr>MyFont</vt:lpstr>
      <vt:lpstr>唐峰设计：https://v.youku.com/v_show/id_XNTg4OTcwMDM3Ng==.html</vt:lpstr>
      <vt:lpstr>自定义设计方案</vt:lpstr>
      <vt:lpstr>1_唐峰设计：https://v.youku.com/v_show/id_XNTg4OTcwMDM3Ng==.html</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junxi.huang</dc:creator>
  <cp:lastModifiedBy>罗涵缤</cp:lastModifiedBy>
  <cp:revision>507</cp:revision>
  <cp:lastPrinted>2024-07-11T02:44:00Z</cp:lastPrinted>
  <dcterms:created xsi:type="dcterms:W3CDTF">2024-04-18T10:05:00Z</dcterms:created>
  <dcterms:modified xsi:type="dcterms:W3CDTF">2025-08-21T07:04:16Z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2EBED468CEA74F7AA51C327807224849</vt:lpwstr>
  </property>
  <property fmtid="{D5CDD505-2E9C-101B-9397-08002B2CF9AE}" pid="4" name="KSOTemplateUUID">
    <vt:lpwstr>v1.0_mb_UUIMg04nbRBjpbKYMIkYSA==</vt:lpwstr>
  </property>
  <property fmtid="{D5CDD505-2E9C-101B-9397-08002B2CF9AE}" pid="5" name="ContentTypeId">
    <vt:lpwstr>0x010100F56D0951E120B94AAFE3770C299CB231</vt:lpwstr>
  </property>
  <property fmtid="{D5CDD505-2E9C-101B-9397-08002B2CF9AE}" pid="6" name="MediaServiceImageTags">
    <vt:lpwstr/>
  </property>
</Properties>
</file>