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Override PartName="/customXml/itemProps417.xml" ContentType="application/vnd.openxmlformats-officedocument.customXmlProperties+xml"/>
  <Override PartName="/customXml/itemProps418.xml" ContentType="application/vnd.openxmlformats-officedocument.customXmlProperties+xml"/>
  <Override PartName="/customXml/itemProps419.xml" ContentType="application/vnd.openxmlformats-officedocument.customXmlProperties+xml"/>
  <Override PartName="/customXml/itemProps420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media/image22.svg" ContentType="image/svg+xml"/>
  <Override PartName="/ppt/media/image24.svg" ContentType="image/svg+xml"/>
  <Override PartName="/ppt/media/image30.svg" ContentType="image/svg+xml"/>
  <Override PartName="/ppt/media/image32.svg" ContentType="image/svg+xml"/>
  <Override PartName="/ppt/media/image34.svg" ContentType="image/svg+xml"/>
  <Override PartName="/ppt/media/image36.svg" ContentType="image/svg+xml"/>
  <Override PartName="/ppt/media/image38.svg" ContentType="image/svg+xml"/>
  <Override PartName="/ppt/media/image42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2.xml" ContentType="application/vnd.openxmlformats-officedocument.presentationml.tags+xml"/>
  <Override PartName="/ppt/tags/tag421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  <p:sldMasterId id="2147483674" r:id="rId4"/>
  </p:sldMasterIdLst>
  <p:notesMasterIdLst>
    <p:notesMasterId r:id="rId6"/>
  </p:notesMasterIdLst>
  <p:handoutMasterIdLst>
    <p:handoutMasterId r:id="rId38"/>
  </p:handoutMasterIdLst>
  <p:sldIdLst>
    <p:sldId id="383" r:id="rId5"/>
    <p:sldId id="260" r:id="rId7"/>
    <p:sldId id="261" r:id="rId8"/>
    <p:sldId id="664" r:id="rId9"/>
    <p:sldId id="670" r:id="rId10"/>
    <p:sldId id="671" r:id="rId11"/>
    <p:sldId id="672" r:id="rId12"/>
    <p:sldId id="673" r:id="rId13"/>
    <p:sldId id="674" r:id="rId14"/>
    <p:sldId id="676" r:id="rId15"/>
    <p:sldId id="677" r:id="rId16"/>
    <p:sldId id="678" r:id="rId17"/>
    <p:sldId id="679" r:id="rId18"/>
    <p:sldId id="680" r:id="rId19"/>
    <p:sldId id="681" r:id="rId20"/>
    <p:sldId id="682" r:id="rId21"/>
    <p:sldId id="683" r:id="rId22"/>
    <p:sldId id="684" r:id="rId23"/>
    <p:sldId id="548" r:id="rId24"/>
    <p:sldId id="685" r:id="rId25"/>
    <p:sldId id="686" r:id="rId26"/>
    <p:sldId id="687" r:id="rId27"/>
    <p:sldId id="688" r:id="rId28"/>
    <p:sldId id="689" r:id="rId29"/>
    <p:sldId id="691" r:id="rId30"/>
    <p:sldId id="692" r:id="rId31"/>
    <p:sldId id="669" r:id="rId32"/>
    <p:sldId id="694" r:id="rId33"/>
    <p:sldId id="693" r:id="rId34"/>
    <p:sldId id="695" r:id="rId35"/>
    <p:sldId id="696" r:id="rId36"/>
    <p:sldId id="302" r:id="rId37"/>
  </p:sldIdLst>
  <p:sldSz cx="12192000" cy="6858000"/>
  <p:notesSz cx="6858000" cy="9144000"/>
  <p:embeddedFontLst>
    <p:embeddedFont>
      <p:font typeface="MyFont" panose="02010609030101010101" charset="-122"/>
      <p:regular r:id="rId45"/>
    </p:embeddedFont>
    <p:embeddedFont>
      <p:font typeface="Calibri" panose="020F0502020204030204"/>
      <p:regular r:id="rId46"/>
      <p:bold r:id="rId47"/>
      <p:italic r:id="rId48"/>
      <p:boldItalic r:id="rId49"/>
    </p:embeddedFont>
    <p:embeddedFont>
      <p:font typeface="微软雅黑" panose="020B0503020204020204" charset="-122"/>
      <p:regular r:id="rId50"/>
    </p:embeddedFont>
    <p:embeddedFont>
      <p:font typeface="Calibri" panose="020F0502020204030204" pitchFamily="34" charset="0"/>
      <p:regular r:id="rId51"/>
      <p:bold r:id="rId52"/>
      <p:italic r:id="rId53"/>
      <p:boldItalic r:id="rId54"/>
    </p:embeddedFont>
  </p:embeddedFontLst>
  <p:custDataLst>
    <p:tags r:id="rId5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0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  <p:cmAuthor id="2" name="作者" initials="A" lastIdx="0" clrIdx="1"/>
  <p:cmAuthor id="3" name="wfhuang" initials="w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EAFA"/>
    <a:srgbClr val="E6DFFA"/>
    <a:srgbClr val="DFFAF8"/>
    <a:srgbClr val="FAFDFD"/>
    <a:srgbClr val="C3ACE4"/>
    <a:srgbClr val="A1B3E0"/>
    <a:srgbClr val="75CCD1"/>
    <a:srgbClr val="3DB1BA"/>
    <a:srgbClr val="6F3DBA"/>
    <a:srgbClr val="3D5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1BD837B-2249-4294-BAAD-275842739916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A182F790-0174-4FBD-84DC-B6D7126E9EA5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2BF95B53-E07B-4BA8-B18D-8FBCE60189BC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73" autoAdjust="0"/>
    <p:restoredTop sz="96327" autoAdjust="0"/>
  </p:normalViewPr>
  <p:slideViewPr>
    <p:cSldViewPr snapToGrid="0" showGuides="1">
      <p:cViewPr varScale="1">
        <p:scale>
          <a:sx n="126" d="100"/>
          <a:sy n="126" d="100"/>
        </p:scale>
        <p:origin x="208" y="224"/>
      </p:cViewPr>
      <p:guideLst>
        <p:guide orient="horz" pos="2160"/>
        <p:guide pos="390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8" Type="http://schemas.openxmlformats.org/officeDocument/2006/relationships/tags" Target="tags/tag421.xml"/><Relationship Id="rId57" Type="http://schemas.openxmlformats.org/officeDocument/2006/relationships/customXml" Target="../customXml/item4.xml"/><Relationship Id="rId56" Type="http://schemas.openxmlformats.org/officeDocument/2006/relationships/customXml" Target="../customXml/item3.xml"/><Relationship Id="rId55" Type="http://schemas.openxmlformats.org/officeDocument/2006/relationships/customXml" Target="../customXml/item2.xml"/><Relationship Id="rId54" Type="http://schemas.openxmlformats.org/officeDocument/2006/relationships/font" Target="fonts/font10.fntdata"/><Relationship Id="rId53" Type="http://schemas.openxmlformats.org/officeDocument/2006/relationships/font" Target="fonts/font9.fntdata"/><Relationship Id="rId52" Type="http://schemas.openxmlformats.org/officeDocument/2006/relationships/font" Target="fonts/font8.fntdata"/><Relationship Id="rId51" Type="http://schemas.openxmlformats.org/officeDocument/2006/relationships/font" Target="fonts/font7.fntdata"/><Relationship Id="rId50" Type="http://schemas.openxmlformats.org/officeDocument/2006/relationships/font" Target="fonts/font6.fntdata"/><Relationship Id="rId5" Type="http://schemas.openxmlformats.org/officeDocument/2006/relationships/slide" Target="slides/slide1.xml"/><Relationship Id="rId49" Type="http://schemas.openxmlformats.org/officeDocument/2006/relationships/font" Target="fonts/font5.fntdata"/><Relationship Id="rId48" Type="http://schemas.openxmlformats.org/officeDocument/2006/relationships/font" Target="fonts/font4.fntdata"/><Relationship Id="rId47" Type="http://schemas.openxmlformats.org/officeDocument/2006/relationships/font" Target="fonts/font3.fntdata"/><Relationship Id="rId46" Type="http://schemas.openxmlformats.org/officeDocument/2006/relationships/font" Target="fonts/font2.fntdata"/><Relationship Id="rId45" Type="http://schemas.openxmlformats.org/officeDocument/2006/relationships/font" Target="fonts/font1.fntdata"/><Relationship Id="rId44" Type="http://schemas.openxmlformats.org/officeDocument/2006/relationships/customXml" Target="../customXml/item1.xml"/><Relationship Id="rId43" Type="http://schemas.openxmlformats.org/officeDocument/2006/relationships/customXmlProps" Target="../customXml/itemProps417.xml"/><Relationship Id="rId42" Type="http://schemas.openxmlformats.org/officeDocument/2006/relationships/commentAuthors" Target="commentAuthors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handoutMaster" Target="handoutMasters/handoutMaster1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04-07</a:t>
            </a:r>
            <a:r>
              <a:rPr lang="zh-CN" altLang="en-US" dirty="0"/>
              <a:t>（页码）的形式 能不能改成 </a:t>
            </a:r>
            <a:r>
              <a:rPr lang="en-US" altLang="zh-CN" dirty="0"/>
              <a:t>P4-7 </a:t>
            </a:r>
            <a:r>
              <a:rPr lang="zh-CN" altLang="en-US" dirty="0"/>
              <a:t>简洁一点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另外右边目录下面的</a:t>
            </a:r>
            <a:r>
              <a:rPr lang="en-US" altLang="zh-CN" dirty="0"/>
              <a:t>CONTENTS </a:t>
            </a:r>
            <a:r>
              <a:rPr lang="zh-CN" altLang="en-US" dirty="0"/>
              <a:t>同一个词字母间不要有间距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唐峰设计：https://v.youku.com/v_show/id_XNTg4OTcwMDM3Ng==.html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我们首先用一个简单的例子，来介绍机器学习在</a:t>
            </a:r>
            <a:r>
              <a:rPr lang="en-US" altLang="zh-CN" dirty="0"/>
              <a:t> DolphinDB </a:t>
            </a:r>
            <a:r>
              <a:rPr lang="zh-CN" altLang="en-US" dirty="0"/>
              <a:t>中如何实现。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18" Type="http://schemas.openxmlformats.org/officeDocument/2006/relationships/tags" Target="../tags/tag124.xml"/><Relationship Id="rId17" Type="http://schemas.openxmlformats.org/officeDocument/2006/relationships/tags" Target="../tags/tag123.xml"/><Relationship Id="rId16" Type="http://schemas.openxmlformats.org/officeDocument/2006/relationships/tags" Target="../tags/tag122.xml"/><Relationship Id="rId15" Type="http://schemas.openxmlformats.org/officeDocument/2006/relationships/tags" Target="../tags/tag121.xml"/><Relationship Id="rId14" Type="http://schemas.openxmlformats.org/officeDocument/2006/relationships/tags" Target="../tags/tag120.xml"/><Relationship Id="rId13" Type="http://schemas.openxmlformats.org/officeDocument/2006/relationships/tags" Target="../tags/tag119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9" Type="http://schemas.openxmlformats.org/officeDocument/2006/relationships/theme" Target="../theme/theme3.xml"/><Relationship Id="rId18" Type="http://schemas.openxmlformats.org/officeDocument/2006/relationships/tags" Target="../tags/tag186.xml"/><Relationship Id="rId17" Type="http://schemas.openxmlformats.org/officeDocument/2006/relationships/tags" Target="../tags/tag185.xml"/><Relationship Id="rId16" Type="http://schemas.openxmlformats.org/officeDocument/2006/relationships/tags" Target="../tags/tag18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94.xml"/><Relationship Id="rId8" Type="http://schemas.openxmlformats.org/officeDocument/2006/relationships/tags" Target="../tags/tag193.xml"/><Relationship Id="rId7" Type="http://schemas.openxmlformats.org/officeDocument/2006/relationships/tags" Target="../tags/tag192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0" Type="http://schemas.openxmlformats.org/officeDocument/2006/relationships/notesSlide" Target="../notesSlides/notesSlide1.xml"/><Relationship Id="rId2" Type="http://schemas.openxmlformats.org/officeDocument/2006/relationships/image" Target="../media/image1.jpeg"/><Relationship Id="rId19" Type="http://schemas.openxmlformats.org/officeDocument/2006/relationships/slideLayout" Target="../slideLayouts/slideLayout25.xml"/><Relationship Id="rId18" Type="http://schemas.openxmlformats.org/officeDocument/2006/relationships/tags" Target="../tags/tag202.xml"/><Relationship Id="rId17" Type="http://schemas.openxmlformats.org/officeDocument/2006/relationships/tags" Target="../tags/tag201.xml"/><Relationship Id="rId16" Type="http://schemas.openxmlformats.org/officeDocument/2006/relationships/image" Target="../media/image2.png"/><Relationship Id="rId15" Type="http://schemas.openxmlformats.org/officeDocument/2006/relationships/tags" Target="../tags/tag200.xml"/><Relationship Id="rId14" Type="http://schemas.openxmlformats.org/officeDocument/2006/relationships/tags" Target="../tags/tag199.xml"/><Relationship Id="rId13" Type="http://schemas.openxmlformats.org/officeDocument/2006/relationships/tags" Target="../tags/tag198.xml"/><Relationship Id="rId12" Type="http://schemas.openxmlformats.org/officeDocument/2006/relationships/tags" Target="../tags/tag197.xml"/><Relationship Id="rId11" Type="http://schemas.openxmlformats.org/officeDocument/2006/relationships/tags" Target="../tags/tag196.xml"/><Relationship Id="rId10" Type="http://schemas.openxmlformats.org/officeDocument/2006/relationships/tags" Target="../tags/tag195.xml"/><Relationship Id="rId1" Type="http://schemas.openxmlformats.org/officeDocument/2006/relationships/tags" Target="../tags/tag18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image" Target="../media/image4.png"/><Relationship Id="rId1" Type="http://schemas.openxmlformats.org/officeDocument/2006/relationships/tags" Target="../tags/tag26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1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image" Target="../media/image7.svg"/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tags" Target="../tags/tag27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image" Target="../media/image4.png"/><Relationship Id="rId1" Type="http://schemas.openxmlformats.org/officeDocument/2006/relationships/tags" Target="../tags/tag278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tags" Target="../tags/tag284.xml"/><Relationship Id="rId2" Type="http://schemas.openxmlformats.org/officeDocument/2006/relationships/image" Target="../media/image8.png"/><Relationship Id="rId1" Type="http://schemas.openxmlformats.org/officeDocument/2006/relationships/tags" Target="../tags/tag28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image" Target="../media/image12.png"/><Relationship Id="rId7" Type="http://schemas.openxmlformats.org/officeDocument/2006/relationships/tags" Target="../tags/tag288.xml"/><Relationship Id="rId6" Type="http://schemas.openxmlformats.org/officeDocument/2006/relationships/image" Target="../media/image11.png"/><Relationship Id="rId5" Type="http://schemas.openxmlformats.org/officeDocument/2006/relationships/tags" Target="../tags/tag287.xml"/><Relationship Id="rId4" Type="http://schemas.openxmlformats.org/officeDocument/2006/relationships/image" Target="../media/image10.png"/><Relationship Id="rId3" Type="http://schemas.openxmlformats.org/officeDocument/2006/relationships/tags" Target="../tags/tag286.xml"/><Relationship Id="rId2" Type="http://schemas.openxmlformats.org/officeDocument/2006/relationships/image" Target="../media/image9.png"/><Relationship Id="rId12" Type="http://schemas.openxmlformats.org/officeDocument/2006/relationships/notesSlide" Target="../notesSlides/notesSlide13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4.png"/><Relationship Id="rId1" Type="http://schemas.openxmlformats.org/officeDocument/2006/relationships/tags" Target="../tags/tag28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4.png"/><Relationship Id="rId7" Type="http://schemas.openxmlformats.org/officeDocument/2006/relationships/tags" Target="../tags/tag293.xml"/><Relationship Id="rId6" Type="http://schemas.openxmlformats.org/officeDocument/2006/relationships/image" Target="../media/image15.png"/><Relationship Id="rId5" Type="http://schemas.openxmlformats.org/officeDocument/2006/relationships/tags" Target="../tags/tag292.xml"/><Relationship Id="rId4" Type="http://schemas.openxmlformats.org/officeDocument/2006/relationships/image" Target="../media/image14.png"/><Relationship Id="rId3" Type="http://schemas.openxmlformats.org/officeDocument/2006/relationships/tags" Target="../tags/tag291.xml"/><Relationship Id="rId2" Type="http://schemas.openxmlformats.org/officeDocument/2006/relationships/image" Target="../media/image13.png"/><Relationship Id="rId1" Type="http://schemas.openxmlformats.org/officeDocument/2006/relationships/tags" Target="../tags/tag290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95.xml"/><Relationship Id="rId2" Type="http://schemas.openxmlformats.org/officeDocument/2006/relationships/image" Target="../media/image4.png"/><Relationship Id="rId1" Type="http://schemas.openxmlformats.org/officeDocument/2006/relationships/tags" Target="../tags/tag294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98.xml"/><Relationship Id="rId4" Type="http://schemas.openxmlformats.org/officeDocument/2006/relationships/image" Target="../media/image4.png"/><Relationship Id="rId3" Type="http://schemas.openxmlformats.org/officeDocument/2006/relationships/tags" Target="../tags/tag297.xml"/><Relationship Id="rId2" Type="http://schemas.openxmlformats.org/officeDocument/2006/relationships/image" Target="../media/image16.png"/><Relationship Id="rId1" Type="http://schemas.openxmlformats.org/officeDocument/2006/relationships/tags" Target="../tags/tag296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png"/><Relationship Id="rId3" Type="http://schemas.openxmlformats.org/officeDocument/2006/relationships/tags" Target="../tags/tag300.xml"/><Relationship Id="rId2" Type="http://schemas.openxmlformats.org/officeDocument/2006/relationships/image" Target="../media/image4.png"/><Relationship Id="rId1" Type="http://schemas.openxmlformats.org/officeDocument/2006/relationships/tags" Target="../tags/tag29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6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14.xml"/><Relationship Id="rId15" Type="http://schemas.openxmlformats.org/officeDocument/2006/relationships/image" Target="../media/image2.png"/><Relationship Id="rId14" Type="http://schemas.openxmlformats.org/officeDocument/2006/relationships/tags" Target="../tags/tag313.xml"/><Relationship Id="rId13" Type="http://schemas.openxmlformats.org/officeDocument/2006/relationships/tags" Target="../tags/tag312.xml"/><Relationship Id="rId12" Type="http://schemas.openxmlformats.org/officeDocument/2006/relationships/tags" Target="../tags/tag311.xml"/><Relationship Id="rId11" Type="http://schemas.openxmlformats.org/officeDocument/2006/relationships/tags" Target="../tags/tag310.xml"/><Relationship Id="rId10" Type="http://schemas.openxmlformats.org/officeDocument/2006/relationships/tags" Target="../tags/tag309.xml"/><Relationship Id="rId1" Type="http://schemas.openxmlformats.org/officeDocument/2006/relationships/tags" Target="../tags/tag30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Relationship Id="rId36" Type="http://schemas.openxmlformats.org/officeDocument/2006/relationships/notesSlide" Target="../notesSlides/notesSlide2.xml"/><Relationship Id="rId35" Type="http://schemas.openxmlformats.org/officeDocument/2006/relationships/slideLayout" Target="../slideLayouts/slideLayout1.xml"/><Relationship Id="rId34" Type="http://schemas.openxmlformats.org/officeDocument/2006/relationships/tags" Target="../tags/tag234.xml"/><Relationship Id="rId33" Type="http://schemas.openxmlformats.org/officeDocument/2006/relationships/image" Target="../media/image2.png"/><Relationship Id="rId32" Type="http://schemas.openxmlformats.org/officeDocument/2006/relationships/tags" Target="../tags/tag233.xml"/><Relationship Id="rId31" Type="http://schemas.openxmlformats.org/officeDocument/2006/relationships/tags" Target="../tags/tag232.xml"/><Relationship Id="rId30" Type="http://schemas.openxmlformats.org/officeDocument/2006/relationships/tags" Target="../tags/tag231.xml"/><Relationship Id="rId3" Type="http://schemas.openxmlformats.org/officeDocument/2006/relationships/tags" Target="../tags/tag204.xml"/><Relationship Id="rId29" Type="http://schemas.openxmlformats.org/officeDocument/2006/relationships/tags" Target="../tags/tag230.xml"/><Relationship Id="rId28" Type="http://schemas.openxmlformats.org/officeDocument/2006/relationships/tags" Target="../tags/tag229.xml"/><Relationship Id="rId27" Type="http://schemas.openxmlformats.org/officeDocument/2006/relationships/tags" Target="../tags/tag228.xml"/><Relationship Id="rId26" Type="http://schemas.openxmlformats.org/officeDocument/2006/relationships/tags" Target="../tags/tag227.xml"/><Relationship Id="rId25" Type="http://schemas.openxmlformats.org/officeDocument/2006/relationships/tags" Target="../tags/tag226.xml"/><Relationship Id="rId24" Type="http://schemas.openxmlformats.org/officeDocument/2006/relationships/tags" Target="../tags/tag225.xml"/><Relationship Id="rId23" Type="http://schemas.openxmlformats.org/officeDocument/2006/relationships/tags" Target="../tags/tag224.xml"/><Relationship Id="rId22" Type="http://schemas.openxmlformats.org/officeDocument/2006/relationships/tags" Target="../tags/tag223.xml"/><Relationship Id="rId21" Type="http://schemas.openxmlformats.org/officeDocument/2006/relationships/tags" Target="../tags/tag222.xml"/><Relationship Id="rId20" Type="http://schemas.openxmlformats.org/officeDocument/2006/relationships/tags" Target="../tags/tag221.xml"/><Relationship Id="rId2" Type="http://schemas.openxmlformats.org/officeDocument/2006/relationships/image" Target="../media/image3.jpeg"/><Relationship Id="rId19" Type="http://schemas.openxmlformats.org/officeDocument/2006/relationships/tags" Target="../tags/tag220.xml"/><Relationship Id="rId18" Type="http://schemas.openxmlformats.org/officeDocument/2006/relationships/tags" Target="../tags/tag219.xml"/><Relationship Id="rId17" Type="http://schemas.openxmlformats.org/officeDocument/2006/relationships/tags" Target="../tags/tag218.xml"/><Relationship Id="rId16" Type="http://schemas.openxmlformats.org/officeDocument/2006/relationships/tags" Target="../tags/tag217.xml"/><Relationship Id="rId15" Type="http://schemas.openxmlformats.org/officeDocument/2006/relationships/tags" Target="../tags/tag216.xml"/><Relationship Id="rId14" Type="http://schemas.openxmlformats.org/officeDocument/2006/relationships/tags" Target="../tags/tag215.xml"/><Relationship Id="rId13" Type="http://schemas.openxmlformats.org/officeDocument/2006/relationships/tags" Target="../tags/tag214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7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image" Target="../media/image4.png"/><Relationship Id="rId1" Type="http://schemas.openxmlformats.org/officeDocument/2006/relationships/tags" Target="../tags/tag315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tags" Target="../tags/tag32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tags" Target="../tags/tag32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tags" Target="../tags/tag3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image" Target="../media/image19.png"/><Relationship Id="rId3" Type="http://schemas.openxmlformats.org/officeDocument/2006/relationships/tags" Target="../tags/tag325.xml"/><Relationship Id="rId2" Type="http://schemas.openxmlformats.org/officeDocument/2006/relationships/image" Target="../media/image4.png"/><Relationship Id="rId1" Type="http://schemas.openxmlformats.org/officeDocument/2006/relationships/tags" Target="../tags/tag324.xml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image" Target="../media/image4.png"/><Relationship Id="rId1" Type="http://schemas.openxmlformats.org/officeDocument/2006/relationships/tags" Target="../tags/tag328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9" Type="http://schemas.openxmlformats.org/officeDocument/2006/relationships/notesSlide" Target="../notesSlides/notesSlide23.xml"/><Relationship Id="rId68" Type="http://schemas.openxmlformats.org/officeDocument/2006/relationships/slideLayout" Target="../slideLayouts/slideLayout1.xml"/><Relationship Id="rId67" Type="http://schemas.openxmlformats.org/officeDocument/2006/relationships/tags" Target="../tags/tag374.xml"/><Relationship Id="rId66" Type="http://schemas.openxmlformats.org/officeDocument/2006/relationships/tags" Target="../tags/tag373.xml"/><Relationship Id="rId65" Type="http://schemas.openxmlformats.org/officeDocument/2006/relationships/tags" Target="../tags/tag372.xml"/><Relationship Id="rId64" Type="http://schemas.openxmlformats.org/officeDocument/2006/relationships/image" Target="../media/image42.svg"/><Relationship Id="rId63" Type="http://schemas.openxmlformats.org/officeDocument/2006/relationships/image" Target="../media/image41.png"/><Relationship Id="rId62" Type="http://schemas.openxmlformats.org/officeDocument/2006/relationships/tags" Target="../tags/tag371.xml"/><Relationship Id="rId61" Type="http://schemas.openxmlformats.org/officeDocument/2006/relationships/tags" Target="../tags/tag370.xml"/><Relationship Id="rId60" Type="http://schemas.openxmlformats.org/officeDocument/2006/relationships/tags" Target="../tags/tag369.xml"/><Relationship Id="rId6" Type="http://schemas.openxmlformats.org/officeDocument/2006/relationships/tags" Target="../tags/tag335.xml"/><Relationship Id="rId59" Type="http://schemas.openxmlformats.org/officeDocument/2006/relationships/tags" Target="../tags/tag368.xml"/><Relationship Id="rId58" Type="http://schemas.openxmlformats.org/officeDocument/2006/relationships/tags" Target="../tags/tag367.xml"/><Relationship Id="rId57" Type="http://schemas.openxmlformats.org/officeDocument/2006/relationships/tags" Target="../tags/tag366.xml"/><Relationship Id="rId56" Type="http://schemas.openxmlformats.org/officeDocument/2006/relationships/tags" Target="../tags/tag365.xml"/><Relationship Id="rId55" Type="http://schemas.openxmlformats.org/officeDocument/2006/relationships/tags" Target="../tags/tag364.xml"/><Relationship Id="rId54" Type="http://schemas.openxmlformats.org/officeDocument/2006/relationships/tags" Target="../tags/tag363.xml"/><Relationship Id="rId53" Type="http://schemas.openxmlformats.org/officeDocument/2006/relationships/tags" Target="../tags/tag362.xml"/><Relationship Id="rId52" Type="http://schemas.openxmlformats.org/officeDocument/2006/relationships/tags" Target="../tags/tag361.xml"/><Relationship Id="rId51" Type="http://schemas.openxmlformats.org/officeDocument/2006/relationships/tags" Target="../tags/tag360.xml"/><Relationship Id="rId50" Type="http://schemas.openxmlformats.org/officeDocument/2006/relationships/tags" Target="../tags/tag359.xml"/><Relationship Id="rId5" Type="http://schemas.openxmlformats.org/officeDocument/2006/relationships/tags" Target="../tags/tag334.xml"/><Relationship Id="rId49" Type="http://schemas.openxmlformats.org/officeDocument/2006/relationships/tags" Target="../tags/tag358.xml"/><Relationship Id="rId48" Type="http://schemas.openxmlformats.org/officeDocument/2006/relationships/image" Target="../media/image40.png"/><Relationship Id="rId47" Type="http://schemas.openxmlformats.org/officeDocument/2006/relationships/tags" Target="../tags/tag357.xml"/><Relationship Id="rId46" Type="http://schemas.openxmlformats.org/officeDocument/2006/relationships/tags" Target="../tags/tag356.xml"/><Relationship Id="rId45" Type="http://schemas.openxmlformats.org/officeDocument/2006/relationships/image" Target="../media/image39.png"/><Relationship Id="rId44" Type="http://schemas.openxmlformats.org/officeDocument/2006/relationships/tags" Target="../tags/tag355.xml"/><Relationship Id="rId43" Type="http://schemas.openxmlformats.org/officeDocument/2006/relationships/image" Target="../media/image38.svg"/><Relationship Id="rId42" Type="http://schemas.openxmlformats.org/officeDocument/2006/relationships/image" Target="../media/image37.png"/><Relationship Id="rId41" Type="http://schemas.openxmlformats.org/officeDocument/2006/relationships/tags" Target="../tags/tag354.xml"/><Relationship Id="rId40" Type="http://schemas.openxmlformats.org/officeDocument/2006/relationships/image" Target="../media/image36.svg"/><Relationship Id="rId4" Type="http://schemas.openxmlformats.org/officeDocument/2006/relationships/tags" Target="../tags/tag333.xml"/><Relationship Id="rId39" Type="http://schemas.openxmlformats.org/officeDocument/2006/relationships/image" Target="../media/image35.png"/><Relationship Id="rId38" Type="http://schemas.openxmlformats.org/officeDocument/2006/relationships/tags" Target="../tags/tag353.xml"/><Relationship Id="rId37" Type="http://schemas.openxmlformats.org/officeDocument/2006/relationships/image" Target="../media/image34.svg"/><Relationship Id="rId36" Type="http://schemas.openxmlformats.org/officeDocument/2006/relationships/image" Target="../media/image33.png"/><Relationship Id="rId35" Type="http://schemas.openxmlformats.org/officeDocument/2006/relationships/tags" Target="../tags/tag352.xml"/><Relationship Id="rId34" Type="http://schemas.openxmlformats.org/officeDocument/2006/relationships/image" Target="../media/image32.svg"/><Relationship Id="rId33" Type="http://schemas.openxmlformats.org/officeDocument/2006/relationships/image" Target="../media/image31.png"/><Relationship Id="rId32" Type="http://schemas.openxmlformats.org/officeDocument/2006/relationships/tags" Target="../tags/tag351.xml"/><Relationship Id="rId31" Type="http://schemas.openxmlformats.org/officeDocument/2006/relationships/tags" Target="../tags/tag350.xml"/><Relationship Id="rId30" Type="http://schemas.openxmlformats.org/officeDocument/2006/relationships/tags" Target="../tags/tag349.xml"/><Relationship Id="rId3" Type="http://schemas.openxmlformats.org/officeDocument/2006/relationships/tags" Target="../tags/tag332.xml"/><Relationship Id="rId29" Type="http://schemas.openxmlformats.org/officeDocument/2006/relationships/tags" Target="../tags/tag348.xml"/><Relationship Id="rId28" Type="http://schemas.openxmlformats.org/officeDocument/2006/relationships/tags" Target="../tags/tag347.xml"/><Relationship Id="rId27" Type="http://schemas.openxmlformats.org/officeDocument/2006/relationships/image" Target="../media/image30.svg"/><Relationship Id="rId26" Type="http://schemas.openxmlformats.org/officeDocument/2006/relationships/image" Target="../media/image29.png"/><Relationship Id="rId25" Type="http://schemas.openxmlformats.org/officeDocument/2006/relationships/tags" Target="../tags/tag346.xml"/><Relationship Id="rId24" Type="http://schemas.microsoft.com/office/2007/relationships/hdphoto" Target="../media/image28.wdp"/><Relationship Id="rId23" Type="http://schemas.openxmlformats.org/officeDocument/2006/relationships/image" Target="../media/image27.png"/><Relationship Id="rId22" Type="http://schemas.openxmlformats.org/officeDocument/2006/relationships/tags" Target="../tags/tag345.xml"/><Relationship Id="rId21" Type="http://schemas.microsoft.com/office/2007/relationships/hdphoto" Target="../media/image26.wdp"/><Relationship Id="rId20" Type="http://schemas.openxmlformats.org/officeDocument/2006/relationships/image" Target="../media/image25.png"/><Relationship Id="rId2" Type="http://schemas.openxmlformats.org/officeDocument/2006/relationships/image" Target="../media/image4.png"/><Relationship Id="rId19" Type="http://schemas.openxmlformats.org/officeDocument/2006/relationships/tags" Target="../tags/tag344.xml"/><Relationship Id="rId18" Type="http://schemas.openxmlformats.org/officeDocument/2006/relationships/tags" Target="../tags/tag343.xml"/><Relationship Id="rId17" Type="http://schemas.openxmlformats.org/officeDocument/2006/relationships/tags" Target="../tags/tag342.xml"/><Relationship Id="rId16" Type="http://schemas.openxmlformats.org/officeDocument/2006/relationships/tags" Target="../tags/tag341.xml"/><Relationship Id="rId15" Type="http://schemas.openxmlformats.org/officeDocument/2006/relationships/tags" Target="../tags/tag340.xml"/><Relationship Id="rId14" Type="http://schemas.openxmlformats.org/officeDocument/2006/relationships/image" Target="../media/image24.svg"/><Relationship Id="rId13" Type="http://schemas.openxmlformats.org/officeDocument/2006/relationships/image" Target="../media/image23.png"/><Relationship Id="rId12" Type="http://schemas.openxmlformats.org/officeDocument/2006/relationships/tags" Target="../tags/tag339.xml"/><Relationship Id="rId11" Type="http://schemas.openxmlformats.org/officeDocument/2006/relationships/tags" Target="../tags/tag338.xml"/><Relationship Id="rId10" Type="http://schemas.openxmlformats.org/officeDocument/2006/relationships/image" Target="../media/image22.svg"/><Relationship Id="rId1" Type="http://schemas.openxmlformats.org/officeDocument/2006/relationships/tags" Target="../tags/tag331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382.xml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3" Type="http://schemas.openxmlformats.org/officeDocument/2006/relationships/tags" Target="../tags/tag376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24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88.xml"/><Relationship Id="rId15" Type="http://schemas.openxmlformats.org/officeDocument/2006/relationships/image" Target="../media/image2.png"/><Relationship Id="rId14" Type="http://schemas.openxmlformats.org/officeDocument/2006/relationships/tags" Target="../tags/tag387.xml"/><Relationship Id="rId13" Type="http://schemas.openxmlformats.org/officeDocument/2006/relationships/tags" Target="../tags/tag386.xml"/><Relationship Id="rId12" Type="http://schemas.openxmlformats.org/officeDocument/2006/relationships/tags" Target="../tags/tag385.xml"/><Relationship Id="rId11" Type="http://schemas.openxmlformats.org/officeDocument/2006/relationships/tags" Target="../tags/tag384.xml"/><Relationship Id="rId10" Type="http://schemas.openxmlformats.org/officeDocument/2006/relationships/tags" Target="../tags/tag383.xml"/><Relationship Id="rId1" Type="http://schemas.openxmlformats.org/officeDocument/2006/relationships/tags" Target="../tags/tag37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390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tags" Target="../tags/tag389.xml"/></Relationships>
</file>

<file path=ppt/slides/_rels/slide2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6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tags" Target="../tags/tag393.xml"/><Relationship Id="rId3" Type="http://schemas.openxmlformats.org/officeDocument/2006/relationships/tags" Target="../tags/tag392.xml"/><Relationship Id="rId2" Type="http://schemas.openxmlformats.org/officeDocument/2006/relationships/image" Target="../media/image4.png"/><Relationship Id="rId1" Type="http://schemas.openxmlformats.org/officeDocument/2006/relationships/tags" Target="../tags/tag39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48.xml"/><Relationship Id="rId15" Type="http://schemas.openxmlformats.org/officeDocument/2006/relationships/image" Target="../media/image2.png"/><Relationship Id="rId14" Type="http://schemas.openxmlformats.org/officeDocument/2006/relationships/tags" Target="../tags/tag247.xml"/><Relationship Id="rId13" Type="http://schemas.openxmlformats.org/officeDocument/2006/relationships/tags" Target="../tags/tag246.xml"/><Relationship Id="rId12" Type="http://schemas.openxmlformats.org/officeDocument/2006/relationships/tags" Target="../tags/tag245.xml"/><Relationship Id="rId11" Type="http://schemas.openxmlformats.org/officeDocument/2006/relationships/tags" Target="../tags/tag244.xml"/><Relationship Id="rId10" Type="http://schemas.openxmlformats.org/officeDocument/2006/relationships/tags" Target="../tags/tag243.xml"/><Relationship Id="rId1" Type="http://schemas.openxmlformats.org/officeDocument/2006/relationships/tags" Target="../tags/tag235.xml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95.xml"/><Relationship Id="rId2" Type="http://schemas.openxmlformats.org/officeDocument/2006/relationships/image" Target="../media/image4.png"/><Relationship Id="rId1" Type="http://schemas.openxmlformats.org/officeDocument/2006/relationships/tags" Target="../tags/tag394.xml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9.png"/><Relationship Id="rId3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tags" Target="../tags/tag396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4" Type="http://schemas.openxmlformats.org/officeDocument/2006/relationships/notesSlide" Target="../notesSlides/notesSlide29.x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416.xml"/><Relationship Id="rId21" Type="http://schemas.openxmlformats.org/officeDocument/2006/relationships/tags" Target="../tags/tag415.xml"/><Relationship Id="rId20" Type="http://schemas.openxmlformats.org/officeDocument/2006/relationships/image" Target="../media/image2.png"/><Relationship Id="rId2" Type="http://schemas.openxmlformats.org/officeDocument/2006/relationships/image" Target="../media/image1.jpeg"/><Relationship Id="rId19" Type="http://schemas.openxmlformats.org/officeDocument/2006/relationships/tags" Target="../tags/tag414.xml"/><Relationship Id="rId18" Type="http://schemas.openxmlformats.org/officeDocument/2006/relationships/tags" Target="../tags/tag413.xml"/><Relationship Id="rId17" Type="http://schemas.openxmlformats.org/officeDocument/2006/relationships/tags" Target="../tags/tag412.xml"/><Relationship Id="rId16" Type="http://schemas.openxmlformats.org/officeDocument/2006/relationships/tags" Target="../tags/tag411.xml"/><Relationship Id="rId15" Type="http://schemas.openxmlformats.org/officeDocument/2006/relationships/tags" Target="../tags/tag410.xml"/><Relationship Id="rId14" Type="http://schemas.openxmlformats.org/officeDocument/2006/relationships/tags" Target="../tags/tag409.xml"/><Relationship Id="rId13" Type="http://schemas.openxmlformats.org/officeDocument/2006/relationships/tags" Target="../tags/tag408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7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51.xml"/><Relationship Id="rId4" Type="http://schemas.openxmlformats.org/officeDocument/2006/relationships/hyperlink" Target="http://archive.ics.uci.edu/ml/machine-learning-databases/wine/wine.data&#13;" TargetMode="External"/><Relationship Id="rId3" Type="http://schemas.openxmlformats.org/officeDocument/2006/relationships/tags" Target="../tags/tag250.xml"/><Relationship Id="rId2" Type="http://schemas.openxmlformats.org/officeDocument/2006/relationships/image" Target="../media/image4.png"/><Relationship Id="rId1" Type="http://schemas.openxmlformats.org/officeDocument/2006/relationships/tags" Target="../tags/tag249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image" Target="../media/image4.png"/><Relationship Id="rId1" Type="http://schemas.openxmlformats.org/officeDocument/2006/relationships/tags" Target="../tags/tag25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hyperlink" Target="http://dolphindb.cn/cn/help/glm.html" TargetMode="External"/><Relationship Id="rId8" Type="http://schemas.openxmlformats.org/officeDocument/2006/relationships/hyperlink" Target="http://dolphindb.cn/cn/help/gaussianNB.html" TargetMode="External"/><Relationship Id="rId7" Type="http://schemas.openxmlformats.org/officeDocument/2006/relationships/hyperlink" Target="http://dolphindb.cn/cn/help/elasticNet.html" TargetMode="External"/><Relationship Id="rId6" Type="http://schemas.openxmlformats.org/officeDocument/2006/relationships/hyperlink" Target="http://dolphindb.cn/cn/help/adaBoostRegressor.html" TargetMode="External"/><Relationship Id="rId5" Type="http://schemas.openxmlformats.org/officeDocument/2006/relationships/hyperlink" Target="http://dolphindb.cn/cn/help/adaBoostClassifier.html" TargetMode="External"/><Relationship Id="rId4" Type="http://schemas.openxmlformats.org/officeDocument/2006/relationships/tags" Target="../tags/tag256.xml"/><Relationship Id="rId3" Type="http://schemas.openxmlformats.org/officeDocument/2006/relationships/image" Target="../media/image5.png"/><Relationship Id="rId21" Type="http://schemas.openxmlformats.org/officeDocument/2006/relationships/notesSlide" Target="../notesSlides/notesSlide6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9" Type="http://schemas.openxmlformats.org/officeDocument/2006/relationships/tags" Target="../tags/tag257.xml"/><Relationship Id="rId18" Type="http://schemas.openxmlformats.org/officeDocument/2006/relationships/hyperlink" Target="https://www.dolphindb.cn/cn/help/ridge.html" TargetMode="External"/><Relationship Id="rId17" Type="http://schemas.openxmlformats.org/officeDocument/2006/relationships/hyperlink" Target="http://dolphindb.cn/cn/help/randomForestRegressor.html" TargetMode="External"/><Relationship Id="rId16" Type="http://schemas.openxmlformats.org/officeDocument/2006/relationships/hyperlink" Target="http://dolphindb.cn/cn/help/randomForestClassifier.html" TargetMode="External"/><Relationship Id="rId15" Type="http://schemas.openxmlformats.org/officeDocument/2006/relationships/hyperlink" Target="http://dolphindb.cn/cn/help/pca.html" TargetMode="External"/><Relationship Id="rId14" Type="http://schemas.openxmlformats.org/officeDocument/2006/relationships/hyperlink" Target="http://dolphindb.cn/cn/help/multinomialNB.html" TargetMode="External"/><Relationship Id="rId13" Type="http://schemas.openxmlformats.org/officeDocument/2006/relationships/hyperlink" Target="http://dolphindb.cn/cn/help/logisticRegression.html" TargetMode="External"/><Relationship Id="rId12" Type="http://schemas.openxmlformats.org/officeDocument/2006/relationships/hyperlink" Target="http://dolphindb.cn/cn/help/lasso.html" TargetMode="External"/><Relationship Id="rId11" Type="http://schemas.openxmlformats.org/officeDocument/2006/relationships/hyperlink" Target="http://dolphindb.cn/cn/help/knn.html" TargetMode="External"/><Relationship Id="rId10" Type="http://schemas.openxmlformats.org/officeDocument/2006/relationships/hyperlink" Target="http://dolphindb.cn/cn/help/kmeans.html" TargetMode="External"/><Relationship Id="rId1" Type="http://schemas.openxmlformats.org/officeDocument/2006/relationships/tags" Target="../tags/tag255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61.xml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image" Target="../media/image4.png"/><Relationship Id="rId1" Type="http://schemas.openxmlformats.org/officeDocument/2006/relationships/tags" Target="../tags/tag25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266.xml"/><Relationship Id="rId6" Type="http://schemas.openxmlformats.org/officeDocument/2006/relationships/tags" Target="../tags/tag265.xml"/><Relationship Id="rId5" Type="http://schemas.openxmlformats.org/officeDocument/2006/relationships/tags" Target="../tags/tag264.xml"/><Relationship Id="rId4" Type="http://schemas.openxmlformats.org/officeDocument/2006/relationships/hyperlink" Target="https://xgboost.readthedocs.io/en/latest/parameter.html#general-parameters" TargetMode="External"/><Relationship Id="rId3" Type="http://schemas.openxmlformats.org/officeDocument/2006/relationships/tags" Target="../tags/tag263.xml"/><Relationship Id="rId2" Type="http://schemas.openxmlformats.org/officeDocument/2006/relationships/image" Target="../media/image4.png"/><Relationship Id="rId1" Type="http://schemas.openxmlformats.org/officeDocument/2006/relationships/tags" Target="../tags/tag26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68.xml"/><Relationship Id="rId2" Type="http://schemas.openxmlformats.org/officeDocument/2006/relationships/image" Target="../media/image4.png"/><Relationship Id="rId1" Type="http://schemas.openxmlformats.org/officeDocument/2006/relationships/tags" Target="../tags/tag2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635" y="340526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+mn-cs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657860" y="182880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+mn-cs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989329" y="2132329"/>
            <a:ext cx="10533231" cy="150685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4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DolphinDB</a:t>
            </a:r>
            <a:endParaRPr kumimoji="0" lang="en-US" altLang="zh-CN" sz="60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思源黑体 Medium" panose="020B0600000000000000" charset="-122"/>
              <a:sym typeface="+mn-ea"/>
            </a:endParaRP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ch13-</a:t>
            </a:r>
            <a:r>
              <a:rPr kumimoji="0" lang="zh-CN" altLang="en-US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机器学习与</a:t>
            </a:r>
            <a:r>
              <a:rPr kumimoji="0" lang="en-US" altLang="zh-CN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AI</a:t>
            </a:r>
            <a:endParaRPr kumimoji="0" lang="en-US" altLang="zh-CN" sz="32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思源黑体 Medium" panose="020B0600000000000000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7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8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5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17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8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无监督学习</a:t>
            </a:r>
            <a:r>
              <a:rPr lang="en-US" altLang="zh-CN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-</a:t>
            </a:r>
            <a:r>
              <a:rPr lang="zh-CN" altLang="en-US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以</a:t>
            </a:r>
            <a:r>
              <a:rPr lang="en-US" altLang="zh-CN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PCA </a:t>
            </a:r>
            <a:r>
              <a:rPr lang="zh-CN" altLang="en-US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为例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87375" y="616585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数据处理：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661035" y="1115695"/>
            <a:ext cx="11125200" cy="146494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9615" y="1162685"/>
            <a:ext cx="11018520" cy="1167765"/>
          </a:xfrm>
          <a:prstGeom prst="rect">
            <a:avLst/>
          </a:prstGeom>
        </p:spPr>
        <p:txBody>
          <a:bodyPr wrap="square">
            <a:noAutofit/>
          </a:bodyPr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xColNames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"Alcohol"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"MalicAcid"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"Ash"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"AlcalinityOfAsh"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"Magnesium"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,...]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pcaRes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pca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sqlDS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wineTrain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colNames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xColNames,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normalize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true</a:t>
            </a:r>
            <a:endParaRPr lang="en-US" altLang="zh-CN" sz="1400" b="0">
              <a:solidFill>
                <a:srgbClr val="0000E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7530" y="2684780"/>
            <a:ext cx="11228705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返回值是一个字典，观察其中的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explainedVarianceRatio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，会发现压缩后的前三个维度的方差权重已经非常大，压缩为三个维度足够用于训练：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6915" y="3425190"/>
            <a:ext cx="7087235" cy="535305"/>
          </a:xfrm>
          <a:prstGeom prst="rect">
            <a:avLst/>
          </a:prstGeom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pcaRes.explainedVarianceRatio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components 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pcaRes.components.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transpose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()[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:</a:t>
            </a:r>
            <a:r>
              <a:rPr lang="en-US" altLang="zh-CN" sz="140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3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661035" y="3353435"/>
            <a:ext cx="11087100" cy="71056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8165" y="4161790"/>
            <a:ext cx="11199495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将主成分分析矩阵应用于输入的数据集，并调用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randomForestClassifier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进行训练，并对测试集进行预测：</a:t>
            </a:r>
            <a:endParaRPr lang="en-US" altLang="zh-CN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29615" y="4562475"/>
            <a:ext cx="10404475" cy="202628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principalComponents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(t, components, yColName, xColNames) {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res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matrix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(t[xColNames]).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dot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(components).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table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res[yColName]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t[yColName]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res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ds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sqlDS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wineTrain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ds.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transDS!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(principalComponents{, components,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`Label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xColNames})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model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randomForestClassifier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(ds, yColName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`Label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xColNames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`col0`col1`col2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numClasses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model.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predict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(wineTest.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principalComponents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(components, </a:t>
            </a:r>
            <a:r>
              <a:rPr lang="en-US" altLang="zh-CN" sz="140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`Label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, xColNames))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5"/>
            </p:custDataLst>
          </p:nvPr>
        </p:nvSpPr>
        <p:spPr>
          <a:xfrm>
            <a:off x="661035" y="4562475"/>
            <a:ext cx="11095990" cy="206502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分布式机器学习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-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以逻辑回归模型为例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01445" y="1062355"/>
            <a:ext cx="5680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ln w="15875"/>
                <a:gradFill>
                  <a:gsLst>
                    <a:gs pos="0">
                      <a:schemeClr val="accent1">
                        <a:lumOff val="-19996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6"/>
                      </a:schemeClr>
                    </a:gs>
                  </a:gsLst>
                  <a:lin ang="0" scaled="0"/>
                </a:gradFill>
                <a:effectLst/>
              </a:rPr>
              <a:t>机器学习算法</a:t>
            </a:r>
            <a:r>
              <a:rPr lang="en-US" altLang="zh-CN" sz="2800" b="1">
                <a:ln w="15875"/>
                <a:gradFill>
                  <a:gsLst>
                    <a:gs pos="0">
                      <a:schemeClr val="accent1">
                        <a:lumOff val="-19996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6"/>
                      </a:schemeClr>
                    </a:gs>
                  </a:gsLst>
                  <a:lin ang="0" scaled="0"/>
                </a:gradFill>
                <a:effectLst/>
              </a:rPr>
              <a:t> </a:t>
            </a:r>
            <a:endParaRPr lang="en-US" altLang="zh-CN" sz="2800" b="1">
              <a:ln w="15875"/>
              <a:gradFill>
                <a:gsLst>
                  <a:gs pos="0">
                    <a:schemeClr val="accent1">
                      <a:lumOff val="-19996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96"/>
                    </a:schemeClr>
                  </a:gs>
                </a:gsLst>
                <a:lin ang="0" scaled="0"/>
              </a:gradFill>
              <a:effectLst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54320" y="1062355"/>
            <a:ext cx="5680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ln w="15875"/>
                <a:gradFill>
                  <a:gsLst>
                    <a:gs pos="0">
                      <a:schemeClr val="accent1">
                        <a:lumOff val="-19996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6"/>
                      </a:schemeClr>
                    </a:gs>
                  </a:gsLst>
                  <a:lin ang="0" scaled="0"/>
                </a:gradFill>
                <a:effectLst/>
              </a:rPr>
              <a:t>DolphinDB </a:t>
            </a:r>
            <a:r>
              <a:rPr lang="zh-CN" altLang="en-US" sz="2800" b="1">
                <a:ln w="15875"/>
                <a:gradFill>
                  <a:gsLst>
                    <a:gs pos="0">
                      <a:schemeClr val="accent1">
                        <a:lumOff val="-19996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6"/>
                      </a:schemeClr>
                    </a:gs>
                  </a:gsLst>
                  <a:lin ang="0" scaled="0"/>
                </a:gradFill>
                <a:effectLst/>
              </a:rPr>
              <a:t>分布式计算框架</a:t>
            </a:r>
            <a:endParaRPr lang="zh-CN" altLang="en-US" sz="2800" b="1">
              <a:ln w="15875"/>
              <a:gradFill>
                <a:gsLst>
                  <a:gs pos="0">
                    <a:schemeClr val="accent1">
                      <a:lumOff val="-19996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96"/>
                    </a:schemeClr>
                  </a:gs>
                </a:gsLst>
                <a:lin ang="0" scaled="0"/>
              </a:gradFill>
              <a:effectLst/>
            </a:endParaRPr>
          </a:p>
        </p:txBody>
      </p:sp>
      <p:pic>
        <p:nvPicPr>
          <p:cNvPr id="13" name="图片 12" descr="加号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64025" y="1044575"/>
            <a:ext cx="539750" cy="53975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401445" y="1836420"/>
            <a:ext cx="86391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zh-CN" altLang="en-US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与常见的机器学习库不同，</a:t>
            </a: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是为分布式环境而设计的，许多内置的机器学习算法对分布式环境有良好的支持。</a:t>
            </a:r>
            <a:endParaRPr lang="zh-CN" altLang="en-US" sz="20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233805" y="2806065"/>
            <a:ext cx="9467850" cy="0"/>
          </a:xfrm>
          <a:prstGeom prst="line">
            <a:avLst/>
          </a:prstGeom>
          <a:ln w="12700" cmpd="sng">
            <a:solidFill>
              <a:schemeClr val="accent1">
                <a:lumMod val="20000"/>
                <a:lumOff val="8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1304290" y="31070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模拟数据用于逻辑回归模型训练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27175" y="3657600"/>
            <a:ext cx="3276600" cy="2497455"/>
          </a:xfrm>
          <a:prstGeom prst="rect">
            <a:avLst/>
          </a:prstGeom>
        </p:spPr>
        <p:txBody>
          <a:bodyPr>
            <a:no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tickerNo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dateNo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3287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tickerNo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dateNo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ticker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`GOOG`AAPL`MSFT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dates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2010.01.01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2018.12.31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open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,n)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high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,n)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low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,n)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close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,n)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tickers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take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(ticker,n)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41620" y="3720465"/>
            <a:ext cx="525907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dates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stretch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(dates,n)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t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table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(tickers,dates,open,high,low,close)</a:t>
            </a: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dbName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6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"dfs://trades"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tbName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6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"ohlc"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db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database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(dbName,</a:t>
            </a:r>
            <a:r>
              <a:rPr lang="en-US" altLang="zh-CN" sz="160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VALUE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,</a:t>
            </a:r>
            <a:r>
              <a:rPr lang="en-US" altLang="zh-CN" sz="16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`GOOG`AAPL`MSFT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, engine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6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'TSDB'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pt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db.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createPartitionedTable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(t, </a:t>
            </a:r>
            <a:r>
              <a:rPr lang="en-US" altLang="zh-CN" sz="16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"ohlc"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6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"tickers"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, , </a:t>
            </a:r>
            <a:r>
              <a:rPr lang="en-US" altLang="zh-CN" sz="16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`tickers`dates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pt.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append!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(t)</a:t>
            </a: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0" name="矩形 19"/>
          <p:cNvSpPr/>
          <p:nvPr>
            <p:custDataLst>
              <p:tags r:id="rId5"/>
            </p:custDataLst>
          </p:nvPr>
        </p:nvSpPr>
        <p:spPr>
          <a:xfrm>
            <a:off x="1401445" y="3576320"/>
            <a:ext cx="3402330" cy="26765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5237480" y="3576320"/>
            <a:ext cx="5464175" cy="26765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81380" y="847090"/>
            <a:ext cx="10191750" cy="1308100"/>
          </a:xfrm>
          <a:prstGeom prst="roundRect">
            <a:avLst/>
          </a:prstGeom>
          <a:solidFill>
            <a:srgbClr val="EAEFFA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分布式机器学习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-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以逻辑回归模型为例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881380" y="25565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数据预处理：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889635" y="3047365"/>
            <a:ext cx="5650230" cy="313563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3800" y="958215"/>
            <a:ext cx="9565640" cy="107632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预测的指标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：开盘价、最高价、最低价、收盘价、当天开盘价与前一天收盘价的差、当天开盘价与前一天开盘价的差、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天的移动平均值、相关系数、相对强弱指标（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relative strength index, RSI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r>
              <a:rPr lang="zh-CN" altLang="en-US" sz="16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预测的目标：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第二天的收盘价是否大于当天的收盘价作为预测目标。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58850" y="3075305"/>
            <a:ext cx="5581015" cy="310769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use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ta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preprocess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(t) 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ohlc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endParaRPr lang="en-US" altLang="zh-CN" sz="1400" b="0">
              <a:solidFill>
                <a:srgbClr val="AF00DB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     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(Open)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Open,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(High)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High,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(Low)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Low,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     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(Close)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Close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   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update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ohlc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set</a:t>
            </a:r>
            <a:endParaRPr lang="en-US" altLang="zh-CN" sz="1400" b="0">
              <a:solidFill>
                <a:srgbClr val="AF00DB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OpenClose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Open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prev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(Close), OpenOpen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Open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prev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(Open),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S_10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mavg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(Close,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RSI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ta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::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rsi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(Close,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Target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iif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next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(Close)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Close,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update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ohlc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Corr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mcorr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(Close, S_10,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ohlc[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00850" y="2428240"/>
            <a:ext cx="4724400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加载数据后，通过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sqlDS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生成数据源，并通过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transDS!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用预处理函数转化数据源：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004685" y="3183255"/>
            <a:ext cx="4876165" cy="572135"/>
          </a:xfrm>
          <a:prstGeom prst="rect">
            <a:avLst/>
          </a:prstGeom>
        </p:spPr>
        <p:txBody>
          <a:bodyPr>
            <a:no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ohlc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database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"dfs://trades"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loadTable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"ohlc"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sqlDS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ohlc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transDS!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(preprocess)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00850" y="4023677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algn="l">
              <a:buClrTx/>
              <a:buSzTx/>
              <a:buFontTx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调用内置的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logisticRegression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函数进行训练并预测：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04050" y="4536440"/>
            <a:ext cx="4725035" cy="1599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model 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logisticRegression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(ds,</a:t>
            </a:r>
            <a:r>
              <a:rPr lang="en-US" altLang="zh-CN" sz="14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`Target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,</a:t>
            </a:r>
            <a:r>
              <a:rPr lang="en-US" altLang="zh-CN" sz="14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`Open`High`Low`Close`OpenClose`OpenOpen`S_10`RSI`Corr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aapl 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preprocess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</a:t>
            </a:r>
            <a:r>
              <a:rPr lang="en-US" altLang="zh-CN" sz="140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select 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* </a:t>
            </a:r>
            <a:r>
              <a:rPr lang="en-US" altLang="zh-CN" sz="140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from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ohlc </a:t>
            </a:r>
            <a:r>
              <a:rPr lang="en-US" altLang="zh-CN" sz="140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where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tickers 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`AAPL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predicted 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model.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predict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(aapl)</a:t>
            </a:r>
            <a:endParaRPr lang="en-US" altLang="zh-CN" sz="14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4" name="矩形 23"/>
          <p:cNvSpPr/>
          <p:nvPr>
            <p:custDataLst>
              <p:tags r:id="rId4"/>
            </p:custDataLst>
          </p:nvPr>
        </p:nvSpPr>
        <p:spPr>
          <a:xfrm>
            <a:off x="6884035" y="3047365"/>
            <a:ext cx="4997450" cy="8255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5"/>
            </p:custDataLst>
          </p:nvPr>
        </p:nvSpPr>
        <p:spPr>
          <a:xfrm>
            <a:off x="6883400" y="4511040"/>
            <a:ext cx="4997450" cy="16637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ml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497293" y="1314194"/>
            <a:ext cx="5094555" cy="441004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97865" y="1684020"/>
            <a:ext cx="547941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背景</a:t>
            </a:r>
            <a:endParaRPr lang="en-US" altLang="zh-CN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波动率是衡量价格在给定时间内上下波动的程度。在股指期货实时交易的场景中，快速、准确地预测未来一段时间的波动率，对交易者及时采取有效的风险防范和监控手段具有重要意义。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本例基于 DolphinDB，实现中国股市全市场高频快照数据的存储、数据预处理、模型构建和实时波动率预测的应用场景开发。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机器学习在金融中的应用：价格波动率预测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848995" y="1625600"/>
            <a:ext cx="10661015" cy="4543425"/>
          </a:xfrm>
          <a:prstGeom prst="roundRect">
            <a:avLst>
              <a:gd name="adj" fmla="val 5441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42831" y="5165479"/>
            <a:ext cx="4485005" cy="6673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3098" y="2212591"/>
            <a:ext cx="2781935" cy="7899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32510" y="3685473"/>
            <a:ext cx="5827395" cy="76898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590954" y="2310263"/>
            <a:ext cx="3776980" cy="3147695"/>
          </a:xfrm>
          <a:prstGeom prst="rect">
            <a:avLst/>
          </a:prstGeom>
        </p:spPr>
      </p:pic>
      <p:sp>
        <p:nvSpPr>
          <p:cNvPr id="2" name="Text Box 1"/>
          <p:cNvSpPr txBox="1"/>
          <p:nvPr/>
        </p:nvSpPr>
        <p:spPr>
          <a:xfrm>
            <a:off x="7484207" y="1836420"/>
            <a:ext cx="35566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Press：</a:t>
            </a:r>
            <a:r>
              <a:rPr lang="en-US" altLang="zh-CN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买卖压力指标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机器学习在金融中的应用：价格波动率预测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48385" y="183134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Bid Ask Spread(BAS)：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en-US" altLang="zh-CN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用于衡量买单价和卖单价的价差</a:t>
            </a:r>
            <a:endParaRPr lang="en-US" altLang="zh-CN" dirty="0" err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48995" y="100965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第一步：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对原始数据集进行特征工程及预处理。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48385" y="3255645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Weighted Averaged Price(WAP)：</a:t>
            </a:r>
            <a:r>
              <a:rPr lang="en-US" altLang="zh-CN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加权平均价格</a:t>
            </a:r>
            <a:endParaRPr lang="en-US" altLang="zh-CN" dirty="0" err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79500" y="4797425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Depth Imbalance(DI)：</a:t>
            </a:r>
            <a:r>
              <a:rPr lang="en-US" altLang="zh-CN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深度不平衡</a:t>
            </a:r>
            <a:endParaRPr lang="en-US" altLang="zh-CN" dirty="0" err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236028" y="2259330"/>
            <a:ext cx="2108200" cy="9271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89635" y="1056005"/>
            <a:ext cx="2978785" cy="3422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计算实际波动率</a:t>
            </a:r>
            <a:endParaRPr lang="zh-CN" altLang="en-US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36028" y="4047490"/>
            <a:ext cx="2887980" cy="12172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r="16767"/>
          <a:stretch>
            <a:fillRect/>
          </a:stretch>
        </p:blipFill>
        <p:spPr>
          <a:xfrm>
            <a:off x="1236345" y="5618480"/>
            <a:ext cx="2988310" cy="645160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机器学习在金融中的应用：价格波动率预测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8" name="图片 7" descr="/Users/chenjiayuan/Desktop/公司logo2.png公司logo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162685" y="1685290"/>
            <a:ext cx="83312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实际波动率（Realized Volatility, RV）定义为对数收益率的标准差。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对数收益率公式如下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: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47445" y="3352165"/>
            <a:ext cx="814832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其中，S为股票价格。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本项目用加权平均价格来代替股价进行计算。标准差计算公式如下：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46175" y="532765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对其进行年化，得到年化实际波动率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: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90270" y="1520825"/>
            <a:ext cx="10486390" cy="4707890"/>
          </a:xfrm>
          <a:prstGeom prst="roundRect">
            <a:avLst>
              <a:gd name="adj" fmla="val 5441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34415" y="1179195"/>
            <a:ext cx="7098665" cy="3860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第二步：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将数据分为训练集和测试集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08100" y="1896110"/>
            <a:ext cx="6760210" cy="3291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dbName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dfs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://sz50VolatilityDataSet"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tbName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"sz50VolatilityDataSet"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dataset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loadTable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dbName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tbName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 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TradeTime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between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2019.01.01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2019.06.30</a:t>
            </a:r>
            <a:endParaRPr lang="en-US" altLang="zh-CN" sz="1600" b="0" dirty="0">
              <a:solidFill>
                <a:srgbClr val="00A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trainTestSplit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(x,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testRatio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{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xSize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x.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testSize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xSize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(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testRatio))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x[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testSize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x[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testSize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xSize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Train, Test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trainTestSplit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(dataset, 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0.3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机器学习在金融中的应用：价格波动率预测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1146175" y="1726565"/>
            <a:ext cx="9262745" cy="365633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326198" y="5029200"/>
            <a:ext cx="3535680" cy="96837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366510" y="4577715"/>
            <a:ext cx="4100195" cy="4679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运行结果：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35710" y="1683385"/>
            <a:ext cx="9086215" cy="25533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RMSPE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a,b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){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sqrt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sum2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b\a)\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a.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())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b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</a:b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model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adaBoostRegressor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sqlDS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Train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yColName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targetRV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xColNames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`BAS`DI0`DI1`DI2`DI3`DI4`Press`RV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numTrees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30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maxDepth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16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loss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`square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predicted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model.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predict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(Test)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Test[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`predict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predicted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print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"RMSPE="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RMSPE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Test.targetRV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predicted))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36385" y="5029200"/>
            <a:ext cx="308356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RMSPE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0.11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模型训练耗时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7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.4s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机器学习在金融中的应用：价格波动率预测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1" name="矩形 20"/>
          <p:cNvSpPr/>
          <p:nvPr>
            <p:custDataLst>
              <p:tags r:id="rId5"/>
            </p:custDataLst>
          </p:nvPr>
        </p:nvSpPr>
        <p:spPr>
          <a:xfrm>
            <a:off x="1146175" y="1600835"/>
            <a:ext cx="9320530" cy="272923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34415" y="113284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第三步：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开始训练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4575" y="455295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使用的评价指标为均方根百分比误差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7389332" y="6911331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6103" y="998973"/>
            <a:ext cx="9098915" cy="7048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第四步：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数据可视化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选择海尔智家[600690]这支股票，展示 2019.06.25~2019.06.30 期间波动率预测情况。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09675" y="2273300"/>
            <a:ext cx="8693785" cy="1076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stock_id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`600690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plot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((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 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targetRV,predict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Test 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stock_id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TradeTime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6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between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2019.06.25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2019.06.30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title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"The realized volatility of "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stock_id,extras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{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multiYAxes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00EE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false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})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机器学习在金融中的应用：价格波动率预测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1146175" y="2231390"/>
            <a:ext cx="9320530" cy="116967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015" y="3558540"/>
            <a:ext cx="4289425" cy="269621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02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91744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深度学习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3" name="矩形 32"/>
          <p:cNvSpPr/>
          <p:nvPr>
            <p:custDataLst>
              <p:tags r:id="rId3"/>
            </p:custDataLst>
          </p:nvPr>
        </p:nvSpPr>
        <p:spPr>
          <a:xfrm>
            <a:off x="0" y="0"/>
            <a:ext cx="12292330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37" name="椭圆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8" name="椭圆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9" name="椭圆 38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41" name="椭圆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2" name="椭圆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45" name="椭圆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6" name="椭圆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7" name="椭圆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8" name="直接连接符 47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11741150" y="3021965"/>
            <a:ext cx="76200" cy="675640"/>
            <a:chOff x="8828689" y="1995761"/>
            <a:chExt cx="86710" cy="810501"/>
          </a:xfrm>
        </p:grpSpPr>
        <p:sp>
          <p:nvSpPr>
            <p:cNvPr id="52" name="椭圆 51"/>
            <p:cNvSpPr/>
            <p:nvPr>
              <p:custDataLst>
                <p:tags r:id="rId14"/>
              </p:custDataLst>
            </p:nvPr>
          </p:nvSpPr>
          <p:spPr>
            <a:xfrm flipH="1">
              <a:off x="8828689" y="2357656"/>
              <a:ext cx="86710" cy="867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15"/>
              </p:custDataLst>
            </p:nvPr>
          </p:nvSpPr>
          <p:spPr>
            <a:xfrm flipH="1">
              <a:off x="8828689" y="2719552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16"/>
              </p:custDataLst>
            </p:nvPr>
          </p:nvSpPr>
          <p:spPr>
            <a:xfrm flipH="1">
              <a:off x="8828689" y="1995761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84" name="椭圆 83"/>
          <p:cNvSpPr/>
          <p:nvPr>
            <p:custDataLst>
              <p:tags r:id="rId17"/>
            </p:custDataLst>
          </p:nvPr>
        </p:nvSpPr>
        <p:spPr>
          <a:xfrm rot="6960000">
            <a:off x="6905625" y="1991995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5" name="矩形 54"/>
          <p:cNvSpPr/>
          <p:nvPr>
            <p:custDataLst>
              <p:tags r:id="rId18"/>
            </p:custDataLst>
          </p:nvPr>
        </p:nvSpPr>
        <p:spPr bwMode="auto">
          <a:xfrm>
            <a:off x="7489137" y="3581972"/>
            <a:ext cx="2756338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Times New Roman Regular" panose="02020503050405090304" charset="0"/>
                <a:sym typeface="思源黑体 CN Normal" panose="020B0400000000000000" charset="-122"/>
              </a:rPr>
              <a:t>CONTENT</a:t>
            </a:r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Noto Sans S Chinese Medium" panose="020B0600000000000000" pitchFamily="34" charset="-128"/>
                <a:ea typeface="Noto Sans S Chinese Medium" panose="020B0600000000000000" pitchFamily="34" charset="-128"/>
                <a:sym typeface="思源黑体 CN Normal" panose="020B0400000000000000" charset="-122"/>
              </a:rPr>
              <a:t>S</a:t>
            </a:r>
            <a:endParaRPr lang="en-US" altLang="zh-CN" dirty="0">
              <a:ln w="38100">
                <a:noFill/>
              </a:ln>
              <a:solidFill>
                <a:schemeClr val="bg1"/>
              </a:solidFill>
              <a:latin typeface="Noto Sans S Chinese Medium" panose="020B0600000000000000" pitchFamily="34" charset="-128"/>
              <a:ea typeface="Noto Sans S Chinese Medium" panose="020B0600000000000000" pitchFamily="34" charset="-128"/>
              <a:sym typeface="思源黑体 CN Normal" panose="020B0400000000000000" charset="-122"/>
            </a:endParaRPr>
          </a:p>
        </p:txBody>
      </p:sp>
      <p:sp>
        <p:nvSpPr>
          <p:cNvPr id="56" name="矩形 55"/>
          <p:cNvSpPr/>
          <p:nvPr>
            <p:custDataLst>
              <p:tags r:id="rId19"/>
            </p:custDataLst>
          </p:nvPr>
        </p:nvSpPr>
        <p:spPr bwMode="auto">
          <a:xfrm>
            <a:off x="7365365" y="2572385"/>
            <a:ext cx="282638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目录</a:t>
            </a:r>
            <a:endParaRPr lang="zh-CN" altLang="en-US" sz="6600" b="1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思源黑体 CN Normal" panose="020B0400000000000000" charset="-122"/>
            </a:endParaRPr>
          </a:p>
        </p:txBody>
      </p:sp>
      <p:grpSp>
        <p:nvGrpSpPr>
          <p:cNvPr id="78" name="组合 77"/>
          <p:cNvGrpSpPr/>
          <p:nvPr>
            <p:custDataLst>
              <p:tags r:id="rId20"/>
            </p:custDataLst>
          </p:nvPr>
        </p:nvGrpSpPr>
        <p:grpSpPr>
          <a:xfrm>
            <a:off x="1508125" y="2216785"/>
            <a:ext cx="3117215" cy="405173"/>
            <a:chOff x="1407" y="1811"/>
            <a:chExt cx="4909" cy="638"/>
          </a:xfrm>
        </p:grpSpPr>
        <p:sp>
          <p:nvSpPr>
            <p:cNvPr id="58" name="矩形 57"/>
            <p:cNvSpPr/>
            <p:nvPr>
              <p:custDataLst>
                <p:tags r:id="rId21"/>
              </p:custDataLst>
            </p:nvPr>
          </p:nvSpPr>
          <p:spPr bwMode="auto">
            <a:xfrm>
              <a:off x="2397" y="182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机器学习</a:t>
              </a:r>
              <a:endParaRPr lang="zh-CN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60" name="直接连接符 59"/>
            <p:cNvCxnSpPr/>
            <p:nvPr>
              <p:custDataLst>
                <p:tags r:id="rId22"/>
              </p:custDataLst>
            </p:nvPr>
          </p:nvCxnSpPr>
          <p:spPr>
            <a:xfrm>
              <a:off x="2287" y="198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60"/>
            <p:cNvSpPr/>
            <p:nvPr>
              <p:custDataLst>
                <p:tags r:id="rId23"/>
              </p:custDataLst>
            </p:nvPr>
          </p:nvSpPr>
          <p:spPr bwMode="auto">
            <a:xfrm>
              <a:off x="1407" y="181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01</a:t>
              </a:r>
              <a:endParaRPr lang="en-US" altLang="zh-CN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</p:grpSp>
      <p:grpSp>
        <p:nvGrpSpPr>
          <p:cNvPr id="79" name="组合 78"/>
          <p:cNvGrpSpPr/>
          <p:nvPr>
            <p:custDataLst>
              <p:tags r:id="rId24"/>
            </p:custDataLst>
          </p:nvPr>
        </p:nvGrpSpPr>
        <p:grpSpPr>
          <a:xfrm>
            <a:off x="1508125" y="3044233"/>
            <a:ext cx="3117215" cy="405130"/>
            <a:chOff x="1407" y="3241"/>
            <a:chExt cx="4909" cy="638"/>
          </a:xfrm>
        </p:grpSpPr>
        <p:sp>
          <p:nvSpPr>
            <p:cNvPr id="63" name="矩形 62"/>
            <p:cNvSpPr/>
            <p:nvPr>
              <p:custDataLst>
                <p:tags r:id="rId25"/>
              </p:custDataLst>
            </p:nvPr>
          </p:nvSpPr>
          <p:spPr bwMode="auto">
            <a:xfrm>
              <a:off x="2397" y="325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深度学习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65" name="直接连接符 64"/>
            <p:cNvCxnSpPr/>
            <p:nvPr>
              <p:custDataLst>
                <p:tags r:id="rId26"/>
              </p:custDataLst>
            </p:nvPr>
          </p:nvCxnSpPr>
          <p:spPr>
            <a:xfrm>
              <a:off x="2287" y="341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>
              <p:custDataLst>
                <p:tags r:id="rId27"/>
              </p:custDataLst>
            </p:nvPr>
          </p:nvSpPr>
          <p:spPr bwMode="auto">
            <a:xfrm>
              <a:off x="1407" y="324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02</a:t>
              </a:r>
              <a:endParaRPr lang="en-US" altLang="zh-CN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</p:grpSp>
      <p:grpSp>
        <p:nvGrpSpPr>
          <p:cNvPr id="82" name="组合 81"/>
          <p:cNvGrpSpPr/>
          <p:nvPr>
            <p:custDataLst>
              <p:tags r:id="rId28"/>
            </p:custDataLst>
          </p:nvPr>
        </p:nvGrpSpPr>
        <p:grpSpPr>
          <a:xfrm>
            <a:off x="1508125" y="3871638"/>
            <a:ext cx="3117215" cy="405130"/>
            <a:chOff x="1407" y="6101"/>
            <a:chExt cx="4909" cy="638"/>
          </a:xfrm>
        </p:grpSpPr>
        <p:sp>
          <p:nvSpPr>
            <p:cNvPr id="73" name="矩形 72"/>
            <p:cNvSpPr/>
            <p:nvPr>
              <p:custDataLst>
                <p:tags r:id="rId29"/>
              </p:custDataLst>
            </p:nvPr>
          </p:nvSpPr>
          <p:spPr bwMode="auto">
            <a:xfrm>
              <a:off x="2397" y="611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GPU </a:t>
              </a:r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支持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75" name="直接连接符 74"/>
            <p:cNvCxnSpPr/>
            <p:nvPr>
              <p:custDataLst>
                <p:tags r:id="rId30"/>
              </p:custDataLst>
            </p:nvPr>
          </p:nvCxnSpPr>
          <p:spPr>
            <a:xfrm>
              <a:off x="2287" y="627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矩形 75"/>
            <p:cNvSpPr/>
            <p:nvPr>
              <p:custDataLst>
                <p:tags r:id="rId31"/>
              </p:custDataLst>
            </p:nvPr>
          </p:nvSpPr>
          <p:spPr bwMode="auto">
            <a:xfrm>
              <a:off x="1407" y="610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03</a:t>
              </a:r>
              <a:endParaRPr lang="en-US" altLang="zh-CN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</p:grpSp>
      <p:cxnSp>
        <p:nvCxnSpPr>
          <p:cNvPr id="77" name="直接箭头连接符 76"/>
          <p:cNvCxnSpPr/>
          <p:nvPr>
            <p:custDataLst>
              <p:tags r:id="rId32"/>
            </p:custDataLst>
          </p:nvPr>
        </p:nvCxnSpPr>
        <p:spPr>
          <a:xfrm>
            <a:off x="7572854" y="4025172"/>
            <a:ext cx="2990215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图片 88" descr="公司logo"/>
          <p:cNvPicPr>
            <a:picLocks noChangeAspect="1"/>
          </p:cNvPicPr>
          <p:nvPr/>
        </p:nvPicPr>
        <p:blipFill>
          <a:blip r:embed="rId33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34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机器学习</a:t>
            </a:r>
            <a:r>
              <a:rPr lang="en-US" altLang="zh-CN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VS </a:t>
            </a:r>
            <a:r>
              <a:rPr lang="zh-CN" altLang="en-US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深度学习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  <a:sym typeface="+mn-ea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9" name="椭圆 38"/>
          <p:cNvSpPr/>
          <p:nvPr>
            <p:custDataLst>
              <p:tags r:id="rId3"/>
            </p:custDataLst>
          </p:nvPr>
        </p:nvSpPr>
        <p:spPr>
          <a:xfrm>
            <a:off x="767597" y="1203274"/>
            <a:ext cx="5196205" cy="5152390"/>
          </a:xfrm>
          <a:prstGeom prst="ellipse">
            <a:avLst/>
          </a:prstGeom>
          <a:solidFill>
            <a:srgbClr val="E6DFF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" name="椭圆 5"/>
          <p:cNvSpPr/>
          <p:nvPr>
            <p:custDataLst>
              <p:tags r:id="rId4"/>
            </p:custDataLst>
          </p:nvPr>
        </p:nvSpPr>
        <p:spPr>
          <a:xfrm>
            <a:off x="1448317" y="2295474"/>
            <a:ext cx="3983990" cy="3983990"/>
          </a:xfrm>
          <a:prstGeom prst="ellipse">
            <a:avLst/>
          </a:prstGeom>
          <a:solidFill>
            <a:srgbClr val="DFEAFA"/>
          </a:solidFill>
          <a:ln>
            <a:noFill/>
          </a:ln>
          <a:effectLst>
            <a:outerShdw blurRad="914400" dist="38100" dir="16200000" sx="92000" sy="92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7" name="椭圆 6"/>
          <p:cNvSpPr/>
          <p:nvPr>
            <p:custDataLst>
              <p:tags r:id="rId5"/>
            </p:custDataLst>
          </p:nvPr>
        </p:nvSpPr>
        <p:spPr>
          <a:xfrm>
            <a:off x="1956952" y="3298774"/>
            <a:ext cx="2888615" cy="2888615"/>
          </a:xfrm>
          <a:prstGeom prst="ellipse">
            <a:avLst/>
          </a:prstGeom>
          <a:solidFill>
            <a:srgbClr val="DFFAF8"/>
          </a:solidFill>
          <a:ln>
            <a:noFill/>
          </a:ln>
          <a:effectLst>
            <a:outerShdw blurRad="647700" dist="38100" dir="2700000" sx="101000" sy="101000" algn="tl" rotWithShape="0">
              <a:srgbClr val="B7C8E8">
                <a:alpha val="6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87532" y="1652854"/>
            <a:ext cx="1266825" cy="3917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00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人工智能</a:t>
            </a:r>
            <a:endParaRPr lang="zh-CN" altLang="en-US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2787532" y="2823159"/>
            <a:ext cx="1266825" cy="3917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00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机器学习</a:t>
            </a:r>
            <a:endParaRPr lang="zh-CN" altLang="en-US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2787532" y="4082999"/>
            <a:ext cx="1266825" cy="3917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00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深度学习</a:t>
            </a:r>
            <a:endParaRPr lang="zh-CN" altLang="en-US" sz="20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83812" y="1743280"/>
            <a:ext cx="4770529" cy="3138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人工智能利用计算机科学和数据使机器能够解决问题。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机器学习是指研究那些能够从经验中自动学习和适应的计算机系统，通常无需明确编程。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深度学习是一种机器学习技术，它将算法和计算单元（或神经元）层叠到神经网络中，模仿人类大脑的结构。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AI DataLoader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08355" y="952500"/>
            <a:ext cx="10518775" cy="1198880"/>
          </a:xfrm>
          <a:prstGeom prst="rect">
            <a:avLst/>
          </a:prstGeom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在传统的量化策略开发流程中，通常会使用 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Python </a:t>
            </a: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或第三方工具生成因子，并将其存储为文件。这些因子是构建深度学习模型的基础输入，包括技术指标、波动性指标和市场情绪指标等。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 fontAlgn="auto">
              <a:lnSpc>
                <a:spcPct val="150000"/>
              </a:lnSpc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7803515" y="2569845"/>
            <a:ext cx="602615" cy="424180"/>
          </a:xfrm>
          <a:prstGeom prst="rightArrow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739505" y="2269490"/>
            <a:ext cx="20878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深度学习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+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数据库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= </a:t>
            </a:r>
            <a:r>
              <a:rPr lang="en-US" b="1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pitchFamily="34" charset="0"/>
              </a:rPr>
              <a:t>AI</a:t>
            </a:r>
            <a:r>
              <a:rPr b="1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pitchFamily="34" charset="0"/>
              </a:rPr>
              <a:t>DataLoader</a:t>
            </a:r>
            <a:r>
              <a:rPr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pitchFamily="34" charset="0"/>
              </a:rPr>
              <a:t> </a:t>
            </a:r>
            <a:endParaRPr lang="en-US" altLang="zh-CN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393825" y="2118995"/>
            <a:ext cx="6075680" cy="1313180"/>
          </a:xfrm>
          <a:prstGeom prst="roundRect">
            <a:avLst/>
          </a:prstGeom>
          <a:noFill/>
          <a:ln>
            <a:solidFill>
              <a:srgbClr val="A1B3E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515110" y="2146935"/>
            <a:ext cx="582168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fontAlgn="auto">
              <a:lnSpc>
                <a:spcPct val="150000"/>
              </a:lnSpc>
            </a:pP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传统的文件存储因子作为深度学习模型的输入，面临以下问题：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因子数据过大，内存带宽与存储空间瓶颈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因子数据与深度学习模型集成工程化与成本问题</a:t>
            </a:r>
            <a:endParaRPr lang="zh-CN" altLang="en-US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pic>
        <p:nvPicPr>
          <p:cNvPr id="18" name="图片 17" descr="dataloader工作流程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430" y="4064635"/>
            <a:ext cx="5079365" cy="187071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6290945" y="3921760"/>
            <a:ext cx="5046980" cy="2052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150000"/>
              </a:lnSpc>
            </a:pPr>
            <a:r>
              <a:rPr lang="en-US" sz="1600" b="1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pitchFamily="34" charset="0"/>
              </a:rPr>
              <a:t>AI</a:t>
            </a:r>
            <a:r>
              <a:rPr sz="1600" b="1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pitchFamily="34" charset="0"/>
              </a:rPr>
              <a:t>DataLoader</a:t>
            </a:r>
            <a:r>
              <a:rPr sz="16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pitchFamily="34" charset="0"/>
              </a:rPr>
              <a:t> </a:t>
            </a:r>
            <a:r>
              <a:rPr sz="1600" b="1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旨在解决以下问题</a:t>
            </a:r>
            <a:r>
              <a:rPr sz="16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:</a:t>
            </a:r>
            <a:endParaRPr lang="en-US" sz="16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fontAlgn="auto">
              <a:lnSpc>
                <a:spcPct val="150000"/>
              </a:lnSpc>
            </a:pPr>
            <a:endParaRPr sz="5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利用</a:t>
            </a:r>
            <a:r>
              <a: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</a:t>
            </a:r>
            <a:r>
              <a: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的特性，将</a:t>
            </a:r>
            <a:r>
              <a: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SQL 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查询拆分为多个查询，从而减少了数据在客户端的内存占用</a:t>
            </a:r>
            <a:endParaRPr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采用即时查询的方式直接从数据库获取数据，灵活</a:t>
            </a:r>
            <a:r>
              <a:rPr 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地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操作数据、提高效率且降低开发运维成本</a:t>
            </a:r>
            <a:r>
              <a: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。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PyTorch VS AIDataLoader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6" name="Text Box 3"/>
          <p:cNvSpPr txBox="1"/>
          <p:nvPr/>
        </p:nvSpPr>
        <p:spPr>
          <a:xfrm>
            <a:off x="671195" y="885190"/>
            <a:ext cx="4947285" cy="56889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PyTorch DataLoader</a:t>
            </a:r>
            <a:endParaRPr lang="en-US" altLang="zh-CN" sz="20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fontAlgn="auto">
              <a:lnSpc>
                <a:spcPct val="150000"/>
              </a:lnSpc>
            </a:pPr>
            <a:endParaRPr lang="en-US" altLang="zh-CN" sz="5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操作流程</a:t>
            </a:r>
            <a:endParaRPr lang="en-US" altLang="zh-CN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从</a:t>
            </a:r>
            <a:r>
              <a:rPr lang="en-US" altLang="zh-CN"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中读取数据，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生成二进制数据文件</a:t>
            </a:r>
            <a:r>
              <a:rPr 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，并保存至本地</a:t>
            </a:r>
            <a:endParaRPr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确定数据的切割方式</a:t>
            </a:r>
            <a:r>
              <a:rPr 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生成索引信息</a:t>
            </a:r>
            <a:r>
              <a: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pkl</a:t>
            </a:r>
            <a:r>
              <a: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</a:t>
            </a:r>
            <a:endParaRPr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</a:t>
            </a:r>
            <a:r>
              <a: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PyTorch</a:t>
            </a:r>
            <a:r>
              <a: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DataLoader</a:t>
            </a:r>
            <a:r>
              <a: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方式加载数据到模型中</a:t>
            </a:r>
            <a:endParaRPr 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 fontAlgn="auto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sz="11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lvl="0" fontAlgn="auto">
              <a:lnSpc>
                <a:spcPct val="150000"/>
              </a:lnSpc>
            </a:pPr>
            <a:r>
              <a:rPr lang="zh-CN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存在的问题</a:t>
            </a:r>
            <a:endParaRPr 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生成二进制数据耗时较长，且需</a:t>
            </a:r>
            <a:r>
              <a:rPr lang="zh-CN" sz="160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占用本地硬盘空间保存数据</a:t>
            </a:r>
            <a:endParaRPr lang="zh-CN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</a:t>
            </a:r>
            <a:r>
              <a:rPr lang="en-US" altLang="zh-CN"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DataLoader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加载数据时需把所有数据读入内存中，</a:t>
            </a:r>
            <a:r>
              <a:rPr lang="zh-CN" altLang="en-US" sz="160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内存使用量较大</a:t>
            </a:r>
            <a:endParaRPr lang="zh-CN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endParaRPr sz="105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08262" y="885164"/>
            <a:ext cx="5040056" cy="38423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2000" b="1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AIDataLoader</a:t>
            </a:r>
            <a:r>
              <a:rPr lang="zh-CN" altLang="en-US" sz="20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endParaRPr lang="en-US" altLang="zh-CN" sz="20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>
              <a:lnSpc>
                <a:spcPct val="150000"/>
              </a:lnSpc>
            </a:pPr>
            <a:endParaRPr lang="en-US" altLang="zh-CN" sz="105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操作流程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74295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从 </a:t>
            </a:r>
            <a:r>
              <a:rPr lang="en-US" altLang="zh-CN"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分布式表中加载数据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将加载数据处理成训练所需格式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优势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无需额外存储数据，直接从</a:t>
            </a:r>
            <a:r>
              <a:rPr lang="en-US" altLang="zh-CN"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</a:t>
            </a:r>
            <a:r>
              <a:rPr lang="zh-CN" altLang="en-US" sz="160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即时查询数据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74295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每组查询每次只加载一个分区到内存中，</a:t>
            </a:r>
            <a:r>
              <a:rPr lang="zh-CN" altLang="en-US" sz="160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内存使用量较小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，操作更加灵活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15355" y="1039495"/>
            <a:ext cx="0" cy="5209540"/>
          </a:xfrm>
          <a:prstGeom prst="line">
            <a:avLst/>
          </a:prstGeom>
          <a:ln w="22225" cmpd="sng">
            <a:solidFill>
              <a:srgbClr val="A1B3E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PyTorch VS AIDataLoader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Text Box 1"/>
          <p:cNvSpPr txBox="1"/>
          <p:nvPr/>
        </p:nvSpPr>
        <p:spPr>
          <a:xfrm>
            <a:off x="784860" y="1358900"/>
            <a:ext cx="5979795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测试数据：</a:t>
            </a:r>
            <a:r>
              <a:rPr lang="en-US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快照</a:t>
            </a:r>
            <a:r>
              <a:rPr 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3 </a:t>
            </a:r>
            <a:r>
              <a:rPr lang="en-US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秒频因子数据，总数据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量</a:t>
            </a:r>
            <a:r>
              <a:rPr lang="en-US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约为</a:t>
            </a:r>
            <a:r>
              <a:rPr 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277GB</a:t>
            </a:r>
            <a:endParaRPr 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PyTorch DataLoader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各步骤耗时情况如下：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DDBDataLoader</a:t>
            </a:r>
            <a:r>
              <a:rPr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一体化集成</a:t>
            </a:r>
            <a:r>
              <a:rPr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PyTorch</a:t>
            </a:r>
            <a:r>
              <a:rPr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耗时</a:t>
            </a:r>
            <a:r>
              <a:rPr 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如下：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aphicFrame>
        <p:nvGraphicFramePr>
          <p:cNvPr id="5" name="Table 12"/>
          <p:cNvGraphicFramePr/>
          <p:nvPr/>
        </p:nvGraphicFramePr>
        <p:xfrm>
          <a:off x="875148" y="2441575"/>
          <a:ext cx="8897620" cy="960120"/>
        </p:xfrm>
        <a:graphic>
          <a:graphicData uri="http://schemas.openxmlformats.org/drawingml/2006/table">
            <a:tbl>
              <a:tblPr firstRow="1">
                <a:tableStyleId>{A182F790-0174-4FBD-84DC-B6D7126E9EA5}</a:tableStyleId>
              </a:tblPr>
              <a:tblGrid>
                <a:gridCol w="2224405"/>
                <a:gridCol w="2224405"/>
                <a:gridCol w="2554605"/>
                <a:gridCol w="1894205"/>
              </a:tblGrid>
              <a:tr h="32512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生成二进制数据文件</a:t>
                      </a:r>
                      <a:endParaRPr 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生成索引信息文件</a:t>
                      </a:r>
                      <a:endParaRPr 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使用 DataLoader 加载数据迭代训练 2 万次</a:t>
                      </a:r>
                      <a:endParaRPr 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总计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/>
                </a:tc>
              </a:tr>
              <a:tr h="381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83分钟</a:t>
                      </a:r>
                      <a:endParaRPr lang="en-US" sz="16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4分钟</a:t>
                      </a:r>
                      <a:endParaRPr lang="en-US" sz="16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25</a:t>
                      </a:r>
                      <a:r>
                        <a:rPr lang="zh-CN" altLang="en-US" sz="16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分钟</a:t>
                      </a:r>
                      <a:endParaRPr lang="zh-CN" altLang="en-US" sz="16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112</a:t>
                      </a:r>
                      <a:r>
                        <a:rPr lang="zh-CN" altLang="en-US" sz="16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分钟</a:t>
                      </a:r>
                      <a:endParaRPr lang="zh-CN" altLang="en-US" sz="16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Table 14"/>
          <p:cNvGraphicFramePr/>
          <p:nvPr/>
        </p:nvGraphicFramePr>
        <p:xfrm>
          <a:off x="889753" y="4700786"/>
          <a:ext cx="2059305" cy="1057910"/>
        </p:xfrm>
        <a:graphic>
          <a:graphicData uri="http://schemas.openxmlformats.org/drawingml/2006/table">
            <a:tbl>
              <a:tblPr firstRow="1">
                <a:tableStyleId>{2BF95B53-E07B-4BA8-B18D-8FBCE60189BC}</a:tableStyleId>
              </a:tblPr>
              <a:tblGrid>
                <a:gridCol w="2059305"/>
              </a:tblGrid>
              <a:tr h="52895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总计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/>
                </a:tc>
              </a:tr>
              <a:tr h="52895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sz="16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25 </a:t>
                      </a:r>
                      <a:r>
                        <a:rPr sz="1600" dirty="0" err="1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分钟</a:t>
                      </a:r>
                      <a:endParaRPr sz="1600" dirty="0" err="1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AIDataLoader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：预测收盘价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776605" y="908972"/>
            <a:ext cx="6744335" cy="571888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微软雅黑" panose="020B0503020204020204" charset="-122"/>
              </a:rPr>
              <a:t>第一步：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微软雅黑" panose="020B0503020204020204" charset="-122"/>
              </a:rPr>
              <a:t>数据预处理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微软雅黑" panose="020B0503020204020204" charset="-122"/>
            </a:endParaRPr>
          </a:p>
        </p:txBody>
      </p:sp>
      <p:pic>
        <p:nvPicPr>
          <p:cNvPr id="7" name="图片 6" descr="OHLC表结构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480" y="1531308"/>
            <a:ext cx="2643505" cy="1743075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776605" y="3254698"/>
            <a:ext cx="6744335" cy="571888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第二步：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定义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AI DataLoader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71890" y="4083561"/>
            <a:ext cx="8937049" cy="206210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DataLoader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DDBDataLoader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sess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targetCol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"Close"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batchSize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64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shuffle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EE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True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windowSize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windowStride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offset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repartitionCol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"date(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TradeTime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)"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repartitionScheme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times,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groupCol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groupScheme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symbols, 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inputCol</a:t>
            </a:r>
            <a:r>
              <a:rPr lang="en-US" altLang="zh-CN" sz="16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"Open"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"High"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"Low"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"Close"</a:t>
            </a:r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889635" y="3968750"/>
            <a:ext cx="9262745" cy="23209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AIDataLoader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：预测收盘价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539750" y="1310958"/>
            <a:ext cx="2527935" cy="3568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微软雅黑" panose="020B0503020204020204" charset="-122"/>
              </a:rPr>
              <a:t>第三步：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微软雅黑" panose="020B0503020204020204" charset="-122"/>
              </a:rPr>
              <a:t>训练神经网络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7880" y="1835468"/>
            <a:ext cx="5602605" cy="386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model.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train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epoch </a:t>
            </a:r>
            <a:r>
              <a:rPr lang="en-US" altLang="zh-CN" sz="14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range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num_epochs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print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"epoch "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(epoch)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 starts: "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begin 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X, y </a:t>
            </a:r>
            <a:r>
              <a:rPr lang="en-US" altLang="zh-CN" sz="14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tqdm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DataLoader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y_pred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model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(X.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to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(device).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float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loss 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loss_fn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y_pred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y.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to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(device).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float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# 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print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(loss)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optimizer.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zero_grad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loss.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backward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optimizer.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step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end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print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(</a:t>
            </a:r>
            <a:r>
              <a:rPr lang="en-US" altLang="zh-CN" sz="14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"epoch "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(epoch)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 ends, this epoch takes "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   </a:t>
            </a:r>
            <a:r>
              <a:rPr lang="en-US" altLang="zh-CN" sz="14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"{:.2f}"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</a:t>
            </a:r>
            <a:r>
              <a:rPr lang="en-US" altLang="zh-CN" sz="1400" b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format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((</a:t>
            </a:r>
            <a:r>
              <a:rPr lang="en-US" altLang="zh-CN" sz="1400" b="0" dirty="0">
                <a:solidFill>
                  <a:srgbClr val="AF00DB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end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begin) 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A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60.0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0" dirty="0">
                <a:solidFill>
                  <a:srgbClr val="A31515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 minutes"</a:t>
            </a:r>
            <a:r>
              <a:rPr lang="en-US" altLang="zh-CN" sz="1400" b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highlight>
                <a:srgbClr val="FFFFFF"/>
              </a:highlight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661035" y="1805940"/>
            <a:ext cx="5916295" cy="392049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54190" y="1305243"/>
            <a:ext cx="409067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noProof="0" dirty="0">
                <a:ln>
                  <a:noFill/>
                </a:ln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微软雅黑" panose="020B0503020204020204" charset="-122"/>
                <a:sym typeface="+mn-ea"/>
              </a:rPr>
              <a:t>第四步：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微软雅黑" panose="020B0503020204020204" charset="-122"/>
                <a:sym typeface="+mn-ea"/>
              </a:rPr>
              <a:t>在训练集上进行预测</a:t>
            </a:r>
            <a:endParaRPr lang="zh-CN" altLang="en-US" noProof="0" dirty="0">
              <a:ln>
                <a:noFill/>
              </a:ln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4190" y="1877695"/>
            <a:ext cx="4710430" cy="350901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libTorch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插件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636905" y="1346200"/>
            <a:ext cx="2417445" cy="38862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just">
              <a:lnSpc>
                <a:spcPct val="150000"/>
              </a:lnSpc>
            </a:pP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LibTorch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插件实现了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与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TorchScript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模型的直接集成，用户无需切换平台即可在数据库内高效执行深度学习模型预测，结合了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的数据处理能力和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PyTorch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的模型功能，既提升了效率又简化了分析流程。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542030" y="1216025"/>
            <a:ext cx="7736840" cy="4317567"/>
            <a:chOff x="1063" y="1376"/>
            <a:chExt cx="17072" cy="9228"/>
          </a:xfrm>
        </p:grpSpPr>
        <p:sp>
          <p:nvSpPr>
            <p:cNvPr id="25" name="文本框 11"/>
            <p:cNvSpPr txBox="1"/>
            <p:nvPr>
              <p:custDataLst>
                <p:tags r:id="rId4"/>
              </p:custDataLst>
            </p:nvPr>
          </p:nvSpPr>
          <p:spPr>
            <a:xfrm>
              <a:off x="7736" y="10072"/>
              <a:ext cx="2420" cy="52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/>
              <a:r>
                <a: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模型训练</a:t>
              </a:r>
              <a:endParaRPr lang="zh-CN" altLang="en-US" sz="10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1" name="文本框 10"/>
            <p:cNvSpPr txBox="1"/>
            <p:nvPr>
              <p:custDataLst>
                <p:tags r:id="rId5"/>
              </p:custDataLst>
            </p:nvPr>
          </p:nvSpPr>
          <p:spPr>
            <a:xfrm>
              <a:off x="4680" y="10050"/>
              <a:ext cx="2420" cy="52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/>
              <a:r>
                <a:rPr lang="en-US" altLang="zh-CN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AI </a:t>
              </a:r>
              <a:r>
                <a:rPr lang="en-US" altLang="zh-CN" sz="1000" dirty="0" err="1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Dataloader</a:t>
              </a:r>
              <a:endParaRPr lang="en-US" altLang="zh-CN" sz="1000" dirty="0" err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6" name="文本框 25"/>
            <p:cNvSpPr txBox="1"/>
            <p:nvPr>
              <p:custDataLst>
                <p:tags r:id="rId6"/>
              </p:custDataLst>
            </p:nvPr>
          </p:nvSpPr>
          <p:spPr>
            <a:xfrm>
              <a:off x="10421" y="10080"/>
              <a:ext cx="2420" cy="52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/>
              <a:r>
                <a: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模型文件</a:t>
              </a:r>
              <a:endParaRPr lang="zh-CN" altLang="en-US" sz="10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65" name="文本框 64"/>
            <p:cNvSpPr txBox="1"/>
            <p:nvPr>
              <p:custDataLst>
                <p:tags r:id="rId7"/>
              </p:custDataLst>
            </p:nvPr>
          </p:nvSpPr>
          <p:spPr>
            <a:xfrm>
              <a:off x="14207" y="10050"/>
              <a:ext cx="2420" cy="52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 rtlCol="0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pPr algn="ctr"/>
              <a:r>
                <a: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策略程序</a:t>
              </a:r>
              <a:endParaRPr lang="zh-CN" altLang="en-US" sz="10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063" y="1376"/>
              <a:ext cx="17072" cy="8637"/>
              <a:chOff x="1063" y="1376"/>
              <a:chExt cx="17072" cy="8637"/>
            </a:xfrm>
          </p:grpSpPr>
          <p:pic>
            <p:nvPicPr>
              <p:cNvPr id="14" name="图形 7" descr="数据库 轮廓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255" y="2410"/>
                <a:ext cx="1150" cy="1150"/>
              </a:xfrm>
              <a:prstGeom prst="rect">
                <a:avLst/>
              </a:prstGeom>
            </p:spPr>
          </p:pic>
          <p:sp>
            <p:nvSpPr>
              <p:cNvPr id="22" name="文本框 11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4482" y="3491"/>
                <a:ext cx="2420" cy="52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  <a:lvl2pPr>
                  <a:defRPr>
                    <a:latin typeface="+mj-lt"/>
                    <a:ea typeface="+mj-ea"/>
                    <a:cs typeface="+mj-cs"/>
                  </a:defRPr>
                </a:lvl2pPr>
                <a:lvl3pPr>
                  <a:defRPr>
                    <a:latin typeface="+mj-lt"/>
                    <a:ea typeface="+mj-ea"/>
                    <a:cs typeface="+mj-cs"/>
                  </a:defRPr>
                </a:lvl3pPr>
                <a:lvl4pPr>
                  <a:defRPr>
                    <a:latin typeface="+mj-lt"/>
                    <a:ea typeface="+mj-ea"/>
                    <a:cs typeface="+mj-cs"/>
                  </a:defRPr>
                </a:lvl4pPr>
                <a:lvl5pPr>
                  <a:defRPr>
                    <a:latin typeface="+mj-lt"/>
                    <a:ea typeface="+mj-ea"/>
                    <a:cs typeface="+mj-cs"/>
                  </a:defRPr>
                </a:lvl5pPr>
                <a:lvl6pPr>
                  <a:defRPr>
                    <a:latin typeface="+mj-lt"/>
                    <a:ea typeface="+mj-ea"/>
                    <a:cs typeface="+mj-cs"/>
                  </a:defRPr>
                </a:lvl6pPr>
                <a:lvl7pPr>
                  <a:defRPr>
                    <a:latin typeface="+mj-lt"/>
                    <a:ea typeface="+mj-ea"/>
                    <a:cs typeface="+mj-cs"/>
                  </a:defRPr>
                </a:lvl7pPr>
                <a:lvl8pPr>
                  <a:defRPr>
                    <a:latin typeface="+mj-lt"/>
                    <a:ea typeface="+mj-ea"/>
                    <a:cs typeface="+mj-cs"/>
                  </a:defRPr>
                </a:lvl8pPr>
                <a:lvl9pPr>
                  <a:defRPr>
                    <a:latin typeface="+mj-lt"/>
                    <a:ea typeface="+mj-ea"/>
                    <a:cs typeface="+mj-cs"/>
                  </a:defRPr>
                </a:lvl9pPr>
              </a:lstStyle>
              <a:p>
                <a:pPr algn="ctr"/>
                <a:r>
                  <a:rPr lang="zh-CN" altLang="en-US" sz="1000" dirty="0"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历史行情数据</a:t>
                </a:r>
                <a:endPara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pic>
            <p:nvPicPr>
              <p:cNvPr id="15" name="图形 6" descr="齿轮 轮廓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8473" y="2383"/>
                <a:ext cx="1150" cy="1150"/>
              </a:xfrm>
              <a:prstGeom prst="rect">
                <a:avLst/>
              </a:prstGeom>
            </p:spPr>
          </p:pic>
          <p:pic>
            <p:nvPicPr>
              <p:cNvPr id="16" name="图形 7" descr="数据库 轮廓"/>
              <p:cNvPicPr>
                <a:picLocks noChangeAspect="1"/>
              </p:cNvPicPr>
              <p:nvPr>
                <p:custDataLst>
                  <p:tags r:id="rId15"/>
                </p:custDataLst>
              </p:nvPr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275" y="4549"/>
                <a:ext cx="1178" cy="1178"/>
              </a:xfrm>
              <a:prstGeom prst="rect">
                <a:avLst/>
              </a:prstGeom>
            </p:spPr>
          </p:pic>
          <p:sp>
            <p:nvSpPr>
              <p:cNvPr id="17" name="文本框 11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4501" y="5667"/>
                <a:ext cx="2420" cy="52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  <a:lvl2pPr>
                  <a:defRPr>
                    <a:latin typeface="+mj-lt"/>
                    <a:ea typeface="+mj-ea"/>
                    <a:cs typeface="+mj-cs"/>
                  </a:defRPr>
                </a:lvl2pPr>
                <a:lvl3pPr>
                  <a:defRPr>
                    <a:latin typeface="+mj-lt"/>
                    <a:ea typeface="+mj-ea"/>
                    <a:cs typeface="+mj-cs"/>
                  </a:defRPr>
                </a:lvl3pPr>
                <a:lvl4pPr>
                  <a:defRPr>
                    <a:latin typeface="+mj-lt"/>
                    <a:ea typeface="+mj-ea"/>
                    <a:cs typeface="+mj-cs"/>
                  </a:defRPr>
                </a:lvl4pPr>
                <a:lvl5pPr>
                  <a:defRPr>
                    <a:latin typeface="+mj-lt"/>
                    <a:ea typeface="+mj-ea"/>
                    <a:cs typeface="+mj-cs"/>
                  </a:defRPr>
                </a:lvl5pPr>
                <a:lvl6pPr>
                  <a:defRPr>
                    <a:latin typeface="+mj-lt"/>
                    <a:ea typeface="+mj-ea"/>
                    <a:cs typeface="+mj-cs"/>
                  </a:defRPr>
                </a:lvl6pPr>
                <a:lvl7pPr>
                  <a:defRPr>
                    <a:latin typeface="+mj-lt"/>
                    <a:ea typeface="+mj-ea"/>
                    <a:cs typeface="+mj-cs"/>
                  </a:defRPr>
                </a:lvl7pPr>
                <a:lvl8pPr>
                  <a:defRPr>
                    <a:latin typeface="+mj-lt"/>
                    <a:ea typeface="+mj-ea"/>
                    <a:cs typeface="+mj-cs"/>
                  </a:defRPr>
                </a:lvl8pPr>
                <a:lvl9pPr>
                  <a:defRPr>
                    <a:latin typeface="+mj-lt"/>
                    <a:ea typeface="+mj-ea"/>
                    <a:cs typeface="+mj-cs"/>
                  </a:defRPr>
                </a:lvl9pPr>
              </a:lstStyle>
              <a:p>
                <a:pPr algn="ctr"/>
                <a:r>
                  <a:rPr lang="zh-CN" altLang="en-US" sz="1000" dirty="0"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历史因子库</a:t>
                </a:r>
                <a:endPara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8" name="文本框 11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7839" y="3521"/>
                <a:ext cx="2420" cy="52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  <a:lvl2pPr>
                  <a:defRPr>
                    <a:latin typeface="+mj-lt"/>
                    <a:ea typeface="+mj-ea"/>
                    <a:cs typeface="+mj-cs"/>
                  </a:defRPr>
                </a:lvl2pPr>
                <a:lvl3pPr>
                  <a:defRPr>
                    <a:latin typeface="+mj-lt"/>
                    <a:ea typeface="+mj-ea"/>
                    <a:cs typeface="+mj-cs"/>
                  </a:defRPr>
                </a:lvl3pPr>
                <a:lvl4pPr>
                  <a:defRPr>
                    <a:latin typeface="+mj-lt"/>
                    <a:ea typeface="+mj-ea"/>
                    <a:cs typeface="+mj-cs"/>
                  </a:defRPr>
                </a:lvl4pPr>
                <a:lvl5pPr>
                  <a:defRPr>
                    <a:latin typeface="+mj-lt"/>
                    <a:ea typeface="+mj-ea"/>
                    <a:cs typeface="+mj-cs"/>
                  </a:defRPr>
                </a:lvl5pPr>
                <a:lvl6pPr>
                  <a:defRPr>
                    <a:latin typeface="+mj-lt"/>
                    <a:ea typeface="+mj-ea"/>
                    <a:cs typeface="+mj-cs"/>
                  </a:defRPr>
                </a:lvl6pPr>
                <a:lvl7pPr>
                  <a:defRPr>
                    <a:latin typeface="+mj-lt"/>
                    <a:ea typeface="+mj-ea"/>
                    <a:cs typeface="+mj-cs"/>
                  </a:defRPr>
                </a:lvl7pPr>
                <a:lvl8pPr>
                  <a:defRPr>
                    <a:latin typeface="+mj-lt"/>
                    <a:ea typeface="+mj-ea"/>
                    <a:cs typeface="+mj-cs"/>
                  </a:defRPr>
                </a:lvl8pPr>
                <a:lvl9pPr>
                  <a:defRPr>
                    <a:latin typeface="+mj-lt"/>
                    <a:ea typeface="+mj-ea"/>
                    <a:cs typeface="+mj-cs"/>
                  </a:defRPr>
                </a:lvl9pPr>
              </a:lstStyle>
              <a:p>
                <a:pPr algn="ctr"/>
                <a:r>
                  <a:rPr lang="zh-CN" altLang="en-US" sz="1000" dirty="0"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因子批计算</a:t>
                </a:r>
                <a:endPara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cxnSp>
            <p:nvCxnSpPr>
              <p:cNvPr id="20" name="直线箭头连接符 113"/>
              <p:cNvCxnSpPr/>
              <p:nvPr>
                <p:custDataLst>
                  <p:tags r:id="rId18"/>
                </p:custDataLst>
              </p:nvPr>
            </p:nvCxnSpPr>
            <p:spPr>
              <a:xfrm>
                <a:off x="6629" y="3159"/>
                <a:ext cx="1014" cy="0"/>
              </a:xfrm>
              <a:prstGeom prst="straightConnector1">
                <a:avLst/>
              </a:prstGeom>
              <a:ln w="63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3" name="图片 22"/>
              <p:cNvPicPr>
                <a:picLocks noChangeAspect="1"/>
              </p:cNvPicPr>
              <p:nvPr>
                <p:custDataLst>
                  <p:tags r:id="rId19"/>
                </p:custDataLst>
              </p:nvPr>
            </p:nvPicPr>
            <p:blipFill rotWithShape="1">
              <a:blip r:embed="rId20" cstate="screen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rightnessContrast bright="-1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001" y="8717"/>
                <a:ext cx="1015" cy="1085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>
                <p:custDataLst>
                  <p:tags r:id="rId22"/>
                </p:custDataLst>
              </p:nvPr>
            </p:nvPicPr>
            <p:blipFill rotWithShape="1">
              <a:blip r:embed="rId23" cstate="screen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rightnessContrast bright="-10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985" y="8854"/>
                <a:ext cx="856" cy="950"/>
              </a:xfrm>
              <a:prstGeom prst="rect">
                <a:avLst/>
              </a:prstGeom>
            </p:spPr>
          </p:pic>
          <p:pic>
            <p:nvPicPr>
              <p:cNvPr id="27" name="图形 6" descr="洗牌 纯色填充"/>
              <p:cNvPicPr>
                <a:picLocks noChangeAspect="1"/>
              </p:cNvPicPr>
              <p:nvPr>
                <p:custDataLst>
                  <p:tags r:id="rId25"/>
                </p:custDataLst>
              </p:nvPr>
            </p:nvPicPr>
            <p:blipFill>
              <a:blip r:embed="rId26">
                <a:extLs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p:blipFill>
            <p:spPr>
              <a:xfrm>
                <a:off x="12483" y="2693"/>
                <a:ext cx="720" cy="720"/>
              </a:xfrm>
              <a:prstGeom prst="rect">
                <a:avLst/>
              </a:prstGeom>
            </p:spPr>
          </p:pic>
          <p:sp>
            <p:nvSpPr>
              <p:cNvPr id="28" name="文本框 11"/>
              <p:cNvSpPr txBox="1"/>
              <p:nvPr>
                <p:custDataLst>
                  <p:tags r:id="rId28"/>
                </p:custDataLst>
              </p:nvPr>
            </p:nvSpPr>
            <p:spPr>
              <a:xfrm>
                <a:off x="11596" y="3521"/>
                <a:ext cx="2420" cy="52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  <a:lvl2pPr>
                  <a:defRPr>
                    <a:latin typeface="+mj-lt"/>
                    <a:ea typeface="+mj-ea"/>
                    <a:cs typeface="+mj-cs"/>
                  </a:defRPr>
                </a:lvl2pPr>
                <a:lvl3pPr>
                  <a:defRPr>
                    <a:latin typeface="+mj-lt"/>
                    <a:ea typeface="+mj-ea"/>
                    <a:cs typeface="+mj-cs"/>
                  </a:defRPr>
                </a:lvl3pPr>
                <a:lvl4pPr>
                  <a:defRPr>
                    <a:latin typeface="+mj-lt"/>
                    <a:ea typeface="+mj-ea"/>
                    <a:cs typeface="+mj-cs"/>
                  </a:defRPr>
                </a:lvl4pPr>
                <a:lvl5pPr>
                  <a:defRPr>
                    <a:latin typeface="+mj-lt"/>
                    <a:ea typeface="+mj-ea"/>
                    <a:cs typeface="+mj-cs"/>
                  </a:defRPr>
                </a:lvl5pPr>
                <a:lvl6pPr>
                  <a:defRPr>
                    <a:latin typeface="+mj-lt"/>
                    <a:ea typeface="+mj-ea"/>
                    <a:cs typeface="+mj-cs"/>
                  </a:defRPr>
                </a:lvl6pPr>
                <a:lvl7pPr>
                  <a:defRPr>
                    <a:latin typeface="+mj-lt"/>
                    <a:ea typeface="+mj-ea"/>
                    <a:cs typeface="+mj-cs"/>
                  </a:defRPr>
                </a:lvl7pPr>
                <a:lvl8pPr>
                  <a:defRPr>
                    <a:latin typeface="+mj-lt"/>
                    <a:ea typeface="+mj-ea"/>
                    <a:cs typeface="+mj-cs"/>
                  </a:defRPr>
                </a:lvl8pPr>
                <a:lvl9pPr>
                  <a:defRPr>
                    <a:latin typeface="+mj-lt"/>
                    <a:ea typeface="+mj-ea"/>
                    <a:cs typeface="+mj-cs"/>
                  </a:defRPr>
                </a:lvl9pPr>
              </a:lstStyle>
              <a:p>
                <a:pPr algn="ctr"/>
                <a:r>
                  <a:rPr lang="zh-CN" altLang="en-US" sz="1000" dirty="0"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因子流计算</a:t>
                </a:r>
                <a:endPara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9" name="文本框 28"/>
              <p:cNvSpPr txBox="1"/>
              <p:nvPr>
                <p:custDataLst>
                  <p:tags r:id="rId29"/>
                </p:custDataLst>
              </p:nvPr>
            </p:nvSpPr>
            <p:spPr>
              <a:xfrm>
                <a:off x="14113" y="3548"/>
                <a:ext cx="2420" cy="52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  <a:lvl2pPr>
                  <a:defRPr>
                    <a:latin typeface="+mj-lt"/>
                    <a:ea typeface="+mj-ea"/>
                    <a:cs typeface="+mj-cs"/>
                  </a:defRPr>
                </a:lvl2pPr>
                <a:lvl3pPr>
                  <a:defRPr>
                    <a:latin typeface="+mj-lt"/>
                    <a:ea typeface="+mj-ea"/>
                    <a:cs typeface="+mj-cs"/>
                  </a:defRPr>
                </a:lvl3pPr>
                <a:lvl4pPr>
                  <a:defRPr>
                    <a:latin typeface="+mj-lt"/>
                    <a:ea typeface="+mj-ea"/>
                    <a:cs typeface="+mj-cs"/>
                  </a:defRPr>
                </a:lvl4pPr>
                <a:lvl5pPr>
                  <a:defRPr>
                    <a:latin typeface="+mj-lt"/>
                    <a:ea typeface="+mj-ea"/>
                    <a:cs typeface="+mj-cs"/>
                  </a:defRPr>
                </a:lvl5pPr>
                <a:lvl6pPr>
                  <a:defRPr>
                    <a:latin typeface="+mj-lt"/>
                    <a:ea typeface="+mj-ea"/>
                    <a:cs typeface="+mj-cs"/>
                  </a:defRPr>
                </a:lvl6pPr>
                <a:lvl7pPr>
                  <a:defRPr>
                    <a:latin typeface="+mj-lt"/>
                    <a:ea typeface="+mj-ea"/>
                    <a:cs typeface="+mj-cs"/>
                  </a:defRPr>
                </a:lvl7pPr>
                <a:lvl8pPr>
                  <a:defRPr>
                    <a:latin typeface="+mj-lt"/>
                    <a:ea typeface="+mj-ea"/>
                    <a:cs typeface="+mj-cs"/>
                  </a:defRPr>
                </a:lvl8pPr>
                <a:lvl9pPr>
                  <a:defRPr>
                    <a:latin typeface="+mj-lt"/>
                    <a:ea typeface="+mj-ea"/>
                    <a:cs typeface="+mj-cs"/>
                  </a:defRPr>
                </a:lvl9pPr>
              </a:lstStyle>
              <a:p>
                <a:pPr algn="ctr"/>
                <a:r>
                  <a:rPr lang="zh-CN" altLang="en-US" sz="1000" dirty="0"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实时因子表</a:t>
                </a:r>
                <a:endPara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cxnSp>
            <p:nvCxnSpPr>
              <p:cNvPr id="30" name="直线箭头连接符 113"/>
              <p:cNvCxnSpPr/>
              <p:nvPr>
                <p:custDataLst>
                  <p:tags r:id="rId30"/>
                </p:custDataLst>
              </p:nvPr>
            </p:nvCxnSpPr>
            <p:spPr>
              <a:xfrm flipH="1">
                <a:off x="6666" y="5150"/>
                <a:ext cx="941" cy="0"/>
              </a:xfrm>
              <a:prstGeom prst="straightConnector1">
                <a:avLst/>
              </a:prstGeom>
              <a:ln w="63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>
                <p:custDataLst>
                  <p:tags r:id="rId31"/>
                </p:custDataLst>
              </p:nvPr>
            </p:nvSpPr>
            <p:spPr>
              <a:xfrm>
                <a:off x="10373" y="5746"/>
                <a:ext cx="2420" cy="52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  <a:lvl2pPr>
                  <a:defRPr>
                    <a:latin typeface="+mj-lt"/>
                    <a:ea typeface="+mj-ea"/>
                    <a:cs typeface="+mj-cs"/>
                  </a:defRPr>
                </a:lvl2pPr>
                <a:lvl3pPr>
                  <a:defRPr>
                    <a:latin typeface="+mj-lt"/>
                    <a:ea typeface="+mj-ea"/>
                    <a:cs typeface="+mj-cs"/>
                  </a:defRPr>
                </a:lvl3pPr>
                <a:lvl4pPr>
                  <a:defRPr>
                    <a:latin typeface="+mj-lt"/>
                    <a:ea typeface="+mj-ea"/>
                    <a:cs typeface="+mj-cs"/>
                  </a:defRPr>
                </a:lvl4pPr>
                <a:lvl5pPr>
                  <a:defRPr>
                    <a:latin typeface="+mj-lt"/>
                    <a:ea typeface="+mj-ea"/>
                    <a:cs typeface="+mj-cs"/>
                  </a:defRPr>
                </a:lvl5pPr>
                <a:lvl6pPr>
                  <a:defRPr>
                    <a:latin typeface="+mj-lt"/>
                    <a:ea typeface="+mj-ea"/>
                    <a:cs typeface="+mj-cs"/>
                  </a:defRPr>
                </a:lvl6pPr>
                <a:lvl7pPr>
                  <a:defRPr>
                    <a:latin typeface="+mj-lt"/>
                    <a:ea typeface="+mj-ea"/>
                    <a:cs typeface="+mj-cs"/>
                  </a:defRPr>
                </a:lvl7pPr>
                <a:lvl8pPr>
                  <a:defRPr>
                    <a:latin typeface="+mj-lt"/>
                    <a:ea typeface="+mj-ea"/>
                    <a:cs typeface="+mj-cs"/>
                  </a:defRPr>
                </a:lvl8pPr>
                <a:lvl9pPr>
                  <a:defRPr>
                    <a:latin typeface="+mj-lt"/>
                    <a:ea typeface="+mj-ea"/>
                    <a:cs typeface="+mj-cs"/>
                  </a:defRPr>
                </a:lvl9pPr>
              </a:lstStyle>
              <a:p>
                <a:pPr algn="ctr"/>
                <a:r>
                  <a:rPr lang="en-US" altLang="zh-CN" sz="1000" dirty="0" err="1"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LibTorch</a:t>
                </a:r>
                <a:r>
                  <a:rPr lang="en-US" altLang="zh-CN" sz="1000" dirty="0"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 </a:t>
                </a:r>
                <a:r>
                  <a:rPr lang="zh-CN" altLang="en-US" sz="1000" dirty="0"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插件</a:t>
                </a:r>
                <a:endPara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pic>
            <p:nvPicPr>
              <p:cNvPr id="32" name="图形 28" descr="文档 轮廓"/>
              <p:cNvPicPr>
                <a:picLocks noChangeAspect="1"/>
              </p:cNvPicPr>
              <p:nvPr>
                <p:custDataLst>
                  <p:tags r:id="rId32"/>
                </p:custDataLst>
              </p:nvPr>
            </p:nvPicPr>
            <p:blipFill>
              <a:blip r:embed="rId33">
                <a:extLs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tretch>
                <a:fillRect/>
              </a:stretch>
            </p:blipFill>
            <p:spPr>
              <a:xfrm>
                <a:off x="14719" y="2418"/>
                <a:ext cx="945" cy="945"/>
              </a:xfrm>
              <a:prstGeom prst="rect">
                <a:avLst/>
              </a:prstGeom>
            </p:spPr>
          </p:pic>
          <p:pic>
            <p:nvPicPr>
              <p:cNvPr id="33" name="图形 30" descr="图层设计 轮廓"/>
              <p:cNvPicPr>
                <a:picLocks noChangeAspect="1"/>
              </p:cNvPicPr>
              <p:nvPr>
                <p:custDataLst>
                  <p:tags r:id="rId35"/>
                </p:custDataLst>
              </p:nvPr>
            </p:nvPicPr>
            <p:blipFill>
              <a:blip r:embed="rId36">
                <a:extLst>
                  <a:ext uri="{96DAC541-7B7A-43D3-8B79-37D633B846F1}">
                    <asvg:svgBlip xmlns:asvg="http://schemas.microsoft.com/office/drawing/2016/SVG/main" r:embed="rId37"/>
                  </a:ext>
                </a:extLst>
              </a:blip>
              <a:stretch>
                <a:fillRect/>
              </a:stretch>
            </p:blipFill>
            <p:spPr>
              <a:xfrm>
                <a:off x="11223" y="8882"/>
                <a:ext cx="1032" cy="1032"/>
              </a:xfrm>
              <a:prstGeom prst="rect">
                <a:avLst/>
              </a:prstGeom>
            </p:spPr>
          </p:pic>
          <p:pic>
            <p:nvPicPr>
              <p:cNvPr id="34" name="图形 32" descr="插头 轮廓"/>
              <p:cNvPicPr>
                <a:picLocks noChangeAspect="1"/>
              </p:cNvPicPr>
              <p:nvPr>
                <p:custDataLst>
                  <p:tags r:id="rId38"/>
                </p:custDataLst>
              </p:nvPr>
            </p:nvPicPr>
            <p:blipFill>
              <a:blip r:embed="rId39">
                <a:extLs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tretch>
                <a:fillRect/>
              </a:stretch>
            </p:blipFill>
            <p:spPr>
              <a:xfrm>
                <a:off x="10829" y="4528"/>
                <a:ext cx="1145" cy="1145"/>
              </a:xfrm>
              <a:prstGeom prst="rect">
                <a:avLst/>
              </a:prstGeom>
            </p:spPr>
          </p:pic>
          <p:pic>
            <p:nvPicPr>
              <p:cNvPr id="36" name="图形 35" descr="V 形箭头 轮廓"/>
              <p:cNvPicPr>
                <a:picLocks noChangeAspect="1"/>
              </p:cNvPicPr>
              <p:nvPr>
                <p:custDataLst>
                  <p:tags r:id="rId41"/>
                </p:custDataLst>
              </p:nvPr>
            </p:nvPicPr>
            <p:blipFill>
              <a:blip r:embed="rId42">
                <a:extLst>
                  <a:ext uri="{96DAC541-7B7A-43D3-8B79-37D633B846F1}">
                    <asvg:svgBlip xmlns:asvg="http://schemas.microsoft.com/office/drawing/2016/SVG/main" r:embed="rId43"/>
                  </a:ext>
                </a:extLst>
              </a:blip>
              <a:stretch>
                <a:fillRect/>
              </a:stretch>
            </p:blipFill>
            <p:spPr>
              <a:xfrm>
                <a:off x="5403" y="8854"/>
                <a:ext cx="1031" cy="1031"/>
              </a:xfrm>
              <a:prstGeom prst="rect">
                <a:avLst/>
              </a:prstGeom>
            </p:spPr>
          </p:pic>
          <p:pic>
            <p:nvPicPr>
              <p:cNvPr id="43" name="图片 42"/>
              <p:cNvPicPr>
                <a:picLocks noChangeAspect="1"/>
              </p:cNvPicPr>
              <p:nvPr>
                <p:custDataLst>
                  <p:tags r:id="rId44"/>
                </p:custDataLst>
              </p:nvPr>
            </p:nvPicPr>
            <p:blipFill rotWithShape="1">
              <a:blip r:embed="rId45" cstate="screen"/>
              <a:srcRect/>
              <a:stretch>
                <a:fillRect/>
              </a:stretch>
            </p:blipFill>
            <p:spPr>
              <a:xfrm>
                <a:off x="1477" y="4873"/>
                <a:ext cx="2031" cy="546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44" name="圆角矩形 3"/>
              <p:cNvSpPr/>
              <p:nvPr>
                <p:custDataLst>
                  <p:tags r:id="rId46"/>
                </p:custDataLst>
              </p:nvPr>
            </p:nvSpPr>
            <p:spPr>
              <a:xfrm>
                <a:off x="1063" y="2168"/>
                <a:ext cx="17072" cy="6069"/>
              </a:xfrm>
              <a:prstGeom prst="roundRect">
                <a:avLst>
                  <a:gd name="adj" fmla="val 1780"/>
                </a:avLst>
              </a:prstGeom>
              <a:noFill/>
              <a:ln w="38100">
                <a:solidFill>
                  <a:srgbClr val="4166D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1000">
                  <a:solidFill>
                    <a:prstClr val="whit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pic>
            <p:nvPicPr>
              <p:cNvPr id="45" name="图片 44" descr="徽标&#10;&#10;描述已自动生成"/>
              <p:cNvPicPr>
                <a:picLocks noChangeAspect="1"/>
              </p:cNvPicPr>
              <p:nvPr>
                <p:custDataLst>
                  <p:tags r:id="rId47"/>
                </p:custDataLst>
              </p:nvPr>
            </p:nvPicPr>
            <p:blipFill>
              <a:blip r:embed="rId48" cstate="screen"/>
              <a:stretch>
                <a:fillRect/>
              </a:stretch>
            </p:blipFill>
            <p:spPr>
              <a:xfrm>
                <a:off x="1503" y="9245"/>
                <a:ext cx="2160" cy="640"/>
              </a:xfrm>
              <a:prstGeom prst="rect">
                <a:avLst/>
              </a:prstGeom>
            </p:spPr>
          </p:pic>
          <p:sp>
            <p:nvSpPr>
              <p:cNvPr id="46" name="文本框 49"/>
              <p:cNvSpPr txBox="1"/>
              <p:nvPr>
                <p:custDataLst>
                  <p:tags r:id="rId49"/>
                </p:custDataLst>
              </p:nvPr>
            </p:nvSpPr>
            <p:spPr>
              <a:xfrm>
                <a:off x="3608" y="1376"/>
                <a:ext cx="4393" cy="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002060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数据存储</a:t>
                </a:r>
                <a:endParaRPr lang="zh-CN" altLang="en-US" sz="1200" b="1" dirty="0">
                  <a:solidFill>
                    <a:srgbClr val="00206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7" name="文本框 49"/>
              <p:cNvSpPr txBox="1"/>
              <p:nvPr>
                <p:custDataLst>
                  <p:tags r:id="rId50"/>
                </p:custDataLst>
              </p:nvPr>
            </p:nvSpPr>
            <p:spPr>
              <a:xfrm>
                <a:off x="6823" y="1378"/>
                <a:ext cx="4393" cy="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002060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模型训练</a:t>
                </a:r>
                <a:endParaRPr lang="zh-CN" altLang="en-US" sz="1200" b="1" dirty="0">
                  <a:solidFill>
                    <a:srgbClr val="00206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8" name="文本框 49"/>
              <p:cNvSpPr txBox="1"/>
              <p:nvPr>
                <p:custDataLst>
                  <p:tags r:id="rId51"/>
                </p:custDataLst>
              </p:nvPr>
            </p:nvSpPr>
            <p:spPr>
              <a:xfrm>
                <a:off x="11893" y="1385"/>
                <a:ext cx="4393" cy="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002060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实时预测</a:t>
                </a:r>
                <a:endParaRPr lang="zh-CN" altLang="en-US" sz="1200" b="1" dirty="0">
                  <a:solidFill>
                    <a:srgbClr val="00206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9" name="文本框 48"/>
              <p:cNvSpPr txBox="1"/>
              <p:nvPr>
                <p:custDataLst>
                  <p:tags r:id="rId52"/>
                </p:custDataLst>
              </p:nvPr>
            </p:nvSpPr>
            <p:spPr>
              <a:xfrm>
                <a:off x="14061" y="7581"/>
                <a:ext cx="2420" cy="52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  <a:lvl2pPr>
                  <a:defRPr>
                    <a:latin typeface="+mj-lt"/>
                    <a:ea typeface="+mj-ea"/>
                    <a:cs typeface="+mj-cs"/>
                  </a:defRPr>
                </a:lvl2pPr>
                <a:lvl3pPr>
                  <a:defRPr>
                    <a:latin typeface="+mj-lt"/>
                    <a:ea typeface="+mj-ea"/>
                    <a:cs typeface="+mj-cs"/>
                  </a:defRPr>
                </a:lvl3pPr>
                <a:lvl4pPr>
                  <a:defRPr>
                    <a:latin typeface="+mj-lt"/>
                    <a:ea typeface="+mj-ea"/>
                    <a:cs typeface="+mj-cs"/>
                  </a:defRPr>
                </a:lvl4pPr>
                <a:lvl5pPr>
                  <a:defRPr>
                    <a:latin typeface="+mj-lt"/>
                    <a:ea typeface="+mj-ea"/>
                    <a:cs typeface="+mj-cs"/>
                  </a:defRPr>
                </a:lvl5pPr>
                <a:lvl6pPr>
                  <a:defRPr>
                    <a:latin typeface="+mj-lt"/>
                    <a:ea typeface="+mj-ea"/>
                    <a:cs typeface="+mj-cs"/>
                  </a:defRPr>
                </a:lvl6pPr>
                <a:lvl7pPr>
                  <a:defRPr>
                    <a:latin typeface="+mj-lt"/>
                    <a:ea typeface="+mj-ea"/>
                    <a:cs typeface="+mj-cs"/>
                  </a:defRPr>
                </a:lvl7pPr>
                <a:lvl8pPr>
                  <a:defRPr>
                    <a:latin typeface="+mj-lt"/>
                    <a:ea typeface="+mj-ea"/>
                    <a:cs typeface="+mj-cs"/>
                  </a:defRPr>
                </a:lvl8pPr>
                <a:lvl9pPr>
                  <a:defRPr>
                    <a:latin typeface="+mj-lt"/>
                    <a:ea typeface="+mj-ea"/>
                    <a:cs typeface="+mj-cs"/>
                  </a:defRPr>
                </a:lvl9pPr>
              </a:lstStyle>
              <a:p>
                <a:pPr algn="ctr"/>
                <a:r>
                  <a:rPr lang="zh-CN" altLang="en-US" sz="1000" dirty="0"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实时预测结果表</a:t>
                </a:r>
                <a:endPara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pic>
            <p:nvPicPr>
              <p:cNvPr id="50" name="图形 49" descr="文档 轮廓"/>
              <p:cNvPicPr>
                <a:picLocks noChangeAspect="1"/>
              </p:cNvPicPr>
              <p:nvPr>
                <p:custDataLst>
                  <p:tags r:id="rId53"/>
                </p:custDataLst>
              </p:nvPr>
            </p:nvPicPr>
            <p:blipFill>
              <a:blip r:embed="rId33">
                <a:extLs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tretch>
                <a:fillRect/>
              </a:stretch>
            </p:blipFill>
            <p:spPr>
              <a:xfrm>
                <a:off x="14915" y="6636"/>
                <a:ext cx="945" cy="945"/>
              </a:xfrm>
              <a:prstGeom prst="rect">
                <a:avLst/>
              </a:prstGeom>
            </p:spPr>
          </p:pic>
          <p:pic>
            <p:nvPicPr>
              <p:cNvPr id="51" name="图形 50" descr="洗牌 纯色填充"/>
              <p:cNvPicPr>
                <a:picLocks noChangeAspect="1"/>
              </p:cNvPicPr>
              <p:nvPr>
                <p:custDataLst>
                  <p:tags r:id="rId54"/>
                </p:custDataLst>
              </p:nvPr>
            </p:nvPicPr>
            <p:blipFill>
              <a:blip r:embed="rId26">
                <a:extLst>
                  <a:ext uri="{96DAC541-7B7A-43D3-8B79-37D633B846F1}">
                    <asvg:svgBlip xmlns:asvg="http://schemas.microsoft.com/office/drawing/2016/SVG/main" r:embed="rId27"/>
                  </a:ext>
                </a:extLst>
              </a:blip>
              <a:stretch>
                <a:fillRect/>
              </a:stretch>
            </p:blipFill>
            <p:spPr>
              <a:xfrm>
                <a:off x="14832" y="4789"/>
                <a:ext cx="720" cy="720"/>
              </a:xfrm>
              <a:prstGeom prst="rect">
                <a:avLst/>
              </a:prstGeom>
            </p:spPr>
          </p:pic>
          <p:sp>
            <p:nvSpPr>
              <p:cNvPr id="52" name="文本框 11"/>
              <p:cNvSpPr txBox="1"/>
              <p:nvPr>
                <p:custDataLst>
                  <p:tags r:id="rId55"/>
                </p:custDataLst>
              </p:nvPr>
            </p:nvSpPr>
            <p:spPr>
              <a:xfrm>
                <a:off x="13982" y="5695"/>
                <a:ext cx="2420" cy="52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>
                <a:lvl1pPr>
                  <a:defRPr>
                    <a:latin typeface="+mj-lt"/>
                    <a:ea typeface="+mj-ea"/>
                    <a:cs typeface="+mj-cs"/>
                  </a:defRPr>
                </a:lvl1pPr>
                <a:lvl2pPr>
                  <a:defRPr>
                    <a:latin typeface="+mj-lt"/>
                    <a:ea typeface="+mj-ea"/>
                    <a:cs typeface="+mj-cs"/>
                  </a:defRPr>
                </a:lvl2pPr>
                <a:lvl3pPr>
                  <a:defRPr>
                    <a:latin typeface="+mj-lt"/>
                    <a:ea typeface="+mj-ea"/>
                    <a:cs typeface="+mj-cs"/>
                  </a:defRPr>
                </a:lvl3pPr>
                <a:lvl4pPr>
                  <a:defRPr>
                    <a:latin typeface="+mj-lt"/>
                    <a:ea typeface="+mj-ea"/>
                    <a:cs typeface="+mj-cs"/>
                  </a:defRPr>
                </a:lvl4pPr>
                <a:lvl5pPr>
                  <a:defRPr>
                    <a:latin typeface="+mj-lt"/>
                    <a:ea typeface="+mj-ea"/>
                    <a:cs typeface="+mj-cs"/>
                  </a:defRPr>
                </a:lvl5pPr>
                <a:lvl6pPr>
                  <a:defRPr>
                    <a:latin typeface="+mj-lt"/>
                    <a:ea typeface="+mj-ea"/>
                    <a:cs typeface="+mj-cs"/>
                  </a:defRPr>
                </a:lvl6pPr>
                <a:lvl7pPr>
                  <a:defRPr>
                    <a:latin typeface="+mj-lt"/>
                    <a:ea typeface="+mj-ea"/>
                    <a:cs typeface="+mj-cs"/>
                  </a:defRPr>
                </a:lvl7pPr>
                <a:lvl8pPr>
                  <a:defRPr>
                    <a:latin typeface="+mj-lt"/>
                    <a:ea typeface="+mj-ea"/>
                    <a:cs typeface="+mj-cs"/>
                  </a:defRPr>
                </a:lvl8pPr>
                <a:lvl9pPr>
                  <a:defRPr>
                    <a:latin typeface="+mj-lt"/>
                    <a:ea typeface="+mj-ea"/>
                    <a:cs typeface="+mj-cs"/>
                  </a:defRPr>
                </a:lvl9pPr>
              </a:lstStyle>
              <a:p>
                <a:pPr algn="ctr"/>
                <a:r>
                  <a:rPr lang="zh-CN" altLang="en-US" sz="1000" dirty="0"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实时预测</a:t>
                </a:r>
                <a:endParaRPr lang="zh-CN" altLang="en-US" sz="1000" dirty="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cxnSp>
            <p:nvCxnSpPr>
              <p:cNvPr id="53" name="直线箭头连接符 113"/>
              <p:cNvCxnSpPr/>
              <p:nvPr>
                <p:custDataLst>
                  <p:tags r:id="rId56"/>
                </p:custDataLst>
              </p:nvPr>
            </p:nvCxnSpPr>
            <p:spPr>
              <a:xfrm>
                <a:off x="6721" y="9366"/>
                <a:ext cx="1014" cy="0"/>
              </a:xfrm>
              <a:prstGeom prst="straightConnector1">
                <a:avLst/>
              </a:prstGeom>
              <a:ln w="63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线箭头连接符 113"/>
              <p:cNvCxnSpPr/>
              <p:nvPr>
                <p:custDataLst>
                  <p:tags r:id="rId57"/>
                </p:custDataLst>
              </p:nvPr>
            </p:nvCxnSpPr>
            <p:spPr>
              <a:xfrm>
                <a:off x="9914" y="9366"/>
                <a:ext cx="1014" cy="0"/>
              </a:xfrm>
              <a:prstGeom prst="straightConnector1">
                <a:avLst/>
              </a:prstGeom>
              <a:ln w="63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左箭头 88"/>
              <p:cNvSpPr/>
              <p:nvPr>
                <p:custDataLst>
                  <p:tags r:id="rId58"/>
                </p:custDataLst>
              </p:nvPr>
            </p:nvSpPr>
            <p:spPr>
              <a:xfrm rot="16200000">
                <a:off x="5308" y="7194"/>
                <a:ext cx="1078" cy="264"/>
              </a:xfrm>
              <a:prstGeom prst="leftArrow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0">
                    <a:srgbClr val="0D42D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140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61" name="左箭头 88"/>
              <p:cNvSpPr/>
              <p:nvPr>
                <p:custDataLst>
                  <p:tags r:id="rId59"/>
                </p:custDataLst>
              </p:nvPr>
            </p:nvSpPr>
            <p:spPr>
              <a:xfrm rot="5400000">
                <a:off x="10903" y="7104"/>
                <a:ext cx="1078" cy="264"/>
              </a:xfrm>
              <a:prstGeom prst="leftArrow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0">
                    <a:srgbClr val="0D42D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140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cxnSp>
            <p:nvCxnSpPr>
              <p:cNvPr id="62" name="直线箭头连接符 113"/>
              <p:cNvCxnSpPr/>
              <p:nvPr>
                <p:custDataLst>
                  <p:tags r:id="rId60"/>
                </p:custDataLst>
              </p:nvPr>
            </p:nvCxnSpPr>
            <p:spPr>
              <a:xfrm>
                <a:off x="13514" y="2948"/>
                <a:ext cx="1014" cy="0"/>
              </a:xfrm>
              <a:prstGeom prst="straightConnector1">
                <a:avLst/>
              </a:prstGeom>
              <a:ln w="63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左箭头 88"/>
              <p:cNvSpPr/>
              <p:nvPr>
                <p:custDataLst>
                  <p:tags r:id="rId61"/>
                </p:custDataLst>
              </p:nvPr>
            </p:nvSpPr>
            <p:spPr>
              <a:xfrm rot="16200000">
                <a:off x="14956" y="4276"/>
                <a:ext cx="599" cy="210"/>
              </a:xfrm>
              <a:prstGeom prst="leftArrow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0">
                    <a:srgbClr val="0D42D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140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pic>
            <p:nvPicPr>
              <p:cNvPr id="64" name="图形 3" descr="Cmd 终端 纯色填充"/>
              <p:cNvPicPr>
                <a:picLocks noChangeAspect="1"/>
              </p:cNvPicPr>
              <p:nvPr>
                <p:custDataLst>
                  <p:tags r:id="rId62"/>
                </p:custDataLst>
              </p:nvPr>
            </p:nvPicPr>
            <p:blipFill>
              <a:blip r:embed="rId6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4"/>
                  </a:ext>
                </a:extLst>
              </a:blip>
              <a:stretch>
                <a:fillRect/>
              </a:stretch>
            </p:blipFill>
            <p:spPr>
              <a:xfrm>
                <a:off x="14766" y="8825"/>
                <a:ext cx="1188" cy="1188"/>
              </a:xfrm>
              <a:prstGeom prst="rect">
                <a:avLst/>
              </a:prstGeom>
            </p:spPr>
          </p:pic>
          <p:cxnSp>
            <p:nvCxnSpPr>
              <p:cNvPr id="66" name="直线箭头连接符 113"/>
              <p:cNvCxnSpPr/>
              <p:nvPr>
                <p:custDataLst>
                  <p:tags r:id="rId65"/>
                </p:custDataLst>
              </p:nvPr>
            </p:nvCxnSpPr>
            <p:spPr>
              <a:xfrm>
                <a:off x="12359" y="5039"/>
                <a:ext cx="1014" cy="0"/>
              </a:xfrm>
              <a:prstGeom prst="straightConnector1">
                <a:avLst/>
              </a:prstGeom>
              <a:ln w="635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左箭头 88"/>
              <p:cNvSpPr/>
              <p:nvPr>
                <p:custDataLst>
                  <p:tags r:id="rId66"/>
                </p:custDataLst>
              </p:nvPr>
            </p:nvSpPr>
            <p:spPr>
              <a:xfrm rot="16200000">
                <a:off x="15020" y="6239"/>
                <a:ext cx="500" cy="260"/>
              </a:xfrm>
              <a:prstGeom prst="leftArrow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0">
                    <a:srgbClr val="0D42D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140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68" name="左箭头 88"/>
              <p:cNvSpPr/>
              <p:nvPr>
                <p:custDataLst>
                  <p:tags r:id="rId67"/>
                </p:custDataLst>
              </p:nvPr>
            </p:nvSpPr>
            <p:spPr>
              <a:xfrm rot="16200000">
                <a:off x="15097" y="8527"/>
                <a:ext cx="583" cy="223"/>
              </a:xfrm>
              <a:prstGeom prst="leftArrow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0">
                    <a:srgbClr val="0D42D3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1" lang="zh-CN" altLang="en-US" sz="140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35" name="文本框 34"/>
          <p:cNvSpPr txBox="1"/>
          <p:nvPr/>
        </p:nvSpPr>
        <p:spPr>
          <a:xfrm>
            <a:off x="5283835" y="5681345"/>
            <a:ext cx="6096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GB" sz="1600" b="1" dirty="0" err="1">
                <a:solidFill>
                  <a:schemeClr val="tx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思源黑体" panose="020B0500000000000000" charset="-122"/>
                <a:sym typeface="Calibri" panose="020F0502020204030204" pitchFamily="34" charset="0"/>
              </a:rPr>
              <a:t>基于深度学习构建的多因子模型</a:t>
            </a:r>
            <a:endParaRPr lang="zh-CN" altLang="en-GB" sz="1600" b="1" dirty="0" err="1">
              <a:solidFill>
                <a:schemeClr val="tx1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思源黑体" panose="020B0500000000000000" charset="-122"/>
              <a:sym typeface="Calibri" panose="020F050202020403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02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91744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GPU </a:t>
            </a:r>
            <a:r>
              <a:rPr lang="zh-CN" altLang="en-US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支持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353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CPU-GPU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异构计算平台 </a:t>
            </a:r>
            <a:r>
              <a:rPr kumimoji="0" lang="en-GB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Shark</a:t>
            </a:r>
            <a:endParaRPr kumimoji="0" lang="en-GB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1" name="图片 10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3931" t="29893" r="3987" b="24470"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9730" y="818515"/>
            <a:ext cx="11433175" cy="138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Shark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是基于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的异构计算平台，通过结合 </a:t>
            </a:r>
            <a:r>
              <a:rPr kumimoji="0" lang="en-GB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CPU</a:t>
            </a:r>
            <a:r>
              <a:rPr kumimoji="0" lang="en-GB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 </a:t>
            </a:r>
            <a:r>
              <a:rPr kumimoji="0" lang="en-GB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GPU</a:t>
            </a:r>
            <a:r>
              <a:rPr kumimoji="0" lang="en-GB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的优势，帮助企业提升计算能力，特别适用于处理计算密集型任务。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marR="0" lvl="0" indent="-28575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r>
              <a:rPr kumimoji="0" lang="en-GB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Shark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支持 </a:t>
            </a:r>
            <a:r>
              <a:rPr kumimoji="0" lang="en-GB" altLang="zh-CN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</a:t>
            </a:r>
            <a:r>
              <a:rPr kumimoji="0" lang="en-GB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算子的 </a:t>
            </a:r>
            <a:r>
              <a:rPr kumimoji="0" lang="en-GB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GPU 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加速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，并且通过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宏标记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脚本自动化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机制，用户可以灵活地选择计算资源，显著提高计算效率，尤其在投研、衍生品定价和风险控制等场景中，能够快速获得计算结果。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marR="0" lvl="0" indent="-28575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8061" y="2019883"/>
            <a:ext cx="5178127" cy="4494091"/>
            <a:chOff x="2061640" y="2234795"/>
            <a:chExt cx="5178127" cy="4494091"/>
          </a:xfrm>
        </p:grpSpPr>
        <p:grpSp>
          <p:nvGrpSpPr>
            <p:cNvPr id="3" name="组合 2"/>
            <p:cNvGrpSpPr/>
            <p:nvPr/>
          </p:nvGrpSpPr>
          <p:grpSpPr>
            <a:xfrm>
              <a:off x="2061640" y="2234795"/>
              <a:ext cx="5178127" cy="4494091"/>
              <a:chOff x="8648956" y="4301443"/>
              <a:chExt cx="3868596" cy="4494091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8660511" y="4480376"/>
                <a:ext cx="3857041" cy="4149958"/>
                <a:chOff x="8210364" y="1116984"/>
                <a:chExt cx="3857041" cy="4149958"/>
              </a:xfrm>
            </p:grpSpPr>
            <p:sp>
              <p:nvSpPr>
                <p:cNvPr id="8" name="文本框 7"/>
                <p:cNvSpPr txBox="1"/>
                <p:nvPr/>
              </p:nvSpPr>
              <p:spPr>
                <a:xfrm>
                  <a:off x="8210364" y="3775327"/>
                  <a:ext cx="2765650" cy="149161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marR="0" lvl="0" indent="-285750" algn="l" defTabSz="7620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36FDE"/>
                    </a:buClr>
                    <a:buSzTx/>
                    <a:buFont typeface="Wingdings" panose="05000000000000000000" pitchFamily="2" charset="2"/>
                    <a:buChar char="n"/>
                    <a:defRPr/>
                  </a:pPr>
                  <a:r>
                    <a:rPr kumimoji="0" lang="en-US" altLang="zh-CN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RAIPDS </a:t>
                  </a: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与</a:t>
                  </a:r>
                  <a:r>
                    <a:rPr kumimoji="0" lang="en-US" altLang="zh-CN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 CUDF </a:t>
                  </a: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作为基础设施</a:t>
                  </a: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  <a:p>
                  <a:pPr marL="285750" marR="0" lvl="0" indent="-285750" algn="l" defTabSz="7620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36FDE"/>
                    </a:buClr>
                    <a:buSzTx/>
                    <a:buFont typeface="Wingdings" panose="05000000000000000000" pitchFamily="2" charset="2"/>
                    <a:buChar char="n"/>
                    <a:defRPr/>
                  </a:pP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迁移了</a:t>
                  </a:r>
                  <a:r>
                    <a:rPr kumimoji="0" lang="en-US" altLang="zh-CN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200</a:t>
                  </a: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多个基础的因子</a:t>
                  </a:r>
                  <a:endPara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  <a:p>
                  <a:pPr marL="285750" marR="0" lvl="0" indent="-285750" algn="l" defTabSz="7620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36FDE"/>
                    </a:buClr>
                    <a:buSzTx/>
                    <a:buFont typeface="Wingdings" panose="05000000000000000000" pitchFamily="2" charset="2"/>
                    <a:buChar char="n"/>
                    <a:defRPr/>
                  </a:pPr>
                  <a:r>
                    <a:rPr kumimoji="0" lang="en-US" altLang="zh-CN" sz="14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DeviceEngine</a:t>
                  </a:r>
                  <a:r>
                    <a:rPr kumimoji="0" lang="en-US" altLang="zh-CN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 VS RSE</a:t>
                  </a: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，平均提升几十倍</a:t>
                  </a: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  <a:p>
                  <a:pPr marL="457200" marR="0" lvl="0" indent="-457200" algn="just" defTabSz="914400" rtl="0" eaLnBrk="1" fontAlgn="auto" latinLnBrk="0" hangingPunct="1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1200"/>
                    </a:spcAft>
                    <a:buClr>
                      <a:srgbClr val="002060"/>
                    </a:buClr>
                    <a:buSzPct val="120000"/>
                    <a:buFont typeface="Wingdings" panose="05000000000000000000" pitchFamily="2" charset="2"/>
                    <a:buChar char="n"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</p:txBody>
            </p:sp>
            <p:sp>
              <p:nvSpPr>
                <p:cNvPr id="12" name="前言"/>
                <p:cNvSpPr>
                  <a:spLocks noChangeArrowheads="1"/>
                </p:cNvSpPr>
                <p:nvPr/>
              </p:nvSpPr>
              <p:spPr bwMode="auto">
                <a:xfrm>
                  <a:off x="9125384" y="1116984"/>
                  <a:ext cx="2942021" cy="36932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121912" tIns="60956" rIns="121912" bIns="60956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微软雅黑" panose="020B0503020204020204" charset="-122"/>
                    <a:buNone/>
                    <a:defRPr/>
                  </a:pPr>
                  <a:r>
                    <a:rPr kumimoji="0" lang="zh-CN" alt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1C71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微软雅黑" panose="020B0503020204020204" charset="-122"/>
                    </a:rPr>
                    <a:t>算子加速</a:t>
                  </a:r>
                  <a:endParaRPr kumimoji="0" lang="zh-CN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D1C71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微软雅黑" panose="020B0503020204020204" charset="-122"/>
                    <a:sym typeface="Impact" panose="020B0806030902050204" pitchFamily="34" charset="0"/>
                  </a:endParaRPr>
                </a:p>
              </p:txBody>
            </p:sp>
          </p:grpSp>
          <p:sp>
            <p:nvSpPr>
              <p:cNvPr id="7" name="圆角矩形 6"/>
              <p:cNvSpPr/>
              <p:nvPr/>
            </p:nvSpPr>
            <p:spPr>
              <a:xfrm>
                <a:off x="8648956" y="4301443"/>
                <a:ext cx="2774757" cy="4494091"/>
              </a:xfrm>
              <a:prstGeom prst="roundRect">
                <a:avLst>
                  <a:gd name="adj" fmla="val 1780"/>
                </a:avLst>
              </a:prstGeom>
              <a:noFill/>
              <a:ln w="19050">
                <a:solidFill>
                  <a:schemeClr val="accent1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微软雅黑" panose="020B0503020204020204" charset="-122"/>
                </a:endParaRPr>
              </a:p>
            </p:txBody>
          </p:sp>
        </p:grp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6902" y="2942221"/>
              <a:ext cx="3346437" cy="1623443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4251806" y="2013679"/>
            <a:ext cx="5178127" cy="4660714"/>
            <a:chOff x="6911831" y="2234795"/>
            <a:chExt cx="5178127" cy="4660714"/>
          </a:xfrm>
        </p:grpSpPr>
        <p:grpSp>
          <p:nvGrpSpPr>
            <p:cNvPr id="18" name="组合 17"/>
            <p:cNvGrpSpPr/>
            <p:nvPr/>
          </p:nvGrpSpPr>
          <p:grpSpPr>
            <a:xfrm>
              <a:off x="6911831" y="2234795"/>
              <a:ext cx="5178127" cy="4660714"/>
              <a:chOff x="8648956" y="4301443"/>
              <a:chExt cx="3868596" cy="4660714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8725409" y="4480376"/>
                <a:ext cx="3792143" cy="4481781"/>
                <a:chOff x="8275262" y="1116984"/>
                <a:chExt cx="3792143" cy="4481781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8275262" y="3783935"/>
                  <a:ext cx="2765650" cy="181483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marR="0" lvl="0" indent="-285750" algn="l" defTabSz="7620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36FDE"/>
                    </a:buClr>
                    <a:buSzTx/>
                    <a:buFont typeface="Wingdings" panose="05000000000000000000" pitchFamily="2" charset="2"/>
                    <a:buChar char="n"/>
                    <a:defRPr/>
                  </a:pP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基于 </a:t>
                  </a:r>
                  <a:r>
                    <a:rPr kumimoji="0" lang="en-GB" altLang="zh-CN" sz="14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DolphinDB</a:t>
                  </a: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 的雪球定价</a:t>
                  </a:r>
                  <a:endPara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  <a:p>
                  <a:pPr marL="285750" marR="0" lvl="0" indent="-285750" algn="l" defTabSz="7620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36FDE"/>
                    </a:buClr>
                    <a:buSzTx/>
                    <a:buFont typeface="Wingdings" panose="05000000000000000000" pitchFamily="2" charset="2"/>
                    <a:buChar char="n"/>
                    <a:defRPr/>
                  </a:pP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可以自定义定价函数</a:t>
                  </a:r>
                  <a:endParaRPr kumimoji="0" lang="en-US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  <a:p>
                  <a:pPr marL="285750" marR="0" lvl="0" indent="-285750" algn="l" defTabSz="7620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36FDE"/>
                    </a:buClr>
                    <a:buSzTx/>
                    <a:buFont typeface="Wingdings" panose="05000000000000000000" pitchFamily="2" charset="2"/>
                    <a:buChar char="n"/>
                    <a:defRPr/>
                  </a:pP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用 </a:t>
                  </a:r>
                  <a:r>
                    <a:rPr kumimoji="0" lang="en-GB" altLang="zh-CN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GPU</a:t>
                  </a:r>
                  <a:r>
                    <a:rPr kumimoji="0" lang="zh-CN" alt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 加速雪球估值计算</a:t>
                  </a: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  <a:p>
                  <a:pPr marL="285750" marR="0" lvl="0" indent="-285750" algn="l" defTabSz="7620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436FDE"/>
                    </a:buClr>
                    <a:buSzTx/>
                    <a:buFont typeface="Wingdings" panose="05000000000000000000" pitchFamily="2" charset="2"/>
                    <a:buChar char="n"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  <a:p>
                  <a:pPr marL="457200" marR="0" lvl="0" indent="-457200" algn="just" defTabSz="914400" rtl="0" eaLnBrk="1" fontAlgn="auto" latinLnBrk="0" hangingPunct="1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1200"/>
                    </a:spcAft>
                    <a:buClr>
                      <a:srgbClr val="002060"/>
                    </a:buClr>
                    <a:buSzPct val="120000"/>
                    <a:buFont typeface="Wingdings" panose="05000000000000000000" pitchFamily="2" charset="2"/>
                    <a:buChar char="n"/>
                    <a:defRPr/>
                  </a:pPr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</p:txBody>
            </p:sp>
            <p:sp>
              <p:nvSpPr>
                <p:cNvPr id="22" name="前言"/>
                <p:cNvSpPr>
                  <a:spLocks noChangeArrowheads="1"/>
                </p:cNvSpPr>
                <p:nvPr/>
              </p:nvSpPr>
              <p:spPr bwMode="auto">
                <a:xfrm>
                  <a:off x="9125384" y="1116984"/>
                  <a:ext cx="2942021" cy="36932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121912" tIns="60956" rIns="121912" bIns="60956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微软雅黑" panose="020B0503020204020204" charset="-122"/>
                      <a:ea typeface="微软雅黑" panose="020B0503020204020204" charset="-122"/>
                      <a:sym typeface="Calibri" panose="020F0502020204030204" pitchFamily="34" charset="0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ts val="0"/>
                    </a:spcAft>
                    <a:buClrTx/>
                    <a:buSzTx/>
                    <a:buFont typeface="微软雅黑" panose="020B0503020204020204" charset="-122"/>
                    <a:buNone/>
                    <a:defRPr/>
                  </a:pPr>
                  <a:r>
                    <a:rPr kumimoji="0" lang="zh-CN" altLang="en-US" sz="16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1C71"/>
                      </a:solidFill>
                      <a:effectLst/>
                      <a:uLnTx/>
                      <a:uFillTx/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微软雅黑" panose="020B0503020204020204" charset="-122"/>
                    </a:rPr>
                    <a:t>场景加速</a:t>
                  </a:r>
                  <a:endParaRPr kumimoji="0" lang="zh-CN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D1C71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微软雅黑" panose="020B0503020204020204" charset="-122"/>
                    <a:sym typeface="Impact" panose="020B0806030902050204" pitchFamily="34" charset="0"/>
                  </a:endParaRPr>
                </a:p>
              </p:txBody>
            </p:sp>
          </p:grpSp>
          <p:sp>
            <p:nvSpPr>
              <p:cNvPr id="20" name="圆角矩形 19"/>
              <p:cNvSpPr/>
              <p:nvPr/>
            </p:nvSpPr>
            <p:spPr>
              <a:xfrm>
                <a:off x="8648956" y="4301443"/>
                <a:ext cx="2774757" cy="4494091"/>
              </a:xfrm>
              <a:prstGeom prst="roundRect">
                <a:avLst>
                  <a:gd name="adj" fmla="val 1780"/>
                </a:avLst>
              </a:prstGeom>
              <a:noFill/>
              <a:ln w="19050">
                <a:solidFill>
                  <a:schemeClr val="accent1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微软雅黑" panose="020B0503020204020204" charset="-122"/>
                </a:endParaRPr>
              </a:p>
            </p:txBody>
          </p:sp>
        </p:grpSp>
        <p:pic>
          <p:nvPicPr>
            <p:cNvPr id="37" name="图片 36" descr="图形用户界面, 文本, 应用程序, 电子邮件&#10;&#10;描述已自动生成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2122" y="2923570"/>
              <a:ext cx="3508553" cy="2064078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8116911" y="1997305"/>
            <a:ext cx="5178127" cy="4983929"/>
            <a:chOff x="8648956" y="4301443"/>
            <a:chExt cx="3868596" cy="4983929"/>
          </a:xfrm>
        </p:grpSpPr>
        <p:grpSp>
          <p:nvGrpSpPr>
            <p:cNvPr id="23" name="组合 22"/>
            <p:cNvGrpSpPr/>
            <p:nvPr/>
          </p:nvGrpSpPr>
          <p:grpSpPr>
            <a:xfrm>
              <a:off x="8662671" y="4480376"/>
              <a:ext cx="3854881" cy="4804996"/>
              <a:chOff x="8212524" y="1116984"/>
              <a:chExt cx="3854881" cy="4804996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8212524" y="3783935"/>
                <a:ext cx="2765650" cy="21380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7620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36FDE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使用 </a:t>
                </a:r>
                <a:r>
                  <a:rPr kumimoji="0" lang="en-GB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GPU</a:t>
                </a: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 加速的遗传算法实现来进行自动的因子挖掘</a:t>
                </a:r>
                <a:endPara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  <a:p>
                <a:pPr marL="285750" marR="0" lvl="0" indent="-285750" algn="l" defTabSz="7620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36FDE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相比 </a:t>
                </a:r>
                <a:r>
                  <a:rPr kumimoji="0" lang="en-GB" altLang="zh-CN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CPU</a:t>
                </a: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 版本的遗传算法实现</a:t>
                </a:r>
                <a:r>
                  <a:rPr kumimoji="0" lang="en-GB" altLang="zh-CN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GPLearn</a:t>
                </a:r>
                <a:r>
                  <a:rPr kumimoji="0" lang="zh-CN" alt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，</a:t>
                </a: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有着几十倍的性能提升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  <a:p>
                <a:pPr marL="285750" marR="0" lvl="0" indent="-285750" algn="l" defTabSz="7620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36FDE"/>
                  </a:buClr>
                  <a:buSzTx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  <a:p>
                <a:pPr marL="457200" marR="0" lvl="0" indent="-457200" algn="just" defTabSz="914400" rtl="0" eaLnBrk="1" fontAlgn="auto" latinLnBrk="0" hangingPunct="1">
                  <a:lnSpc>
                    <a:spcPct val="2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rgbClr val="002060"/>
                  </a:buClr>
                  <a:buSzPct val="120000"/>
                  <a:buFont typeface="Wingdings" panose="05000000000000000000" pitchFamily="2" charset="2"/>
                  <a:buChar char="n"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6" name="前言"/>
              <p:cNvSpPr>
                <a:spLocks noChangeArrowheads="1"/>
              </p:cNvSpPr>
              <p:nvPr/>
            </p:nvSpPr>
            <p:spPr bwMode="auto">
              <a:xfrm>
                <a:off x="9125384" y="1116984"/>
                <a:ext cx="2942021" cy="3693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121912" tIns="60956" rIns="121912" bIns="60956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微软雅黑" panose="020B0503020204020204" charset="-122"/>
                  <a:buNone/>
                  <a:defRPr/>
                </a:pPr>
                <a:r>
                  <a:rPr kumimoji="0" lang="zh-CN" alt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D1C71"/>
                    </a:solidFill>
                    <a:effectLst/>
                    <a:uLnTx/>
                    <a:uFillTx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微软雅黑" panose="020B0503020204020204" charset="-122"/>
                  </a:rPr>
                  <a:t>遗传算法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D1C71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微软雅黑" panose="020B0503020204020204" charset="-122"/>
                  <a:sym typeface="Impact" panose="020B0806030902050204" pitchFamily="34" charset="0"/>
                </a:endParaRPr>
              </a:p>
            </p:txBody>
          </p:sp>
        </p:grpSp>
        <p:sp>
          <p:nvSpPr>
            <p:cNvPr id="24" name="圆角矩形 23"/>
            <p:cNvSpPr/>
            <p:nvPr/>
          </p:nvSpPr>
          <p:spPr>
            <a:xfrm>
              <a:off x="8648956" y="4301443"/>
              <a:ext cx="2774757" cy="4494091"/>
            </a:xfrm>
            <a:prstGeom prst="roundRect">
              <a:avLst>
                <a:gd name="adj" fmla="val 1780"/>
              </a:avLst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微软雅黑" panose="020B0503020204020204" charset="-122"/>
              </a:endParaRPr>
            </a:p>
          </p:txBody>
        </p:sp>
      </p:grpSp>
      <p:pic>
        <p:nvPicPr>
          <p:cNvPr id="27" name="图片 26" descr="文本&#10;&#10;描述已自动生成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8212" y="2657996"/>
            <a:ext cx="2951417" cy="2152993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Shark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因子计算加速：以计算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Alpha6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因子为例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70305" y="1122363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定义计算图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260" y="1750695"/>
            <a:ext cx="6906895" cy="181483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定义计算函数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alpha6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metrics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array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ANY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metrics[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=&lt;-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mcorr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(open, volume,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&gt;</a:t>
            </a:r>
            <a:endParaRPr lang="en-US" altLang="zh-CN" sz="1600" b="0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定义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DeviceEngine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engine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createDeviceEngine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(name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"alpha6"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metrics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metrics,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                  dummyTable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inputTable, outputTable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resTable,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                  keyColumn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"SecurityID"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keepOrder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false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1" name="矩形 20"/>
          <p:cNvSpPr/>
          <p:nvPr>
            <p:custDataLst>
              <p:tags r:id="rId3"/>
            </p:custDataLst>
          </p:nvPr>
        </p:nvSpPr>
        <p:spPr>
          <a:xfrm>
            <a:off x="996315" y="1636395"/>
            <a:ext cx="6974840" cy="204406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846455" y="1114425"/>
            <a:ext cx="302260" cy="306070"/>
            <a:chOff x="763" y="6708"/>
            <a:chExt cx="476" cy="482"/>
          </a:xfrm>
        </p:grpSpPr>
        <p:sp>
          <p:nvSpPr>
            <p:cNvPr id="38" name="椭圆 37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9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209040" y="3895725"/>
            <a:ext cx="7034530" cy="35242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将发布表的数据导入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DeviceEngine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计算因子，结果会被存储至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resTable</a:t>
            </a:r>
            <a:endParaRPr lang="en-US" altLang="zh-CN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54075" y="3899535"/>
            <a:ext cx="302260" cy="306070"/>
            <a:chOff x="763" y="6708"/>
            <a:chExt cx="476" cy="482"/>
          </a:xfrm>
        </p:grpSpPr>
        <p:sp>
          <p:nvSpPr>
            <p:cNvPr id="40" name="椭圆 39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1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42" name="矩形 41"/>
          <p:cNvSpPr/>
          <p:nvPr>
            <p:custDataLst>
              <p:tags r:id="rId4"/>
            </p:custDataLst>
          </p:nvPr>
        </p:nvSpPr>
        <p:spPr>
          <a:xfrm>
            <a:off x="996315" y="4472940"/>
            <a:ext cx="6974840" cy="104902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209040" y="4687570"/>
            <a:ext cx="5080000" cy="583565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执行计算</a:t>
            </a:r>
            <a:endParaRPr lang="zh-CN" altLang="en-US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engine.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append!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(inputTable)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8390" y="1918970"/>
            <a:ext cx="2524125" cy="2628900"/>
          </a:xfrm>
          <a:prstGeom prst="rect">
            <a:avLst/>
          </a:prstGeom>
        </p:spPr>
      </p:pic>
      <p:sp>
        <p:nvSpPr>
          <p:cNvPr id="57" name="文本框 56"/>
          <p:cNvSpPr txBox="1"/>
          <p:nvPr/>
        </p:nvSpPr>
        <p:spPr>
          <a:xfrm>
            <a:off x="8618855" y="4798695"/>
            <a:ext cx="2621915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ctr"/>
            <a:r>
              <a:rPr lang="zh-CN" altLang="en-US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 </a:t>
            </a:r>
            <a:r>
              <a:rPr lang="en-US" altLang="zh-CN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DeviceEngine </a:t>
            </a:r>
            <a:r>
              <a:rPr lang="zh-CN" altLang="en-US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计算得到 </a:t>
            </a:r>
            <a:r>
              <a:rPr lang="en-US" altLang="zh-CN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alpha6 </a:t>
            </a:r>
            <a:r>
              <a:rPr lang="zh-CN" altLang="en-US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因子的部分结果</a:t>
            </a:r>
            <a:endParaRPr lang="zh-CN" altLang="en-US" sz="1600" b="0" i="0">
              <a:solidFill>
                <a:srgbClr val="5052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01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机器学习</a:t>
            </a:r>
            <a:endParaRPr lang="zh-CN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Shark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自动挖掘因子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42900" y="833120"/>
            <a:ext cx="3129915" cy="378460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传统金融因子挖掘主要基于统计方法和人工特征工程，难以有效捕捉复杂的非线性关系。为解决这一问题，业界开始采用遗传算法进行自动化因子挖掘，但其计算量巨大，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CPU 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运算效率低下。为此，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Shark 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框架创新性地引入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GPU 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加速技术，显著提升了遗传算法的运算效率，使大规模因子挖掘变得高效可行。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76015" y="833120"/>
            <a:ext cx="8081645" cy="569277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gpModel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(testData, xCols, yCol, groupCol){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// 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输入数据</a:t>
            </a:r>
            <a:endParaRPr lang="zh-CN" altLang="en-US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trainX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(xCols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&lt;-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groupCol),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testData).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// 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预测目标</a:t>
            </a:r>
            <a:endParaRPr lang="zh-CN" altLang="en-US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targetY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testData[yCol]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// 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定义基础算子库</a:t>
            </a:r>
            <a:endParaRPr lang="zh-CN" altLang="en-US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functionSet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'add'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'sub'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'mul'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'div'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'sqrt'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'log'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'abs'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'reciprocal'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"mcorr"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             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"mcovar"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"mstd"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"mmax"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"mmin"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"msum"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"mavg"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"mbeta"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"mprod"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"mvarp"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             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"mstdp"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"mwsum"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"mwavg"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// 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创建 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GPLearnEngine 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引擎 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                       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engine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createGPLearnEngine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(trainX, targetY, groupCol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groupCol, 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            functionSet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functionSet, populationSize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1000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generations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4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            tournamentSize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20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initDepth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[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4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constRange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            crossoverMutationProb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0.9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subtreeMutationProb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            hoistMutationProb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pointMutationProb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minimize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false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// 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自定义适应度函数</a:t>
            </a:r>
            <a:endParaRPr lang="zh-CN" altLang="en-US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myFitness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{x,y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-&gt;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spearmanr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zscore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clip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(x,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med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(x)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mad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(x,</a:t>
            </a:r>
            <a:r>
              <a:rPr lang="en-US" altLang="zh-CN" sz="14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true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), 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               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med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(x)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+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mad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(x,</a:t>
            </a:r>
            <a:r>
              <a:rPr lang="en-US" altLang="zh-CN" sz="14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true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))), y)}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setGpFitnessFunc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(engine, myFitness)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engine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xCols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"ret"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"open"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"close"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"high"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"low"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"volume"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"vwap"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yCol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"ret20"</a:t>
            </a:r>
            <a:endParaRPr lang="en-US" altLang="zh-CN" sz="1400" b="0">
              <a:solidFill>
                <a:srgbClr val="A31515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groupCol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"SecurityID"</a:t>
            </a:r>
            <a:endParaRPr lang="en-US" altLang="zh-CN" sz="1400" b="0">
              <a:solidFill>
                <a:srgbClr val="A31515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engine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gpModel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(testData, xCols, yCol, groupCol)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res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engine.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gpFit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true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3589655" y="832485"/>
            <a:ext cx="8168640" cy="57499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3"/>
          <p:cNvCxnSpPr/>
          <p:nvPr/>
        </p:nvCxnSpPr>
        <p:spPr>
          <a:xfrm>
            <a:off x="8476193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6"/>
          <p:cNvCxnSpPr/>
          <p:nvPr/>
        </p:nvCxnSpPr>
        <p:spPr>
          <a:xfrm>
            <a:off x="8294788" y="-18601"/>
            <a:ext cx="0" cy="68761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Shark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自动挖掘因子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12" name="图片 1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35" y="1551940"/>
            <a:ext cx="4515485" cy="30613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0865" y="1067118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挖掘出的因子公式：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1345" y="4819650"/>
            <a:ext cx="4738370" cy="1198880"/>
          </a:xfrm>
          <a:prstGeom prst="rect">
            <a:avLst/>
          </a:prstGeom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Shark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可以快速挖掘出大量的因子公式，但并不是所有的因子都是有效的。在因子正式被使用前，往往需要经过单因子评价、多因子回测等等步骤。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0865" y="1551940"/>
            <a:ext cx="5469890" cy="262001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574665" y="1067435"/>
            <a:ext cx="6439535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</a:t>
            </a:r>
            <a:r>
              <a:rPr lang="en-US" altLang="zh-CN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IC </a:t>
            </a:r>
            <a:r>
              <a:rPr lang="zh-CN" altLang="en-US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值分析法进行简单的单因子评价，下表是</a:t>
            </a:r>
            <a:r>
              <a:rPr lang="zh-CN" altLang="en-US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因子的</a:t>
            </a:r>
            <a:r>
              <a:rPr lang="en-US" altLang="zh-CN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IC </a:t>
            </a:r>
            <a:r>
              <a:rPr lang="zh-CN" altLang="en-US" sz="1600" b="0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值：</a:t>
            </a:r>
            <a:endParaRPr lang="en-US" altLang="zh-CN" sz="1600" b="0" i="0">
              <a:solidFill>
                <a:srgbClr val="5052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99785" y="4819650"/>
            <a:ext cx="5527040" cy="119888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Rank IC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序列的均值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——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因子显著性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Rank IC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序列的标准差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——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因子稳定性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Rank IC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序列均值与标准差的比值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——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因子有效性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2613025" y="219075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98780" y="6149340"/>
            <a:ext cx="2580640" cy="337185"/>
            <a:chOff x="13801" y="9536"/>
            <a:chExt cx="4064" cy="531"/>
          </a:xfrm>
        </p:grpSpPr>
        <p:sp>
          <p:nvSpPr>
            <p:cNvPr id="18" name="文本框 17"/>
            <p:cNvSpPr txBox="1"/>
            <p:nvPr>
              <p:custDataLst>
                <p:tags r:id="rId5"/>
              </p:custDataLst>
            </p:nvPr>
          </p:nvSpPr>
          <p:spPr>
            <a:xfrm>
              <a:off x="13801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Noto Sans S Chinese Regular" panose="020B0500000000000000" pitchFamily="34" charset="-128"/>
                  <a:ea typeface="Noto Sans S Chinese Regular" panose="020B0500000000000000" pitchFamily="34" charset="-128"/>
                  <a:cs typeface="思源黑体 Medium" panose="020B0600000000000000" charset="-122"/>
                </a:rPr>
                <a:t>01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cs typeface="思源黑体 Medium" panose="020B0600000000000000" charset="-122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6"/>
              </p:custDataLst>
            </p:nvPr>
          </p:nvCxnSpPr>
          <p:spPr>
            <a:xfrm>
              <a:off x="14733" y="9757"/>
              <a:ext cx="2208" cy="0"/>
            </a:xfrm>
            <a:prstGeom prst="line">
              <a:avLst/>
            </a:prstGeom>
            <a:ln w="1270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>
              <p:custDataLst>
                <p:tags r:id="rId7"/>
              </p:custDataLst>
            </p:nvPr>
          </p:nvSpPr>
          <p:spPr>
            <a:xfrm>
              <a:off x="16776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Noto Sans S Chinese Regular" panose="020B0500000000000000" pitchFamily="34" charset="-128"/>
                  <a:ea typeface="Noto Sans S Chinese Regular" panose="020B0500000000000000" pitchFamily="34" charset="-128"/>
                  <a:cs typeface="思源黑体 Medium" panose="020B0600000000000000" charset="-122"/>
                </a:rPr>
                <a:t>04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cs typeface="思源黑体 Medium" panose="020B0600000000000000" charset="-122"/>
              </a:endParaRPr>
            </a:p>
          </p:txBody>
        </p:sp>
        <p:cxnSp>
          <p:nvCxnSpPr>
            <p:cNvPr id="22" name="直接连接符 21"/>
            <p:cNvCxnSpPr/>
            <p:nvPr>
              <p:custDataLst>
                <p:tags r:id="rId8"/>
              </p:custDataLst>
            </p:nvPr>
          </p:nvCxnSpPr>
          <p:spPr>
            <a:xfrm>
              <a:off x="14723" y="9757"/>
              <a:ext cx="943" cy="0"/>
            </a:xfrm>
            <a:prstGeom prst="line">
              <a:avLst/>
            </a:prstGeom>
            <a:ln w="38100">
              <a:solidFill>
                <a:schemeClr val="bg1"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2287905" y="2589848"/>
            <a:ext cx="7636510" cy="16300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fontAlgn="ctr">
              <a:lnSpc>
                <a:spcPct val="100000"/>
              </a:lnSpc>
            </a:pPr>
            <a:r>
              <a:rPr lang="en-US" altLang="zh-CN" sz="10000" b="1" spc="400" dirty="0"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思源黑体 Medium" panose="020B0600000000000000" charset="-122"/>
                <a:sym typeface="+mn-ea"/>
              </a:rPr>
              <a:t>THANKS</a:t>
            </a:r>
            <a:endParaRPr lang="en-US" altLang="zh-CN" sz="10000" b="1" spc="400" dirty="0">
              <a:solidFill>
                <a:schemeClr val="bg1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思源黑体 Medium" panose="020B0600000000000000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10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12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6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7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8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9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21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案例：随机森林分类模型的训练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10565" y="1250950"/>
            <a:ext cx="6426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例：使用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进行一个随机森林分类模型的训练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818515" y="1665605"/>
            <a:ext cx="6029960" cy="409638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73455" y="1807210"/>
            <a:ext cx="5875020" cy="378460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首先下载数据到本地后存储在文件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&lt;BookDir&gt;/chapter13/wine.data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中</a:t>
            </a:r>
            <a:endParaRPr lang="zh-CN" altLang="en-US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用 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loadText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导入 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DolphinDB</a:t>
            </a:r>
            <a:endParaRPr lang="en-US" altLang="zh-CN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wineSchema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table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(...)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wine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loadText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2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"&lt;BookDir&gt;/chapter13/wine.data"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schema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wineSchema)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 randomForestClassifier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函数要求分类的标签的取值是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[0, classNum)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间的整数</a:t>
            </a:r>
            <a:endParaRPr lang="zh-CN" altLang="en-US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下载得到的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wine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数据的分类标签为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1, 2, 3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，需要更新为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0, 1, 2</a:t>
            </a:r>
            <a:endParaRPr lang="en-US" altLang="zh-CN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update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wine </a:t>
            </a:r>
            <a:r>
              <a:rPr lang="en-US" altLang="zh-CN" sz="12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set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Label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Label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2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endParaRPr lang="en-US" altLang="zh-CN" sz="1200" b="0">
              <a:solidFill>
                <a:srgbClr val="00A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将数据按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7:3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分为训练集和测试集</a:t>
            </a:r>
            <a:endParaRPr lang="zh-CN" altLang="en-US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def 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trainTestSplit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(x, testRatio) {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xSize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x.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size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testSize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xSize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testRatio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r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(</a:t>
            </a:r>
            <a:r>
              <a:rPr lang="en-US" altLang="zh-CN" sz="12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..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(xSize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2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)).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shuffle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</a:t>
            </a:r>
            <a:r>
              <a:rPr lang="en-US" altLang="zh-CN" sz="12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return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x[r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testSize], x[r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&lt;=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testSize]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}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wineTrain, wineTest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trainTestSplit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(wine, </a:t>
            </a:r>
            <a:r>
              <a:rPr lang="en-US" altLang="zh-CN" sz="12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0.3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wineTrain.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size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    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 124</a:t>
            </a:r>
            <a:endParaRPr lang="en-US" altLang="zh-CN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wineTest.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size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     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 54</a:t>
            </a:r>
            <a:endParaRPr lang="en-US" altLang="zh-CN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8025130" y="2505710"/>
            <a:ext cx="2730500" cy="977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数据导入</a:t>
            </a:r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025130" y="4424680"/>
            <a:ext cx="2730500" cy="977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数据集划分</a:t>
            </a:r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7" name="下箭头 16"/>
          <p:cNvSpPr/>
          <p:nvPr/>
        </p:nvSpPr>
        <p:spPr>
          <a:xfrm>
            <a:off x="9041130" y="3597910"/>
            <a:ext cx="685800" cy="711200"/>
          </a:xfrm>
          <a:prstGeom prst="downArrow">
            <a:avLst/>
          </a:prstGeom>
          <a:solidFill>
            <a:srgbClr val="E6DFFA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35965" y="588899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数据源：</a:t>
            </a:r>
            <a:r>
              <a:rPr lang="en-US" altLang="zh-CN">
                <a:solidFill>
                  <a:schemeClr val="bg1">
                    <a:lumMod val="6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hlinkClick r:id="rId4"/>
              </a:rPr>
              <a:t>wine</a:t>
            </a:r>
            <a:endParaRPr lang="en-US" altLang="zh-CN">
              <a:solidFill>
                <a:schemeClr val="bg1">
                  <a:lumMod val="6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hlinkClick r:id="rId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83780" y="1665605"/>
            <a:ext cx="22161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数据处理：</a:t>
            </a:r>
            <a:endParaRPr lang="zh-CN" altLang="en-US" sz="20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10565" y="1250950"/>
            <a:ext cx="64262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例：使用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进行一个随机森林分类模型的训练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82675" y="1808480"/>
            <a:ext cx="4198620" cy="378460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使用 </a:t>
            </a: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randomForestClassifier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函数进行随机森林分类</a:t>
            </a:r>
            <a:endParaRPr lang="zh-CN" altLang="en-US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model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randomForestClassifier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sqlDS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2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 </a:t>
            </a:r>
            <a:r>
              <a:rPr lang="en-US" altLang="zh-CN" sz="12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wineTrain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),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yColName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2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`Label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xColNames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[</a:t>
            </a:r>
            <a:r>
              <a:rPr lang="en-US" altLang="zh-CN" sz="12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"Alcohol"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2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"MalicAcid"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2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"Ash"...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numClasses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2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endParaRPr lang="en-US" altLang="zh-CN" sz="1200" b="0">
              <a:solidFill>
                <a:srgbClr val="00A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对测试集进行预测，并持久化模型</a:t>
            </a:r>
            <a:endParaRPr lang="zh-CN" altLang="en-US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predicted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model.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predict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(wineTest)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观察预测正确率</a:t>
            </a:r>
            <a:endParaRPr lang="zh-CN" altLang="en-US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sum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(predicted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==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wineTest.Label) \ wineTest.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size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(); 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持久化模型到本地磁盘</a:t>
            </a:r>
            <a:endParaRPr lang="zh-CN" altLang="en-US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modelPath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2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"&lt;BookDir&gt;/chapter13/wineModel.bin"</a:t>
            </a:r>
            <a:endParaRPr lang="en-US" altLang="zh-CN" sz="1200" b="0">
              <a:solidFill>
                <a:srgbClr val="A31515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model.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saveModel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(modelPath)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//</a:t>
            </a:r>
            <a:r>
              <a:rPr lang="zh-CN" altLang="en-US" sz="1200" b="0">
                <a:solidFill>
                  <a:schemeClr val="accent3">
                    <a:lumMod val="75000"/>
                  </a:schemeClr>
                </a:solidFill>
                <a:latin typeface="MyFont" panose="02010609030101010101" charset="-122"/>
                <a:ea typeface="MyFont" panose="02010609030101010101" charset="-122"/>
              </a:rPr>
              <a:t>持久化后，模型可以从本地磁盘中加载</a:t>
            </a:r>
            <a:endParaRPr lang="zh-CN" altLang="en-US" sz="1200" b="0">
              <a:solidFill>
                <a:schemeClr val="accent3">
                  <a:lumMod val="75000"/>
                </a:schemeClr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model </a:t>
            </a:r>
            <a:r>
              <a:rPr lang="en-US" altLang="zh-CN" sz="12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2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loadModel</a:t>
            </a:r>
            <a:r>
              <a:rPr lang="en-US" altLang="zh-CN" sz="12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(modelPath)</a:t>
            </a:r>
            <a:endParaRPr lang="en-US" altLang="zh-CN" sz="12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818515" y="1665605"/>
            <a:ext cx="6029960" cy="409638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8025130" y="1021080"/>
            <a:ext cx="2730500" cy="977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随机森林模型建立</a:t>
            </a:r>
            <a:endParaRPr lang="en-US" altLang="zh-CN" sz="2000">
              <a:solidFill>
                <a:schemeClr val="tx1">
                  <a:lumMod val="65000"/>
                  <a:lumOff val="3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025130" y="2940050"/>
            <a:ext cx="2730500" cy="977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模型预测</a:t>
            </a:r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7" name="下箭头 16"/>
          <p:cNvSpPr/>
          <p:nvPr/>
        </p:nvSpPr>
        <p:spPr>
          <a:xfrm>
            <a:off x="9041130" y="2113280"/>
            <a:ext cx="685800" cy="711200"/>
          </a:xfrm>
          <a:prstGeom prst="downArrow">
            <a:avLst/>
          </a:prstGeom>
          <a:solidFill>
            <a:srgbClr val="E6DFFA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8025130" y="4809490"/>
            <a:ext cx="2730500" cy="977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模型持久化</a:t>
            </a:r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9041130" y="4020820"/>
            <a:ext cx="685800" cy="711200"/>
          </a:xfrm>
          <a:prstGeom prst="downArrow">
            <a:avLst/>
          </a:prstGeom>
          <a:solidFill>
            <a:srgbClr val="E6DFFA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案例：随机森林分类模型的训练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机器学习分类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6" name="C9F754DE-2CAD-44b6-B708-469DEB6407EB-1" descr="wp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" y="1344930"/>
            <a:ext cx="6027420" cy="3864610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6286500" y="1064895"/>
          <a:ext cx="5158740" cy="5212080"/>
        </p:xfrm>
        <a:graphic>
          <a:graphicData uri="http://schemas.openxmlformats.org/drawingml/2006/table">
            <a:tbl>
              <a:tblPr firstRow="1">
                <a:tableStyleId>{71BD837B-2249-4294-BAAD-275842739916}</a:tableStyleId>
              </a:tblPr>
              <a:tblGrid>
                <a:gridCol w="2442210"/>
                <a:gridCol w="1127760"/>
                <a:gridCol w="1588770"/>
              </a:tblGrid>
              <a:tr h="2832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函数名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类别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说明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5"/>
                        </a:rPr>
                        <a:t>adaBoostClassifier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5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分类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AdaBoost分类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6"/>
                        </a:rPr>
                        <a:t>adaBoostRegressor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6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AdaBoost回归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7"/>
                        </a:rPr>
                        <a:t>elasticNet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7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ElasticNet回归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8"/>
                        </a:rPr>
                        <a:t>gaussianNB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8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分类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高斯朴素贝叶斯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9"/>
                        </a:rPr>
                        <a:t>glm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9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分类/回归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广义线性模型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0"/>
                        </a:rPr>
                        <a:t>kmeans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0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聚类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K-均值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1"/>
                        </a:rPr>
                        <a:t>knn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1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分类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K-近邻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2"/>
                        </a:rPr>
                        <a:t>lasso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Lasso回归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3"/>
                        </a:rPr>
                        <a:t>logisticRegression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3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分类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逻辑回归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4"/>
                        </a:rPr>
                        <a:t>multinomialNB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4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分类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多项式朴素贝叶斯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3"/>
                        </a:rPr>
                        <a:t>ols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3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最小二乘线性回归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3"/>
                        </a:rPr>
                        <a:t>olsEx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3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最小二乘线性回归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5"/>
                        </a:rPr>
                        <a:t>pca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5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降维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主成分分析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6"/>
                        </a:rPr>
                        <a:t>randomForestClassifier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6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分类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随机森林分类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7"/>
                        </a:rPr>
                        <a:t>randomForestRegressor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7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随机森林回归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  <a:tr h="30861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hlinkClick r:id="rId18"/>
                        </a:rPr>
                        <a:t>ridge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hlinkClick r:id="rId18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</a:pP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Ridge回归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69990" marR="69990" marT="34995" marB="34995" anchor="ctr"/>
                </a:tc>
              </a:tr>
            </a:tbl>
          </a:graphicData>
        </a:graphic>
      </p:graphicFrame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19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监督学习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-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XGBoost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为例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89635" y="1162050"/>
            <a:ext cx="4142740" cy="489267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XGBoost</a:t>
            </a:r>
            <a:r>
              <a:rPr lang="zh-CN" altLang="en-US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</a:t>
            </a:r>
            <a:r>
              <a:rPr lang="en-US" altLang="zh-CN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eXtreme Gradient Boosting</a:t>
            </a:r>
            <a:r>
              <a:rPr lang="zh-CN" altLang="en-US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）是一种高效且强大的机器学习算法，基于梯度提升框架，通过迭代训练多棵决策树逐步优化模型预测能力。</a:t>
            </a:r>
            <a:endParaRPr lang="zh-CN" altLang="en-US" sz="1600" b="0" i="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 b="0" i="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其核心创新在于结合一阶梯度与二阶导数加速收敛，并引入正则化防止过拟合，从而在分类、回归等任务中表现出卓越的精度和鲁棒性。凭借并行化设计、灵活的目标函数支持以及内置特征重要性分析，</a:t>
            </a:r>
            <a:r>
              <a:rPr lang="en-US" altLang="zh-CN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XGBoost</a:t>
            </a:r>
            <a:r>
              <a:rPr lang="zh-CN" altLang="en-US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成为</a:t>
            </a:r>
            <a:r>
              <a:rPr lang="en-US" altLang="zh-CN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Kaggle</a:t>
            </a:r>
            <a:r>
              <a:rPr lang="zh-CN" altLang="en-US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竞赛和工业级应用（如金融风控、推荐系统）中的首选工具，成功平衡了模型性能、效率与可解释性。</a:t>
            </a:r>
            <a:endParaRPr lang="zh-CN" altLang="en-US" sz="1600" b="0" i="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00700" y="125476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提供了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XGBoost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插件，下载安装脚本如下：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11850" y="2032000"/>
            <a:ext cx="4633595" cy="138366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listRemotePlugins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 </a:t>
            </a:r>
            <a:r>
              <a:rPr lang="en-US" altLang="zh-CN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查询有哪些插件</a:t>
            </a: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下载</a:t>
            </a:r>
            <a:r>
              <a:rPr lang="en-US" altLang="zh-CN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xgboost</a:t>
            </a:r>
            <a:r>
              <a:rPr lang="zh-CN" altLang="en-US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插件，会返回一个</a:t>
            </a:r>
            <a:r>
              <a:rPr lang="en-US" altLang="zh-CN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string</a:t>
            </a:r>
            <a:r>
              <a:rPr lang="zh-CN" altLang="en-US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，代表文件的</a:t>
            </a:r>
            <a:endParaRPr lang="zh-CN" altLang="en-US" sz="1400" b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zh-CN" altLang="en-US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路径，这个路径就是之后加载</a:t>
            </a:r>
            <a:r>
              <a:rPr lang="en-US" altLang="zh-CN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xgboost</a:t>
            </a:r>
            <a:r>
              <a:rPr lang="zh-CN" altLang="en-US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插件所需的参数</a:t>
            </a:r>
            <a:endParaRPr lang="zh-CN" altLang="en-US" sz="1400" b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pluginPath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installPlugin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"xgboost"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loadPlugin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(pluginPath)  </a:t>
            </a:r>
            <a:r>
              <a:rPr lang="en-US" altLang="zh-CN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加载</a:t>
            </a:r>
            <a:r>
              <a:rPr lang="en-US" altLang="zh-CN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xgboost</a:t>
            </a:r>
            <a:r>
              <a:rPr lang="zh-CN" altLang="en-US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</a:t>
            </a:r>
            <a:endParaRPr lang="zh-CN" altLang="en-US" sz="1400" b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5694680" y="1839595"/>
            <a:ext cx="4957445" cy="176276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00700" y="3816985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xgboost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插件调用：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3" name="矩形 12"/>
          <p:cNvSpPr/>
          <p:nvPr>
            <p:custDataLst>
              <p:tags r:id="rId4"/>
            </p:custDataLst>
          </p:nvPr>
        </p:nvSpPr>
        <p:spPr>
          <a:xfrm>
            <a:off x="5694680" y="4401820"/>
            <a:ext cx="4957445" cy="176276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11850" y="4678680"/>
            <a:ext cx="4633595" cy="116840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model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xgboost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::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train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(Y, X, params)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predicted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xgboost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::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predict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(model, testX)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(predicted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wineTest.Label) \ wineTest.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    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 0.981481</a:t>
            </a:r>
            <a:endParaRPr lang="en-US" altLang="zh-CN" sz="1400" b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监督学习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-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XGBoost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为例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87375" y="954405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数据处理：</a:t>
            </a:r>
            <a:endParaRPr lang="zh-CN" altLang="en-US" sz="16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661035" y="1453515"/>
            <a:ext cx="11125200" cy="14605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9475" y="1522095"/>
            <a:ext cx="9062720" cy="13220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Y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exec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Label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wineTrain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X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</a:t>
            </a:r>
            <a:endParaRPr lang="en-US" altLang="zh-CN" sz="1600" b="0">
              <a:solidFill>
                <a:srgbClr val="AF00DB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Alcohol, MalicAcid, Ash, AlcalinityOfAsh, Magnesium, TotalPhenols, Flavanoids,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NonflavanoidPhenols, Proanthocyanins, ColorIntensity, Hue, OD280_OD315, Proline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wineTrain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7375" y="3180398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6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训练参数配置：</a:t>
            </a:r>
            <a:endParaRPr lang="zh-CN" altLang="en-US" sz="1600" b="1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8165" y="5746115"/>
            <a:ext cx="5080000" cy="30670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参数说明参见 </a:t>
            </a: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13865" y="5732145"/>
            <a:ext cx="5080000" cy="306705"/>
          </a:xfrm>
          <a:prstGeom prst="rect">
            <a:avLst/>
          </a:prstGeom>
        </p:spPr>
        <p:txBody>
          <a:bodyPr>
            <a:spAutoFit/>
          </a:bodyPr>
          <a:p>
            <a:pPr marL="0" indent="0" latinLnBrk="1"/>
            <a:r>
              <a:rPr lang="en-US" altLang="zh-CN" sz="1400" b="0" i="0">
                <a:solidFill>
                  <a:srgbClr val="1868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hlinkClick r:id="rId4"/>
              </a:rPr>
              <a:t>XGBoost Parameters — xgboost 3.1.0-dev documentation</a:t>
            </a:r>
            <a:endParaRPr lang="en-US" altLang="zh-CN" sz="1400" b="0" i="0">
              <a:solidFill>
                <a:srgbClr val="1868DB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hlinkClick r:id="rId4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67715" y="3763645"/>
            <a:ext cx="2687955" cy="159956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params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objective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"multi:softmax"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num_class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max_depth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eta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subsample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0.9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矩形 18"/>
          <p:cNvSpPr/>
          <p:nvPr>
            <p:custDataLst>
              <p:tags r:id="rId5"/>
            </p:custDataLst>
          </p:nvPr>
        </p:nvSpPr>
        <p:spPr>
          <a:xfrm>
            <a:off x="661035" y="3603625"/>
            <a:ext cx="2901315" cy="191960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51935" y="3777298"/>
            <a:ext cx="7734300" cy="157226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model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xgboost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::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train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(Y, X, params)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testX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endParaRPr lang="en-US" altLang="zh-CN" sz="1400" b="0">
              <a:solidFill>
                <a:srgbClr val="AF00DB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  Alcohol, MalicAcid, Ash, AlcalinityOfAsh, Magnesium, TotalPhenols, Flavanoids,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  NonflavanoidPhenols, Proanthocyanins, ColorIntensity, Hue, OD280_OD315, Proline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wineTest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predicted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xgboost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::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predict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(model, testX)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(predicted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wineTest.Label) \ wineTest.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    </a:t>
            </a:r>
            <a:r>
              <a:rPr lang="en-US" altLang="zh-CN" sz="14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 0.981481</a:t>
            </a:r>
            <a:endParaRPr lang="en-US" altLang="zh-CN" sz="1400" b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矩形 20"/>
          <p:cNvSpPr/>
          <p:nvPr>
            <p:custDataLst>
              <p:tags r:id="rId6"/>
            </p:custDataLst>
          </p:nvPr>
        </p:nvSpPr>
        <p:spPr>
          <a:xfrm>
            <a:off x="3975735" y="3603625"/>
            <a:ext cx="7809865" cy="191960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861435" y="3188018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6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训练模型，预测并计算分类准确率：</a:t>
            </a:r>
            <a:endParaRPr lang="zh-CN" altLang="en-US" sz="1600" b="1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287780" y="2637790"/>
            <a:ext cx="9309735" cy="3937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无监督学习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-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PCA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为例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24535" y="1073150"/>
            <a:ext cx="10466070" cy="1227455"/>
          </a:xfrm>
          <a:prstGeom prst="rect">
            <a:avLst/>
          </a:prstGeom>
        </p:spPr>
        <p:txBody>
          <a:bodyPr wrap="square">
            <a:no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主成分分析（</a:t>
            </a:r>
            <a:r>
              <a:rPr lang="en-US" altLang="zh-CN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Principal Component Analysis, PCA</a:t>
            </a:r>
            <a:r>
              <a:rPr lang="zh-CN" altLang="en-US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</a:t>
            </a:r>
            <a:r>
              <a:rPr lang="en-US" altLang="zh-CN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b="0" i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一种经典的无监督统计方法，用于通过线性变换将高维数据降维，同时保留数据中的主要变异信息。其核心思想是将原始特征转换为一组线性不相关的新变量（称为主成分），这些主成分按方差从大到小排序，其中第一主成分携带原始数据中最大的方差，后续主成分依次递减。</a:t>
            </a:r>
            <a:endParaRPr lang="zh-CN" altLang="en-US" sz="1600" b="0" i="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7870" y="4879340"/>
            <a:ext cx="1045273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如果数据的维度太高，学习算法的效率可能很低下，通过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PCA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，将高维数据映射到低维空间，同时尽可能最小化信息损失，可以解决维度过多的问题。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PCA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的另一个应用是数据可视化，二维或三维的数据能便于用户理解。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64080" y="2673985"/>
            <a:ext cx="8077835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en-US" altLang="zh-CN" sz="1600" b="0" i="0">
                <a:solidFill>
                  <a:srgbClr val="0F0F0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pca(ds, [colNames], [k], [normalize], [maxIter], [svdSolver], [randomState])</a:t>
            </a:r>
            <a:endParaRPr lang="en-US" altLang="zh-CN" sz="1600" b="0" i="0">
              <a:solidFill>
                <a:srgbClr val="0F0F0F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87780" y="3268980"/>
            <a:ext cx="9310370" cy="114554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对数据源中指定列中的数据进行主成分分析。返回的结果是一个字典，包含以下键：</a:t>
            </a:r>
            <a:endParaRPr lang="zh-CN" altLang="en-US" sz="14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23850" indent="-285750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components</a:t>
            </a:r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：对应长度为 </a:t>
            </a:r>
            <a:r>
              <a:rPr lang="en-US" altLang="zh-CN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size( colNames )*k </a:t>
            </a:r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的主成分分析矩阵。</a:t>
            </a:r>
            <a:endParaRPr lang="zh-CN" altLang="en-US" sz="14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23850" indent="-285750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explainedVarianceRatio</a:t>
            </a:r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：对应长度为</a:t>
            </a:r>
            <a:r>
              <a:rPr lang="en-US" altLang="zh-CN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k </a:t>
            </a:r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的向量，包含前</a:t>
            </a:r>
            <a:r>
              <a:rPr lang="en-US" altLang="zh-CN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k </a:t>
            </a:r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个主成分分别解释的方差权重。</a:t>
            </a:r>
            <a:endParaRPr lang="zh-CN" altLang="en-US" sz="14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23850" indent="-285750"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singularValues</a:t>
            </a:r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：对应长度为</a:t>
            </a:r>
            <a:r>
              <a:rPr lang="en-US" altLang="zh-CN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k </a:t>
            </a:r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的向量，包含主成分方差</a:t>
            </a:r>
            <a:r>
              <a:rPr lang="en-US" altLang="zh-CN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协方差矩阵特征值</a:t>
            </a:r>
            <a:r>
              <a:rPr lang="en-US" altLang="zh-CN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r>
              <a:rPr lang="zh-CN" altLang="en-US" sz="14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sz="14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DIAGRAM_VIRTUALLY_FRAME" val="{&quot;height&quot;:356.25566929133856,&quot;left&quot;:106.65,&quot;top&quot;:121.6,&quot;width&quot;:320.9}"/>
</p:tagLst>
</file>

<file path=ppt/tags/tag222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3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4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5.xml><?xml version="1.0" encoding="utf-8"?>
<p:tagLst xmlns:p="http://schemas.openxmlformats.org/presentationml/2006/main">
  <p:tag name="KSO_WM_DIAGRAM_VIRTUALLY_FRAME" val="{&quot;height&quot;:356.25566929133856,&quot;left&quot;:106.65,&quot;top&quot;:121.6,&quot;width&quot;:320.9}"/>
</p:tagLst>
</file>

<file path=ppt/tags/tag226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7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8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9.xml><?xml version="1.0" encoding="utf-8"?>
<p:tagLst xmlns:p="http://schemas.openxmlformats.org/presentationml/2006/main">
  <p:tag name="KSO_WM_DIAGRAM_VIRTUALLY_FRAME" val="{&quot;height&quot;:356.25566929133856,&quot;left&quot;:106.65,&quot;top&quot;:121.6,&quot;width&quot;:320.9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31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32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5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5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UNIT_TABLE_BEAUTIFY" val="smartTable{fc17b5d7-724b-40f7-ba72-a9b84f42af40}"/>
  <p:tag name="KSO_WM_BEAUTIFY_FLAG" val=""/>
  <p:tag name="TABLE_ENDDRAG_ORIGIN_RECT" val="406*380"/>
  <p:tag name="TABLE_ENDDRAG_RECT" val="495*64*406*380"/>
</p:tagLst>
</file>

<file path=ppt/tags/tag25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199],&quot;65&quot;:[20205081]}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6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199],&quot;65&quot;:[20205081]}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64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65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199],&quot;65&quot;:[20205081]}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199],&quot;65&quot;:[20205081]}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71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72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7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199],&quot;65&quot;:[20205081]}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76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7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6206308],&quot;29&quot;:[50000199],&quot;65&quot;:[20205081]}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81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8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6206308],&quot;29&quot;:[50000199],&quot;65&quot;:[20205081]}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BEAUTIFY_FLAG" val="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BEAUTIFY_FLAG" val="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BEAUTIFY_FLAG" val="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BEAUTIFY_FLAG" val="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BEAUTIFY_FLAG" val=""/>
</p:tagLst>
</file>

<file path=ppt/tags/tag346.xml><?xml version="1.0" encoding="utf-8"?>
<p:tagLst xmlns:p="http://schemas.openxmlformats.org/presentationml/2006/main">
  <p:tag name="KSO_WM_BEAUTIFY_FLAG" val=""/>
</p:tagLst>
</file>

<file path=ppt/tags/tag347.xml><?xml version="1.0" encoding="utf-8"?>
<p:tagLst xmlns:p="http://schemas.openxmlformats.org/presentationml/2006/main">
  <p:tag name="KSO_WM_BEAUTIFY_FLAG" val=""/>
</p:tagLst>
</file>

<file path=ppt/tags/tag348.xml><?xml version="1.0" encoding="utf-8"?>
<p:tagLst xmlns:p="http://schemas.openxmlformats.org/presentationml/2006/main">
  <p:tag name="KSO_WM_BEAUTIFY_FLAG" val=""/>
</p:tagLst>
</file>

<file path=ppt/tags/tag349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BEAUTIFY_FLAG" val=""/>
</p:tagLst>
</file>

<file path=ppt/tags/tag351.xml><?xml version="1.0" encoding="utf-8"?>
<p:tagLst xmlns:p="http://schemas.openxmlformats.org/presentationml/2006/main">
  <p:tag name="KSO_WM_BEAUTIFY_FLAG" val=""/>
</p:tagLst>
</file>

<file path=ppt/tags/tag352.xml><?xml version="1.0" encoding="utf-8"?>
<p:tagLst xmlns:p="http://schemas.openxmlformats.org/presentationml/2006/main">
  <p:tag name="KSO_WM_BEAUTIFY_FLAG" val=""/>
</p:tagLst>
</file>

<file path=ppt/tags/tag353.xml><?xml version="1.0" encoding="utf-8"?>
<p:tagLst xmlns:p="http://schemas.openxmlformats.org/presentationml/2006/main">
  <p:tag name="KSO_WM_BEAUTIFY_FLAG" val=""/>
</p:tagLst>
</file>

<file path=ppt/tags/tag354.xml><?xml version="1.0" encoding="utf-8"?>
<p:tagLst xmlns:p="http://schemas.openxmlformats.org/presentationml/2006/main">
  <p:tag name="KSO_WM_BEAUTIFY_FLAG" val=""/>
</p:tagLst>
</file>

<file path=ppt/tags/tag355.xml><?xml version="1.0" encoding="utf-8"?>
<p:tagLst xmlns:p="http://schemas.openxmlformats.org/presentationml/2006/main">
  <p:tag name="KSO_WM_BEAUTIFY_FLAG" val=""/>
</p:tagLst>
</file>

<file path=ppt/tags/tag356.xml><?xml version="1.0" encoding="utf-8"?>
<p:tagLst xmlns:p="http://schemas.openxmlformats.org/presentationml/2006/main">
  <p:tag name="KSO_WM_BEAUTIFY_FLAG" val=""/>
</p:tagLst>
</file>

<file path=ppt/tags/tag357.xml><?xml version="1.0" encoding="utf-8"?>
<p:tagLst xmlns:p="http://schemas.openxmlformats.org/presentationml/2006/main">
  <p:tag name="KSO_WM_BEAUTIFY_FLAG" val=""/>
</p:tagLst>
</file>

<file path=ppt/tags/tag358.xml><?xml version="1.0" encoding="utf-8"?>
<p:tagLst xmlns:p="http://schemas.openxmlformats.org/presentationml/2006/main">
  <p:tag name="KSO_WM_BEAUTIFY_FLAG" val=""/>
</p:tagLst>
</file>

<file path=ppt/tags/tag359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BEAUTIFY_FLAG" val=""/>
</p:tagLst>
</file>

<file path=ppt/tags/tag361.xml><?xml version="1.0" encoding="utf-8"?>
<p:tagLst xmlns:p="http://schemas.openxmlformats.org/presentationml/2006/main">
  <p:tag name="KSO_WM_BEAUTIFY_FLAG" val=""/>
</p:tagLst>
</file>

<file path=ppt/tags/tag362.xml><?xml version="1.0" encoding="utf-8"?>
<p:tagLst xmlns:p="http://schemas.openxmlformats.org/presentationml/2006/main">
  <p:tag name="KSO_WM_BEAUTIFY_FLAG" val=""/>
</p:tagLst>
</file>

<file path=ppt/tags/tag363.xml><?xml version="1.0" encoding="utf-8"?>
<p:tagLst xmlns:p="http://schemas.openxmlformats.org/presentationml/2006/main">
  <p:tag name="KSO_WM_BEAUTIFY_FLAG" val=""/>
</p:tagLst>
</file>

<file path=ppt/tags/tag364.xml><?xml version="1.0" encoding="utf-8"?>
<p:tagLst xmlns:p="http://schemas.openxmlformats.org/presentationml/2006/main">
  <p:tag name="KSO_WM_BEAUTIFY_FLAG" val=""/>
</p:tagLst>
</file>

<file path=ppt/tags/tag365.xml><?xml version="1.0" encoding="utf-8"?>
<p:tagLst xmlns:p="http://schemas.openxmlformats.org/presentationml/2006/main">
  <p:tag name="KSO_WM_BEAUTIFY_FLAG" val=""/>
</p:tagLst>
</file>

<file path=ppt/tags/tag366.xml><?xml version="1.0" encoding="utf-8"?>
<p:tagLst xmlns:p="http://schemas.openxmlformats.org/presentationml/2006/main">
  <p:tag name="KSO_WM_BEAUTIFY_FLAG" val=""/>
</p:tagLst>
</file>

<file path=ppt/tags/tag367.xml><?xml version="1.0" encoding="utf-8"?>
<p:tagLst xmlns:p="http://schemas.openxmlformats.org/presentationml/2006/main">
  <p:tag name="KSO_WM_BEAUTIFY_FLAG" val=""/>
</p:tagLst>
</file>

<file path=ppt/tags/tag368.xml><?xml version="1.0" encoding="utf-8"?>
<p:tagLst xmlns:p="http://schemas.openxmlformats.org/presentationml/2006/main">
  <p:tag name="KSO_WM_BEAUTIFY_FLAG" val=""/>
</p:tagLst>
</file>

<file path=ppt/tags/tag369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BEAUTIFY_FLAG" val=""/>
</p:tagLst>
</file>

<file path=ppt/tags/tag371.xml><?xml version="1.0" encoding="utf-8"?>
<p:tagLst xmlns:p="http://schemas.openxmlformats.org/presentationml/2006/main">
  <p:tag name="KSO_WM_BEAUTIFY_FLAG" val=""/>
</p:tagLst>
</file>

<file path=ppt/tags/tag372.xml><?xml version="1.0" encoding="utf-8"?>
<p:tagLst xmlns:p="http://schemas.openxmlformats.org/presentationml/2006/main">
  <p:tag name="KSO_WM_BEAUTIFY_FLAG" val=""/>
</p:tagLst>
</file>

<file path=ppt/tags/tag373.xml><?xml version="1.0" encoding="utf-8"?>
<p:tagLst xmlns:p="http://schemas.openxmlformats.org/presentationml/2006/main">
  <p:tag name="KSO_WM_BEAUTIFY_FLAG" val=""/>
</p:tagLst>
</file>

<file path=ppt/tags/tag374.xml><?xml version="1.0" encoding="utf-8"?>
<p:tagLst xmlns:p="http://schemas.openxmlformats.org/presentationml/2006/main">
  <p:tag name="KSO_WM_BEAUTIFY_FLAG" val=""/>
</p:tagLst>
</file>

<file path=ppt/tags/tag375.xml><?xml version="1.0" encoding="utf-8"?>
<p:tagLst xmlns:p="http://schemas.openxmlformats.org/presentationml/2006/main">
  <p:tag name="KSO_WM_BEAUTIFY_FLAG" val=""/>
</p:tagLst>
</file>

<file path=ppt/tags/tag376.xml><?xml version="1.0" encoding="utf-8"?>
<p:tagLst xmlns:p="http://schemas.openxmlformats.org/presentationml/2006/main">
  <p:tag name="KSO_WM_BEAUTIFY_FLAG" val=""/>
</p:tagLst>
</file>

<file path=ppt/tags/tag377.xml><?xml version="1.0" encoding="utf-8"?>
<p:tagLst xmlns:p="http://schemas.openxmlformats.org/presentationml/2006/main">
  <p:tag name="KSO_WM_BEAUTIFY_FLAG" val=""/>
</p:tagLst>
</file>

<file path=ppt/tags/tag378.xml><?xml version="1.0" encoding="utf-8"?>
<p:tagLst xmlns:p="http://schemas.openxmlformats.org/presentationml/2006/main">
  <p:tag name="KSO_WM_BEAUTIFY_FLAG" val=""/>
</p:tagLst>
</file>

<file path=ppt/tags/tag379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BEAUTIFY_FLAG" val=""/>
</p:tagLst>
</file>

<file path=ppt/tags/tag381.xml><?xml version="1.0" encoding="utf-8"?>
<p:tagLst xmlns:p="http://schemas.openxmlformats.org/presentationml/2006/main">
  <p:tag name="KSO_WM_BEAUTIFY_FLAG" val=""/>
</p:tagLst>
</file>

<file path=ppt/tags/tag382.xml><?xml version="1.0" encoding="utf-8"?>
<p:tagLst xmlns:p="http://schemas.openxmlformats.org/presentationml/2006/main">
  <p:tag name="KSO_WM_BEAUTIFY_FLAG" val=""/>
</p:tagLst>
</file>

<file path=ppt/tags/tag383.xml><?xml version="1.0" encoding="utf-8"?>
<p:tagLst xmlns:p="http://schemas.openxmlformats.org/presentationml/2006/main">
  <p:tag name="KSO_WM_BEAUTIFY_FLAG" val=""/>
</p:tagLst>
</file>

<file path=ppt/tags/tag384.xml><?xml version="1.0" encoding="utf-8"?>
<p:tagLst xmlns:p="http://schemas.openxmlformats.org/presentationml/2006/main">
  <p:tag name="KSO_WM_BEAUTIFY_FLAG" val=""/>
</p:tagLst>
</file>

<file path=ppt/tags/tag385.xml><?xml version="1.0" encoding="utf-8"?>
<p:tagLst xmlns:p="http://schemas.openxmlformats.org/presentationml/2006/main">
  <p:tag name="KSO_WM_BEAUTIFY_FLAG" val=""/>
</p:tagLst>
</file>

<file path=ppt/tags/tag386.xml><?xml version="1.0" encoding="utf-8"?>
<p:tagLst xmlns:p="http://schemas.openxmlformats.org/presentationml/2006/main">
  <p:tag name="KSO_WM_BEAUTIFY_FLAG" val=""/>
</p:tagLst>
</file>

<file path=ppt/tags/tag387.xml><?xml version="1.0" encoding="utf-8"?>
<p:tagLst xmlns:p="http://schemas.openxmlformats.org/presentationml/2006/main">
  <p:tag name="KSO_WM_BEAUTIFY_FLAG" val=""/>
</p:tagLst>
</file>

<file path=ppt/tags/tag38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91.xml><?xml version="1.0" encoding="utf-8"?>
<p:tagLst xmlns:p="http://schemas.openxmlformats.org/presentationml/2006/main">
  <p:tag name="KSO_WM_BEAUTIFY_FLAG" val=""/>
</p:tagLst>
</file>

<file path=ppt/tags/tag392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93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94.xml><?xml version="1.0" encoding="utf-8"?>
<p:tagLst xmlns:p="http://schemas.openxmlformats.org/presentationml/2006/main">
  <p:tag name="KSO_WM_BEAUTIFY_FLAG" val=""/>
</p:tagLst>
</file>

<file path=ppt/tags/tag395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396.xml><?xml version="1.0" encoding="utf-8"?>
<p:tagLst xmlns:p="http://schemas.openxmlformats.org/presentationml/2006/main">
  <p:tag name="KSO_WM_BEAUTIFY_FLAG" val=""/>
</p:tagLst>
</file>

<file path=ppt/tags/tag397.xml><?xml version="1.0" encoding="utf-8"?>
<p:tagLst xmlns:p="http://schemas.openxmlformats.org/presentationml/2006/main">
  <p:tag name="KSO_WM_BEAUTIFY_FLAG" val=""/>
</p:tagLst>
</file>

<file path=ppt/tags/tag398.xml><?xml version="1.0" encoding="utf-8"?>
<p:tagLst xmlns:p="http://schemas.openxmlformats.org/presentationml/2006/main">
  <p:tag name="KSO_WM_BEAUTIFY_FLAG" val=""/>
</p:tagLst>
</file>

<file path=ppt/tags/tag39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BEAUTIFY_FLAG" val=""/>
</p:tagLst>
</file>

<file path=ppt/tags/tag401.xml><?xml version="1.0" encoding="utf-8"?>
<p:tagLst xmlns:p="http://schemas.openxmlformats.org/presentationml/2006/main">
  <p:tag name="KSO_WM_BEAUTIFY_FLAG" val="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KSO_WM_BEAUTIFY_FLAG" val=""/>
</p:tagLst>
</file>

<file path=ppt/tags/tag404.xml><?xml version="1.0" encoding="utf-8"?>
<p:tagLst xmlns:p="http://schemas.openxmlformats.org/presentationml/2006/main">
  <p:tag name="KSO_WM_BEAUTIFY_FLAG" val=""/>
</p:tagLst>
</file>

<file path=ppt/tags/tag405.xml><?xml version="1.0" encoding="utf-8"?>
<p:tagLst xmlns:p="http://schemas.openxmlformats.org/presentationml/2006/main">
  <p:tag name="KSO_WM_BEAUTIFY_FLAG" val=""/>
</p:tagLst>
</file>

<file path=ppt/tags/tag406.xml><?xml version="1.0" encoding="utf-8"?>
<p:tagLst xmlns:p="http://schemas.openxmlformats.org/presentationml/2006/main">
  <p:tag name="KSO_WM_BEAUTIFY_FLAG" val=""/>
</p:tagLst>
</file>

<file path=ppt/tags/tag407.xml><?xml version="1.0" encoding="utf-8"?>
<p:tagLst xmlns:p="http://schemas.openxmlformats.org/presentationml/2006/main">
  <p:tag name="KSO_WM_BEAUTIFY_FLAG" val=""/>
</p:tagLst>
</file>

<file path=ppt/tags/tag408.xml><?xml version="1.0" encoding="utf-8"?>
<p:tagLst xmlns:p="http://schemas.openxmlformats.org/presentationml/2006/main">
  <p:tag name="KSO_WM_BEAUTIFY_FLAG" val=""/>
</p:tagLst>
</file>

<file path=ppt/tags/tag409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BEAUTIFY_FLAG" val=""/>
</p:tagLst>
</file>

<file path=ppt/tags/tag411.xml><?xml version="1.0" encoding="utf-8"?>
<p:tagLst xmlns:p="http://schemas.openxmlformats.org/presentationml/2006/main">
  <p:tag name="KSO_WM_BEAUTIFY_FLAG" val=""/>
</p:tagLst>
</file>

<file path=ppt/tags/tag412.xml><?xml version="1.0" encoding="utf-8"?>
<p:tagLst xmlns:p="http://schemas.openxmlformats.org/presentationml/2006/main">
  <p:tag name="KSO_WM_BEAUTIFY_FLAG" val=""/>
</p:tagLst>
</file>

<file path=ppt/tags/tag413.xml><?xml version="1.0" encoding="utf-8"?>
<p:tagLst xmlns:p="http://schemas.openxmlformats.org/presentationml/2006/main">
  <p:tag name="KSO_WM_BEAUTIFY_FLAG" val=""/>
</p:tagLst>
</file>

<file path=ppt/tags/tag414.xml><?xml version="1.0" encoding="utf-8"?>
<p:tagLst xmlns:p="http://schemas.openxmlformats.org/presentationml/2006/main">
  <p:tag name="KSO_WM_BEAUTIFY_FLAG" val=""/>
</p:tagLst>
</file>

<file path=ppt/tags/tag415.xml><?xml version="1.0" encoding="utf-8"?>
<p:tagLst xmlns:p="http://schemas.openxmlformats.org/presentationml/2006/main">
  <p:tag name="KSO_WM_BEAUTIFY_FLAG" val=""/>
</p:tagLst>
</file>

<file path=ppt/tags/tag41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PP_MARK_KEY" val="f47a6c07-3c61-4e3d-94ae-11b4caf0a7b4"/>
  <p:tag name="COMMONDATA" val="eyJjb3VudCI6MiwiaGRpZCI6IjE4ZjhjZjVlYjBkNDhhNjI2MjE1MThjYjhjMmRkOGY5IiwidXNlckNvdW50IjoxfQ=="/>
  <p:tag name="resource_record_key" val="{&quot;10&quot;:[21571682,21600600,6166834,50035152,20093177,21595264,21571667,3505476,3633150,6206308],&quot;29&quot;:[50000090,50052716,50000211,50053052,50053246,50052948,50053112,50053304,50053037,50052976,50053008,50053121,50000086,50000097,50000142,50049413,50052436,50000099,50052409,50052433,50052423,50000213,50000283,50000199],&quot;65&quot;:[20205081]}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rtlCol="0">
        <a:noAutofit/>
      </a:bodyPr>
      <a:lstStyle>
        <a:defPPr marL="0" marR="0" indent="0" algn="just" defTabSz="914400" rtl="0" eaLnBrk="1" fontAlgn="auto" latinLnBrk="0" hangingPunct="1">
          <a:lnSpc>
            <a:spcPct val="150000"/>
          </a:lnSpc>
          <a:spcBef>
            <a:spcPts val="0"/>
          </a:spcBef>
          <a:spcAft>
            <a:spcPts val="600"/>
          </a:spcAft>
          <a:buClrTx/>
          <a:buSzTx/>
          <a:buFontTx/>
          <a:buNone/>
          <a:defRPr kumimoji="0" sz="1800" b="0" i="0" u="none" strike="noStrike" kern="1200" cap="none" spc="0" normalizeH="0" baseline="0" noProof="0" dirty="0">
            <a:ln>
              <a:noFill/>
            </a:ln>
            <a:solidFill>
              <a:srgbClr val="002060"/>
            </a:solidFill>
            <a:effectLst/>
            <a:uLnTx/>
            <a:uFillTx/>
            <a:latin typeface="Noto Sans S Chinese Regular" panose="020B0500000000000000" pitchFamily="34" charset="-128"/>
            <a:ea typeface="Noto Sans S Chinese Regular" panose="020B0500000000000000" pitchFamily="34" charset="-128"/>
            <a:cs typeface="Times New Roman" panose="02020603050405020304" pitchFamily="18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ajor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8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0.xml"/></Relationships>
</file>

<file path=customXml/item1.xml><?xml version="1.0" encoding="utf-8"?>
<s:customData xmlns="http://www.wps.cn/officeDocument/2013/wpsCustomData" xmlns:s="http://www.wps.cn/officeDocument/2013/wpsCustomData">
  <extobjs>
    <extobj name="C9F754DE-2CAD-44b6-B708-469DEB6407EB-1">
      <extobjdata type="C9F754DE-2CAD-44b6-B708-469DEB6407EB" data="ewoJIkZpbGVJZCIgOiAiNDExNTg5MTk2NjA4IiwKCSJHcm91cElkIiA6ICI1NDc4NDQ0NzYiLAoJIkltYWdlIiA6ICJpVkJPUncwS0dnb0FBQUFOU1VoRVVnQUFBNW9BQUFKUENBWUFBQUFkY2F1akFBQUFBWE5TUjBJQXJzNGM2UUFBSUFCSlJFRlVlSnpzM1htY2plWC94L0gzZmViTVBzYU1HV2JzeEtEc3kxaFRsb2lrSkNHbHIxUXFiU3EvRmxJaVMwb3FwVTBpbEtWRmtUVjdHUHUrRkNLN0djdVkvY3pNT2ZmdmoyRTR6YzdobUx5ZWo4ZjM4Wmh6M2RkMTNaOTc1R3ZlYzkzM2RVc0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XJpbkQzUVVBQUlBYlM2TE5IQ0pEZzl4ZEIzTG41eWwvd3pDUzNGMEhnTUxKNHU0Q0FBQUFBQUQvTFFSTkFBQUFBSUJMRVRRQkFBQUFBQzVGMEFRQUFBQUF1QlJCRXdBQUFBRGdVZ1JOQUFBQUFJQkxFVFFCQUFBQUFDNUYwQVFBQUFBQXVCUkJFd0FBQUFEZ1VnUk5BQUFBQUlCTEVUUUJBRUNoTVB1M2VkcTFlNDlUVzRyTnBnOCtIS3ZObTdkS2tqWnYyYXF6WjJQek5kLzdvei9VME9FamMrM3p5dXNETlhIeWxNc3IySVdTa3BQMS91Z1B0U1pxcmJ0TEFZQjhzYnE3QUFBQWdMd2tKaVpwNHFUSjZ0cmxmdDF5YzdYTWRnK0xSY3VXcjFDcGt1R3FVNmVXWnYwNlc0Y1BIOUhnUVcrb1hMa3l1YzRabjVpZ3VMaDRwN2FKMzA2UnpXYlRrMDg4SmtrNmZPaUlpZ1VINTFuZkJ4OStyTlRVMU11NE1xbDRhS2dlNjkzTHFTMHRMVTEyaDBNKzN0NlpuMWY4c1VwaDRXR3FXNmUyenAyTHkzVk9YejgvQlJZSnVLeDZBTUFWQ0pvQUFPQzZ0MkRSN3pJTVErM2J0WFZxOS9UMGxJZUhoNUtTa21RWWh0NFk4SnBHam5wZkE5OGFyQkZEaDZoTW1WSUZPcytxMVd0VXVuVHBBdGNYRmJWT3FXbHA4dkwwTE5BNFcycXF5cGJKZXI0RkMzL1hsK01uYU1KWG55czBOTVRwMkpxMTZ6VG13N0c1em50WCt6djFWSi9IQzFRTEFMZ1NRUk1BQUZ6WDB0TFNOSHZPYjJyZHFvVUNBNHNveFdhVFBkMHVmMzgvU1pLL242OFNFNU1rU1o1V3ExN3QvNUkrK3ZoVEJRVDRaenZmcGsyYlZiWnMyY3pQZS9mdVUwUkVaY1hGeGV2a3lXZzFhOXJrc3VwczNDaFNyNzNTdjBCam5uK3h2eHgyZTRIR1ZLNVVLY3NLNkFXcHRsUk5udnBkZ2VZRGdLdUJvQWtBQUs1cmMrY3ZWTnk1T0hYcGZKOGthYzZjdWZybDF6bjZmTnhZZVZnOTVPdm5wNlBIam1uSjBtV0tpVG10VTZkUEtURTVXWVBlZWx0VnExYlJzMzJmeXB6TDRYRG9uUkdqOUVqUGh5UkpoLzQ1cFA5N2JhQ0dEUjBzbTgwbVNkcTZiYnZlZTMrTXBJeG5RUC84YTIvbTV3dmF0R210T3JWclhZdkx6NkpzbWRMWnJvSktVa0pDSWtFVHdIV0JvQWtBQUs1YnNiSG5OSFBtRCtwd2Qzc1ZMeDZxeEtRay9UenJWOVdvVVYzOVgzMWRSNDhla3lTZFBCbXRYYnYzS0RDd2lFSkRRaFJhUEZUVnE5K2lteTk1bmxPU1ltSk9LVDA5WFdWS2xkTG1MVnRVcm53NWhZZVYwT2d4SDZsUncwaEowdEVqUjNYMHlGRkprdDF1MTltenNWcS9ZYVBUUEhYcTVCNHl0Mjdicm5OeDJUOUhHVklzUk5WdnFaYnRNUUQ0cnlCb0FnQ0E2NUxObHFxeG4zNm11UGdFeVpTKytPcHI3ZC8vdHhLVGt0VGp3Vzc2YSs5ZWVWbzl0ZWozeFRwejlxdysrdUE5ZVhsNTVUcm4wYU1aQWJKMDZZdlBidlo1NGpFTkh6RktxOWRFcVVLNWN2cjRvOUdaeHg1ODZIK3FYYnRtZ1crSm5UN2pCKzNZdVN2Ylk0MGFSaEkwQWZ6bkVUUUJBTUIxNmRqeFkxcS9ZYU04UER3VXRYYXR2TDI4OWMraHcrcllvYjNLbHl1cjh1VXluclBjdjMrL0RoNzh4eWxrcHFXbDZlVEpHSjA2ZmNycEZ0ZkRSNC9KMDJwVldGaUp6TGJnb0NDOTFPOTVQZG4zT2JWdTFkSmw5ZGVwWFZNdnZ2QzhVOXVJZDk5ejJmd0FjRDBqYUFJQWdPdFMrWExsTlA2TGNRb05EWkhGWXRIZ0ljTVVuNUNnSGc5Mmw1UnhXKzJKRXljVkY1K2crSVFFZmZqeEp6cDVNbG9uVHA3VW1UTm5aWnFtSk9uSG1kL0wwNXJ4STgrQkF3ZFV0bXdaV1N6T3J4SmZzeWJqL1pUTmIyM21zdnF0bnA0S0RnNXlick5lM285ZTV5OUZGb3NoaDhPaFAxYXZ5YmJmaGVkTUFjRGRDSm9BQU9DeTdmazZwa2k2dDlGVHB1Tm1HUXFUakZEVGxDVzNNY25SNldkOXcvTCtFY1Jpc2FoRWllS1NwTVZMbG1yVDVpMGFOT0ExK2Z2NzZhZWZmOUhFYjZjNDlkKzFlNC9LbGkyalprMmJLQ3dzVEVXTEJxcHNtZEt5ZW5oazl0bi85d0ZWdXFsaWxuTjE2dFJSVmF0VlZjVUs1Zk4xM2RlYUl6MWRrdVJoc1NvOVBWM3ZqLzdRelJVQlFPNEltZ0FBb01DT3pUYjlUcDg3UFNMTmREeHVTSDZtb1dURDFGRkp4eVU1WEhtdWc0Y082Y3Z4RTlUbWp0YUtqS3d2U2FwWHI2NktGZzFVaVJKaDhyUmE5Y3JyQTlXbDgzMXEyNmExSkNrMU5WV0Rod3hUUUlDL0JyejJpaVFwUGlGQmh3NGQxcDF0N3NoeURvdkZvdlViTnVqdEllODR0YWZZYklwYXUxNWR1eitjMlZZa3NJaSsvdkl6VjE1aW5wTFByMVQ2K0hqTDA5TlRvOThibVcyL2xKUVVEUncwK0ZxV0JnRFpJbWdDQUlBQzJUWTE5cVl6NTA3OWFralZaV2lpWVRHL3J0R2p4Qi81SFo5b000ZEk2cFNmdm4vL2ZVQnZ2ek5jZHJ0RFJZb0VhTlI3SCtqQXdZTjYrYVYrVHM5VEZna0kwUDYvLzViVVdtbHBhWHIzL1ErMGI5OSt2VDE0a0ZPZnI3LzhUTjQrM3RtZXEycVZDS1dscFRtMXpadS9VTVdMaDZwQi9YcVpiVDQrUHZtNnpuT3g1N1IrdmZOdXRmSHg4Zkwzei83OW5yazVmZnEwSkNrb09FaUdZU2lpY3FWcyt5VWtKQlo0YmdDNEdnaWFBQUFnM3c3UE1IMWpiYWRXU0thSEtZOW1OWHVHckw2YTUzdHQ0SnRLU1VtUkpLMzhZNVVxbEMrdjVzMXZWV2hJaUZPL1NwVXJhZWVPWFVwSVNOVHdrYVAwMTk1OWVtUEFhN3E1V2xXbmZxR2h6dU11MWFSeEl6VnAzTWlwYmNtU1phcFlvYnllZU96UkF0ZStkOTkrRFIyZWRlVXhQRHk4d0hPZGpJN09HQnNXVnVDeEFPQU9CRTBBQUpCdnNhbW5SeHFHaWpzc2x0cTFlb1RzdWRybmUvN1p2Z29OQ1ZINTh1WGs2NXZ6U21LZG1qVTFjZklVL2QrcnJ5c2hLVW5EaGc1VzFTb1JzdHZ0OHJqa0djMXI1ZVVYWDVETmxwcnRzZHl1SXlmYnQrMlExV3BWMmJKbHJyUTBBTGdtQ0pvQUFDQmZkazZPcm16S2ZONlE4WHF0SHFGWFBXUkswcTNObW1ScE8za3lXaGFMUmNXTGgwcVM3SGE3NGhMak03NTJPUFQreU9HWnJ5LzU2ZWRmRlJNVG83NVA5N2tXNVdZS0NTbDJSZU1qSWlycmdTNmQ1ZXZucThURUpLM2ZzRkcxYXRhUXY1K2ZpeW9FZ0t1TG9Ba0FBUExIc1BTUzZiQ2xtNkZqcitWcEU1T1N0R3ZuYm0zZHZsMmJOMi9SNFNOSDlWanZYcnEzWXdkdDNyeFZYMzh6VVljT0gxR1JnQUNscE5nVUZIVHhsU0ovN3YxTFo4L0dYcE02SGFhcDFOVHNWekZ6Y3VFVkxQOVd0VXFFcWxhSmtDUjkvc1Y0SlNZbDZlNjcybDl4alFCd3JSQTBBUUJBbmt6VE5IWk9PZFZiaHI2djNkTzRKanZPTEZ1K1VyTituYTJEQi8rUncrRlFVTkZBMWFsZFcxMjZkRlpLY29xZTYvZXkvdm5ua01xWEw2ZVJ3NGNxSlNWRmc0Y00wNlRKVTlUbjhkNDZHeHVyelp1MzZvSDdPK2Q1cm5Yck51aklzV05aMmxQVDBuVHM2SEg5Tk90WHAvYkFJa1YwUit1V1RtMVJVZXZVcGR0REJiN09jcm5jRGp0N3psek5uYjlBRFJyVVU0TUc5UlFiZTA1OW5ucW13T2NBZ0d1Tm9Ba0FBUEswWjFwc2VSa3FhVW9ycjlVNVBhMVdsUXdQVSt1V0xWU3paZzJWTDFkV2htRklVbWJ3ZS9tbEY5UzhXVk5aTEJtdjdyeWpkVXZOK1cyZTl1M2JyN2o0T0VsU216dGE1WG11SmN1V2FmV2F0ZGtlTzNqb2tDWk9tdXpVVnJwMHFTeEJzM1Nwa29xTWJGQ2dhMXk2ZEhtMjdhWnA2dnZwTXpWdCtreVZLMXRHTC9kN1FaTGs2ZVdwRnJmZmx1TjhhZW5wV3J4a2FZRnFBSUNyZ2FBSkFBRHk1SERZUzBpU2g2RVQxK3FjelpvMVViTnNudEdVcEU3MzNLM09uZTdKMHY3TTAwOHFvRWlBRnYrK1ZONCszdXIvMGd2NWVsNnkvMHY5NUhEay8vV2Z4dmxnZTZueTVjdXBkNjlIOGoySEpHM1p1azBPdXoxTCsvZlRaMmphOUI5VXZudzV2VDFvb1B6OU01N045UGZ6eS9WNTA0U0VSSUltZ091QzRlNENBQURBOVcvNzVKZ1docUdscHFtV05Yc1dYM1lsY3lYYXpDRXlOQ2p2bmpjdXU5MnVlZk1YcW1XTDJ6TkQ1clhtNXlsL3d6Q1MzSEp5QUlVZUs1b0FBQURYR1E4UEQ5M2RnYzEvQUJSZVdlLzdBQUFBQUFEZ0NoQTBBUUFBQUFBdVJkQUVBQUFBQUxnVVFSTUFBQUFBNEZJRVRRQUFBQUNBU3hFMEFRQUFBQUF1UmRBRUFBQUFBTGdVUVJNQUFBQUE0RklFVFFBQUFBQ0FTeEUwQVFBQUFBQXVaWFYzQVFBQTRNYmk3MjI4S2VsTmQ5Y0JBTGg2V05FRUFBQUFBTGdVUVJNQUFBQUE0RklFVFFBQUFBQ0FTeEUwQVFBQUFBQXVSZEFFQUFBQUFMZ1VRUk1BQUFBQTRGSUVUUUFBQUFDQVN4RTBBUUFBQUFBdVJkQUVBQUFBQUxnVVFSTUFBQUFBNEZJRVRRQUFBQUNBUzFuZFhRQUFBTGl4Sk5yTUlUSTB5TjExSUhkK252STNEQ1BKM1hVQUtKeFkwUVFBQUFBQXVCUkJFd0FBQUFEZ1VnUk5BQUFBQUlCTEVUUUJBQUFBQUM1RjBBUUFBQUFBdUJSQkV3QUFBQURnVWdSTkFBQUFBSUJMRVRRQkFBQUFBQzVGMEFRQUFBQUF1QlJCRXdBQUFBRGdVZ1JOQUFCd1hWdSs4Zzg1SEE2WHp6dnU4eTgxYi81Q2w4OTdOU1FsSit2OTBSOXFUZFJhZDVjQ0FQbGlkWGNCQUFBQU9WbS9mcU5HZi9DUjl1L2JyOTZQL2srU05IL2hJazJZTUNsZjQwdVZMcVVQUjQvSzBtNjMyN1ZzMlFwVmU2cXFVL3VlUFgvcHpjRkRjcDN6ODA4L1ZyR1FZazV0SDN6NHNWSlRVL05WMDc4VkR3M1ZZNzE3T2JXbHBhWEo3bkRJeDlzNzgvT0tQMVlwTER4TWRldlUxcmx6Y2JuTzZldm5wOEFpQVpkVkR3QzRBa0VUQUFCY3R5SWo2NnR4bzBqTituV09JaUlxcS9tdHpaU2VsaTVmUDE4OSsvUlRrcVRQdnhxdit2WHFLckorZmYwMGE1WjgvZnpVdm0xYnJkKzRVZHQzN0hTYUx5NCtRYWsybXc0Zk9hSVVtMDNoWVdFNmRlcTBKTW5ieDF0MmgwTXBOcHVlZU94UkZROE5kUnE3NTYrLzlOUFB2OGhobWxucWpJcGFwOVMwTkhsNWVoYm8rbXlwcVNwYnBuU1c5Z1VMZjllWDR5ZG93bGVmS3pRMHhPblltclhyTk9iRHNibk9lMWY3Ty9WVW44Y0xWQXNBdUJKQkV3QUFYTmVlZi9ZWjdmKzd2ejRkOTRXcVJFUklrcnk5dlJVWldWK1NOR255RkpVclcxYVJrZlcxYlBrS0ZRa3Nvc2pJK2pvWkhaMGxhSTc3N0hPdFhuUHg5dFBYQmd6Sy9McE42MVpxMWFxbEpLbG1yUnFxVUs2YzAxaTczWjVyblkwYlJlcTFWL29YN05wZTdDOUhIdlArVytWS2xiS3NnRjZRYWt2VjVLbmZGV2crQUxnYUNKb0FBT0M2RmhEZ3J4ZWVlMFp2dlBtMnR1M1ljVVZ6UGZuRTQzcms0WWMxNnYzUnFsaXhvaDY0djNQbU1UOS9QeDA5ZWt5UzlQcUFRZkt3T0c5bGtaYWVma1huZHBXeVpVcG51d29xU1FrSmlRUk5BTmNGZ2lZQUFManUxYXBaUTRNR3ZLYkl5UHFhODlzOHBhVFl0R3JWR2trWkcrVWNPSEJRcTFhdDBhblRwNVdZbEtSVnE5Ym93SUdEV2VZSkRnNlNqMCtLL2psMFdOMjZkdEhLUDFhcFljUDZxbGloZ2lUSnc4T2lRUU5leTdXV3dNQWllZGE3ZGR0Mm5Zdkwvam5La0dJaHFuNUx0VHpuQUlEQ2pLQUpBQUFLaFF1M3lsbzlyVXBKVHRaSFl6L05QTGJ5ajFWYStjZXF6TSs3ZHUyV2xMRVowTC90MkxGVERvZEROV3BVMXhmako2aEVXSEZWckZCQloyTmpsWnlVb3RLbHMxOHR2T0RVcVRNcUdoUW9meisvSFB0TW4vR0RkdXpjbGUyeFJnMGpDWm9BL3ZNSW1nQUE0THAwNXN4WmZmTFo1NW1mNjlhcG80NGQycXRkMnpacTE3YU5wSXpWekJkZmZrVjN0R3FwQjdwMHpta3FKeHMyYlZMVnFoRXFFdUM4SytzMzMzeXJaU3RXNW11T1ovcytwYlp0V3VmYXAwN3RtbnJ4aGVlZDJrYTgrMTYrNWdlQXdvNmdDUUFBcm52YnQrOVFjTkdnTE8xZmZqVkJ4NCtma0wrL3Y2S2kxbVU1WGlXaXN0T3JTRXpUMU5yMUc5U2hYYnNzZlovczg3anFONmluMFI5OHBHRkQzMWFaZjYyR2p2bm9ZeVVtSmV1TjExK1ZYeTZybVJkWVBUMFZIT3hjczlWNmVUOTZYZGpvMW1JeDVIQTQ5TWZxTmRuMnM5bHNselUvQUxnYVFSTUFBRnkyQTkrY0RVcjB0TjlyR0dZRmgwTjFERU5aMCtDL0pKOU1qZk1OOThwejdtTEZndlhtd05jbFNYMmVmamJMOFo5KytrVkxsaTZUajdlM0prNmE3SFFzTFQxZGRydGRyLzdmeTJyV3RIRm0rNWt6WjNYbTlCbXRYUG1ITm0vWm9yaHpjWnI1dzQ5YXRHaXhHamRxbUJrdWs1T1NsSkNZNkRTbjNlNlExY01qUzNpOEZoem5OeUx5c0ZpVm5wNnU5MGQvZU0xckFJQ0NJR2dDQUlBQ3l3aVk2VzhsbU9tOURDbklOQ1ZENWxiVE5HS3Z4ZmwvbmpWYkV5ZFBVWXZibXV1bEY1MXZUNDFQU05ETC8vZXFIQTVUZFdyWGNqcm01ZTJsRnJjMXovenM0V0ZSUUVDQVFrTkNGSERKcmJUdmpIZzMyL1BlWEsycUM2OGkvNUxQcjFUNitIakwwOU5Ubzk4Ym1XMi9sSlFVRFJ3MCtGcVdCZ0RaSW1nQ0FJQUMyZjM5MlFxSjlyU2ZKYU9PWVppVFROT1lXTE5uOFdYNUhaOW9NNGRJdXVkeXptMjMyL1gxTjVNMDU3ZDVxbjVMdGN4bktwOTRvcmVLQkFUSTRYRG9ndzgvVm5UMEtZMGNObFQrL3M2M3VCWUpDSEFLcHIwZWYxTHQyOTJwbHJmZkprbmF0R216SkduVWlHRXE4NjlYaUx6M3dSaWxKS2ZrdTlaenNlZTBmdjFHcDdiNCtIajUrL3ZuLzRMUE8zMzZ0Q1FwS0RoSWhtRW9vbktsYlBzbEpDUm0ydzRBMXhwQkV3QUE1SnZWb1FDN1BXMnBLU05ZcGxyVzdGa2kzd0hURlk0ZFA2R0ZpeGFyNzlOOTFLNXRHMFZGcmRQWVR6L1RycGRmMFFmdnZhdVBQeDJuVFp1MjZKbW5uMVMxYWxVdSt6d0gvL2xIU1VuT29TMGhJVkZXRDQ5OHo3RjMzMzROSFo1MTVURThQTHpBOVp5TWpzNFlHeFpXNExFQTRBNEVUUUFBa0c5Mmk5RkxVZ1dMWWRhdC9uQ0pMZGY2L0dYTGxOWm5uM3lrNHNWREpVbU5HemRVaFFybE5XSGlKTDA5ZEpqMi8zMUFMNzd3bkZyYzNqelhlVkpTVW5UcytBbWxwNlZwK2ZLVld2bkhLaG1Hb1E3dDdwUWtqWjh3VVJiRGNCcVRtcGFtcWxVaThsWG55eSsrSUpzdE5kdGp2cjQrK1pyalV0dTM3WkRWYWxYWnNtVUtQQllBM0lHZ0NRQUE4czh3N3pkTnZWM2pHb2RNdTkyZStmV0ZrQ2xKY1hIeG1yOXdrVFp1MmlKL2YzOE5mbk5nbHVjeUwwaE9UdEhiUTRmcFJIUzB6cHcrazluKzk0R0RxbEtsc3VyWHJadlo5djU3STFTaFhEbW44VU9HalZCaVBtOU5EYmxrcDl2TEVSRlJXUTkwNlN4ZlAxOGxKaVpwL1lhTnFsV3pScTd2N2dTQTZ3bEJFd0FBNUk4cHlaQUMwcTNYZE12VEgzK2FwWmlZVTlxeWJadU9IajJtMHFWTDZhKzkrN1RvOThWYXVteUYwdFBUMWJaTmEvVjh1RWVXZDJOZXlzZkhXeVZLbEZETm10VlZzbVJKbFMxZFdrT0h2NnRIZS9WVTNUcDFkT0w0Q2UzWXVWT1N0R0g5UnUzWi9hZVNrMU5rczZVb09TVkZodzRkbGkwMVZSK00rVmhGQW92b2ljY2VkWnJmWVpwS1RjMStGVE1uNW9YM2x2eEwxU29SbWF1bm4zOHhYb2xKU2JyN3J2WUZtaHNBM0ltZ0NRQUE4aVVqWjVvTEtqNGFmRTEybHBXa1pTdFdhdExrcWFwWHQ0NE9IRHlvVndlOG9XNWRIOUMwYVRPVWtwS2kyMjVycmk3MzM2ZlNwVXJtT1pkaEdIcXAzM05PYlJZUGl5UXBhdTFhamZ2c3k4ejI3NmZOa0srdmo3eDlmT1RyN1NOdlh4OGxKeVhyd3QyMDJRWGFxS2gxNnRMdG9RSmZZN2xjYm9lZFBXZXU1czVmb0FZTjZxbEJnM3FLalQyblBrODlVK0J6QU1DMVJ0QUVBQUQ1WWhpU3c5U0phM1crVmF2VzZNT1BQbEdsU2pmcHRWZjc2MXpzT1kwZTg1RytHajlCVXNidHBRSCtmbHE5ZW8yOHZiMWxzVmljeHFlbXBTblZacE10TlZXdFc3WlVtVEtsY2p6WDdjMmJxMkg5K2huQjB0Y255MXpTeFZ0bi8vMDZsUXRLbHlxcHlNZ0dCYnJHcFV1WFo5dHVtcWErbno1VDA2YlBWTG15WmZSeXZ4Y2tTWjVlbm1weGZvZmM3S1NscDJ2eGtxVUZxZ0VBcmdhQ0pnQUF5Sk5ocUk0a1dRemptajJibVppVXBQRHdFbnJyalFIeThmYVdUMWdKalJvNVROdTI3OUNTcGN0MDRNQS9tcmRnVWI1dVYrM1F2bDJ1eDMxOWZmTGNwTWRxdGNyVDB6UEg0K1hMbDFQdlhvL2tXY3VsdG16ZEpzY2x6NTllOFAzMEdabzIvUWVWTDE5T2J3OGFtUG1hRm44L1AvVjl1aytPOHlVa0pCSTBBVndYakx5N0FBQ0FHOTJPS1RIOUpJMlI5R0tOaDR0ZjBUT2FpVFp6aUF3TnlrL2ZsSlFVK2Zqa0hnRFQwdE9Wa3BLaTlMUjBPUndPU1JtM3hIcDRXT1hsYVpXWGwxZTJLNVRYTTd2ZHJubnpGNnBsaTl1enZBdjBXdkh6bEw5aEdFbHVPVG1BUW84VlRRQUFjTjNLSzJSS2txZlZLczljTmdFcWpEdzhQSFIzQnpiL0FWQjRGYTVmN3dFQUFBQUFybnNFVFFBQUFBQ0FTeEUwQVFBQUFBQXVSZEFFQUFBQUFMZ1VRUk1BQUFBQTRGSUVUUUFBQUFDQVN4RTBBUUFBQUFBdVJkQUVBQUFBQUxpVTFkMEZBQUJjNytPOXg0dGJrb3liRElzcUdBNnpuQ241dTdzbXVKcVo1bUh4V0dlM0dBZWVxVjVpbjd1ckFRRGdVZ1JOQVBpUCtIUm5kSURzOWtFeTlZQ1JySW95VE1tVVpFaUd1NHZEVldESVlUcGsyS1ZQdHgxYmFERXN2Nlg1ZUU1OFBpSWt6dDJWQVFCQTBBU0EvNEJQdDU5c2F0anRreVhkUktxODhSZ3kycHFtMmRhYVpCczBidHZ4dm4xcmxaenA3cHB5NCs5dHZDbnBUWGZYQVFDNGVuaEdFd0FLdVhIYlQ3eHVtSTVWa201eWR5MXdNOE1JbFRSajNOYmozN3E3RkFEQWpZMmdDUUNGMkxodEozcklOSWU3dXc1Y1p3ejEvSFRic1ZudUxnTUFjT01pYUFKQUlUVis1N2xpcGh3ZnU3c09YSjhNR2ZlTzIzWnNzcnZyQUFEY21BaWFBRkJJcGRxVFBqQmtoTGk3RGx5L1ROUG8vc1gyazVYY1hRY0E0TVpEMEFTQVF1ampyYWZMU1BxZnUrdkE5YzB3WkxXYmpoZmRYUWNBNE1aRDBBU0FRc2pEU08zazdocFFPSmltZXJtN0JnREFqWWVnQ1FDRmtDR3p0YnRyUU9GZ0dQSWZ1KzFFVFhmWEFRQzRzUkEwQWFBd01oWHA3aEpRZUZndHF1N3VHZ0FBTnhhQ0pnQVVNbU0ybncyU1laUjJkeDBvUEJ3T005VGROUUFBYml3RVRRQW9aSHk5MDRxN3V3WVVPc0h1TGdBQWNHTWhhQUpBSVdNYTlqUjMxNERDeFpDczdxNEJBSEJqNFI4ZUFBQndUU1hhekNFeU5NamRkZnlYK0hrcTBEQ01lSGZYQVFBWHNLSUpBQUFBQUhBcGdpWUFBQUFBd0tVSW1nQUFBQUFBbHlKb0FnQUFBQUJjaXFBSkFBQUFBSEFwZ2lZQUFBQUF3S1VJbWdBQUFBQUFseUpvQWdDY0pKNDdxNjFMNSt2UXJtMVpqbTJZTjB1cmZ2cE9aNDRmdWFKenpQdnlRNjJZUHVtSzVzaVB4SE5uczdUdFdidFNVd2EvckpqREI3TWRjMnp2SG0xYU9GdjJ0TFNyWFI0QUFQOVpCRTBBdUlFZDJyVk4yNWN2Y2dwazBmLzhyUzllZUZSenZ4aVRwZjh2SDQvUTFNRXY2L2ordlZkMDN0OCtlMTl6UHg5OVJYUGtKalVsV1dPZjdLNkJiZXRuQ1pRYjUvK3ExVDk5cDk4bmZaYnQyRG5qUm1sOC96NmE4ZTRiVjYwK0FBRCs2Nnp1TGdBQTREN0x2dnRhVWIvT1VMK3ZmMVNWeUthNTlqMXhZSzlPSHowa1R4OWZSVFJvZk1YblRrNU0wSGREWDNGcXE5Rzh0WlpQbTZnLzE2N01jL3hidi82aDRtVXJaSHZNeThkWHhjdFYxTzQxeS9YRHFEZjE5Tmh2TTQrMTZmVzBWdi84bmRiT25xbDdueDhndjhDaW1jY083OTZ1clV2bXkrcmxyYmFQUHB2citkL3QwVjRuOXYrVlo1MzUxZW5GTjNSNzkwZGROaDhBQU81RTBBUUE1TXUyWlFzbFNSSDFHOG5oY0NnbEtUSGJmaDVXcXp5OXZQT2NMOTJXb3ZWemZuUnFDeXBSVWlWdmlsQnFjbEtPNHc1czJ5aUgzUzZMeFNQWCtUcysrNHJXL2ZhanRpOWZwRDFSSzFTdDhXMlNwQkxsYjlJdHpWcHE1OHJGaXZwMWhsbzkvRVRtbUo4K0dDclROTlg2a1NjVlVycHNydk9ucGlUTGxrdWRCV1h4NEova3k5WDdpYWZVb0g0OTlYMnFUNEhHN2QvL3Q5NGVPa3pkdTNmVlhlM3V6SEo4M0dkZkttcmRlbzBhOFk3Q3c4UHluTy9iS2Q5cHo1NC9OZnlkdC9OZHczdnZqMUZJOFJEMS90OGpCYW9kQUs1My9Lc0dBTWlYZGVkRDRhNVZ5L1JTNDhvNTltdmF1WWNlSHB6M2JiRkZpb1ZxNU5Lc3o0RkswbmREWDFIMHdmM3E5N1Z6RU4yN1lZM0c5TzZzaXJVYjVCa0UvWXNHcStWRGoydmVGMk8wWiswZm1VRlRrcHAxN3FHZEt4ZnI4TzZMNTE4LzkyZjl1WGFsZ3NKS3FkM2pMK1JaLzdQanBpb3ROVFhQZm5uNTRvVmVPcjcvTDNuNStGN3hYUDlGaTVjczFmSVZLL1hXb0lIeThNaitsd3RuenB6VjJiT3hCWnJYNFhEb2k2Kytsc00wZGR1dHQyWTVmdUxFU1MxYXZFU1JrZlh6RlRJbEtTa3BTYWRPbnk1UUhTZWpvMlYzMkFzMEJnQUtBNEltQUNCUFIvN2NxV043ZDh1d1dPUVhHSlJyWHg4L2Y2ZlBLVW1KY3FTblorbG5tcWFTNHM1bGFmZXdlc28zSUZCL3JWK3Q3Y3NYcWVidGJUS1B6ZjUwbENUcHJpZGZ5dmJjUzZaOHFZVmZmNUw1Mlo2ZUxnK3JwNkptVFZQVXJHbVo3UTZIWFZaUEwrMWV2Vnl2dGF3bFNVcUtqNU9Vc1lIUVd4MmNidzErYS9ZcStRWVVjV29MRGkrZCtmWFJ2M2JKTkUyVnFWbzkyN3B5NDdBN0pFbWVQajRGSG5zamNKaW10bXpkcmtXTGw2aGQyelo1RDhpbnFkOVAwNTQvLzVMRllsSHZ4NTkwT3RiejRSN2F0WHUzN0hhN05tN1lwSzdkSDg0eS9xa25IMWVybGkxeW5QL2t5V2k5T25CUWx2YUo0Nys0OHVJQm9CQWdhQUlBOHJUbWZFaHIwSzZUSGgzNXFVelRsR0VZK1JyNzZkTTl0SC96dWl6dDhXZE9xZit0MWJLMDE3anREajN5emtkYU9XT1N2aC82cXNwVXZVWEI0YVcxNXBmcDJyY3hTamZWaVZUMVcxdG1leTViVXBMaVRzZGthYyt1TGFmMnRKUmtwYVVrTzdXWkRrZTI0eVVwSWZhTVBuK2hsODZlT0tiV2p6eWx1L3YybDZkMy9rTmo2dmx6NWVkMjR4dFI2NVl0TkdQbWovcmh4NS9WcG5VcmVYaDRhTkxrcWJMYkw2NENPaHdPSFRwOFdCTW1mdXMwMXN2TFN3LzM2SjVsem1YTFYycm1Eei9ydGx1YkthQklnT2JPVzZBdTk5K244TENNbGN1WVV6RmF0VHBLclZyZXJuSmx5K3JiS2QrcFhyMDZhdHl3WWVZY1ZTS3E1RnEzcjYrdld0emVQUFB6d1FQL2FNdlc3RmZ3QWVDL2lLQUpBTWhWY255Y1Z2Lzh2U1RwOXU2OWRPNVV0RDUvN2hHMTZQRzRHblhza3VmNGVtMDdxdHd0dFozYVRoMDVxTzNMRjZsTTFlcUthT0M4Q1ZISnlsVVVFRlJNM1FhTTBLU0J6Mm5zVXcrcTQ3T3ZhZHF3MStYdDU2OUhobjZZNXpsYlAvS2tPdlc3OGwxalgyeGNXZW1wdGx6N3BLVWtLN3hpaEU0ZlBheEYzM3lxN2NzWDZwRjNQbGFGR25YeWRZNDBXMGJRNU5iWjdGa3NGdDNiOFc1OU9YNkNWcStKVXZOYm0ybisvSVZLL2RkdHl5ZE9uTlJ2djgzTC9HeDNPT1RyNDVNbGFLNWF0VVlmZnZ5Sm1qWnBwSmRlZkY0V2kwV3hzYkZhdldhTlJvMGNvUUFXb29xZUFBQWdBRWxFUVZSL1A4MzViWjZhMzlwTXovWjlTbGFyVlo2ZW52cG0wbVRkZjk5OXFuNUwxbCtPOUhuNkdjV2VQYWUwOUhUWjdYWjE3ZjZ3cWxhcnFxR0RMNjVvVHYxK21vNGRQNjV0MjNkby9JU0ptZTNIangvWDBhUEg5UHlML1ZXblRpMmUxUVR3bjBIUUJBRGthdFdQVTJWTFNsU1phalYwVTUxSXJaenhyUTd0MnFaSkE1OVQ0cm16VHB2cFpLZmxRNDlMa21hTWZFUCtSWVBVNGVuKzJycGtucll2WDZSS2RSdXExY05QYU9FM242akwvNzN0dEJMWXFHTVhIZi83THkzOGVxeStldWt4ZVZnOTllVFlTU3BSL3FhOGl6WU1lVml2elQ5eHdlR2w5Y3k0cVlyNmRZWm1qQmlvRTMvdjFmdVBkRlRIdnYrbnRvODlsK2ZLYjFwS2lpVEp5NWVnbVpPV0xXL1h0NU9uNnJlNTg5WDgxbWI2ZnFyek8xanY3ZHhWVFJvMzFHdXY5TTlzRy92SloxcTlKaXJMWERkWHE2cnVYUi9RQTEzdWs4V1M4WmEzWi9vK3BhOG5USkxkbnE3ZGUvN1MrQWtUTldqQWE3S2UvMitvNDkxMzZjalJvL0x6eS83UHFOTzk5eWdseGFabHkxZm96T25UNnR6NVBvV0dobWo3amwyNjVlYXE4dkR3ME5FangxU3FaRWtGQkFRb29sS2x6TEZuejV5VnQ0KzNJaXBWVXNtdzhDditYZ0hBOVlLZ0NRRElVWm90UlV1bWZDVkptWUd5ZWRkSDVPM3ZyMjhIOWRNUG85N00yS1cxWis2N2ZaNDh1RThycGs5VWplWjNaRGwyNU04ZCttUG1aQ1hIeDZ2M3UrTXkyMDhmTzZKVGw3d0QwelFkMnJqZ1Y1V3NYRlhCWWFYeVZYOU9PK1BteGVycEthdW5WNEhHTkw2bnF5clhhNlFKci9iVndlMmI5TXZISS9UWCt0VjZkT1NuQ2dnT3lYRmNxdTE4MEdSRk0wZitmbjVxMURCU2YrM2JKNXN0VmQ3ZXpuODJCYm1WdTFoSU1aMk1qdGIvSG4wOHk3RU5HemJJZnY2WjJkRmpQcExWNnJ6NTBLcFZxeVZKVmFwVzBac0RYODlzdjdCajdldzV2OG5QMzErZE85MGpteTFWai9kNVd0MjZkdEhkSGRycjBPSERxbGUvcm02cVdFSFBQZnQwNXRqK3I3eXUwTkFRcHpZQStDOGdhQUlBY3JSODJrVEZSaDlYZU1YS2F0amgvc3oyaGgzdWw3ZXZuNzdxMzBjL3Z2ZVd2SHg4MWZ5Qm5qbk84OHRIdytXdzI5V3VUNzhzeDJxM2FxOTJmZnBwM2hkalZMWFJyYnFwVHFSV1RKK28xVDk5cHpSYmlxcEVObFc5dHZkb3ptZnZhYzJzYWRvd2I1YWFkT3F1NWcvMFZPa3F0empOVmE5dFI1V3FYRlhGeTJXc2V1YTJPMjV1YnUvK3FMb05HSzdIMy85U3BzTXViMSsvZkkwTExWTmVMMDM4V2RPSERkQ3FuNlpxOTVybGVyZEhlejMzK2JSc1YySlRVNUl6bi84c3lIT2RONkpIZWo2azRPQ2d6RlhHZjdNWWxuelAxYlJKSTFXb1VEN2JZOUVuVDJyMmIvTjA2NjFOVmJaczlqc2JoeFFybHFWdDc3NzlPbjM2ak1MRHczUXVMazVGQXdQVnJXc1hUWnMrUXczcTE5T2h3MGZVcldzWHJmeGpsZXdPaDFyYzFqeWJtUUhndjRPZ0NiY1ovUEdVUUU4UDR5YkRZVlF3WkZhVVZEVFBRUUFVdDJHanBVanQrdGZrWE51WFo3dzc4KzVuWHBIbFg2K1dxTjJxdlI0WitxRW1EWGhPMDRhOXBxTEZTNmhXaTZ6dkl0eTg2RGR0V1R4UERkcDN5dkc1eGJ1ZWZFbUpaODhvNGN3cERlMlU4UnFTWXFYSzZKN25Yc3NNdVBYYjNhTjVYNHpSaWhuZmFzWDBpVm94ZmFMSzNseFRMM3cxVTM2QkdmLzNFVmFoa3NJcVhMd3RNVENrZUw2dk5mN01LWm1tS1VteWVtZHN6Rk9yUmR0OGo3L0E2dW1saHdhL3I5SlZidGJNVVc4cTd2U3BMTy9JM0xWcXFVcFZydWEwMDZ5bk41c0I1YVo0OGRCczJ4M25nM3BPcno3SlRtU0RuUC8rN055MVI3Ti9tNmRHa1pHS2pNei8zN081OHhaSXl0aHQ5dVgvZTAxalAveEE3ZTVzbzE5bXo5R0lkOStYWVJpcVhhdVdmcGs5V3dzV0xGS2p5RWo1K3ZMTEJRRC9YUVJOWEZQdmZ2MUxFWHRpWWcvSjdHMFlhaWlISkpudUxnc29WTXdVMjFGWHpXWDE5cGEzcjEvbXMyci8xdS9ySDdVbmFvWFRPeWd2MWJERC9UcDcvS2dXVFBoRXZnR0JXWTZucDZWcXhydHZ5TGRJb0RxLy9GWm1lM0I0S1VWMnVGL2xhOVNWSkhsWXJlcit4a2dseFozVG4rdFdxZUhkWFJUWnZwTThQRDB6eC9nWERWYVhWNGFvVGU5bnRXTGFOMXI5OC9meTlQYkpESm5aeWVrOW5aYzZjL3lJWm93Y3BHMUw1OHZxNWEwN0gzdE9kejcrWEo3ajh0S2l4Mk1LQ0E3Um1STkhGVnFtbkNScDErcGxtdmZGR08zZnZFNFBEUjZ0VzVwZGZEMkcxZXZxaFk2eTBSNHZiWjhjOCthVnpIRStnOHV3bUsvdG1CSno3NVhNbFJ5ZEh1c2JWckFmUWI2Wk5GblIwVEc2djNNbm5UeHhNclBkWVdZRXpaaFRwN1JxMVpyTTl1aVlHS1hiMHpQYkdqU283M1RMN2NSdnAyanUzUGxaenVNNGY2RWozeHN0ajJ6K1hrUkVWTmF3b1lPZDJzNmVqZFdLbFgrb1dFZ3hXVDA4NU9mbnArKytuNmJIZXZkUzk2NWQ5TkhZY2FvU1VWbUJnVVhVb1gxNy9malRMMXF3NkhkMXV1ZnVBbjBQQUtBd0lXamltaG4rOGRTaDlxVDQvb1poOEN0YzREclJZOUFvOVJnMHlxa3RLS3lrT2p6OXNzSXFWSlpoR0xxNXllMjV6bkhuNDgrcmZydE9tV0hxVWxaUEwvWDlaTExPSEQraW9CTGgycjFtdVE3dHlnaC9wU3BYMWJtWUUxcnc5VmluTVZVYjNhcHpNU2YwKzdlZlozdStXaTNicWVPenIrcXVwMTVXL0psVEJibGNKL2IwZEMyWjhxWG1malphdHVRa1ZhN1hTRDNlZWsvaEZTTXVlODUvYTlDK2t4d09oell0bXFNRjQ4ZnE4TzZNYTdkNGVNaWVscWJVNUl1dlVibmUzNk5weUpRTVF6THo5eXlrcTBXdFhTY3ZMeTh0WFBpNzVpOWNsT1g0emwyN3RYUFg3aXp0Nzc3L2dTUnB3bGVmeTl2NzRyT3lhV2xwc25wYTFhM3JBMDc5TDl3NjI3TEZiVmx1blYyNmRKbHN0cXk3RUUvOWZwcENRb3FwVHUxYTJySjFteDd2M1V0dnZmMk83dTV3bHhvMmpKUmhHQ3BWcXFRa3FWaXhZTld2WDFmejVpL1F2UjA3RlB3YkFRQ0ZCRUVUVjkySWNWT0RUYnVtRzFJYjZlSVBLS1pwSGpla1RaSVJZeHJtQ1VORzd1OFFBQ0JKTW55OExaS3l2Z24rTXFUWlVqVHg5V2V6UFhaczd4NXRYalFuWC9QNEJCUlJ6eUZqc2oxV3Rsb05sYTFXUTVLMGJla0NMWi8yalh5TEZKV25WOEUyMjBsSlNsQnFjckpDU3BWVnlac2k1R0cxS3FqRTVlM1NlZkxnZm4zMThoTTZ0bmUzZklzVVZZODNSNm5aL1EvbmUwT1ovTldicUtoWjA3UjA2bmpGbk4vVXlPTGhvUWJ0TzZsOW4zNEtxMUJaUi83Y21kbmY2eW8rbzNtNGhQMkRqbmVVZkN2dm5qbmIrbTFNUHc5RFkrd09qYXo5U1BHODN6R1RpMFNiT1VSU3AvejJQM0VpV3NlUG45QzlIVHVvYytkTzZuaEpRRnUvWWFNbVRwb3NTWHB6NE9zS0N3L0xkbzdnNEtBc2JiNit2bG5DM3BLbHl5VkpaVXFYem5Kc3o1NC9kZnIwYWFlMmZmdi8xdStMbDZydlUzMzA5NEVEa3FSYU5XdW81ME1QcWxoSU1jMmR0MENtYVdyVjZpajFlcVNuaWhVTFZ2TmJtK21ETVI5cno1OS81ZmRiQUFDRkRrRVRWNTFwMXhKRHV1VEJMSE9aNFRBK2ZQMkZoMzl4WDFWQTRmWFo3dU1WekRUWEJFMjczYTdOdi85MnhmUDRCMlhkSENVM0R3MStYL1hhRk95MndlbkRCMmo1dEc5eVBHNVBUMWRhSHUrOHZHRGZwclU2dG5lM2lwVXNyZWUvbXFuQTBCS3lKU2ZsMk4rUUlXKy8vRzBJRkgzb2dGYk9tS1RWUDA5VGN2dzVTUmtydTQzdTZhcTJ2WjlSOGJJVk12dW1wbVNzYUhwWVBiTThBNHVMTm16Y0tFbXFYNysrZ29PQ0ZCeDBNVFJPbnZxZExCYUxUTlBVMG1YTDlYLzlYN3pzODJ6ZnNVdmpQdjlTa2pScDhsU1ZLMWRXOWVyVzBiYnRPN1JyMTI1dDJicFY5ZXJXZFJyejlZUnZWS25TVGJxamRVdDlPZjVBWm52bisrNVZpczJtbjMvNVZYZTJ2VU9iTm0vUno3TiswV085ZXlteWZuMFZEU3FxNUV0V3RBSGd2NGFnaWF0cXhOaXBIK3FTa0dtYWVtZkE4dys3NUFka0FLNFRXcWE4bnYzOCs4elB2MC82VEgvTW5LeG54azFWOFhJVkpVbC9iOW1nYjk5NFhuYy84NG9hdEwrNEdEWGszb0x2bmpscHdIT2EvTVlMQlJxVG5wYVc2L0Yxdi8yb3lZT3k3bXFibXpQSGoycnczVTN6N09mdDY2Y3hhL2ZuZU54aHQydkh5dCsxY3NhMzJyVnFhZWFtUXI1RmlxcjVBejNWb3NkajJhNitwcDRQdDlmN2JiUHV0bTdEUnZuNStxcEc5WnVkMmc4Yy9FZnIxbTFRbXp0YXljUERRM1BuTFZDanhnMTEyNjNOOHB5elJJa1NxblJUeGN6UFM1WXUwMmRmZktVSzVjdnByNzM3ZEZQRkNobys4ajMxZWJ5M1ROUFU2cWkxYXRxa2licDM3ZUkwejhzdjlsTnlTa3EyenpuLzlQTXNKU1VrcXNlRDNWUzJUQmxObnZxZDdyKy9zNEtLQm1yODUrUGs3ZTJsNzc2ZmZwbmZGUUM0dmhFMGNkVU1IL3RkSjhuTS9FblNOSTJuQmp6ZjR3dDMxZ1FnZXg1V1Q1VW9kL0dIYnI4aUdSdnNCSWVWeW13L2MreXdKS2xJY0loVDM4dFJyMjFIbFk2NE9lK09sOWk2ZEw3MmIxNlg0M0ZQTCs5OHI2eW1wOXBrUzBxVXhXck5kaE9qZjh0cE5UUDYwQUZGelpxbU5iL08wTG5vRTVudEpjcmZwTnU3UDZvbTl6MG9Iei8vSE9lOXNJcDZOVytiTGV4aXo4VnAyN2J0dXExNU02ZFhtOFRHbnRQSVVlOHJ3TjlQRDNickttOGZiNjNmc0ZFZmpQbFkzbDVlYXRRd010ZDU3KzNZUWZkMjdLRFkySE9hTVBGYkxWdStRdmQwN0tBbWpSdnA5WUZ2cW52WEI3UnQrM1o5TXU1ejNkcTBpZDU2WTRCQ1FyTCs5eFVhbXYwN1VnOGNQS2laUC95c3JsM3VWM0JRa05xMmFhM3ZwODNRckY5L1ZhK2VEMmQ1RnlnQS9OY1FOSEVWT2NaZjhrem1URUltZ0F0cXRtaGI0RnRuVHg4N25HdlFiTkMrazlOS2EyN1d6ZmxCRXdjOHAzSTMxOUlyVXd0KzYvRGZXOWJyeDlGRGRHRHJoc3cydzJMUkxVMWI2UFlIZTZ2NnJhM3k5YnhuY255OEpGWTBjL1BISDZ2a2NEalV2Tm5GVmNyRFI0NXEySWlST25YcXRJWU5HYXhpeFlJbFNjT0d2SzJCYjc2bEVlKytyNjRQM0s4SHVuU1dadzd2M1l5Sk9hVTVjK2RwL29LRk1tU28vOHY5ZE51dHpiUnoxNTdNUG8vMTdxVXFWU0kwN3ZNdjlXVGY1M1JINjVhNis2NjdWS1pNcVZ4clRySFpOUHFEajFTeVpKaTYzSi94MzZTUGo0L2EzTkZLOFhFSlYvb3RBWUJDZ2FDSnEyTEUyS2tQU01yNE5hK3BVN0xxU2ZkV0JPQjZjalZ1bmIyV2dzTkw2ZERPclpLa3dOQVNhbnh2TnpYdjBsTWhwY3ZtTWRMWnVlampraVF2My93OS8za2orbjNKVWhVTkRGVGR1clhsY0RnMGQ5NENmVHQ1cWp3OFBEUm80T3VxVnExS1p0L3c4QklhT1d5b1JyNDNXdE9tejlTS2xTdjFZUGR1YXQ2c2FlYXRyVXVXTHRleTVjdTFkZHNPR1lhaDFpMWI2S0VIdTZsWU5xdVZrdFQ4MW1hcVZhdW1mdnp4Wi8wMmI0SG16bHVnYWxXcnFFV0wyM1JYdTZ6dmpaV2toUXQvMTlGanh6VnE1REI1WHZLS25wNDlIM0lLdm5hN1hYSHhjUW9MeTM0REl3QW96QWlhdURwTXM3Y3UvamIvNjlmN1BuVFduZVVBdUw3VXVhT0RTbFd1V3FBeDI1WXRkRnBCdkJJT2grT0t4Z2VIbDliOS9kOVNjTW5TcXRIOERubmtzR3FXRzlNMHRYWHBnb3o1d2twZVVUMy9WZWZpNHVUbDZhazJiVnJyN3dNSE5mYlR6L1RQUDRjVUVWRlovL2RTUDRWbnM4TnM4ZUtoR2pYaUhmM3l5eHhObS9tRFJuL3drU1pQK1U0dlBQZU1hdGFvcnRqWVdPM2ZmMEQzM0gyWDJyVzdVNlZMNWYyOUx4b1lxTjZQL2svM2RicFhDeFl1MHFMRlM3UnZYODdQN043VHNZTnExS2l1bXlwV2NHcS9FREpYL0xGS1A4ejhTVEduVGlreEtVbDN0bWxUd084TUFGei9DSnB3dVdGakpwYzBwYllYWXFiZG9zL2NXaENBNjA3dFZ1MEtmT3RzN01uakxnbWE5clEwN2Qyd1JwSmtMZUFyVmk3Vm9zZGpCZXFmbnBhcWxJUjRKWjQ3cTVoREI3VjJ6Zzg2dUgyVEpPbW1PZzB2dTQ3L3NxS0JnUm8xY3Bna0tUbzZSdkh4OGVyVjgyRjE2dFF4MjgxM0x2RHc4RkRuenZlcVphdmJOV1BtajFxOUprcmx5NWVYSkhXNnQ2UHU3dEJlWHBmeFp4OGNIS1R1M1I1UXQ2NWRaRXROemJYdnYwUG1wU3BWcktqZ2tHQlZqcWlrcWxXcXFIV3JGZ1d1QlFDdWR3Uk51SnpoWVdsaUdMSklraW45ODhhekQvM2o3cG9BWEJSOTZJQys2UGVvSk1rOHY3SjMrdWdoRGUxODhZZmQrTk14a3FRdlh1eWRHY1l1N0pBNjk4c3hXalp0UW1aZmg5MnU1UGh6bWVPdG50NTZmZnFDWEd1NDFyZk9ydnJwT3kyZE9sN0o4WEdLUHgyajlMU01rRkMrZXUzTG5yTWdacjQ3U0V1bmpzLzJXRWpwc3JxdDZ5UFhwSTdDckVTSjRoci94VGluRFlIeUVod1VwQ2VmZUV5OUgvMWY1bXFpeFdMSk5XUld2NldhZnYxNVpxN3pHb1loSDIvdkxPMVA5WGs4WDNXVkxsMUtiNy81UnI3NkFrQmhSZENFeXhtR1dlTENKa0NHekYxdUxnZkF2NlRiYkRxKzcwL250clRVTEcyU0ZIUG9RSmEyYzlFbm5IWllsVExDNW9YeFZxK3NQNEQvMjdXK2RiWlU1YW82dG5lM1BIMThWU1NrdUlKS2hDc2lzcW5hUDFHdzE2RmNybnB0TzJZR1RjTXc1QjljVE9FVkkzUnoweGE2dlZzditRVVd2U1oxRkhZRkNabVh5bWxESUFEQTFjUC84K0lxTUlwZitNcVVzZE9kbFFESXFsUkVOWTNiZHR5dE5WenJXMmNyMXFxdmp6WWNsR2MrUXZEVlVLbHVRdzM4Y1lrQ2dvb3BJRGprc3A3cEJBQ2dNT0ZmT2x3RmhxK1U4Ykp5bVdJVElBQ1pIbmp0SFhWNVpZZ3NIaDRGSHR0dHdIQjFHekQ4c3MvdHJwQjVRVUhmR3dvQVFHRkcwQVFBWERNV2kwWEtaUk1YQUFEdzM4Qy85Z0FBQUFBQWx5Sm9BZ0FBQUFCY2lxQUpBQUFBQUhBcGdpWUFBQUFBd0tVSW1nQUFBQUFBbHlKb0FnQUFBQUJjaXFBSkFBQUFBSEFwM3FNSkFBQ3VLWDl2NDAxSmI3cTdEZ0RBMWNPS0pnQVVNaGFINlhCM0RRQUFBTGtoYUFKQUlaTXU2eGwzMTRCQ3hqVFB1cnNFQU1DTmhhQUpBSVhNTTlWTEpMaTdCaFF1aHNXeXo5MDFBQUJ1TEFSTkFDaUVUTlBjNU80YVVIaVlwczhxZDljQUFMaXhFRFFCb0RBeXROSGRKYUN3TURmMnJSWEVyYk1BZ0d1S29Ba0FoWkRGTUw1emR3MG9IRXhaZm5CM0RRQ0FHdzlCRXdBS29hZHJsbHdtYWJtNzY4RDF6WlI1T3RYdS9ibTc2d0FBM0hnSW1nQlFXSm5HYSs0dUFkYzdvLytMZFlOajNWMEZBT0RHUTlBRWdFS3FiKzN3S01OaVBPanVPbkI5TW1VdWVxWld5WW51cmdNQWNHTWlhQUpBSWZaMGpmQnBwbUhlYjVwS2RIY3R1SDZZcHRiS3c5clozWFVBQUc1Y0JFMEFLT1NlcVZucUo0ZU1tcEtXdWJzV1hCZG1Xb3ViclhqZktnREFuYXp1TGdBQWNPV2VxeDErUUZMTFQ3Y2VheWVwaXd4MU1tU0V1THN1WENPbW1XUWFXbURJWTF6ZldtRy91N3VjdkNUYXpDRXlOTWpkZFFDRmxxRzMvRDJOSWU0dUE4Z05RUk1BL2tPZXFWMXF2cVQ1bis2TTdtYzQ3QTFNbWRWTWh4SHU3cnJnWW9ic0ZzTTRLb2NPbW9aeHNHL3RzTC9kWFJJQUFKY2lhQUxBZjlENTJ5YVhpZHRwQVFDQUcvQ01KZ0FBQUFEQXBRaWFBQUFBQUFDWEltZ0NBQUFBQUZ5S29Ba0FBQUFBY0NtQ0pnQUFBQURBcFFpYUFBQUFBQUNYSW1nQ0FBQUFBRnlLb0FrQUFIQ1ZwS2VueXpSTmQ1Y0JBTmNjUVJNQUFCUktaODZjMWN1dnZLN1p2ODByOE5pVWxCUjE3L0ZJcm1QWFJLM1Y4eSs4ck9QSFQxeDJqZDlObTZIT0R6eW8rUXNYRlhpc3crSFF1Ymk0QXY4dk1URXAxM2wvL0dtV09qL3dvRkpTVWk3M3NpNWJUTXdwVFoveG8zYnQzblBOejMwMUxGeTBXTC9PL3MzZFpRRFhKYXU3Q3dBQUFMZ2NhV2xwMnJ0M242cFZyVkxnc2FZcEpTVW55NVpMMkVwS1N0TEJRNGRrUzB1OXJQb2NEb2VXTFY4aDB6VFZzSDc5QW8rUGlUbWxKNTU2UmxhclZWWVBqM3lOc2FXbXFsclZLbnAzeERzNTlqRk44L3hLNjhXMncwZU9hdjZDaGRuMnIxKzNqdXJWcTF1ZzJuUHk2V2RmNk8rLy8xYjdkbTFkTXArNytmdjU2Wk54bjh2ZjMwK3RXN1YwZHpuQWRZV2dDUUFBOG1ReHRFV1NETU9zY3kzUG01eWNjeEMwMlRJQ29EM2RubXMvcTZkVm50YThmK1NKUFJlbjJIT3htWjlQbno0alNUcHh6SGxGTXlpd3FJS0NpanExcGRoc01oM090OGh1MnJ4RnAwNmRWcU9Ha2ZMMTg4dXhSb3ZGSW05dnJ4enI2dEc5cTdyY2YxK2U5VXZTOHkvMnoxZS9mNHVKanRic09YT3pQZWJ2NysrU29MbmlqMVhhdEhtTCtqN2RSNEdCUlhMc3QybnpGczJaTzA5NzkrMVhmRnk4UER3OFZLeFlzTXFWTGF2dVhic29JcUt5Qmc0YXJPMDdkbXJJNERkVnAzYk5IT2NhL3U1N2lvcGFwMUVqaDZsYTFTcUtpbHFuNGUrK0owa0tEUTNSK0MvR3lXTEplb09mM1c1WHI4ZWYxTG5ZYzVLa1lVTUhxMmFONmxuNk5XdldSTlhuM3F3SjMzeXJCZzNxcTJoZ1lFRy9MY0IvRmtFVEFBRGttMkVvL0ZxZEt5RWhVVDE2OXNxejM5ejVDelIzL29JY2o5L1YvazQ5MWVmeFBPZFpzR0NScG40L0xVdjdoV0J5d1FOZE9xdm5Rdzg2dFQzelhEL0Z4SnpLZHQ2MTY5YXJXNCtlT1o3MzVtcFZjMTJCL0c3YURNMlkrV051cFdlNnNLSjV1Zm85LzZ3YVJqYVFKQ1VrSktqUDA4OWU5bHovTm1QNkR3b0tDdElkdWF6OExWbTJYQjkrOUlra3FXVEpjSlVwVlZJcHRsVEZ4c1pxL1lhTmFsQy9uaUlpS3F0cGs4YmF2bU9ub3RhdXpURm9wdGhzMnJ4NWkwSkRRMVMxU2tTVzQ2ZE9uZGFXcmR0VXIyN1czNTJzWDc4eE0yVG1wVXZuKy9UMk84TTFiOTRDZGUvMlFMN0dBRGNDZ2lZQUFNZzNROGFkQjc0NUcxVHgwZURZdkh0ZkdXOXZMejMwWVBjY2p5Y21KV3JXTDdOVnJXb1YxYTlYTDhkK0VSR1ZNci8rNE1PUEZSVzFMdlB6aFJBWEdkbEEvK3Y1a0c2NXBWcm1zWTJiTit1bm4zN1I4OC8yVlZoWWljejI0cUhGc3oxUDJUS2wxYXhaMDN4ZDJ3Vno1K2I5ZkdtbmV6dnFyblozNW11K3dXOW5IMWhuejVtcnlWTytreVNsMisyU3BQODltaEcraXdRVzBUTlA5WkVrZVh0NUtTREFYNUprZDlqemRjNzgyTHhscXc0ZE9hSnVYZStYTlpmVjVhbmZUWk5oR0JvMDREVTFhT0Q4WnhxZmtLQzA4NnZZVFpzMDFwZmpKeWhxM1hvOStjUmpNZ3dqeTF5Yk5tMlJ6WmFxOW5jMnlYSzhhWk5HV3IxbXJSYjl2aVRib0xsbzhSSjVlWG1wVnEwYTJyQmhVNjdYVnE5ZUhZV0hsOURjK1F2VjVmNzdjcjArNEViQzN3UUFBRkFnQ2RiMGZwSUdYKzN6ZUhwNnFsdlgrM004ZnZKa3RHYjlNbHNSRVpWejdYZXBsaTF1MTgzVnFpa3RMVTNqSjB4VWcvcDFWYmRPSFlXRmxWQ0pFc1ZWb3NURkVCa2RIUzFKcWh4UlNSWEtsY3R6N3JKbHk2aEg5Njc1cXVPQ2xYK3N5dkdZeFdKUjBhQ2lXclI0aVJZdFhwTHZPY05MWlYxMExsKytuTnEwYVgzK25Lc1ZHeHVyVmkxYnlNUHFJUjhmbndMVmZEa3VYT2Z0elcvTHNVOWlZcEppWWs2cGZMbXlXVUttSkJVSkNKQUNNcjRPRGc3U3pkV3FhdGZ1UGRxN2I3K3FSRlRPMGo4cWFxMGtxV25USmxtT2haY01WODBhMWJWMjNYckZ4Y1U3M2NwNzVzeFpiZHkwV2JjMWJ5YmxZOE5nd3pCMFcvUG1takh6UjIzZnNWTjE2OVRPZXhCd0F5Qm9BZ0NBL0RQTkh3M0RlR3ZuMU9oWjFSOHFzY1hkNVJUVWhSQ1FuSnlpOFJNbXFrcEVoTnEzYTZ1WW1GTTY5cTluTWMvRnhrbVNUc2VjbHBmVitSbEtUMCtyaWhjUHZTbzFub3VMVTF4Y3ZDUnArTkMzTDJ1T3cwZU9TcExDdzhQa2FiV3FWczBhcWxXemhoS1RralIvZnNhbVAvOTc1R0g1K21hRXpFMmJOcnVnOHB6dDJMbExnWUZGVktaTXFadzduVjkwZERnYytacXphWlBHMnJWN2o5WkVyYzBTTk5QVDA3Vis0MFlWTHg2YTdXMnprdFNtVFd0dDM3RlR5NWF2MEQwZE8yUzJMMW02VEE2SFEyM3VhSzFGaXhibnE1YnFOOThzU2RxNWF6ZEJFemlQb0FrQUFQTE5kQmdURFE4MWNEaU1wZHNueDl4WHMyZnhaVmY3bkdmUHhtcksxTyt6dEY5NFBjZldyZHMwOXBQUG5JNlZLMTlPOTE0U0h2SXlkUGhJSFR6NFQ3YkgzbjVuZUphMjhQQXdmZm5aSnpuTzkvckFRZHEvLzBDMnh4bzNicWlYK2oyZjQ5aDU4eGJxcDU5bjVWRngvb3daUFVxbFMxOE1kMUZSYTVXV251NlN1Zk1yTGo1QkowNmN6UFlXMVV2NSsva3BQRHhNaDQ4YzFhTEZTM1JIcTViWjNoSjdRZE1talRWK3drUkZyVjJuLy9WOHlPbll0bTNibFppWXBEWjN0TTV4am1aTkd1dXJyeVpvMGVJbFRrRno4WktsQ2c4UFU0M3F0K1E3YUZZNUgyYi8ycnN2WC8yQkd3RkJFd0FBNUo5RkNSNGUxaGIyOUxSWk1veWxPNlpFVHpSTlk5TFZESnhKU1VtWnQxNDZURk9XUzRLRGo3ZTNvcU5qRkIwZEkwa3laY3BtUzFXOXVuWHlIVFNUazFQMHhHT1A1dG9uMVpZcXE2YzFjNGRTTDYrY2Q0bVZwQlJicXZ6OC9kUzRVVU9uOWo5V3JWWnFhdTZ2UytuZXJZdTZkK3NpMHpTVmttTEx4eFU0eTIwWDI5bHo1c293REptbXFjRkQzdEVyL1Y5U1NFaXhpeDF5Q1hhWEt6WTI0M0hlb2tXTDV0RlQ2dk5ZYjQxOGI3VEdmdktacG40L1hYVnExVlR0MnJYVW9INjlqRnRuTDNGaGs1OC8vOXFyUTRlUHFGelpNcG5IVnArL2JiWlpOcmZOWHVEcDZha1d0emZYN044eWRyaU5xRnhKTzNmdDF0Rmp4OVh6b1FkekRibi81dS92SjZ2Vm1ubXRBQWlhQUFDZ2dHNStNUGpnZ1cvT3RraXkyZ2M3RFBVeURQWGFNU1ZHa3JsRk12TDhTVHY1WkdxY2IzanVRZTFTcFV1WDBveHBVN1JsNnpaOS91VlhHam5zblN5dkY3bmdwNTkvMGNSdnAyVHVuSnBqRGNuSmtqSTJmWm54dzAvNnY1ZjZLVEl5NTNkZFB2djhpd29NRE5Ud2QvSi9LMnVwa2lXejdIYTdhL2VlZkk4L2Z2eWtubnJtdVd6Zm81bGlzOGxpc2NqTDA5T3BQYmYzYUc3WnVsMS9IemlvUmcwanRYYmRla1hIeE9pdHQ0ZHE1UEIzWkxkbjNLN3FrYy8zZFJaRWZIeUNKR1Z1TXBTYkJnM3E2Yk5QUHRLaXhZdTFidDBHTFZtNlhFdVdMcGZWYXRVZHJWcXE5Nk9QT0QxVDJyUkpFLzM1MTE2dFhic3VNMmc2SEE2dFc3YysxOXRtTDJqVDlnN04vbTJlRnYyK1dCR1ZLMm5SNzR0bHNWalV1bVdMQWw5bmdMK2Y0dVBqQ3p3TytLOGlhQUlBZ0FJN3YrdHN2d1BmbkIyYzVHWHY1SENZRlF6RHFHT2FDcnBhNXl4YU5GQW5Ua1RybTBtVDllSUxXVis3Y2ZKa3RHYk0vRkZseTVUV25XM3Z5UGI0NHFYTHRHUEh6c3pBbDVxYXF2YnQycXBJa1NKYXVueEZqdWRPVEVxU3czUms5cWxkczZhS0ZRdDIwWlhsN3BHSGUrak90bTJjMnA1NDhtazFhdGhRai85ckpmYlYxd2JtT00va3FkK3BhcFVJVmEwU29iWHIxdXVWL2kvcHpjRkROT0xkOTlTdVhWdEp5dGY3Umd2S3d5TmpGVGl2bGR3TGloY1BWWS91M2RTamV6ZWRpNHZUaGcwYjlmT3NYelYvNFNJbEpTV3AvOHY5TXZzMmE5cjQvOW03NzdDb2p2ME40TzlaV05wU0JSU2xxeWlLRFNzSzJHdU1CbnV2VVdOSmpDYkdkRFVtTVQyYW1Pc3ZhdXdON0wwWHhDNzJpdEtVb2lBb1JjcFNkcy92RDNSbDNhV0tMc2o3ZVo0ODF6MHpaODUzeVUwdTc1MDVNMWl4YWpYT25EMkhBZjM3QWdCdTNncEJja29xL043clZlU3pYSnljNE9aV0d5ZE9uTUxRd1lOdyt2UlpOR3ZxaVNyNVozbUxLU3M3RzJhR2hpVytqK2h0eGFCSlJFUkVwZllzY0s0c3lUM3BXZUpjQUwxTC9Dd1hGL1R4NjQwdFc3ZWpSZk5tOFBGK3NTd3lLeXNidi80eEgvS3NMRXo5YUlyV21ibVUxRlFFYk55TU9tNjFNWEJBUC9nSGJFTFBIdDNSdjE4Zm5EMTdIdk1YTEN5eWh1ZDk1bno3MVJzTG1tdlgreU5nNDJhMWEra1pHVGgyUEFpbno1eFZ1NTZSbWFuMUhFeDE5OEFBQUNBQVNVUkJWTTJnazZjUUdocUd6MmQ4Z29keGVac2V1VGc3WThMNDkzSDBhQ0RrejJaNFpiS2laeDFMeXN3c2IwZlgwc3oyV1ppYm8xUEhEdkJxMVFvVFA1eUtrNmZQWU1ya2lhcE5qS3BXdFVYdFdqVVJGaDZCaElSRTJOcmE0T3padkorSlR6R1BtdW5XcFRQK1dmUXZmdjM5VDhpenN0Q2xVOGNTMTVtYm00dk1URGxxMUNoa3N5T2lTb1pCazRpSWlDcU1JWU1HNFBMbEsxanc5eit3c2JhR3Uzc2R5T1Z5elB2NVY0U0dobUgweU9FRkxwZXNYYXNtMXE1ZURqTlRVMlJteXVFZnNFblYxckpsY3dTc1g0UFUxRlNZbTV0cjNEdGo1aGN3TXpQRDdHL3paZ3dMZWdmeWRSZ3lhQUE2ZDFZUFA1T25mSXdXTFpwaHpPaVJhdGUvK1ZiejFKbjA5QXdzVzc0UzlldTV3OXU3TlRadjJhWnE2OUtwSTN5OTIyRGYva01BVU9DUzVGZGhZMjBOaVVTQ3VQaEhwUjVESmpOQm5kcTFFWHpoSWhJU0U5WGV4L1J1MHhwaDRSRTRlejRZdlhyMndObG55MmExSFhtaWphK1BOLzVidmhJM2J0NkNoYVZGb1V1b0N4SVhsL2ZkcWxYVmZzWXFVV1hFb0VsRVJFUVZob0dCQWViTStnWmZmUDBOWm4zM1BjYU5IWTJkdTNZaktqb0dmcjNmUmQ4Kzd4VjRyMFFpMGRoUUpuOWJhbW9xUHYzc2MzVHMwQjVqeDR4U2F4Y0VBUktKUkRXVFZodzNiOTNHd01IRDFhNWxaV2VqUm5YTmN5NjExeVRBeU5BUUFSczNhOHhveXJPeUVIajhCRTZmUHF0eFgxMzN1bXFmTXpNem9hK3ZqdzhtdksvMU9VWkdSbmdZOXhCUy9jS1BiSG40TUE1V1ZheGdWTUxsb1lhR0JxaFZxeWJDd3lNZ3o4b3E4ZjNQcGFibUhUZno4bnVwM20xYVk5V2FkVGgzN2p6YzY3Z2hJU0VSZm41Rkw1dDl6dGpZQ0tOSERrZDRlQVRxMTNjdjFYdXFJWGZ1QUFEcVBUdm1oSWdZTkltSWlLaUNzYlMwd09lZnpjRDBUMmZpbjBYL0FnQkdEQnVLQWYzN3ZOSzQxYXBWUmNjTzdiRjk1MjRZR2hsaTJKREJwUjdMMTd0TmdUT3J0V3E2Rm1zTU83dHEyT2kvVm12YjhKRmowS1oxYTB5ZU5LSEljV3hzclBIM2dqOGdNekVwc00vdDJ5R29VOGV0MEpDMWMvY2VuRHAxR3F0WExpdTYrSmMwYXRnQW9hRmh1SDByQko2ZTJzK1pURXBPaGp4VGp1b3ZCWEZSRkhIc2VCRHVob2JCd3RJQ1ZWK2FOYlN6cXdaWEZ4ZmN1SGtMK3c4ZUJnRDR0aW5lc3RubjN1blJyVVQ5WDNidCtnMEFRS09HSHE4MER0SGJoRUdUaUlpSUtvd25qNTlnLzZGRDJMMW5INVJLSmN4TVRmRTBMUTE3OSsrSGhZVTVPclJ2QytsTE0xNGxNV2IwU01ROWVvU0FqVnZnMWJJbGF0V3FXYXB4Q3B0WkxhNkYvL3lmNmxpWGw4bXpzbkR3OEJFRUZyQ0IwVmRmemtTVHhvMVVud3NMbVpIMzd1RitWRFFtZlRDKzBIclMwek9nWDhxZmJiY3VuYkYxMnc0Y1BIeTR3S0FaRmhxTzcrZjlESm5NQkhaMmRqQ1Z5WkNUazRPNCtIZzhlWklFQUhoLzlDalZFVFA1ZWJmeFF1UzllemgwK0FpcVZyV0ZXekdYelphRnRMUjBuRDV6Rm5YY2FzUFZ4ZVdOUFplb3ZHUFFKQ0lpb25JdEt5c2J3UmN1SXVqRUNad1B2Z2lsVW9scTFhcGl6T2lSNk5TaFBVNmNPbzBWcTliZ24wWC9ZdTI2OWVqMDdMM0Rtb1hNSENvVUNnRFFPQ3RSRUFSOC9PRVUxSFJ4VlF1Wm1YSTVyS3pLZnZPZnJLd3NTQ3cwM3drRmdHRkRCOFBQVC91ZVNUTy8rQXBObXpUQjRNRUR0YmJiMmxnWHU0WlZhOWJEMXRZR0hWODYwa05BM3M5R3FjdzcraVF4TVJHbUJTdzlMb3FkWFRXMGFORU1aODZlUjJMaVk5aG9xYy9SMFFFZDJyZkR2WHYzOFNqK0VTSXpNaUFJQWl3dExlRGRwalhlN2ZrT1BPcTdheDNmdTAxcnJGM3ZyL3J6bTNUa1dDQ3lzN1B4N3J2dnZOSG5FcFYzREpwRVJFUlVMcDA3SDR3alI0L2h5cFZya0dkbEFRQWFlTlRIT3oyNm8wM3JWcXFaclhhK1BtamoxUXFIanh6RGpsMjdzR1hyZG16WnVoMVZxOXFpVWNNR2FOaXdBVHEwYXdzQWlJbDVnQXVYTHVIT3MzZnF0QVVubWN3RWd3ZjF4NjNiSWJoekp4VDNvNktRa0pDSXhvMGFsc24zMnJWN0x4SVNFeEVWSFlQRXhNZW9WMWY5blVxbFVxbWF3VE0yMHY1T3FDQUkwTlBYSzdBOUxTMGRXZG5ac05DeXNaRmFMWHYyNGZMbEsvaHU5cmNhR3h5Wm1CaERFQVRzMjNjQXQyN2R4czFidDlHbWRhdmlmazBOWTBhT3dPWExWN0ZpNVdwOE5tTzZScnVkWFRXdHg5WVVoNzE5RGV6Y3RxbklmbDVlTFl2Vjc3bFBway9GSjlPbkZ0aWVtdm9VbXpadGhydDdIYlQxOFM3MnVFU1ZBWU1tRVJFUmxVdXhEeDdpN0xsZ09EazR3TnU3RFRxMGJ3czd1MnBhKzBxbFV2VG8zaFU5dW5kRlNNaGRCQVlGSWZqQ1JSdytjZ3d4TWJHcW9LbFFLckI4eFNwSTlmVlJ2NTQ3V25zVkhKeWVQRW5DaWxXckFlUWRyZEt2ajErWmZLK0l5SHM0Y3ZRWXBGSXAzTjNyWU5DZ0FXcnRUOVBTTUhiOHhDTEhDVHgrQW9ISFR4VFk3dW5aR04vTitxYkE5b1NFUkd6YXZCVmp4NHhDazhhYUlWcGZYeCtEQnZiRC92MEhjVHZrRGh3ZDdQRmU3K0p2c3ZNeWUvc2FHRHl3UDlhczI0RE9uVHZDczRuMkpiUVZ5YW8xNjVDUktjZUhreWRwWGRKTFZKa0pSWGNoS3BtZkZxNmZCNGhmQW9BbzR1dXZwZzZicCt1YWlJam8xVnhmazlCZUVIQk1GTkdoNFFqYndGY1pLejFMbkFzQjN4YlpMejBEang4L2daT1RRMUZkQ3hRZEU0dWM3R3kxWmJTcFQ5TmdaaXJUV0RiN3N0emNYTVRIUDRKVkZTdVlHQnNYMmxlZWxRV0pJTURBb09oalQrUlpXUkNWWW9sMnNIMWRsRW9sQTFKRkpHQzJUQ3JNMVhVWlJJWGhqQ1lSRVJHVlN6S1pDV1N5Z2pleEtRNUhCM3VOYStabXhYdlBVRjlmSC9iMk5ZclZ0eVJIZHBUMmVJL1hnU0dUaUY0WC90dUZpSWlJaUlpSXloU0RKaEVSRVJFUkVaVXBCazBpSWlJaUlpSXFVd3lhUkVSRVJFUkVWS1lZTkltSWlJaUlpS2hNTVdnU0VSRVJFUkZSbVdMUUpDSWlJaUlpb2pMRm9FbEVSRVJFUkVSbGlrR1RpSWlJaUlpSXloU0RKaEVSRVJFUkVaVXBmVjBYUUVSRVJKV0x6RkNZQldDV3J1c2dJcUxYaHpPYVJFUkVSRVJFVktZWU5JbUlpSWlJaUtoTU1XZ1NFUkVSRVJGUm1XTFFKQ0lpSWlJaW9qTEZvRWxFUkVSRVJFUmxpa0dUaUlpSWlJaUl5aFNESmhFUkVSRVJFWlVwQmswaUlpSWlJaUlxVXd5YVJFUkVSRVJFVktZWU5JbUlpSWlJaUtoTU1XZ1NFUkVSRVJGUm1kTFhkUUZFUkVSVXVhUm5pWE1oNEZ0ZDEwR0ZNNUZDSmdoQ2hxN3JJS0tLNmEwUG1nTStYMnlobHlNMkY0RHFnbEppQjRpbXVxN3BiUmNWTC9jeGxBb0FBSG0yc3RQUWFZc05kRnhTeFNZZ0JRcEowUHEveDEvVWRTbEVSRVJFUk1YeFZnYk5JUjh2YlNRSXlna0FPaU5icUF2a2haNjgveEIwV0ZubGtKS2VtLzlqUndoQ1IxM1Y4dGJRRXpGMCtoSUFPQXVJNjNLZ3QzN1QvSEZQZEYwV0VSRVJFWkUyYjFYUUhESnRzWjhBNFJzSVlqTUdTbnBMZVFHQ2wxUlVmajlrMnVLZmNnV3JoWnZtRDh6VWRWRkVSRVJFUlBtOU5ac0JEWjIyNURkQkVMWkJRRE5kMTBMMDJnbXdGQVRoRjMwazNSa3lkYkdQcnNzaElpSWlJc3J2clFpYVE2WXRXUVlCTTNSZEI5R2JKa0J3RlBTRUUwT25MWjZqNjFxSWlJaUlpSjZyNEVGVEZJWk1XN0pNRURCVzE1VVE2WlFnekI0NmZjbXUzak9YbWVtNkZDSWlJaUtpQ2gwMGgweGZPb0FoazBqbFhkTnNSVDlkRjBGRVJFUkVWR0dENXB3NWN5UUM4TE91NnlBcVQwUkJYRERzbzdYbXVxNkRpSWlJaUNxM0NoczA3NmJVR0FqQVZkZDFFSlVuQWdRTFVUL2pLMTNYUVVSRVJFU1ZXNFVObWlJd1VkYzFFSlZISXNUM2RWMERFUkdWblp6YzNBTGJVbEpUMzJBbFJFVEZWeUdENW9BWlMxMEZvSjJ1NnlBcWp3UUlOa09uTCttczZ6cUlpTXBLUWtJaXZ2NTJEaTVjdUZSb3Y1OSsrUjFmZnYxdHNjY1ZSUkVCRzdmZzRjTzRWeTN4dGZydDl6L3gxOEpGR3Rkall4OWd4S2ozc1duelZoMVVSVVJVT0gxZEYxQWErcm5LOXlBSXVpNkRxUHdTUlI4QWgzVmRCaEc5UFNRU01Wa1VCVWdrZ3NXYmZyYU5qVFhpNHVOeFBPZ0VtamR2V21BL3BWSUplVloyc2NlOWVQRXkxbTN3UnpXN3FxaGUzUTRBRUh6aEl1N2ZqeXIwdm41OS9TQzg5SHZJM3YwSDhQanhrMkkvKzJYOSsvYUJzYkdSeHZYN1VkRTRleTRZNDk4Zm85RzJaZHQyU0NRU05QVnNncVNrWkxVMlkyTWpHQmxwamtkRTlLWlV5S0FwQ0dpaDZ4cUl5alZCYUtickVvam83V0tTTGIyWExzMkZFa3JuTi8xc1FSRFEycXNWamg0TGhGS3BoRVNTdHlEcjVXV2pPYm01VUNnVUd0Zk56Y3cwZ2lFQWJOeThCWFoyVmVIcjNVWjE3ZFRwTXpoNjdIaWg5ZlR4NncwOVBUMjFhNGNPSDBWazVEMFlTS1VsK200S2hRSTV1Ymw0OTUwZVdvUG11dlViWUdkWEZkMjdkd1VBWkdkbnc4REFBRkZSTVRoNjdEaVVTaVdtei9oYzQ3NWhRd1pqMEVCdVJFNUV1bE1oZ3laRU5BTW5OSWtLSklxaXJhNXJJS0szaStzWXErUWJheDZGQ1lBdmdML2YxSE4zNzltSDFLZFBrZlFrQ1dscDZWankzM0kwYXRnUXpadDVZc1FvN2Era3YzeDkxZktsc0xLeVZMdDIvdndGaE55NWkrblRQb0tlbnA0cXdFNlo5QUUrR0Q5T1k4ekE0MEg0djhWTDBhbGpCNDJRK1p4WHF4YjRZdWFNRW4yL2c0ZU80SjlGLzJwdHV4MXlCMmZQQldQbWpFOGcxZGRIOElXTCtML0ZTL0hEZDNPdzZOL0ZNSldaWU1ya2lSRHkvVkowS3lRRTIzZnNRbzBhZGlXcWc0aW9yRlhNb0NrSWRYVmRBbEc1SmdoV3VpNkJpTjQrb29DVkVJWFpJY3NTek56ZnQzMzZKcDY1Wjk5K3hNWStVSDNldSs4QU10SXowTHlaSndEQTE3c05talp0QWdEWXRYc3YwdExUTVdUUUFBREExV3ZYRVhqOGhNYVlPYm01V0xaeUZlcTQxVWI3dHI0QWdEL20vdzJaekFTVEowNkE5S1ZaeWJQbmdySGt2K1dvNDFZYmt5ZU9MN0xtSjArU1VLWEtpMzhOL3puL2IzaDV0VUtiMXExVTE2NWV1NDZFaE1RQ3gxQXFsZmh2MlFvMDhLZ1BIKy9XVUNnVVdMVnFMVXhOWkFnNmNSSzNib2RBRUFUSVpESTBhdGdBQUNDWHk3RjgxU3JVYzY4TG4zeXp0RVJFdWxBaE53TWlvaUtJTU5WMUNVVDA5aEVGZ3cyQ0FLbkNVSmp5cHA0NS80OWZFYkIrRFFMV3I4RjNzNzRCQUxpNTFWYTExNnBkQzUwNmRrQ25qaDFnYTJzTE16TXoxZWM2Ym01YXgvUVAySWo0K0VlWTlNRjRDSUtBMnlGM2NPTGtLVGc2T0dqMDNiSjFPMzc2NVRjNE96bGk5cXl2TlVMb3l5THYzY2Y3RXliaHp0MVFBRUIwVEN3Q2cwNGdKU1VGTjIvZFZ2WGJ1V3NQZHUvWlcrQTQvaHMzSXl3OEF2MzcraUVxT2dZQm03WWdLaVlHOWVxN1kwUEFSdlR4NjQwMnJiM3c1MThMa1pDUUNJVkNnVDhYL0kzRXhDZVkrTUU0clV1RmlZamVwQW8zb3psZ3prWURwQ1FYM1pHb01oUEFIU0NJcU13MUdtWVpjV050d3E4aXhPK3VyMDdjMFhDa3plMmk3M28xUm9hR3FqOXYzYkVURnVibTZOS2xVNm5ITzNUa0tMWnMzUUZIQjN1Y0M3NkF3T05CdUhqNU1weWRuZER6bmU2cWZrbkp5ZmgzOFg4NGMvWWNBTURFeEFUUjBUR29YOCs5MFBGZFhaelJxRkVETFBsdk9YNy9aUjZPSGd1RXNiRVI0dUxqc1hyTk92eno5M3hJcFZKY3ZuSVZ3NGNOMFRyR3ZhZ28rQWRzQWdETStYNmU2bnBUenlabzYrdURwT1JrakJveERKbHlPYjc4ZWhabXpaa0xCd2NIbkRzZmpJK21USVNyaTB1cGZ6NUVSR1dsd2dWTklpSWkwaDNCd09aYk1TdXhseUFvajE1Zjg3aGZ3eEhXcDkvRWM4K2Z2NENyVjY5aDhxUUpNREkwUkhaMjhYZVh6UzhzTEJ4S3BSS3hEeDVpMzc0RHlKVExrWnViaTk5K21RZUpSSUxjM0Z6czIzOFE2emNFSUNzN0cwTUhENFNUa3hQOE4yN0NGMTk5aXlhTkcyTDRzS0dvazI5VzlXVmpSNC9DMUdtZjRsaGdFQTRmUFFZZmIyOE1HVFFBUVNkT1l2bksxYWhkcXhhVVNpWGErZnJnNHFYTEd2YzdPenBpOUtnUnNMV3hoa3dtZy8vR1RRZ05EY2Y3WTBmRDBjRWVIdlhyQVFCa0ppWVlOM1kwdnBuMUhXSWZQRVN2bmozUXBYUHBRemdSVVZsaTBDUWlJcUppOHhnb1pJZHNTT2lja3l2c0VnVGxxUnRyRTVhS29tVGw2d3ljR1ptWldQemZNZ0JBOWt2SGw2eGR0d0grL2h2ejJuSnlJSW9pQmc0ZURnRElWU2cweGhvNVloakdqQjRKSTBORHhNWSt3TFJQUDRPZlh5L1kyOWVBZjhCbTdEdHdBRWxKeWFoYnh3MGZUcGtFWnlkSEFFQnJyNVk0ZWZvTTFxN2JnQmt6djRSUG05YjQ0SU54c0RBMzEzaUdzNU1qMnZuNjRIK0wvczNiVWJabkR4Z1pHV0hraUdHWXYyQWhybDY3aGxZdFc4RGF1b3JXN3lzSUF2cjY5UVlBM0xoNUN5RWhkOUczejN0d2RMQlg5VW5QeUVCQXdDYnMzTDBYNW1hbWNISnl3dTY5KzVFcGw2TmZIei9ZMjljbzZZK1ppS2hNTVdnU0VSRlJpYmdQc1gwUXVVTDBUdGRQbUNNS3dsQkJVSTYvdnZaUnBpQWlGaEFlaW9DeXNQc3pIK1VtR1Zjci9xOGdmeS84bjJyam5PVXJWeU04SWhJZlRNamJXZGF6U1dONGVOUUhBQnc5ZWd6cEdSbm85VzVQQUVCSVNBak9uZ3RXRzB0bVlnSWc3MWlSUC85YWlPclZxMlBZa01FQWdLQ1RKMkJsWllYSkV5ZWdWVXYxazlRRVFZQ3ZkeHUwYnRVU3UzYnZ3OEhEaDJGa1dQQmJDb01IRFVSZzBBbDQxSGVIcTB2ZWlURHQyL3BpMTY0OUNBdVBVRnVtVzVDY25CejgzNzlMWUdOampjRUQrd01BWW1JZTRPQ1J3emgwOEFqU016TFF2cTB2eG80ZERVc0xjd1FHbmNEeTVTdHgrTWd4ZU5TdkIrODJyZUhkcHJYR2pydEVSRzhDZ3lZUkVSR1ZtT3NZUVE3Z0N3QmYzRnozcUFtVVFrdEFiQ2dLY0llSWtoMG1XWWlBalZ0dytzdzVPRHJZSS9iQlEzejZ5Y2Y0NDgrL1lHYVd0K2VaaDBkOTFlemY3ZHNoU0h6OFdQVjU5eDZwUnRCOGJ0WHF0YmgvUHdwLy92WUxwUHA1dnc3OStQMTNNRFkyUm01T0x0TFMwZ3VzcWVjNzNkQzcxenNGSG5NQ0FERXhNUUNBeE1kUFZFZW5DSUlBOFZsN1ZsWldrZDk5emZvTmlJNkp4YXl2djRRb0F0ZHYzTVN2Zjh4SFNuSUttalJwakVFRCtzT2ovb3QzUnR1MzlVV3pwcDQ0ZVBBd0RodzZuTGRUYmgwM0JrMGkwZ2tHVFNJaUlub2xIc09xWGdGd3BiajkwN1BFdVFEOGl1cTNhL2Rlck52Z2p5NmRPcUpxMWFyWUVMQVJ2dDV0a0pHZUFUZTMydGk1YTArSmE4M096c2JXYlR1eGZlZHVPRHM3WVVOQUFCNDhpRU5jZkJ5K21Ea0RaODZjdy82RGh3b2RvMi9mOXpCNnhQQUMyMFZSeExvTkFhaGExUmJ4OFk5dzR0UnB0UFAxd2VrejV4QWVIZ0VMU3d0czhOK0lGczJiRlRqR3lqVnJzWDM3TGtqMTliSDR2MldJajM4RUFKang2VFM0T0Ruajh0V3JDQXNQUjFoNHVNYTkrbElwL2w3d0I4TERJd3Q5bDVTSTZIVmkwQ1FpSXFKeTZkcjFHMmpZd0FNVEo0N0gxcTA3Vk5lN2RlMWM2czJBa3BOVHNONC9BQUFRRy9zQUNrVXU3T3pzME1DakhxcmIyYUZkTzErNHVyN1l0WFhGeXRWd2RuWkN4dzd0VmRkcTFuUXQ5Qm1uVHA5RjVMMTcrRzdXTjlpOGRSdDI3ZG9EWCs4MldML0JIN1ZyMWNTSTRVTXgrN3NmY1A3OGhRTEhlUEw0Q1dReUU3ZzRPNkY2OWVybzNyVUw3TzN0MGF4cEU0aWlpR1VmcjRTQmdZRnFOdmE1bk54Y1pHZG5vMzA3WDdYWlRpS2lONDFCazRpSWlNcWw2ZE0rZ2xLaDFBaFQrVjI4ZUFtcFQxTUJBTkV4MGNqSWtHUGxtclVBZ1BEd1NJMytWYXZhWXU2Y2IyRmZvd2FzcmF0QUlsRS9VdHpPcnBwcVYxY0FXTGQrQSt6dGE2Qkg5NjdGcWxtZWxZV1ZxOWVnY2FPRzhQUnNqTFQwTlB5NVlDRTJCR3hFVkhRTWZwZzdHNDBhTm9DYlcyMXMzcllOblR0MjFEck9oSEh2WTlyVUR6WHFBNkFLMmFOSERzZTdQWHVvdGUzZXN3OUwvbHRlckZxSmlGNG5CazBpSWlJcWwweU1qUXRzRXdRQlJvYUdDQTBOUTJob0dJQVh1ODd1M2JOZjFjL0kwQkNDSUtqZDI2UnhJNDN4MHRMU1lXb3FlK1dhL1FNMklUSHhNYjc1NmdzQWdGZXJscGc1WXpyK1hyZ0lYbDR0MGFoaEF3QkFyM2Zmd1ovei80YUxzN1BXY2JUVmtwMmRqYmk0UjdDenEvcktkUklSdlc0TW1rUkVSRlRoU0tWU2JQUmZxM2J0eDU5K1JlTGp4NWovK3krRjNpdVh5eEVlY1E5aDRlRzRlK2N1YnQrNUF4Y1haOHo2K3N0WHFrbWVsWTBqUjQ3Qno2OFhYSnlkVkhXZU9YTU9BREJ4M1B1cXZ0NXRXdVBNbVhPd3JtS3RkYXluYVdtNGZ6OEtrZmZ1SXpJeUVtSGhFWWlLaW9hRmhUbVcvdnUvVjZxVGlPaE5ZTkFrSWlLaVN1UHpMNy9CbmJ1aFVDcnpUbUJ4Y25CQXM2YWU4R3JaRXBjdVhVWmFSb1phLzV6Y1hNVEhQMExReVZOcTEyMnNyVkcvbnZvN2tFYUdCdmpqdDU5aGJxRit0cWFmWDIrMGF0a0NWZktkbXluVjE4ZVhuODlRdlM4cTBYdXhSSGJGcWpYWXRuMm42ck81dVJsY25KM1IrOTEzVUR2ZjVqNDNiOTNXK0g3YXJoRVI2UUtESmhFUkVWVWFkZXZXUWYzNjlWQ3ZibDI0MTNPSCtiTmpVZ0RndzZuVEVSVWRvM0hQelZ1M05RSmNtOWF0TklJbWtQY082TXRxdXJxZ1pyNE5oZzRmT1liSXlFZzhmdklFd1JjdXdjTGNIR2FtTCtyd2JOSVlGbWJtY0hGMWhvdVRrMXBBQlY2OG94bDg0U0t1WExtcTFwYVRtMXZZMXljaWVtTVlOSW1JaUtqY2t4cElZU296ZWVWeHhvNGVXV0RidkIvbVFxRlFGSzhlYWVtUENrMUtTc2F1UGZ0Z2FpcURxNHN6aGc0WnBMYnBUNVBHamJTK1Ivb3liZ1pFUk9XWlVIU1g4bVhBbkkwRzBwVGtvazg1TGdQZVRXdWpjWDFINU9Rb2NPeHNDTUx1UDNvVGo2MVVKQklCOVd2VndOMTdjY2pPS2ZwLzNJME1wWkJuNWJ5QnlpbzJFWGl5WWY0RTdTLytFQkhwV0hxV09CY0N2dFYxSFdYcCtWSmNiYnZFdmtwZlhUS1JRaVlJUWtiUlBZbUlOSEZHc3hDTzFhdkF1Mm5ldXhCM0l1SVlORXZJdVlZMW5PeXI0RVJ3cU5iMlBsMDgwYjF0UTVqS0RPRy8rengySGIycXRkOXpwakpETFBoNkNFTENIK0xJbWR1NGNqc2FvaWkranRLSmlJaEtwQ1Noc2J3SFRDS2lzc0NnV1lIbzYwbXc1TWRSSmJyblZ1Z0QvTDdzZ09yejJQNCs4R251VnFJeGZ2amZia1JFSnhTN3Y2bk1FSitPN1lZNnJ0VWdpaUlleENjalBFcnovc1RrTkpqS0RBRUEzWHdiWUcvZ05TaVVCUWZIZDlvMWhMR1JGSjRlVHFqdFVoWFRmL0JISm1jM2lZaUlpSWpLSFFiTk12RHRoNzNnNm1CVG9ucyttUmVBNU5TU3JVWVJCQUdHQmlYN1d5WTEwRlAvTE5VcjhSZ1NTY2xXV0tlbFp5RWg2U25xdUZhRElBZ1kzYzhic3hac3g4dVRqNmN1aG1GQWp4YXd0cFRCeXNJRVhrMXE0ZFNsTUsxam1wb1lvcXR2QTlYbnJRY3VsU2hrdnR1aE1mcDJhMXFpNzFFV1V0SXlNZjBIL3pmK1hDSWlJaUlpWFdMUUxBT0dVdjJTaHpmaDFWNlBqWTFQeHVrQ1Foa0E5Ty9lVE9PQTZwZnRPbklWOG16dFlhMk9helUwZG5jc2RYMXJ0NTlGMC9yT01EYVNvcWFqTGRxMXJJdkFjM2ZVK2lpVkl2WUhYY2V3M2w0QWdLNitIZ1VHemQ2ZG04RFlNRy9qaFllUFVuRDQ5SzBTMWFPdkx5bngzNk95OEtwL240bUlpSWlJS2lJR3pRb3FMaUVGMnc5ZExyQzlYN2RtS0NyajdBdTZqcFNubVZyYmVyWnY5RXBCTXpVdEU3dU9Yc0hBZDFvQUFBYjBhSTR6bDhPUmxhMis3ZnJ4ODNjeHNFY0xTS1Y2cU8xY0ZTNzIxcmdYKzFpdFR6VWJjM1RMTjV1NVpzY1pLQXRaWWx1ZTVPUVdiL2RDSWlJaUlxSzNDWU5tR1Z1dzRoRHUzb3ZYMnZicjV3TmdhbUw0aGl2U25mMUJOOUNqWFVPWXlZeGdhVzZDcnI0ZTJIVkVmY09mOUl3c25MOGVxZHAwcVdQcmVsaSsrYVJhbjFGOTJrRC8yVUhXVjI5SDQrcnQ2QkxYY3Z6OEhkeTRHMXZLYjFJeUhiemMwYjVWWFFCQVRqRjIwaVVpSWlJaWV0c3dhSmF4dEl5c0FtY0pVVEVtNFVyRndzd1lSb2FhWjRxZHVSeU9yajRlQ0k5S3dJUDRaRlN6TWRmb2N5Y2lEdDVOYXlNeU9oSDNIenhXNjlPd2pqMGExOHViV1JWRkVmdURibWdkSXlNekcwL1Q1UVhXbDVTU2dhU1VON05EZS9PR0x3N2x6czdod2RsRVJFUkVWUGt3YUFKbzRHYVBUOTd2cW5IOStTd2FBSXdkNElQUi9ielYycCtteS9IeDl4dGVlMzBWd2ZzRGZOR3NnWE9CN2JXY2JQSEpXTTJmY1g2dWpqWndkZlFwc0YwUUJIeitRUSt0YllIbjdtQnBRRkR4aW4zRzJkNGFMUnU1WXVlUkt4cExlbCtGZ2ZURlAxYkZPUnVVaUlpSWlPaHR3NkFKUUtKWDlHNnVVbjA5aldzNU9ab3plRytLbmEwRi9McDRGdGhlbkQxb2VyUnRXT2htUUc4elV4TkRUQi9UQmJaVnpPRFQzQTNMTnAzQXRaQ1lNaG5iUVByaXZ5czVuTkVrSWlJaW9rcUlRUk41dTU5cTI3UWxmN2hVS0VVb2xVcTE5dXhjM1lVSSsycVdHTkNqK1N1TjBhdFQ0ektxUmwzMHd5U2twTDMrWmFyV0ZxYW9YdFdpVlBlTzZ1c04yeXBtQUFBYksxTjhQcUVIQXMvZHdacnRaeUIveGJNNXBmbUNKcGZPRWhFUkVWRmx4S0FKNE1iZFdJeWV1Vnp0bW9PZEZYNloyVi8xK2IrQUlBUUYzMzNUcGFrUlJiSEV1NjIrM0YrcDFCeERFQVNJTHg5eStkSnpTMkxINGNzNGN6bThSUGVVUmxjZkQ0enEyNlpVOTY3Y2VnclpPYm1xVFhzQW9IMnJ1bWhReHg2TE53VGlWdGpEVXRkbGFQQmlwcHRMWjRtSWlJaW9NbUxRTElCUE16ZGRsNkFoVjZIRWlCbi9sZWdlUVFDOG05VkdlRlFDNGhKU3NEUWdTTzFkUnE4bU5mSEJrUFpZR25BY3B5KzkvbkJZWHFSblpHRnBRQkJPWFF6RHhLSHRZVzBwQTVBM3UvblZwSGV4KytoVmJOd1hYS3BqVkF3NG8wbEVWQ2lab1RBTHdDeGQxMEZFUksrUHBPZ3VsVlBycHJWMFhVS1pxT1ZVRlpPSGRjQWZYdzdFZ204R1E4ajM4cWJNMkFCaisvdkFRS3FIS2NNN29tL1hwanFzVkRkdWhUM0FGNzl1eHRrckVhcHJncEMzckhqV2g3MWdZMlZhNGpFTnVSa1FFUkVSRVZWeW5OSFV3cjFXOVZJRmpQS29lWU1YUjIzY2lZaFRXd2FibnBtTm54YnZ4Y3p4M1dGdWFveCszWnZCeXNJRXl6YWQxRFpVaVpuS0RHRnBabEltWStXWGxKS085TXpzTWhzdlE1Nk5oYXVQNE1ydEtJenA1NlBhR01yTnBScm16ZWlIUld1UDRrb0p6dTZVcWdWTnptZ1NFUkVSVWVYRG9LbEY5N1lOTks0WlNQWGdZbStOZTdHUDMzZzlncUIrWkVaeFNTUUMycmFzby9wODRjWjlqZDExSDhRbjQ1ZkYrL0RaaEI2d05ETkdya0paNEE2OE9ibUtBcGVTaHQxL3BQcno0K1EwQUVBSEwzY003dG15eEhVWFpXbEFFQUxQM1VIODQxUmN2SEVmQUhBdkp2R1Z4ejBSSElyN3NZL3g2ZnZkVlA5SGc4ellBRFBHZGNmR3ZjSFllZVJLc2NZeHl2Znp5K0dNSmhFUkVSRlZRZ3lhTDZsdWE0SG1XczZESE5pekpmVDFKUGhseVQ3Y2lZZ3I4UDZTdjlGWE5QdHE2aHNUbGRhMDBaMkw3TlBWeHdOZGZUeTB0aTNmZkJKSFR0L1cybGJjRUZhV3J0Nk94dFVTekRRV1I5U0RKL2ptejIyWU5yb3ozR3RWQjVBWDlBZjFiSUdRaUllNEd4bGY1QmdHQnB6UkpDSWlJcUxLalVIekplOTJiS3g2anpFOEtnRzFuR3dCNU0xc0FjQm40N3JqeDBXN0VabHZCazJRdkhqdnNhUTd0TDdOSGllbDRYWjQ2WGR2RlpDM2ZGVlA3OFdyeEVxbGlPVFUxM3QweXROME9lYjkzeDZNRzlRV2JWdmt6UWpmdUJ1ck5XUktKQUxhdDZ3TENBS09uc2tMNGZsbmhMTzFISnREUkVSRVJQUzJZOURNeDlwU0JwL21lYnZOeHNZbDRWYm9BMVhRdkJzWmp6cXUxV0JzSk1YTUNUMHc1KzhkaUU5TUJaQTM0L1ZjYVhZcExjclRkRG4yQkY0cmR2OGF0cGJ3OUhCU2ZRNkppRU40MUNQVWNyUlZ6ZElCUkZTbWt3QUFJQUJKUkVGVXdLV2I5L0V3SWFYWTQ5NHY0YkxoMDVmQ1M3MlRyYjJkRmNZTjlGVUxtVkVQbm1CcFFCQWlvaE5LTldaSktKUWlGbTg0anFkcGNuVDE5Y0NLTGFmVTJpVVNBYjdONjhDdml5ZXFXcHZoUm1pc0ttam1mMGVUUzJlSmlJaUlxREppME14bjBMUGxzUUJ3OE9STjJGaVpxZHFPblExQjlNTW42TlNtSHN4TmpmRDVoQjZZL2RjT1BFMlhRMS92eFhFV3VZcXlEeFlwVHpPeGZ1ZTVZdlgxYWVhR0RsN3Vxcy9oVVFuNFpmRmVaT2NvSUpFSWVIK0FyK3JzeUhxMWF1RHNsUWljdWhoVzVqV1hsbFJmRDMyNmV1TGREbzFWSVRNblI0RnRoeTVqMTlFcnJ5WElGMmI5cm5NNGR6VUNjYzhDdVZSZkQrMWIxY1c3SFJ1cmJSamw1bHdORW9rQXBWSlVlNTgySjVkTFo0bUlpSWlvOG1IUWZNYlYwUVp0bXRZR0FDU25adUQ0K2J2bzE2MlpXcDlWMjA3RDJkNGF0WjJyb3BxTk9XYU02NFlmL3JjYlV2MThRVk5IU3lVYjFYVkFuMjVOVWNlbG11cGFlRlFDZnY5dnYrcUlEYVZTeE5LQUlNVEdKMkhnT3kxZ2JDVEY1R0VkMEw2Vk96YnREY2JkZTBXL2YvZzZOWEN6eDlnQlBxaG1ZNjY2RmhMK0VFczNubEFGUFYwSWowcUF6TVFRWGJ6cm81dXZCOHhOalRYNjNMZ2JDd09wUHJKemNxR1hieWsxWnpTSmlJaUlxREppMEh4bWVHOHYxUkxZM2NldUlVZExZRlFvbEZpNCtnam16ZWdIbWJFQnFscWJ3VlJtQ0NQREZ6L0dUSG5PbXlvWkRuWldhTkhJRmI3TjNkVENtVUtoeEo3QWE5aXkveUp5RlVxTisvWUdYc2ZWa0JoTUhOSU9OUjF0VWI5MmRjeWUyaHZoVVFrNGZ2NE9ncS9kUTJwYTVodjdIbVl5SXd4L3owdTFiQm5JTzNKa3c2N3pxdVdvdWxMZDFnTGQyemFBYjRzNlduZmp2WDRuRnB2M1gxRHR1bXRrS0ZWcjV6bWFSRVJFUkZRWk1XZ2liN25wODNjWG42U2s0L0RwV3dYMlRVeEt3eEwvNDVnNnNoUCtXbmtZU1NrWk1EWXlVTFZueXN2dWZNZjhCQUdvVWMwS2JzNVZVYmVtSFJxNDJhT0twVXl0ajBLaHhPbEw0ZGg2OENJZVBYNWE2SGl4Y1VtWXRXQUh2SnZXUnArdW5yQ3p0VUF0SjF2VWNyTEZtSDdlaUloT3hLMndCN2dUR1llSXFBU2tQSDE5d2JONzJ3WnFJVFA0K2oyczNITHF0Vy82VXhnUHR4cm8wYTRobXRSelVuc0hGd0JFRWJoeUt3cmJEMTlXTzlZRnlEc0dKei91T2t0RVJFUkVsVkdsRDVwbU1pT004R3V0K3V5LzYzeVJ5eDB2WEwrSGJ4ZHN4LzNZeHpBMmtxcVd6aXFVSXRJenl6Wm85bWpYRUswYXU4S3hlaFdOMmJMbkhqMTVpcUR6ZHhGNExnUkpLY1VQWjZJbzR1VEZVSnk2RklZMm5yWFFvYlU3M0d0V2h5QUlxdERaQzQwQjVDMG5qb2xMUXRTREoxaTM4NnphT0NiNWduWnA1Rjk2ZkRQMEFaWnNPRjZxY1VXSXJ6U2piR1FvaFc5ek4zVHhyZzk3T3l1TmRxVlN4TG1yRWRoeCtES2lIeVpwSGVQbDgwNnpzaGswaVlpSWlLanlxZlJCYzFUZk5qQ1ZHUUlBd3U0L3dxbEx4ZHNZNS9rT3JQazNESHFjbkZibTlXWEtzK0dXNzczTC9ISnlGYmdXRW9QUSszbnZWdWFmRlh3dVBTTmJiZmxwbTZhMVlKMXZFNXY4cm9aRTQrR2paSGg1MXRJSWVaYm1KckEwTjRFOFN6M0lTZlgxc0hUZXFCSjlwOEo0dU5VbzlYaFoyYmtZKzhXS0V0OW5iMmVGTHQ3MTRkUGNEY1phd254V2RpNEN6OTNCL3VQWDhlaEo0VFBGTHkrdnpjcCtjMHVwaVlpSWlJaktpMG9mTkovUFhpb1VTdnkzTWFqRTk5dFdlUkUwRTRwWXJsb2FweTZHWWZDN0xhRlFLQkVTRVlmNnRXdkEzTlFJUUY3SWE5YkFHYzBhT0JkNGYzeGlxbHJRN05pNkh1cmxPK0trT0M3ZmpJSkRkU3ZZVmpIRDhmTjNTL2RGeWhtcFZBOWVUV3FpWSt0NmFoc281WmVVa29FREoyL2c2T25ieFo2cE50QUltcHpSSkNJaUlxTEtwOUlIelNVQnh3RWhMeVFXdEJ5eU1NL1AyUVNBaDQrU1MxM0g2SDdlVUNwRkJGK0xSRWhFSEVReDd4aVBuRndGWnZ5OEVXbnBXUUNBWDJiMmg3bXBFVVN4OFBmL0RLVDZHdThXdnF5d0VLU3ZKMUVkTDdKbXh4bkVKNmJDVkdhSTlBejF3Q1dLNGl1L3YybGtLRlhOQk9ia0twQlJ5dVhIeFFsMXJnNDJhTnV5RHJ5YnVVRm1ySDFwYnRqOVJ6aHc0Z2JPWFltQW9vVEhxUmdacU0rSU1tZ1NFUkVSVVdWVTZZT21LQUpML0k5REtDcVZGY0M5cHAzcXo2OXlQRWcxRzNNMHF1dUFicjRlK0hiK2RrUkVKNmphbm9mTS9KSlMwL0hSZCtzTEhPL1Byd2FwN1VUN3NweGNSYUhMVEVmMWJZT3VQaDVxMTdUVmthdFFZdkxzdFFXT1V4d0RlalNIWHhkUEFNQzFrQmo4dWZ6Z0s0MzNNaHNyVS9nMGQwTnJ6MXB3MFBMdUpaRDM4emg3T1FJSFR0NUFaSFJpcVovMTh0TFpiQVpOSWlJaUlxcUVLbjNRQlBMQzV2TVp4Skt3TURPR20rdUxvSGtuSXE3VU5lVGY2Q2N6Ni9Yc1hGdFoyVmlaWWtDUDVscmJIajE1aXFPbmIrUFl1UkN0UWJxa1RFMk0xRDduS0hpOENSRVJFUkZWUGd5YXI2QnRpenJRaytUTmhFWkVKeUF4cWZTYkFabmxDeWlaWmJ4emJXVVhFaEdIdS9maVZlOWlLcFVpcnQ2T3h1SFR0M0ExSkJxbCtQOFlDbVJUNWNWR1N3cUZzc2dkakltSWlJaUkza1lNbXFWa1pDaEZqM1lOVlo5UEJJZSswbmpQTi9nQmdLZnA4bGNhaXpUdFBId0ZROTV0aVpNWHd4QVVmUGUxbmRGWnYzWU4xWjhmcDZTL2xtY1FFUkVSRVpWM0RKcWw1TmZaRXhabXhnRHkzbDA4RVZ5eTNWZ2xraGZ2aEZxYW0wQm1rbmZFU2xwR1ZvazNvS25vOHIvWHFDekw2Y1Y4THQrS3d1VmJVYTlsN09kYU5YYUZoOXVMb0JuOTRNbHJmUjRSRVJFUlVYbkZvRmtLZFd2YW9XZUhScXJQMnc5ZlJtWlcwZWNsNXVaN1g2OUZJMWNjUEhFRElvQ09YdTZxNjhWZGZtdGxMc1B5bjhjVTJHNGdMZnh2clZSZnI5RDc5Wi90T1B1Nk9kdGJ3NnRKTGRWbnViejhuenRwYkNpRnNiRUJaTWFHTURjMWdwMnRCWnJVYzBSVEQvVmpacTdjanRaUmhVUkVSRVJFdXNXZ1dVTG1wc2I0Y0hoSDFZeGsxSU1uT0hqeVpySHVUVXJKZ0tXNUNRQmcrSHRlR05iYkM0Q290dU50Vk96allvMGxDSm83bkpiVXE5NWZVb042dG9DenZUVmt4b2FRbVJqQ3l0eEViUk1rQUxqL29IamZYeGMrR2RzVlRUMmNpencyQnNnN3Y3U2tzOXhFUkVSRVJHOExCczBTTUpEcVljYTRicWhpS1FPUWR5VEdvblZIb1ZBb2kzWC9tY3ZoY0hXMFVYM09DeXd2VW9zb0FzZlAzeW5XV0JueWJHelpmN0hBZHI4dW5qQ1RHUlhZcmxDS1dML3piSUh0TFJ1NW9tNitvMXZLZ2lBSWFPenVXR0I3YkZ3U0FzK0ZsT2t6eTlLRkcvZlFySUZ6a2YzdVJNVGhmMnVQSWllWEd3RVJFUkVSVWVYRW9Ga0NkVnpzMU01aFhMbmxGS0lmSmhYNy9qMkIxNUR5TkJNZHZPckNycW9sVEUwTUlTcEZKRDNOd1AyWVJCdytkUnNoeFR3aVJaNlZnLzFCTndwczcrcmpVV2pRVkNxVmhkNWZ6Y2E4eklQbSthdVI2Tld4TVJRS0pUTGsyVWhMejBMeTB3dzhlcHlLa0lnNG5Ma1VYcTdEV2ZEVlNJenA1d01EcVo3cVdxNUNpZVRVRE1RbHBDQXlKaEdYYnR4L3BmTlVpWWlJaUlqZUJneWFKWEFqTkJaZi9MWVprNFoyd04xN2NRZzhWN3paeC94T1hnekZ5WXV2dGtOdFJSVVJuWUN4WDZ4QVZuYXVya3NwbGN5c0hQejA3eDRBd05NME9WTFQ1VWpQZVBXek40bUlpSWlJM2piRmVOdXNmQmt3WjZPQk5DVlpwNy9kUDM5SDd6VnRrRXIweWtUZ3lZYjVFNngxWFFjUkVSRVJWVTZjMFN3RkJrd2lJaUlpSXFLQ3Zaa3pMSWlJaUlpSWlLalNZTkFrSWlJaUlpS2lNc1dnU1VSRVJFUkVSR1dLUVpPSWlJaUlpSWpLRklNbUVSRVJFUkVSbFNrR1RTSWlJaUlpSWlwVERKcEVSRVJFUkVSVXBoZzBpWWlJaUlpSXFFd3hhQklSRVJFUkVWR1pZdEFrSWlJaUlpS2lNbFhoZ3VhbU9RT3pkVjBEVVhrbmlCWHZuMjBpSWlJaWVudndsMUdpdDVHQVJGMlhRRVJFUkVTVmw3NnVDeWdOVWNRRFFVQU5YZGRCVkg2SkVicXVnSWlJNkdYcDJXSW1BQ05kMTBGbGFxSE1RSmlxNnlLby9LbVFNNW9DeERoZDEwQlVub21pY0VQWE5SQVJFUkZSNVZVaGc2WUlJVmpYTlJDVlo0SUEvak5DUkVSRVJEcFRJWU1tSk1xVHVpNkJxRnlUNXg3UWRRbEVSRVJFVkhsVnlLQ1pLMWRzQjVDdTZ6cUl5aU1SMkxMKy95WW42Ym9PSWlJaUlxcThLbVRRM0xSb1Nob0FmMTNYUVZRZWlhTHdqNjVySUNJaUlxTEtyVUlHVFFCUWlvb2ZBTWgxWFFkUmVTS0s0a24vQmVNRGRWMEhFUkVSRVZWdUZUWm8raStZZEU4RWZ0SjFIVVRsaXpoVDF4VVFFUkVSRVZYWW9Ba0FHK1pQbUF1SUIzVmRCMUY1SUVLY3NXSEJ4RE82cm9PSWlJaUlxRUlIVFFCWVAvK0RiaUxFUDNSZEI1RXVpU0orM1REL0EvNXpRRVJFUkVUbFFvVVBtZ0N3WWY0SE0wUlI3QU1SeWJxdWhlaE5FNEhaR3haTStGelhkUkFSRVZVRVNVbkpFRVd4VE1mTXljMUZibTV1bVk1SlZORzlGVUVUQURZcytHQTc5Q1JOUkJHSGRGMEwwWnNoSGhSRm9WUGVFbklpSWlKNmJzN2NIN0Y2N1hxTjYzSzVIQk1tVGNGUHYveFdvdkdVU2lYR1Q1eUNwY3RXYUczZnRIa3IrZzRZZ3BUVTFDTEh5c3lVRi9tWFVxa3NVWDNQYVF1N1Y2NWV4L0pWcXlIUHl0Sm9TMC9QS05WemlJcERYOWNGbEtYMWY0eTdENkRyZ0ttTG5hUVN5UmhBN0FVQnpYUmRGMUhaRWE4RDJLWEl4ZktBaFIrRTY3b2FJaUtpOGlnc0xBd1NQYzM1bERQbnppTXJLeHR0V3JjdTBYaWhZZUdJajMrRWFsV3JJak5UanV5Y2JMWDJyR2NoTHUxcG1zYTlCbElER0JzYjViV25wV1BvaU5GRlBtL2ExQ2t3TXpYVDJtWnRYUVUxYTdwcVhEOTk1aHhXckZxTkx6NzdGTFZxMVZSZGo0aU14UGJ0dTlDdmp4K01EQTFWMXc4ZFBvTFY2emJnOTUvbm9WcTFxa1hXUkZSU2IxWFFmRzdUM3g5RUFmanUyVjhZL01tU05vSlM5QkVBRTkxV1ZqbFltRW83R2tvRlh3Q1FaeXVQcHFibm50QjFUUldWS09DcElBcHhvb0NZZEtuZXBaMi92djlVMXpVUkVSRzliczhEbVpPakEvNzVlNzVHKzladE83Qnk5Vm80T1RyZ2w1OS9oTXlrZUwvaUhUaHdDRko5ZmRqWlZVTkU1RDJOZGlOREk5U29ZYWR4L2NMRml3Q0FGczJiNGYvK1hZTEFJTzIvMmt6NjhHT05hKzNiK3VLVDZWTUJBREtaQ1pZdi9SZnovMW9JK3hvMU1IQkFQMVcvdGV2OWtaYWVob25qeDJITHR1MjRmdjJHeGxnUEg4YWhUV3N2ZlBxSjVuTnF1cnJDVUdxQUw3K2VoUysvK0F5ZVRSb1g4Rk1BOXV6ZGo4VkxsNkZONjFhd3RiVXBzQi9ScTNncmcrYkwvUCtjY0JyQWFWM1hVVm44dEhDOUFTRDZBb0FvNHNoWFU0Zk4wM1ZOUkVSRTlIYTRkT2t5VnE5ZEQwc0xjM3o3OVpmRkRwa1JrZmR3NjNZSUFHRG1GMTlyN2RPd2dRZCsvSDZPMmpWUkZIRTg2QVRjYXRkQzllcDI2TmV2RHpwMmJLL1c1K2l4NHdnOEhvUXZaczZBaVlteFdwdVZsWlhxejRJZ3dNYkdHdnBTZlFRR25jRDVad0VXQURMUzB0R2llVFBZMkZpalM2ZU84UFh4UnYxNjdxcjJlMUZSbURiOU0vajZlR3V0M2M2dUt1Yk4reDdmemYwQlAvejRNNzcrNm5NMDlXeWkwVy81eXRYWXZtTVgycmRyaTQ4L21neUo1SzE1azQ3S21Vb1JOSW1JaUlpbzRvdU5mWURmL2x3QVBUMDlmUFhsNXlWYThybHA4MWJvNit0ajFNamgwTk1TcnBhdlhBMnBWS3B4L2NiTjI0aUxlNFF1d3pvREFKeWRIT0hzNUtqVzUzbUE5ZkNvQnd0ejgyTFYwNnBGYy9UczJVUDFlY2ZPWGFvL0h6OXhFanQyN3Nhd0lZUFF2MThmQU1EU3BjdFJ4NjAyV3Jac1h1Q1k1bWFtbUR0bkZtYk5tUXN6VTFPdGZXeHRiREIwOENBTUh0Uy9XSFVTbFJhREpoRVJFUkdWZStucEdmang1MStRbnA2QnoyWk1oM3ZkT21ydGQwUERjUHpaa3RaTWVSYWlvMk93ZE5rS1dGcFlvbmx6VDV3K2N4WTl1blhGZTcxNmFoMS9SUUZCYzkrKy9RQ2dlczhTQUw3K2RnNUNROE5VbjNPZWJjSXpmc0prdFhzblQvb0E3ZHY1YW4yZXZsUUttVXltK2l6VmwwS2hVQUFBeG93YWdXcFZxMkxKZjhzUkdoWUdSMGRIaElhRzRjL2ZmOVVZSnlVMUZTTkd2YTl4L2RPWlg2cDlmcm5QZXY4QTFaOGJlTlRIdkIrKzAxb25VV2t4YUJJUkVSRlJ1YVpVS3ZINy9BV0lpWG1BNFVNSHc5ZTdqVWFmNk9obzdOcTlWL1U1UHY0UmR1M2VDM3Y3R3JnVGVoZEdSb1p3Y0xESHFqWHJNSEw0VUFpQ29IYS9RcW1FVkYvOVYrUFkyQWM0ZGVhc3hyT3lzckpnYVdXQi9uMzdhcTAzOFhFaS9BTTJRNkVvK01pVEV5ZFBJVGc0V1BVNVU1NEZyNVl0VkovZjZkRU4xZTNzOE4wUDgzRDJYREQ2OStzREI0Y2FHdU9ZbUpqZ3E4OC8wL3FNdlFjTzRzcVZxd0NBRHlkUGhKbVpLUVFJR3YzTWlqa0xTMVFTREpwRVJFUkVWSzZ0WHJjZUZ5OWVSb2YyN2RRMjBNbXZmYnUycXQxa3gzOHdDYlZyMThibm4zMEtRU0pBTHM5Q1JFUUVvcUtpc1dYcmRqeDZsSUJQcG4wRVBUMDlBSG52WVNxVlNrZ05ETlRHOUEvWVZPQ1ptK1ptNXVqYXBaUFd0b2pJZS9BUDJGem9kM3FuUnplTUhUMFNBSkNkblkxL2wveUgrUGhIQ0FtNWk3cDEzWERoNGlXc1diTWVGaGJtcUZHOU9yWnMzUTVCRURCMDhFQlYzUUFnMWRlSGwxZEx0Ykh2UjBWajJmSVZ1SEwxT3F5c0xKR1VsSXlZQjdFSU9uRUt2bTFhbzJQSERuQjFjUzYwUHFKWHhhQkpSRVJFUk9YU28wY0orUHJiT2JoKzR5WTg2dGZEaDFNbUZ0aFhUMDhQeHNZdkFwaEVUNkphN21wa2FJaW1uazNRMUxNSkRBd004TytTLzZCVUt2RFpwOU1oa1VpUSsyekpxbFQ2NGxmaksxZXY0L2lKaytqUXZoMk9CUjdYZUY1b1dEZ0dEaDZ1dFJabEFlRjA2N1lkQ0EwTFEzaDRCQ0xDSTNINnpGbWtwajZGWEM0SGtMYzhkK1hxTlVoSlNVSHNnNGZvMEw0ZHhyMC9HaklURTZ4WnR3R2JObS9GclZ1Mzhmbk1HYkMwMEp5RmpJaThoNTI3OWlEd2VCQk1USXd4YmVvVUpLZWtZdVdxTldqUnJEbjBKSG9JUEI2RUhidjJvRmF0bXVqWm96dmErbnJENEtXQVRWUVdHRFNKaUlpSXFNU2FyTmpnSWxGS1JnR0FJSXJ0aStwZkd2S3NMRnkvY1JNQVlHUnNCUDE4TTNtbDlVNlBibmo2TkEwWExsNkVRcUZBZG5ZMk1wOEZ2Znp2YUFZSEI4UEMzQnlEQi9iWEdqUWQ3R3RnL0xpeFdwOFJGeGVQUmY4dTBiaHVJak9CaGJrRjN1blJIWmFXRnJDMHNJU1ZsU1dzcTFUQjVpM2JrSjZlampHalIyTDEydlg0L1BNWmNIRnlBZ0FrSlNXalE3dDJjSEZ4eHVJbC95RkxMZ2VlQmMyNHVFYzRjL1ljenB3OWk1QTdkMkZrYUlqZXZYcWlmNysrTURjenhhN2RlMkZrYUFobkowYzBiRkFmSTRZTndlWExWN0ZuLzM3OC9jOGlyRnk5QmoxNzlNRGdRZjAxbGhNVHZRb0dUU0lpSWlJcXRpWkxON1RYZ3pBZkNqUUJSRUJFaWdqeHl1dDRscE9qQS82YS96dSsrbVkyTGw2OGpJMmJ0bUxRUU8xTFowdGkwTUIrNk42OUM0NEZCbUc5ZndENitMMEhRRDFvRGgwNkdJMGFOWVNKVFB2eEtjYkd4bWpTdUpIV3RnaHp6VE02QWFCNzF5NEFnS2pvR09UbTVpSXJLd3VabVptNEV4cUtLbFdxUUU5ZkQ5dTI3MEJ1VGc0V0wvNFBqNTg4d2VQSFQ1Q1Rrd01IaHhwWXRQQXZORzdVU0cwMjg4VEprMWl6YmdNY0hHcGc5TWpoNk5xbE0weE5YMnd5NU9ycWdyNTkzbE10dDVWSUpHald6QlBObW5raTlzRkRiTit4RXhjdVhzU1F3UU5LOEJNa0tocURKaEVSRVJFVlM3UC8vRDhHc0VDRWVCK2lNRjJwYjdqeXlwZyt5Y1VlWU5UZ3pKSStVMDlQRHpNK21ZWnBuM3lHOWY0QnFGdlhyY0NBVnh4S3BSSW5UcDNHQnY4QVBIZ1FCMmRuSjlnOU95WWwvOUpabVlrSldyVnNnWlRVVkszajNBME5RKzgrcFF0bmMrYitnTVRFeHdEeWxzdWFtcHJDek5RVUJvWUdDQW01aThhTkdxSkZzMmFvWWwwRnRyWTJxR3ByQ3hzYmE4VEZ4Y1BPcnByYVdEMjZkME90bXE2b1Zic1dBRUNoVktqVmZQWGFOUVJzM0lLV0xackQyc1phN1Y1VFV4bUdEeHVDQWxiNkVyMFNCazBpSWlJaUtsTFRwZjdUQU15SGlCMUtmYVBSSlFxWXI4alcxZ2JUcG42STcrZjlqTi8vWElBRmYvd0dtNWRDVTBGQ3c4TGhWcnNXbEVvbGdrNmN3cWJOV3hBZEV3dHI2eXI0Nk1OSjZOU2h2U3IwU2ZVMWp6Y3BpSk9qQXo2Y01rbHIyNE9IRDdIZ3IzOEt2SGZSd2dXQUlNRFF3QUJSMFRIWXVXc1BCdlRyQzZWU2lZbFQ4allwNnQyN0ovU2Y3WUw3TkMwTmk1Y3V3LzREaDdEZ3o5L2c0dXlrR3N2QVFJbzUzODhyc3Q1cG44NHNzTTNUc3pHK20vVk5rV01RbFFTREpoRVJFUkVWcXNtS0RTNVFZTFlvaXNjdmpSL2lwNHNhV3JSb0JyLzNlbUg3amwzNDViYy84Tk9QYzFWQlRKdm82QmhNKytRelJFVGV3NHhQcDJIMW1uVjQ5Q2dCRnBZV0dETnFKTjdwMFEyR2hubWI0R1JsWndNQURLVEYzeFJIVDA4ZlZwYVdXdHZTbnFZVmVxOG9BbWZPbk1XaHcwZHdPK1FPMnZwNFEwOVBBcVZTQ1FDNGRQa0tmdno1VjB6K1lBS09CUjdIOXAyN1lHQm9pSStuVGxFTG1RQ2dyNitQT2Q5K3BmVTUyVG01K0hQQjM1REw1ZkJ1NDRVdW5UcHE3V2R1WVZIVTF5VXFNUVpOSWlJaUlpcVVuZ0p6SUVKUTZHTzBMdXNZT1h3b2J0MjZqVHQzUTdGODVXcE15TGNaVDFwYU9zNWZ1SUFUSjAvaGFWbzZVcCttd2NuUkFlUEdqb1oxRld1SW9vang3NDlCMXk2ZFZRSHp1WnhuUVZOZld2eGZqU1B2M2NQNGlWTktWSDlTY2pMK2IvRlNYTDU4QmNiR0p1amNxUU0rbmY0eHFsU3h3cDI3b2JBd3p3dDhmbjY5Y1BueVZidy9ZUkpNakkweGNFQS85SHluaDBiZFFONDdsMDJiZW1wY1Z5Z1UrR3ZoL3lDWHkyRmxaWWt6WjgramViT202TlN4UTRscUppb3RCazBpSWlJaUtsQ1RGZHNzUlVYV2V4Q3c4c3FZSWRwM3VYbEQ5UFgxTVhQR0o1ajI2V2ZZdldjZjZyblhoYStQTjdLeXNqRm0zQVJrWldWREpqTkIxeTZkMEtsakI3alhyYU82ZCttLy80TkVJdEU2YmtKaUlnREFRRXVRSzBqTm1xNlkvWTMybWNUN1VkR1lOV2V1eG5WTEN3dFV0N05EbHhtZm9LbG5Fd0RBeWRObnNIbnpWbVJrWm1MV3MvR3EydGppMTU5K3hJcFZxM0hnNEdGY3UzNERIaDcxVWJlT1c3RnFDdytQd09LbHl4Qnk1eTQ4UFJ2anMwK21ZKzRQOC9EWHdrVzRmdU1XUm84YW9mVjRGS0t5eEtCSlJFUkViNjMwTFBGSENOQ2VCaW9CRXluTUJFRW9mQjFuRVNSS3VaOEF3VktobEt3c3E3cGVSZFdxdHBnNlpUTG0vZkliRnY3dlh6ZzdPOFBKMFFFRCt2V0ZmWTBhYU5teXVkcnVzYy9sRDVsS3BSSlBuaVFoOWVsVHhNWEZJMkRqWmdDQVhUVzdZdGVocjZjSEt5dnRTMmVUa3JXL3Zpb0lBc2FNR29ISWUvZXdkcjAvamdlZFFHWm1KbnE5K3c3NityMkhKMDllM0dkc2JJVEpFeWVnYzZlT1dMVjZMVDc3L0N2VWM2K0x0cjQrYU5QR1MyUFpia1ptSnM0SFg4Q1JvNEc0ZXZVYUpCSUovSHEvaXhFamhrR3FyNC92djV1TlpjdFhZdi9CUXpoOStneTZkT21FenAwNndOWEZwZGpmbWFna0dEU0ppSWlJcUdCS3VFQUFya3dZK0ZxT01OSEcxRlNHbmRzMkZkanU1ZFZTbzMzZ2dPSWZlNUtibTRzUHAwNUhSdWFMVFhDYk52VkVvNFllaGQ1MzgxWUk0dUllSXZWcDNxNnVSNDRlMDlvdklTRnZodlRXclJBQVFKMDZkZURvWUk5RFI0NWkrL2FkaUk2SmhaT2pBOTdyM1F0ZE9uZUVpYkZ4Z2MrczQxWWJQMzQvQjdkRDdtRGJqcDFZdW13Ri9BTTJZZm15eFJBQWJBalloRnUzYmlQa3psMG9GQW9ZR2hxZ1M2ZU82T1AzSGh3Y2FxakdNVFEwd09SSkU5Q2xTeWRzMjdZRGUvY2R3SzdkZTJGcmE0T0dEUnFnbmE4UFBEMGJGK3ZuUjFRY0RKcEVSRVJFVkNBQlFoTVJ1S3JyT3NxU2dZRUJSbzBjanRUVXA2aGF6UmF1cmk1d2NYSXE4cjVEaHcvajZMSGpxczkvTFZ4VWVQOGpSM0hveUZGTUdEY1dqZzcyTURFeVJvc1d6VEh0NDQvZzl1dzRrdUtxNTE0WDlkdy9RMkxpWTBUSHhFRDZiQ09rR3pkdTR2NzlLTFJzMFJ5dFdyV0FWNnVXaFFaWHQ5cTFNUE96VC9Ea1NSSUNBNE53TGpnWWdjZUQ0T0ZScjBUMUVCVkYwSFVCOVBiNWFlSDZlWUQ0SlFDSUlyNythdXF3b3ZmY0ppSWllZzI0ZFBiVmw4NDJYYm9oRUFBdWpSL1MvbFhyU2M4V013RVl2ZW80OUVKeVNpck1UR1hRMDlNcjlSaXBUOU5nWUNDRmthRmhhVzVmS0RNUXBwYjY0ZlRXNG93bUVSRVJFVkVGVlJhYitwaWJtWlpCSlVUcXRHKzlSVVJFUkVSRVJGUktESnBFUkVSRVJFUlVwaGcwaVlpSWlJaUlxRXd4YUJJUkVSRVJFVkdaWXRBa0lpSWlJaUtpTXNXZ1NVUkVSRVJFUkdXS3g1c1FFUkVSQWNqS3lvWlNxU3kwajFTcUQzMzlrdi82bEp1YnEzRmZRa0lpZHU3YWpjNmRPOEhaeVZHdExUMDlBektaU1ltZlEwUlVYakJvRWhFUkVRSDQ3SXV2Y08vZS9VTDcrTDNYQ3cwOVBMUzJTUTJrYU5LNGtjYjFCdy9pOE0zc09SZytiQWc2dG0rbnVwNmNrb0lkdS9iQXZXNWR0YUFaSGg2QjJkOTlqNDgrbkl4V0xWdVU4dHNRRWVrV2d5WVJFUkVSZ0xtenY4WE8zWHNRZk9FaVpuL3psZXI2aFV1WHNHNmRQK2IvOFNzdVhycU1WV3ZXYXR5YmxKUU1xWUVVSzVjdDBXaXJZbTJGT202MXNlQ3ZmL0E0OFRFRzlPOWJZQTIzUSs1ZzdnL3pZR2xwaVRwdWJtWHp4WWlJZElCQms0aUlpQWlBcGFVRlRJeU5FUk1UaXhsZnZBaWFPVm5aa09qcndjYkdHajQrYlNDVlN0R3h3NHVaeWV6c2JFejY4R040dC9iU09xNlJvU0ZtenZnRWkvNWRnalhyTmlBbk53ZERCdy9TNkhmeTFCbk0vMnNoSE96dE1XZjIxN0N5dEN6N0wwbEU5SVl3YUJJUkVSSGxVNzE2TlV6OWNJcnE4L1hyTjdGenp4NEF3STBiTi9IM1A0c1FmT0VpUHZwd0VreU1qYkY1NjNha3BhV2hYNzgrQlk0cGtVZ3daZElIeU0xVndGUm1xcldQamJVMVdyZHFpU21USjhMWTJLaHN2MVE1SVRNUWpIVmRBeEc5R1F5YVJFUkVSUGxJQkFsa01wbnFzNUdSb2VyUHJWcTJ3SS9mZjRlZmYvc2RuODM4RW4zODNzUEdUVnZ3OGRRcHNEQTMxeGpydzZuVEVSVWRvM2J0NkRIZ3YrVXJWWjkvK2YxUDRQY1g3VUVuVDZuMTM3bHQwNnQrSlNLaU40NUJrNGlJaUNpZm1OZ0grUEtyYjFTZmMzSnpZV0Q0SW14NjFIZkhINy84aEMrKy9oWi8vN01JN3U1MTBLRmRXNjFqalI4M0Zwa1ptUnJYcjkrOGlWMjc5d0lBK3ZaNUR6VnJ1c0pBWDFyRzM0U0lTSGNZTkltSWlJanljWFYxd2Z6ZmZ3RUFLQlFLSEFzTXdvcVZxM0hod2lVMGI5NFVrZmZ1WTkwR2Y2UWtwNkJWeXhZNGR6NFlQL3owQ3o2YU1rbGpWck54bzRacW4xTlNVN0hCZnlQMjdqc0FLeXRMSkNVbFF5a3E4Yy8vL2tXckZzM1JzVU43Tkc3Y0VCSUpqem9ub29xTlFaT0lpSWdxdmVEZ2l3Z01Pb0hJZTVGSVNFakV4Q2tmSVRYMUtkTFMwZ0hrdldPNWFzMWFiTjIrQXpkdTNvSjczVHFZLzhkdmNISnl3S2xUWi9EWFA0c3cvZE9aK09xTG1haGRxNmJHK0UrZUpHSGZnUVBZdlhzZk11VnkrUG4xUXV0V3JmRDVsOStnbW0xVkRCMHlDSUdCeHpGNzdnK3dzYkZHdHk1ZDBLMXJaMWhhV3J6cEh3VVJVWmxnMENRaUlxSUtvY21LYlpaNml1ejNSQUV1Z2lnMkFWRGt0cXlYNHVMVG1sYXZWdVRZSmpJVEdCa1pvYlZYSzFoYVdNTEMwZ0pXbHBhb1ltV0ZPNkdoV0xGcURmNmEvenYrV2ZRdit2ajFSb3ZtelFBQTZla1pzTE9yaHAvbmZZKzVQOHhEZkZ5OEttaW1wYVhqZkhBd3pwdzlqd3NYTDBHcFZLSzFWMHNNR3pvRWpnNzJpSWlJaEpHaElheXJWSUdYVjB2NDlYN2d6MlhoQUFBZ0FFbEVRVlFYRVJHUjJIL2dFRFp2M1lxQVRadlJ2cDB2Um80WURrc0x6ZmMvaTZQdDZxM1J6ZjRMS05XOUw0aW1TZ2h4cnpnSUVWVXlESnBFUkVSVXJqVlpzYzFTb3NpYUQwV1dId0JMUVFSRTRDckUvMmZ2dnVOcnV0OEFqbi9PdlRkN0owSmlOZllxSXZiZWF0UWVOVnNVdFdsTHFRNmo2UGgxMkx0R3JTZ2xkdXlndGhJclFvellzWktJN054N3orK1BjQ3ZOSm9QMmVmZmw5WEsvNTN1ZTg1em9peno1TGpVOHE1NVJybXdaeXBVdHc4T0hqNGlNaWlRK1BvR1ltQmh1M0x4RjVOTklhbGF2eHRMbEs5RHI5V3plc3BWbHkxYnc2UEZqb21OaTBHZzAvTHBnTHROKy9qRkpRWGpyOW0ybXpaaU5nNzA5TFZ1OHc3c3RXK0R1N21hNmJtZG5SN3QyYlhCN29hMW8wU0lNSGpTQW5qMjc0K3U3ZzgzYnR2UEIrejFmK3IzVVovKzlDa1VGaldKOHBSaENpUDhlS1RTRkVFSUk4ZHJ5WFBDN3AxWWZ0d1FGVDFDWEdWU1crdmZ2NXBmUis3M2kxQ25BdXhudHYzemxhdnoySHdEQXpNd01PenRiN0czdHNMV3o1ZExsSVBMa2NhRmgvZnE0NUhFbWo0c0xlVjFkeVpjdkwyRmg0VGphMmlTSlZhWjBLY2FOL1l4U0pVdWcwU2F1dVh3U0VXRzZmdXYyYmJ6WHJNWGV6ZzRucCtTRHMrKzgwNVFtalJxbXVKdHRSaDE4djJNaFJWRWlYem9BNExWd3RkOHIxcXBDaVA4Z0tUU0ZFRUlJOFZwNk5wSzVBUlVuZzZvMnpFeUIrYktHRHY2SXdRUDdZMjV1VGtURVUzeDM3S1JRb1VMVXJsV0QzdjArUXEvWDA2eEpJNXhkbklIRXpZSzIrZTVrNWNyVjlPclpuVll0bXllSnQrNlA5VndPdXBMbU14Y3NXc3lDUll0VHZHYW0wL0hIMnRWWjgzSkNDSkdEcE5BVVFnZ2h4R3RKWTRpYm9JQ0hRZFZVOGgvUXhUOG5ucW5UNmZBL2M1WTllLzA0Y3ZRWXBVb1dwMkxGQ3FickR4OCs0dk92eHZQNTJORmN2eDdNNzcrdjQrR2p4M1JvMzRZbWpSc2xpOWZ2d3o1RVIwV2wrS3pscTd5NWV2VWFCUXJrcDMvZjNpbjJVV1QzV1NIRUcwb0tUU0dFRUVLOGRqd1gvTzZwWUJ5aHF1ckVuQ295Rnk1YXpJRkRoNG1OaWFGMnJacjg4TjBVaWhjcnlzWEFTeGlOaVdzVUsxZXVoTFdWTmNOSGZBcEFpK2JONk5LcEl5N1BSamovcVhTcGtpbTJiL1Bkd2RXcjEzQnljdVRPbmJzY1BYYUNqd1o4aUZhcnpaNlhFMEtJSENhRnBoQkNDQ0ZlT3hxTnNUZUFVV2M1TGFlZTZlN3V6Z2M5ZTFDelpuVnNySzI1RUJESXBDbmZjdmJzZVg3NGRqSUFGdWJtalA1MEpLVkxsV1RGcXRWY09COUFRTG15MUs1Vk0wTm5YNGFHaHZIYmlwWHMzYmNmVjljOGZEOTFNdXQ5TnJKbDYzYUNiOXhnOEtDUDhIaXJjSGEvcWhCQ1pEc3BOSVVRUWdqeE92b0ExR1grZmRwbjJjNnk2WG0zVlFzZVB3NWwxKzY5K08wL1FIRHdEZXJYcTh1Y21kUEltOWMxU2QvVzc3YWtkczBhTEYvbHpVKy96R0RGS20vcTE2dERuZHExS1Z5b1lKSytlcjJlOHhjQzhOdC9nSU1IRDVHZzErUGxWWW5oUXdiaDdPekVnSDU5S1ZpZ0FFdVhMV2ZFeDZPb1ZiTTZ6Wm8wb1dMRjhoa3FYdDhrVWZGcURHQ1oyM21JTk0yeU1WZUc1WFlTNHMwbmhhWVFRZ2doWGl1ZVN6WTRLb1k0UjFWVmNtVEtMTURGd0Vzc1g3R0tDd0VYY2JDM28ySERCb3diTXpwWmdma2laeGRuUmd3YlRMZjNPdU96YVRPYk5tM0ZlODA2cHYzMEEwV0xGbUhYN2owY08zR1M4K2N1RUIwVGc2SW9lSHBXb0gzYk5uaStzTzRUb0dXTGQ2aFJyU29iTm01aTk5NTlIRHA4RkJzYmE4cVhmeHZQaWhWbzJmeWQ3UDRTQ0NGRWxwSkNVd2doaEJDdkYzMnNKNHFDRVRYSENrMEhld2Z5NWN0SGgzWnQ4ZlNzZ0U2WDhXK1I4dVoxWlVDL3Z2VHEwWjIvVHAybWFORWlBSVRjZjhCZmY1Mm1UT2xTVkt0YWhUcTFhNUVuajB1cWNaeGRuUG13YjI5NjlPakdvVU9IT1hMc09QNm56MkJwWVNtRnBoRGlqU09GcGhCQ0NDSCs4L0xuZDJQRXNNRnA5bG02YUg2YTE2MnNMS2xUdTZicGM4Y083ZWpVb1QxV1ZwbWJLV3BwWVVIalJnMXAzS2doQ1FrSlJFWEhaT3ArSVlSNEhVaWhLWVFRUWdpUkRheXRyRjQ1aHBtWkdZNE9abG1RalJCQzVLeC8xd3B6SVlRUVFnZ2hoQkM1VGdwTklZUVFRZ2doaEJCWlNncE5JWVFRUWdnaGhCQlpTZ3BOSVlRUVFnZ2hoQkJaU2dwTklZUVFRZ2doaEJCWlNncE5JWVFRUWdnaGhCQlpTZ3BOSVlRUVFnanhuNkNxYXFyWExnUmNaTktVYjdsNjlWcUc0OFhFeEtiN3kyZzB2bFN1ZXIwK1dadi9tWE1zWHZZYnNYRnh5YTVGUlVXLzFIT0V5QzV5anFZUVFnZ2hoRWlWZ2hJT3ZKVWJ6MTdsL1RzK1BwdGU2dDVoUXdkUnQwNXQwK2VIRHg4eDVic2ZhTmVtTlEzcTEwM1cvK0RCUTV3OGVZcVArbjJZb2ZpUmtWRjA3OVU3M1g0amh3L0J6dFl1eFdzdUxzNFVMVm9rV2Z2aEk4ZFlzdXczeG83K2xHTEZpcHJhcjEyL2pvL1BaanEyYjRlbGhZV3BmZGZ1UGZ5MmNqVS9mamVWZlBueVppaC9JYktiRkpwQ0NQRXZOQ1BvbnFzbVdpbXFhUEJRakdwaEZXeHlPeWZ4SmxNVHRCcnRjWU5HdVQ2a1hONHJ1WjJOeUZrcXFyK2lLRzF6NDlrR2c1N1l1RGdHOU91TGxaVmxodTY1LytBaDNtdldvamNZa3JRN09UbWkxV2lZTTI4QnBVdVZ4TTB0bittYTBXams4TkZqRkM5V05NT0ZtbzJOTllzWHp1T1g2VE1wa0Q4L1hUcDNORjFic2NxYnlLaElCdmJ2eHg4YmZEaDM3bnl5KysvZEM2Rld6UnA4K3NtSVpOZUtGaW1DaFprNW4zL3hOWitQSFUwbHo0cXA1ckYxbXkvekYvNUtyWnJWY1hYTms2SGNoY2dKVW1nS0ljUy94T3dMRDJ3eEdMNVNVTHNTUTJFVUZWUkFBU1cza3hOdk9BV2pha1F4d095emQzZHFGTTNXQkV1enBjTkx1RVRrZG1ZaUIyZ0lSZ1hQQmI5NytnL280cCtqajlZa3J2S3FXN2MyRHZiMkdib242TXBWdk5lc1RkYXUwK240ZU1Sd1Jud3lpdWt6WnpOMThrUVVKZkZ2eDVNblR4RWVIazVlMXp3c1hiNGkxZGoxNnRTaGFCRVBBQlJGSVU4ZUYzUm1PdndPSE9UNFgzK1ora1ZIUmxHMVNtWHk1SEdoYWVORzFLMVRtN0psU3B1dUI5Kzh5Y2lQUnljWmNYMlJtMXRlcGs3OWhvbVRKak41eW5kOE1XNE1YcFU4ay9WYnZQUTNmRFp1cGtIOWVvd1lOdGowOVJMaWRTQ0ZwaEJDL0F2TXZ2Q2dqbUl3TEFPS1Nsa3BzcE9DMGt4VjFXYmE2UGd2WjUrNU4zaElSZmQxdVoxVFdtd3NsQytBTDNJN2p6ZVpVV1BwbzlYSFRkTnFEQ09COU9lS1ppRkZ5ZHJDcVdEQi9IVHQwcG5sSzFleFk5ZHVtamRyQ3NDT1hic0J1QngwaGN0QnFRL2FleFIreTFSb3ZxaDYxU3EwYXRYQzlIbmpwczJtMys4LytDY2JOMjJoUjdmMzZOU3hQUUFMRnk2bVpJbmlWS3RXSmRWbjJkdlpNbW5DMTN3OVlSSjJ0cllwOW5ITms0ZnVYZCtqNjN1ZDBuaHJJWEtIRkpwQ0NQR0dtMzMyM21lS3dmQjlidWNoL2xzVUJWZGc3Wnl6OTVZTnJ1Q2VvOFdIeUZuK2ZkcUhWMTYwMmtkRmFldTVaTFdIZjU5dXdUbjFiTTJ6UXJQL2dNRVp2c2VZeG9ZL0FPM2F0V2JQdnIyc1d1Vk40MFlOdVhQbkxpZE8va1hMNXUvUXYxK2ZGTzlaNWYwN2Y2ejNvWFNwa2lsZTE1bVpZV1B6OXdvRk01MFpobWRUZC90ODBJdDhlZk95WU5GaWdxNWNvVkNoUWdRRlhlSG5IMzlJRnVkSlJBUzlQa2krUnZUVHp6NVA4dm1mZlZaNXJ6SDkvdTF5WlprNmVXSXFieTlFenBGQ1V3Z2gzbUJ6enR3ZENVaVJLWExUQjdQUDNyTVpVc0c5YzI0bklyS1BRY3NFclo1MldvT3lCR2lZVTgvVmFCSm5hQXdjMkI5clM2dE0zVnU4ZUxFVTI4MTBPajdvMVJNRkJUT2RqalcvcjBXcjFkS2hmVnUwV2kxZmpaOUU0Y0tGNlA5aFl0RVpHeHVMcis5T2FsU3ZtbVJkNTRzTy9ubUlFeWRPbUQ3SHhNWlJvMXBWMCtlV0xkN0IzYzJOaVpPbmN2VFlDVHAxYkUvQmd2bVR4YkcydG1iY21ORXBQbVBianAzNCs1OEJZT2pnZ2RqWjJhS2tNSVBGTG9OVGpJWElibEpvQ2lIRUcycld4UWdYTlNIeVM1a29LM0tiQXAzbW5MMjdmSENGL0wxeU94ZVJQZno3ZEF2Mld1ZzlRWUZmS2kveTNtRFFXdlR4NzlNK1BMdWYrM3pxYkdXdlNobGVvNWtSTld0VUIrQzAveGtPSFQ1SzgzZWFramV2S3dCMzc5M0R5dnJ2b25hOXowYWVSa2JTdVdPSFZPTzFiUEVPZlh1L0QwQjhmRHp6Rml6aS92MEhCQVplcGxTcEVwejg2eFRMbDYvQ3djR2UvTzd1L0xIZUIwVlI2TjYxQzFxdDFoVEhUS2VqUm8xcVNXTGZ1SG1MWHhjdndmL01PWnljSEFrTEMrZjIzVHNjT0hpSXVyVnEwcWhSUTRwNDVNcW13RUtrU1FwTklZUjRRMmtTb240Q3hTVzM4eEFDUUZXVnJyTXZQSmdvdTlMK2U1M3EzM1dhMTBKdkZJVmZOSVk0ejhxTHZLY1p0QmJMc3JQZ1ZOWEVNeWcxR2cxLy9YV2E4Q2NaZjFUalJ1a1B2QVpjdklpdHJRMDl1bmMxdGNVbkpLQjl0cWxPYkZ3YzI3YnZvRUg5ZWttT0dRRll2MkVqUVZldWNQWHFOYTVkdmM3aEkwZUppSGhLYkd3c0FGWldsaXo5YlRsUG5qemh6dDE3Tkd4UW4zNGY5c2JHMnBybEsxZXpkdDE2QWdJdU11YXpVVGc2SkMraXIxMFBadFBtcmZqdFA0QzF0UlVqaHc4aC9Fa0VTNWN0cDJybEttZzFXdnoySDJEajVxMFVLMWFVVmkyYVU2OXViY3pOelRQOE5SSWlPMG1oS1lRUWI2RFpGeDRVVi9XR0hvb01aNHJYaEtLZ1UvWDZvY0RJM001RlpKOVQvYnRPODF5NDJsOERFMUNVYVZwRDNMVEtpN3dCL0xMamVRWkRZcUdwMCtydzJieUZTNEdYTW54dldvWG10dTA3S0Z1dUREMjZkYVZsOCthbTBWSlZWWW1Pak9MUm84Y0FXRnBZTUd2R05FaGgzYWUxalRVTzlnNjBiTkVjUjBjSEhCMGNjWEp5eE1YWm1YVi9iQ0FxS29vK3ZkL250eFdyR0RObUZCNkZDd01RRmhaT3cvcjE4ZkI0aS9rTEZoRVhHd3ZQQ3MyUWtBY2NPWHFNSTBlUEVuanBNcFlXRnJScDNZcE9IVHRnYjJmTDVpM2JzTFN3NEszQ2hTai9kbGw2OWVqRzZkTm4yT3JyeTR4WmMxajYyM0phdFdoQjEvYzZtWGJVRlNLM1NLRXBoQkJ2SU1Xb2I0S2l5Ti9oNHZXaTBCTXBOUC8xL1B0Mzh3TWFlQzVaN2FIUm0zYWhiWkFkejRxT2pnTEF3c0tjYnlaOGxTVXh3OExDbWJkZ0VjMmJOV1h3b0FFNE9UbWFydDI5ZTQ4RXZaNXIxNE9Kall2RDBzSWl4ZEZHd0xSajdjMWJ0OUhyOWNURnhSRVRFOE9sb0NDY25aM1I2clJzOE5tSVBpR0IrZk1YOFRnMGxNZVBRMGxJU0tCZ3dmek1tVG1kaWhVcUpJbC84TTgvV2I1eU5RVUw1cWYzK3oxcDFyUUp0clovYnpKVXBJaUhhUzBwSkk3MFZxNWNpY3FWSzNIbjdqMThObTdpNUY5LzBhMnJMSmtXdVUrK1NSRkNpRGVSa1haeWlvbDQzU2dvTHZQUDNpMzlVWVg4Z2JtZGk4aCt6M2FmblpDcG16N29HcE9aN2hGUEk3R3p0U1VoUVkvUmFNelVvd0IwT2kxbVptWkoyazZlT2dWQXBVb1ZrL1UvZFRyeG1OQ0VoQVNPbnpoSnZWVE91WHpSaEVtVFRTT2dWbGFXMk5yYVltZHJpN21GT1lHQmw2bFlvVHhWSzFmRzJjVVpWOWM4NUhWMUpVOGVGMEpDN2lmYlhLaEY4M2NvVnJRSXhaNXRaR1F3R25nUzhmZHh0V2ZPbm1YTjczOVFyV29WWFBJa1hUbGhhMnREeng3ZFVocDhGU0pYU0tFcGhCQnZJQldsdk5TWjRuVmsxR2c4QVNrMFJaYTRmLzgrQlFybVovVFljUVFIMzhqMC9RM3ExZVdUajRjbmFUdDA2QWhtT2gyZUZaTVdta2Fqa1IwN2RsR3NXRkZzYld4WXYyRWpkV3ZYU25jSzZweVowMEJSc0RBMzUrYXQyMnphdkpYT0hUdGdOQm9aT0dRWVdxMldObTFhb2RNbGZ0djlOREtTK1F0L3hYZkhMcWI5L0Q4ODNpcHNpbVZ1YnNhRWI2YW0rMTRqUC8wczFXdVZLbFZrNHRkZnBodERpT3dtaGFZUVFyeGhmamtkNXFnb3NjbjN4UmZpTmFDcVJzZjBld21SUHFQUnlQWGdZT3JYcTB1dG1qV0lpb3d5WFFzSURHVHpsbTE0ZVZXaTZiTzFtQWJWaVBiWkxyWFBQZDlKOXJtSXA1R2NPWHVPU3BVcVltVmxtZVRhcGkzYnVIbjdOcCtQR1lXdHJSMWZmRFdlTGR0OGFkMnFSWnA1cWlvY09YS1VYYnYzY0RId0V2WHExRWFyMVpoR1lFK2Q5bWZLZHo4dytLTUI3UFBiajgrbXpaaGJXREJpK0pBa1JTYUFUcWRqd2xmalVueE9mSUtlbjZmTklEWTJsdHExYXRDMGNhTVUrOWs3T0tTWnJ4QTVSUXBOSVlSNHcxaFpKTGdhOWJtZGhSQXBVMVdORkpvaVMxd0l1RWhNVEN3bFNoVEhzMklGVS92Tlc3ZVpPMzhCSG9VTE0vclRrZGhZV3hNWEY4OFhYNDJuVkttU3B2TXZVM0xnd0VFTUJnTzFhdFJJMHU1LzVoekxmbHRCdFdwVnFGRzlHb3FpVUw5dUhaWXMvWTIzQ2hlaVF2bTNrOFVLQ3c5bjd2eUZuRDd0ajVXVk5VMGFOK1RUajBmZzdPekVwY3RCT05nbkZuenQyclhtOU9remZEaGdFTlpXVm5UcDNKRldMVnRnWVpGOGQxaU5Sb09YVjZWazdRYURnZWt6WnhNYkc0dVRreU5Iamg2blNtV3ZETzJzSzBSdTBhVGZSUWdoeE90RVZRd0p1WjJERUtuUktLcEZidWNnL2gxOGQreENwOU5Sby9yZjUwcmV2SFdicjhaUHhNN09qZ25qdjhURzJocEkzQ3lvVnMwYWJONnlEZTgxYTFPTnVXdjNYc3pNektoWnM3cXA3ZWl4RTN3ejVWdnk1blhsNCtIRFRGTmxCdy82aUh6NThqSjV5bmVjUEhrcVdTeEhCd2ZjM2R6NGJOUW5MRmswang3ZDN1UEN4WXVNK0hnVVAvNDhqUVI5NGwvVmVmTzQ4c08zVTJqK1RsTmlZbU01ZSs0OHdUY3lQZzM0NnRWcmZQN0YxL2p0UDBpbFNoV1pQV01hSlVzVVovck1PVXliTVp2d0p4SHBCeEVpRjhpSXBoQkNDQ0dFZUswOGZQaUlJMGVQVWJWS1pleHNiUUU0ZGVvMFAvMHlBek56TS9yMTdjTzlrQkN1WHc4bU5qYVcyTGhZek0zTnladlhsVlhldjVQUExSOE42OWRMRWpNdzhETFhnNE9wVTZzbU50YldKT2oxckZ6bHpmb05HeW1RMzUxSkU3N0d4c2JhMU4vS3lwSko0NzlpL0tSditHYnFkN3pYcFNOZHUzUkc4K3lNVFVWUjZQTkJMNjRIQjdOaWxUZjdEeHdrSmlhRzF1KzJwRU83dG9TR2hpZUpOWGpnQUpvMGJzU3kzMVl3ZXN3NHlwUXVSYjI2ZGFoVnF3Wk9qa2tuQWtUSHhIRDh4RW4yN1BYanpKbXphRFFhMnJWNWwxNjllbUNtMC9ITnhQSDh1bmdwdmp0M2NmandFWm8yYlV5VHhnMHA0dUdSWFg4a1FtU2FGSnBDQ0NHRUVPSzE4dXVTcGVqMWVqcTBid3ZBNWFBclNUYkptVGc1NllZNWlxSmdhV21CcGFVbDl2WjJ6Sm85ajBJRkMxSzhXRkZUbjAyYnR3RFF0RWxqQWk0R01tdk9YRzdmdmt1bFNoVVo5Y2xJVTBIN0lsZlhQSHc3NVJ1KysvNS9lSzlaeDVHanh4bjcyU2dLNUhkbjE1NjkrUGhzNHRidE94UXVWSkMyYlZyVHRFa2pySzJzVW4ydmtpV0tNK1diQ1Z3TXZNU0dqWnRZK09zU3ZOZXNaZkd2ODFHQTFXdldFaEJ3a2NCTGx6RVlERmhZbU5PMGNTUGF0MnRMd1lKL0w4MjNzREJuOEtBQk5HM2FtQTBiTnJKdCt3NDJiOW1HcTJzZXlyLzlOdlhyMWtseFYxMGhjcElVbWtJSUlZUVE0clh4OE9FanpwdzlSNDNxVlNsVnNnUUFSVHplWWtDL3ZqZzdPMk5yYTRPbHBTV1dGcFpZVzF0aFpXMkZ0WldWYWNycms0Z0lSbnc4aWxYZWEvajZpODlOY1ljT0hVU1ZxcFh4OUt4QXdNVkxoSVdHMDdmUEI3UnQzU3JObldVZDdPMlo4czFFZkh3MmMvRHdZZks0SkI0clltMXBSZFdxVlJnNVloZ2xuaDFIa2xGbFNwZWlUT25SUEhyMG1GdTNiMlAyYkVmYTgrY3ZjT1BHVGFwVnJVTDE2bFdwVWIxYW1vVnJpZUxGK0d6MEo0U0dodUhuZDRCakowN2d0LzhBNWNxVnlWUStRbVFIMlIxZlpMbHZaNjZhQ3VybkFLcktGK09HOTBoL24yNGhSSWJOdlhqUFEwM2dlbTduSVVSS0ZJVUpnOHE3VDN5VkdKNExWemZRS3NvK2c2bzI5Ty9melMrcmNoTzVMeXBlalFFczArc1hFeE5yMnZqbVpWd0lDQ1MvdTF1YTk4ZkV4Q2JiZVRZOVJxUFJOSFUyTzRRL2ljRE8xZ2F0VnZ2U01TS2VSbUp1Ym9hbHhVc3ZsNTVsWTY0TWUra0VoSGhHUmpTRkVFSUlJY1JyeGNyS010TkY0SXZLbFMyZG9XZGtWbllXbVFDT0R2YXZITVBlTHZrVVlDRnlnK3c2SzRRUVFnZ2hoQkFpUzBtaEtZUVFRZ2doaEJBaVMwbWhLWVFRUWdnaGhCQWlTMG1oS1lRUUl0ZmNENzdLV2IrZFBMNTdPOW0xWFV2bmNISzdEN0hSVVM4ZFAraXZvK3hZTklNN2x3TmVKYzEwSmNUSEVSOFRuYVR0YWVoajlpeGZ3UGFGMDFPOTc5RDZWVHk4Rlp5dHVRa2hoQkM1UVFwTmtlVlVqSCtmVUt5b0RybVlpaERpTlJKdzJJL3pCL2NrYWZQZnM0MTV3ei9nek41dFNkb2YzNzNOaHArL1lka1h3MEZWWC9xWlYvNDZ5c1laMzNMTi8rUkx4MGpQeWUwK2ZOR3NNbXQvR0ora1BUNG1HcDlmSnJOMTdvK0UzNytYN0w3Ymx5Nndjc0tuVEd4Ymw3RDdkN010UHlHRUVDSTN5SzZ6SXNzcGNNUDBRY1VqRjFNUlFxVGp6Tjd0ekIvWk4wdGlqVjZ4aFNJVktxZDZmZFdrMFlUZXZjMmNzOG1Mcm44SytITXZBRVU5cTJCcDgrbzdLSjdZdHA1Ymw4NG5hYXZXc2dQVCtuVks5OTZxTFR2d3daUVpxVjR2VXJFS2NkSFJIRjYva3RvZGUrRHh0aWNBTGdVS1VhVkZXNDV0WHNmK05VdHBPL3p6SlBkdG1mTWpBTFhhZGNVcFgvNWtjWjg3czNjN1N6OGZtbTZlR1dWcFo4KzN1MDluV1R3aGhCQWlKVkpvaWl5bkt0cGdSVFUrKzZSSW9TbkVhMHlyTThQS0x2WHQ5T09pb3pBYURKaGJXYUhWbWFVWlM2UE51bjlTenZydEFLQjB6ZnBwVHAwMU03ZEFxMHYvdWNIbi9ibDE4VnlTdHJxZGVxVlpHSWMvQ09IeG5adHBIdVFPNEpLL0lJMTdEY0IzNFhUKytIRUNueTcxTVYxcjBMMGZ4emF2NC9ENlZiUWE5Q2s2TTNNQXJwdzZ4dGw5dmxqWjJkTjZ5SmcwNHhzTUJ1TCtNUzMzVlZoa1FlRXVoQkJDcEVjS1RaSGxMT08xWitOMHhoZ1VyQUN2bjMvKzNmbVRUN3FFNW5aZVFvamszcTdYaEo4T1hVcjErdmZkVzNEanZEKzlwODdDczNITEhNbnA2ZU5IWER4NkFJRE5NNzlqODh6dlV1M2JlK3BNcXIyYi9xaGs1ODhtVWJmTCs4bmEyMy84SlNzbmpxTERweE1vVjZkaGttdlRQdXpJNHpzM3FkS3lmYnJ4bTN3d0VML1ZpM2w0NHhxaDkyN2o3RjRRZ0xmS1ZhUkF5YktFaGR6bGJ0QkZDcGV0aUNFaEFlOHBpYU9iN3c0ZWpaMUxualJqbDZ2ZGlBbGJEcWViUTNvdUhmdVQxZDk4aHJtbDFTdkhFa0lJSWRJamhhYkljcDk4MGlWbTZzd1ZHeFNVN29xQ0xsYVhNQmlZbk50NUNTRXl6NkRYQTZBenQ4aXhaNTdZdmdHalhvL08zQUlMYTVzMCsrb3MvajV3M2FEWEUvZVAwYytFdUZnQTR1TmlpWTU0a3V4K2w0SnZFWHJ2RGx2bS9FQ1pXdlZOaDdGZk9uNkl5eWNPNDFIZWk3SzFHcVQ0N0hGTnZEQWE5S2JQK3JnNE5Cb3RQM1JQV3BESFJEN0YzTktLT1VONkplWnBNQkFWbnZpenQrMExwN0ZqMGQvVGNtdDM2a25ySVo4bHVkL0MycHE4aFl1WVB2L2x1NUdLalZ1WVJrY3o2dWFGTXdDWVdXYitrSG9oaEJBaXM2VFFGTmxEWVRVcTNaOTlHdnJ6ejcvUGtWRk5JZDQ4Q2JHSmhack9QSE5GemFzNDR1TU5RSmZQSjFPblkwOVVWVTEzK2lwQTBNbkR6Qmp3WG9yWC92amZlUDc0My9oazdXTlcrOUtnKzRmc1dEU0RiZk4rNHQzQm80bVBqV0hOMU1RUng5WkRQMHQyejNNUmp4OWdOQmlTdE9rVDRsUHMrN3pnL2FmSTBNZEpQc2RHUnFiNlBJRGR5K2F4L3FlSnVCVXRRYTlKdjZRNTlmZWY0bU5qZ01UcHhrSUlJVVIyazBKVFpJdHhRM3R1bVRwalJiaWlLSTZLUXI1WVhmeDhvSE51NXlXRXlKeVl5QWlBSEp0dUdYanNJSGN1QjJCbDUwQzFsaDI0NW4rQ2xSTkgwWHZxTEFxVktaL212VTV1QldqWW8zK3k5aFBiL2lBeUxKUTZuWHRoWnA1ME5NL2VKUS9OKzQzZ3dzRTliSnYzTXpZT1RsdzY5aWNoMTRLbzA3a1haV3JXVHpmbm53NWR3dHpLT25NditnKzdsc3htVXhwVGhKK3pzclhEeXM2QmtHdEIvUFJCVzVwOE1JaFdnMGRscUhoOFh1eksxRm1SbTJ6TUZma2ZVSWovQ0RuZVJHUWJqY0t3NTc5WEZLWFRsRmtydStabVBrS0l6RkZWbGFqd01BQ3M3SExtcEtLOXl4Y0FVTE50Rjh5dHJQRmJ2Wmg3VnkvelM5OE9YRDE5UE0xNzgza1VvL09ZU2RUdjFvYzdRUUhVYU51RnptTW00WmpYSFlBMlE4ZVFwMkJoU2xhdFNlY3hrK2c4WmhKT2JnV3dzTFptNEl5bDJMdTRzdmI3cnpqcnQ0UFNOZXJSWld6R1p2d3JXaTFhbmU2VmZpbWFqUDF6WEx0akQ3NzIyVS9aMmcwd0dnenNYRHlMLy9WOGwvdkJWOU85OS9ub3RMbVZmSjh2aEJBaSs4bUlwc2cyWTRmMVhQSHR6QlhkUVdrQm9ER3llT3FNVlE3amhuZWZuOXU1Q1NIZzIvZWE4ZlR4bzFTdnE2Z1k5QWtBVE8vWENZMUdtMjVNOStLbEdEWnY5VXZsYytkeUFCY083a0dqMDFHL1crS1JLNzIvblkyTmd4UDd2WmN3YTJBM2hzeGRSWEd2Nm1uRzJUcm5SeTRmUDRScU5DWnAxOGZIYzlKM0kzY3VYK0NUSlQ0VUxsc0JTQ3lvTHgwL2xLVHZvOXMzT0wxcksxVmF0TXZRdEYxOVFqejZoSVRNdks2SlpUcnJVUC9Kd1RVZlErYXNZdStLaFd5Y05vWGJnZWY1cnVzN2RQLzZCNnEyN0pEcWZjOTNycFVSVFNHRUVEbEJDazJSclhRNlkyKzlYaHNJT0tGZ3BhRE9tenBqUlErTndscTlSdXZ6NVpCdXQzSTdSeUgrcTU0OENDSGk4Y01NOVkxNDlDQkQvV3lkbkY4Nm4wMHp2ME5WVldxMWVRL1hRb2tuSTJrMEd0NGJOeFV6QzB0Mkw1dkxuS0c5R0xGd0xXK1ZxNWhpakZ1QjV6bnA2OFBiOVpxWUNzbm5kT2JtRFBqbFY2WjJhc3pDVC92eHhicTluTjNueTU3bEM3aDE4UnlXTnJhMC8rUXJncytkNXZTdUxTd1pPNWhkUytmUXNQdUhWSDZuVGJMcHNRTisrUlhWYU1UY3dwTHRDMzVoNjl5Zlh1cTlmOWgvbmtwTld1RldwRGg1Q21Yc1JDaEZVV2pjYXdCRnlsZGl3U2Y5aUhqMGdDVmpoM0R2Nm1YYURCdWI0ajJtTlpvV1VtZ0tJWVRJZmxKb2ltdzFldEQ3RDc2YnRhcXVxaHA5UUNrT29DaEtYUlhxYW8zR0dWTm5yTHdQQkFEbkZJV3czTTFXaURkRHhNbS9OSFlWTTc0SlRHb21iVHVLVVZWVHZiNWowUXgyTEpwQnlXcTFHVGhqV1laaWFqSTRCZlNmbmp4OHdJMExaOUNaVzlCeTRNZkpybmY0OUd0aW95UDVjKzF5NWd6cHllZ1ZXOGhUOEswa2ZmUUo4YXdZL3ltS1JrTzdFVitrK0J5SFBIbnBNZUZIb3A2RU02bHRQY0lmM0VQUmFLamFzZ1B0UC9rS3g3eHVBRno0Y3g4KzB5WnpPL0E4eTcvK21MWGZmMFhiRWVPbzM3V1BLVmFGQnUrWWZtOWhaWU85aTJ1RzNqVStOb2JZcU1STmZ6UmFMUnF0anJ4dkZTWHZXMFV6ZFArTGlucFdaY3pxN2N3ZDlnRzNBODhUOVNUcFg2T1I0YUZjUFgyY2lnMmJtOVpvbWxuSVprQkNDQ0d5bnhTYUl0dU5IZHI5d3YvKzk1dG5ncVZtZ1lMUy9jVnJpa0krSUIvUU1PVzdoUkQvcE1iRzNjbUtPT2x0WUhQbHI2TUFsS2hjZzAwenZpVXM1QzR0Qm94TU5sS1lVUlpXMWxpazhrd0gxN3hNMm5hVUcrZjljWElya0dLZnJsOThSOWk5TzRTRzNFbnhhSTlEZjZ6azFzV3pOTzA5bVB3bFNwdmEzNjdiR1BmaXBVMUhvVHd2RUtQQ1FubDA1eVlOZS9Ram4wZXhKTEhLMVdsSTJkb051UERuWHZ4V0xlTGlrUU5wRm9KTmVnK2lTZTlCYWI2L3Fxb2MzYmlHRGI5OEExRlF1R3dGZW96L0VXdjdWMXYvNnBRdlB4OHZYczl2WDQ2ZzdmREUzWElqd3g2emQ4VkMvRmI5aXFXdFBSVWJOamVOYUdiM1VUV1hIdDVyVTNuUm1wR3ZFa05GVGZ6K1JGR0tBMzVaa1pjUVFvaWNKWVdteUJHalI3OGZCZlNZUEhQMUwxclZNRWhWNktxZ3ZObzJqVUtJYktVZmxVc0FBQ0FBU1VSQlZCTVdjb2RyWjA0Q1VLWm1mWDcvN2t0dUJweWxWdnR1THgzenF3MzdrN1VWcTFTTlZvTStwVWlGeXBoYldsR2lTczFVNzlkb05QVDViZzZxYXNUR3dTblo5YnFkM3ljaE5wYjYzZnNTSHh2RHZwV0xBTEN3c1NWLzhWTHNYNzA0MlQxT2J2bngzN010eGVmWk9EcFJwMk5QM3E3Ym1MQ1FPNmtXd0JseDk4b2x2Q2VQNGNxcFkxaFlXZE54MUFRYTl1aUhScHYrdXRlTXNMSzE0Nk5waXdrTHVjUFd1VDl6YVAwSzRtTVNDMHM3RjFmaVk2Sk5uM1BpSEUyVjFFZktNeGdBMGw4YUs0UVE0alVtaGFiSVVWOE82M1lTK0hEQ2pCVWZteW5VUk1GSm82cU9LRGloS2pLZlM0Z01VQ3d0Tk1CWDJmbU1RK3RYb1JxTnVCUW9URkhQcWxrUzgyYkFHWFlzbXBuaXRidEJnUm1PVTZSaUZacDhNREJadTBhck5ZMHFSb1k5WnVQMHFXaDBPbXhUS0VyVG9xb3FUME1ma2Mrak9IVTY5Z1I0cFNKejI3eWYyYjVnR2daOUF1WHFOS0xybDkvamtyL2dTOGRMeVkwTFo5anoyM3hPN2RxTVVhOEhJRS9CdDJqMjRWQnF0dTJLVnFmNyszZ1RpK3d0TkV1NXVtK2Exc2hyNHF2RThGeTR1b0VXWlIrcWVpV3I4aEpDQ0pHenBOQVV1V0xDOEo0UndJN2N6a09JTjlIY2kvYzgxSVRzS3pRancwUFp1MkloQUhXN3ZKOWxjWjg4Zk1EcDNWdXpMRjVHNVBNb3hsZnJNemZ6TWpMc01aL1ZmenZOUHZFeDBXbXViMzNSMFUyL1k5QW4wR3JRcHpUK0lMRVFqbzJPU3JXL21aazVXak96ZE9NYUVoTHczN01OUCs4bFhEMTF6TlR1VnJRRTczdzRuQ290MnFIVi9mM1AvTitiQVdYL2lLWVFRZ2doaGFZUVFvZ2tmSDZaVEd6a1UreGRYR253d3VZM1dhVktpL2E4TzJTMDZmT2lVUU1Jdlh1YnoxYjlQWVYxNy9JRkhGaXpsS0h6VnBzMi9ia1ZjSlpmUDBzK2twbVdrR3RCZkZ5OVdQb2RNMmxTKy9xRTNyMmRxWHUyenYwcFF6dlRkdmprNnpUWGU0YmV1ODNoRGF2NWM5MktKTHNCRi9lcVRwUGVneWhmdjFtS1I3TEVQenZleEV5T054RkNDSkVEcE5BVVFnaGhjbXJuWmc1dlNEd0hzK1BvQ2VsdUdQU2lwNDhmWVczdmtPNW9uS1d0TFhrTEZ6RjkxcG1abzJnMFNkcWViNURqN0Y3QTFKN1JJMVplWk9lY2h5YnZaNjQ0alkrTlljdWMvNlhaeDhiQmliam82QXpGaTQ0SVJ6VWFzYlMxUTZ0TGY2VFN6Q3A1SWFoUGlPZWMzeTRPclYvSnhTUDdUV2VFYW5WbVZHcjZMbzE2RGNEamJjODA0NXJPMFpRUlRTR0VFRGxBQ2swaGhCQUFYRHR6a21WZmpnQ2djdk8yVkczWklWUDMvL25IQ25Zdm0wdkhVUk5lYWRPZ3JHVGo2SlR1YnJEL0ZCbjJPTjFDOC9NMU96TWNiM3lybWp5OEZjeUhQOHluWEozTWI3RDkrM2RmY21McitpUkhsemk0NXFOT3A1N1U2ZncrRG5ueVppaE96Tk1JSUdjMkF4SkNDQ0drMEJSQ0NNSFYwOGVaTyt3REVtSmo4Q2hmaVY0VGY4NTBqS2p3VUdLZVJyelV5R04yeWE2cHN6bEpueEJQMUpNd0ZFV2hkSTE2MU9uVWl3b04zMG15L2pJOVJxUFI5T2VTbVZGcUliSmFWTHdhQThoUE80VElCR3N6ckJSRmljM3RQREpMQ2swaGhQaVBPN25kaCtWZmYweENYQ3dGU3BabDBNemx5WW9SUmFNQklEYnFhYXB4SHQ2NkFiemFEcTFaemM3SmhZWTkrMmZxbnZqWUdMYlAveVhMY2pBYURhOTBmN00rUTNESWs0OGFiYnJnVXFEUVM4VUlPTFRQdE91c1V6NzNWOHBIQ0NHRXlBZ3BOSVVRNGo4cVBqYUdkZjhiejU5cmx3TlF6S3M2ZzJZc002MlBmSkcxWFdMYm9mV3JLRm0xTmc2dStaSmNEenA1aE1CakI0SEVYVTlmRnpaT3pyeno0YkJNM1JNWjlqakxDczI3Vnk3eDVNRjlBSFRtNWk4VkkwL0J0MmcxNk5NTTkxZFZsYmpvS0dLZVB1SEpvNGNFbnp1Rjc4THBBSmhiV1ZHd1ZMbVh5a01JSVlUSURDazBoUkRpUHlqZ3NCL2VrOGZ5NkhiaUtHUzk5M3JUNmJPSjZNeFNMb1lxTlczRnhTUDd1WHo4RUo4MzlzVGN5Z3FGeEoxTkRYbzkrb1I0QUZ3TEY2RlE2YitQQmpteGJRTytpeEtMbkxpb1NBQk83ZGpNMWRQSFRYMGUzYjZKSVNHZWJ6bzBNTFU5RFgwRXdMemh2VTJiQzhYSEpCN1BjZkhvQVZQZllwV3EwZjJySDFKOXo1eWVPcXRQaUdkNnY4NDhEWDFFMUpOd29zSkRBZENaVzVDL2VPbHNmLzdUeDQ4WTE5UUxnejRoeGV2dkR2NU1qamNSUWdpUkk2VFFGRUtJL3hpandjQ21HZC95NlBZTmJCeWM2UHJGdDFSdTNqYk5lMnAxNkVGc1pDUkhONjhsOU80dDlBbC9GektLVm91RFl6NEtsNjFBMitIajBHaTFwbXRSVDhLNGQrVlNrbGpSRWVGRVI0UW5lOFkvK3dFOHVIRXRXVnRzNUZOVDMvU21nZWIwMUZtZG1Ua1cxdFpjT3hPTXRiMGpia1ZMa00rak9BMjY5Y1hPMmVXbFltYUduVXNlU2xTcFNlRFJBMERpbVpuTzdnVjU2KzJLMUd6YmxWTFY2MlI3RGtJSUlRUklvU21FRVA4NUdxMld2ai9NWTh2cy85Rng5SVFNN1ZxcTBXaG8wbnRRcG5kd2JkQ3RMdzI2OVgzWlZGOVpia3lkSFRoakdWcWRXWXBuV2VhRTl5ZFBKejQyQmpzbkY2enM3SE1sQnlHRUVFSUtUU0dFK0EvS1c3Z0lmYitmazl0cFpCdGJKeGRtbnJyMVVzV2VyWk1MYzg3ZWUrbG5wemI5T0tjNDVuWEwxZWNMSVlRUUlJV21FRUtJZjZuTUhQOGhoQkJDaUt5bHllMEVoQkJDQ0NHRUVFTDh1MGloS1lRUVFnZ2hoQkFpUzBtaEtZUVFRZ2doM2loNnZSNjlYcC9iYVdTWXFxcFpIdE5vTkdaNVRDR3lraFNhUWdnaGhCRGlqWEVoSUpEdVBYdXplOCsrTEkrOWU4OCtwbjcvUHdDZVJrWXlaOTRDb3FLaU14VWorTVpOVm51dkpTdzgzUFI1NEpEaCtKODUrOUo1SGZ6ekVMNDdkNUh3N0dncHYvMEg2VDl3Q0U4akl6TVZaK2JzZWZ6dnAya1o3cCtnMTNQbDZqWGk0K016OVp5VTdOdC9nUFViTnI2eEJYSmNYRHhyMTYzbnlORmp1WjNLRzBNS1RTR0VFRUlJOGNZb1hxd29LQXAvSGpxYzViRWZQWHJNMGFQSGlZNko0Y0g5Qnh3NDhDZGZqcCtZcVlKdStZcFYvTDd1RDJKallnRndjOHRINU5OSTFtL3dlYW1jWXVQaVdQanJVbncyYmtLalNmelczZDNkalljUEg3RjkrNDVNeFFvTEQrUCsvZnRKMmxSVkpTdzhuS0NnS3h3NmZCU2ZUVnVZT1dzdUl6OFpUWmV1UGZsazFCZ0NMaVkvNXpnekFnTXZNMjM2TEJJUzlLWjNlTk5ZV0pqek9EU1VIMytheHUzYmQzTTduVGVDYk1rbmhCQkNDQ0hlR0JZVzVsVHhxc1RSNHllSWlZbkZ5c295eTJJN09qb0E4RFRpS2NXS0ZXWDgxMS93MWZoSlRKc3hpNi9HalUzMy9nc0JGemx4OGk5YU5HK0d1M3ZpVVVPV0ZoYTgyNm9scTlmOFRtRGdaVXFYTHBtcG5IeDhOaE1lSGs3L2ZoK2oxV29CS0ZXeUJPWGZMc2VXcmR0bzFiSUZOamJXbVh6VHYyM2VzbzFGaTVjbWE4K2IxNVZxVmF0UXFrUUo4cnUvL0xGSkJvT0JXWFBtNHVxYWh3N3QyNlRZSnpJeWl1NjllaWRwTTlQcHNMTzNvMmpSSWpSdDNJaWFOYXFuZUc5Y1hEeDc5L2x4K09neGJ0eTRTV1JrSkZxdEJqczdPNG9YTDhiWTBaK21XTnh1M0x5Vlg1KzlkKzllUGVuUW9XMjY3OUs5VzFmMkh6akk3TG56K0hiS3BIVDcvOWRKb1NtRUVFSUlJVjRyc1hGeHJGMjNQdFhyVVRIUjZQVjY1czVmZ0t1cmE0cDk4cnU3MGJoUnd5UnQ0ZUZQMk9hYitpamd6WnMzQWZoamd3K09qbzVBNGdpcW1VN0hLdS9mS1Zpd0FQWHExRTQ1cDZob2ZwaytFM3M3VzdwMjZaemtXcHMycmRpMjNaZHBNMmN5N2FmL1lXbVpzZUk0Nk1wVjFxeGRSOWt5cGFsVHEyYVNhejE3ZEdQTTUxOHlkOTRDUm4wNk1rUHhVdko4OVdqUDdsM0puejgvYm03NXlKL2ZIV3NycTVlTythTERSNDl4ODladEJ2VHJpNW1aV1pwOXJhd3NLVmV1TEFEeGNmSGN1WHVYa3lkUGNmTGtLWHIxNkU3blR1MlQ5SC84T0pTSms2WVEvT3pQclVCK2R3b1ZMRUNDUG9IdzhIQ09IajJlNnZyWWZmdjgwT2wwS01CZVA3OE1GWnIyZHJhODA2d3A2emRzNVB5RkFONStscXRJbVJTYVFnZ2hoQkRpdFJLWFRxSDVuTi8rZzZsZXExaWhmUEpDTStJSjNtdldZbVptaGphRlVTN2pzNkprejE2L1pOZFBuZktuYXRVcUtSYWFxcW95YTg0OEhqeDR5QmVmZjRhVGsyT1M2emJXMXZUcC9UN1Rac3hpM29KZkdUbDhTTHJ2RmhrWnhZOC9UOFBLeXBKUFB4NkJvaWhKcnBjcFhZckdqUnF5Wis4K3ZMdzhhZFN3UVlweDFxNWJiL3BheGlja29Lb3FYYnIyQktCcDA4Ymt6WnNYZ0pZdG1tTnJhNU51WHBtMWVjdFdMQzB0YWRpd2ZycDlYZlBrNGVzdlBrL1N0bXZQWG1iT21zdmFkWC9RdW5WTExDMHNnTVN2K2ZjLy9rVHd6WnRVcWxTUlFRUDY0K2FXTDhtOVllSGhwbEhnRjkyNGVZdHIxNE9wVzZjMk9wMk9mWDc3dVhyMUdzV0tGVTAzeCtiTm1ySEJaeE9idDJ5VFFqTWRVbWdLSVlRUUlzc1lWZDdNblQ3RWE4WEIzcDQxcTVhbmVuM04ybldzMzdDUjZiLzhpRnUrZkNuMjBXcFRYd3Y0eGRqUmVIbFZTdForOTI0SUE0Y01ZK0NBRDJuYXBIR0djazBzTXVkejZQQVIyclY1bCtyVnFxYllyMUhEK2h3L2NZSzkrL3l3dHJhaS80ZDlraFdQejBWR1J2SDFoRW1FaE56bjh6R2pjWFhOazJLL2ZuMTdjeUhnQWpObXpVVm5acFppRVZ6RXc0TkdqUktMMFAwSERxSXpNNk4yelJvQWxDNVZrdEN3OEF5OTU4dDQrUEFSZ1lHWHFWdW5OamJXTHplOXQybmpSdmp1MkVWUTBCVnUzTGhKcVpJbEFQanJyOU1FQmw2bWNLR0NmRGx1TEdhNjVHV05rNk5qc2phQXZmdjhBS2hYdHpaYWpaWjlmdnZaNjdjL1E0V21tMXRleXBRdXhmRVRKNG1OaXpNVnZpSzVOM00xcmhCQy9JZFpXcnFGNUhZT1FxUkdVZFdudVoyRCtIZXdzckpNOWRmelVTb0xjNHRVKzVpYm0yZjZtYTZ1TGdBOGVoU2FwSDI3NzA2Q2dxNGs2NStnMXpOOTVoeDI3ZDVEbzRZTjZOUDcvVFRqanhnMmxISmxTN05sNjNabXpwNUxRZ3BIdElTR2h2SFZoRWxjdVhxTm9VTUdVcU42eW9VcmdJMk5OVjk5TVE0SEIzdCsrbms2dmp0M0pldFRwWW9YQXdmMG8vVzdyWWlLaWlhZnF5c0RCL1JqNElCKzFFMWxHbkJXT1I4UUFFRFpNcVZmS1U3QkFnVUFpSWlJTUxYOWVmZ0lBRzNidGs2eHlFeU4wV2hrLzhFL3NiVzF3Y3VyRXA2ZUZiQ3p0ZVhnd1Q4eEdBd1ppbEcyYkJrTUJnT0JnWmN6OFJiL1BUS2lLWVFRYjVnK1JaVFlPV2Z2NVhZYVFxUkkwV2lTZnpjdXhHdm14czNiV0ZnbVhZUG83cFlQWjJjbkhCMGRlZmpvb2FrOTRta2tDeFl0cGtQN3RwUW9VZHpVZnV2MkhYNzhhUnJYZzROcFVMOHV3NGNPU25XRThqa3JLMHZHZi9VRjMwejVqdDE3OWhFY2ZJT1BSdzZuVU1IRVF1ckVpYitZUG1zMlQ1OUdNdWlqL2pSdDNDamRkeWxVc0FCVHY1bklGK01uTW1mdUFnSUNBaG5RcjIreWFiQTdkdXdFSURZbWxuVi9iS0JUeDZUckhiZHU4OFhNUFBVMWxGVXFlMUc0VU1GMDgzblJsV2ZGZWZIaXhUSjEzejhsUER0ZXhjenM3eDhlUEk5ZHJrem1wcStlT1hPTzBNZWhORzNTMkZTZzFxaFJuVjI3OXp5YkhsMDUzUmdsU3lTT3FnWUZYY0d6WXZsTVBmKy9SQXBOSVlSNEE2a3F4eFNGbExmZ0V5SVhxYXJsb2R6T1FZajBMRm4yVzdLMm9ZTUgwcXhwWXdya2R5TWs1TzhqUVBZZk9JakJZS0J4dzZUclBlZk9XOEQxNEdDNnZ0ZUo0a1dMMGJWNzJxT1pMNW8zZXdacjF2M0JkdCtkZkRwNkxJdm16d0ZnMm94WjZBMTZ4bzBkemNYQVM2YTFsT2twVkxnUVAzMy9MVC8rUEEyLy9RY0lDUW5oaCsrbW1LNUhSRHpGZCtkdUFFTER3MWl4eWh0RlVlallvWjFwczV5VnE3M1RmSWFUazJPbUM4MndaOU55SGV3ZE1uWGZpeElTRXJoNEtmRjRsUUw1M1UzdDRVOFNZejhmaGM2b2ZYNzdnY1JwczgvVnJWT2JYYnYzc05kdmY0WUtUUWNIK3lRNWlKUkpvU21FRUc4aVJmRUhWUXBOOFhwUk9UNjRvbU5ZYnFjaGNvYm5rdFVlR3FQbUF3QkZWVlBlaWVZVkdJMUc0dUxpVTd6MmZJcGpYSHdjTWMvT3EzeVJvbEZTWER1bkdoT1hFUGY1NEgyS0YwOWNqL2Znd1FPbXo1eGpHczByVUtBQXg0K2ZNT1d3M2RjWFQ4K0s1TStmOUlpUFVaK01KRGc0R0MrdlNxYU5aUUFPSHoyS3ViazVWYnk4a2ozL3pMbHpQSGp3RUVjblJ3WjkxSi9xMWFweTcxNEk5dloyQUh3eGJnd09EZzRVeU85T2ZIdzhkZXZVSmlFaEFiOERCeWxhdEFqRmloUkpGdE52L3dITXpYUzR1RGd6NVpzSmJOcXlqV0pGazY0MTlObTBHYTFXUTlreXBkSHI5ZFNxVVlObEsxWlN2SGd4ak0rK2xyOHRXWVRGczY5WlFNQkZKazZleXVDQkE2aGZyeTRBNW1tTWRxYm0rZm1qTDdQSlVIeDhQSGREUWxqL2h3K1BINGRTdWxUSkpHdFZuLys1cDdlVDdZdGlZbUk1Y3V3WWpvNk9sSCs3bkttOVF2bHlPRGc2Y1B6RVNhS2lvdE05THNiR0p2RjluajZWbFFKcGtVSlRDQ0hlUUJwRjlWWlZQc3J0UElSNGthb29HM0k3QjVIOVBCZXVicUJGK1FVRG5xQ0N5aE1WMVQrcm4zUDEyblUrSFozMjJaVWpQaDZWWXJ1Yld6NFd6SjJWckYyZmtMZ21zbFNwRXFaMWcxZXVKazZoTlg4MkxiT0lod2M3ZCswaE5EU004d0VCM0w1OWwvNTkreWFMNWV6c2hMT3pFd0JGaTNnd2JPZ2dBRTZlT2tYSkVpVk1uMTgwZnRKa0lwNUVtTTUxOUtya0NTL3NTZlRpV3NhNmRXcFR0MDV0N3R5NWk5K0JnelJzVUorMnJWc2xpK20zL3dCV3p6YmEwV2cwdEd2emJwTHI5KzgvWU9PbUxYVHUySUhMVjRLSWVCSkIrL1p0T0hucUZMUG56cU5SZzhTZkVkamIyNW55TXJkSS9GcVltZWxlNlp4U3piTU5tZUxqNDRIMGk4MmJ0MjdUcG4zblpPM3U3bTZNSEQ0c1NadUZwUVVKa1hvU0VoSXlYR3dlT255RXVMaDRtalZ0a3VSc1RZMUdRKzJhTmRpMmZRZC9IanJNTzgyYXBCbm4rVlJlalNiNWpyYmliMUpvQ2lIRUcyaFFlWGUvT1dmdjdRZlMzeTllaUJ5Z29qNk9OMWpPeSswOFJQYXF2TWg3QkRCTlJiMkJxbnhzMUZrczllL1RQdVB6Qnovb0dwUFJyczVPVHFtZWJSZ1FjSkhBd01zMGI5WVVhOXZrbzAvMmR2WXAzaGNaR1FXQXJZMnRxUzB1TGc0QUs4dkUwYnpuNnpEOXo1eGxsZmNheXBZcFRhVktGVE9VYzJ4Y0hHRmg0Y21PTjNrdU9pb2E2M1JHeS83cC92M0VhYnpPS2NSTTBPdEowT3V4c1VvOTVxOUxsbUp0WlVYcjFpMzU2WmZwQUNpS3dzQ1ArblBuemgwdVhycUVwYVZsa3NJcnE5amJKbzdVUmtRK05SWGxhYkd4c1RidDJtdG1ab2E5dlQwbGloZW5jdVZLeVRiOHNiVzFKVEl5aXNlUHczQnp5NXVoZko1UG05MjhaUnVidDJ4THRVOTZoV2JFczVITTV5UFJJbVZTYUFvaHhKdEtWY2FpcUVkeU93MGhFaW1qUHE3a0pBdVcvc1c4Rm5xUEJINUJaYU5SWjlrN1V3WG1TM0J4Y2FaM3I1VFhLQzVmdVpyQXdNdTBhOXNtMlpUV3REeDRtTGpKejR0RlQweDBZdTM3ZkZTd2FCRVByS3dzV2JEd1YyTGo0dmhzMUNjWmpuL3o1aTNnNzExUy95a21PZ1piNjh4Tkl3ME92cGtZczJEeW1GRlIwY0RmVXpuLzZkanhFeHc5ZG9JUnd3WW5PMTZrY0tHQ0ZDNVVrRU9IanVDU2dTTHdaZVRONXdyQWc1QUhlQlF1bkc1L0YyZG5SZzRmbXFIWVJUdzhDQW01eitVclFSa3FOQjgrZk1TNTh4ZXdzN1hscmJkU3p1WDY5V0FDTGdZU0VuSS8yWm1jTDdwLy93RUFlVjFkTTVUcmY1VVVta0lJOFlZYVhOSHQ2Tnp6SWQxVW83bzZ0M01SLzNuYmgxUndYNXJiU1lqczQ3bGt0UWNHeHF1cXV2OVUvMjd0Y2p1ZmwzVTlPQmhuWjZja2F3YWpZNThYbW9sVGFIVTZIZVhLbGVYa3lWTjA3dFNla2kvc05KdWU4K2N2QUgvdlN2cFBUNk1pVXozM016WG5BaTVnYVdGQjRVS0ZrbDJMZXJZRzBpYVZOWkFWSzFiZy9aN2RhZFF3OVNXMHdjRTNVaTI4WGxYWjBtV0FEVndLdWt5MWFsV3lOSFlsejRvY09YcU1iZHQ4cVZ1N1ZybzcvajRmeld6WHRqV2RPM1ZJc2MveWxhdFl1MjREKy93TzBLMXI4aW04ejEwTVROeWNxR3paTWkrWi9YK0RuS01waEJCdnNFRnZ1M21EcHIycUVwWGJ1WWovS3ZXd3F0VjJ5ZTBzUlBiU0dwaWdxQ2hHSGIxek81ZFhFWFRsYXJLaUt1UmU0dEhFVG82SlUxTlBuejdER2YrekFKUXI4M2NoRVJZV3p1Z3g0N2gzTCtXampJMUdJM3YyN3NQUjBaR1NKVk11VGlNam83QzNUM2xhYjBvZVBIaUl2LzlacWxUMk1wMGQrcUxubSsya0Z0UFN3b0pPSGR1bldvVGR1WHVQbTdkdjQvR1dSNFp6eW96U1pVcGhwdE54N3R5RkxJL2RvSDVkbkoyZENMZ1l5UFNac3drUGY1S3N6NTI3OTRpT1NmeEJ3cjc5QjFBVWhZWU5VbDl4OG55OTZyNzkrMVB0bzZvcTV5OWN3TjdPRm85c0t0RC9MV1JFVXdnaDNuQ0RLK1R6bVhrbXBMd1dkVEdRNVRzL0NwRWFGZGJwOHZEQlIvbnpSdWQyTGlMN2VDN1o0S2dhNHRxaXNOUy9UN2ZnM003blpkMjdGMEpRMEJWNmY5Q0wyTmhZL3RqZ3c4T0hqemx5OUNqNTh1WEZ3ZDZlMC81bm1QTGREeFRJbjUrdzhIRFcrMnpDeXl0eHQ1NnJWNjl4NlhJUXNYSEpkN2tGK0dPOUQ3ZHUzK0hEdnIxVFhPOFlGUlZOUWtLQzZXaU05QmlOUm1iUG00L1JhS1JqaDVRSGtaOFhWeG1OK1UvYnRtMEhvRTd0V2k5MWYzcHNySzJwVTZjMisvejJFM3p6Wm9hbXoyYVVwYVVsWTBlUDRwc3AzN0ozMzM3MitSM0EzVDBmdGphMnhNWEhFLzdrQ1UvQ256Qmoray9FeGNaeDU4NWRLbFdxU0o0OHFSK0hVcUJBZmtxVkxNR2x5MEVFWEF4TXNqblRjNmY5ei9EdzRTTTZkR2liTGV0YS8wMmswQlJDaUgrQllSWGRyZ01OWjUrNTJ4em9oRUk3QlNWemg0c0prUUdxU3BRQ3ZpaWFlVU1xNU51ZDIvbWtKeXBPbllMQ3VOek9JN2RZbTJHbktFcmtxOFRRR0dQYktTaU9CcU1teDZaSHIxKy9rUVM5UHRYckZ5OEdBckRkMXhkYjI5UTNaQ2xhMUlPcVZSTFBSZHk1ZXc4QXRXclV3TkxTa2wxNzl2RWsvQWxGaTNqUTc4TStiTjY2blY4WEw2VlF3UUpNbWpRZVA3LzlMRjc2RzN2OTl0T29RWDJPSGorT280TTliNlZRTEczY3ZKWGxLMWRUL3UxeXRHN1ZJc1ZjTGdjRkFlRHM3Snp1K3lja0pEQnR4bXhPbno1RDEvYzZVYXhZMFJUN0JWMUpqT21TZ1pqLzlPalJZM2J0MllkbnhmSVVMSmcvMC9kblZOdldyZGpudDU5dDIzd1pQSEJBbHNZdVhib2tNNmY5eEpidHZ2ajduK0ZlU0FnaElRK3d0YkhHeWRtWjJqVnFrTWZaaFJVckUxZVlORzdVTUoySTBLaGhBeTVkRG1LZjMvNFVDODN0dmp2UmFEUzBhdDQ4UzkvbDMwZ0tUU0dFK0JjWlVqRy9MK0E3KzhLRGtZclJVRVZGTGEwYWxZenZsQ0hFUHlrWU5JcHlCeVBCcXFJRUQ2bVk3MXB1cHlSeW1CRVBGUEFmMENYTGp6QkpqZmZ2YTRsOXRodHNXalp1M3BybTlhYU5HMUcxU21VZVBuekU1aTNiS1A5Mk9kUEdNYk9tL1l5MXRSVWFqWVpUcDA2emNORmlLbGFzd0poUm4yQnJhME9iMXEwNGV1dzRNMmJPd1hmSFRpNWRDcUpsaTNlU2pHS0ZoejloL3NKRkhEcDhsREtsU3pIdTg4K1NYSStQajJmK3dzVkVSRVJ3L2tMaTlORVN4WXFsbWZPMTY4SDhNbjBtTjI3YzVOMVdMZWplOWIwazE0TnYzc1RIWnhPaFllR2NQWHNPTTUwdXhlSTNMYXFxTW1QMlhHSmpZK25SdlZ1bTdzMnNva1dMMExoUlEzYnUya1BMRnMxVG5HNXFhMnZEcGcxclh5cStzNHN6Ny9mc3p2czl1NmZhWitCSC9SajRVYjhNeFd2UnZCa3RtamRMOGRxNTh4YzRkdndFblRxMlQzS21wMGlaRkpwQ0NQRXZOS1JjM2tqQTc5a3ZJWVI0YVFxS3B3cG5jdktadnkxZGhLcStlaHlkTG5GZDQ1K0hqaEFmSDArWHpoMU4xMTdjRU1qTHF4SmpQeHRGOVdwVlRHc2hOUm9OWDQ0Ynk2dzVjem41MTJtS0ZpM0NlNTA3bWU0SkN3dG55UENSUkVaRzBhSjVNL3A5MkNmWkVSem01dVk4ZVBDQXE5ZXU0ZWJtUnJVcVZhaFN4U3ZWZkUrZVBNWGtiNzlIcDlNeGVOQUFtamRybXF5UFc5NjhIRDl4RXAzT2pMSmxTdE9xUmZOTUg3TVI4ZlFwQnIyZTl1M2FVS3BrOG8yTGREb2REbzRPbUp1Ylp5cHVhdnIyZVorVHAwNHhkOTRDdnB2NlRib2I5N3lPOUhvOTgrY3ZJbjkrTjdwMjZaVCtEWUkzNzA5WkNDR0VFUDlxbmd0WE45QXF5ajZEcWpiMDc5L3RsWDVZSWxOblgzM3FyTmZDMVg0QXAvcDNlK1UxNEZIeGFneGcrYXB4WHNiTlc3Y3BYS2hnbHNiYzVydUQvTzc1OGF4WVBrdmlHWTFHVnF6eXBtbmpScmk3Wi85a0ZLUFJLT3NNM3dEV1psZ3BpcEx5NHVEWG1JeG9DaUdFRUVLSWY3MnNMaklCV2paL0owdmphVFNhTktlQVpqVXBNa1Yya3YrN2hCQkNDQ0dFRUVKa0tTazBoUkJDQ0NHRUVFSmtLU2swaFJCQ0NDR0VFRUprS1NrMGhSQkNDQ0dFRUVKa0tTazBoUkJDQ0NHRUVFSmtLU2swaFJCQ0NDRXlLQzR1SG9QQmtOdHBDQ0hFYTA4S1RTR0VFRUtJRFBwOTNUb0dEUjFCVkhSMHB1NDdkLzRDdjB5ZlJWaDRlSkwyWmN0WDh1WFhFekVhalR4NjlKZ2x5NVp6UGZoR1ZxWXNoQkM1UXM3UkZFSUlJWVFBVHAwNnpjN2RlNUsxanh3eERFc0xDMEpDSHJCNTh6YXFWUFpDTmFwRVJrWWw2V2RoYVlHWkx1VnZyZjVZNzhPVnExY1pQSEJBa3ZhRGZ4N0MzZDBkalVhRHRZMDEyN2I3RWhjYng4Q1ArbVhkaXdraFJDNlFRbE1JSVlRUXJ4ZWRwVCtHT0RUUUFQRExxY2ZldlJmQzRTUEhLRk82RkFBUkVSSGN1WHVQWVVNSFl6UWFtVGw3RHJGeGNmeDUrQWgvSGo2UzdQNmhnd2ZTckdualpPMVhybDdqMUdsL2VuYnZpb1dGdWFuOWVuQXdEeDQ4cEZPSDlnQllXMWxSMmFzU2g0OGNZVUQvdm1nME12Rk1DUEhta2tKVENDR0VFSzhWL3o3dHd5c3Y5SDZpS0hqazlMUE5kRHErLzNZeUFLdTgxN0J6OTE1c3JLMVorT3NTenAyL1FLdVd6V25Vc0VHU2UxYXU4dVpDUUFBbFM1VklNZVlxN3pVNE90alRwblVyb3FLak9YYnNCUFhxMW1iMzdyMEEzSC93Z1BVK213QXdHSXlFUDRsZzJmS1ZPRGc0QU9CWnNRSkZpK1Q0bDBJSUlWNkpGSnBDQ0NHRWVPMm9Da3NWbEJHZVN6YU05Ty9UUGp6OU83TGVxVlArVkhqN2JkYjgvZ2RidC9sU3BuUXBkdTdjVFkzcTFhaFlvVHlxcXZMYmlsV2NPdTNQcDUrTXdLTnc0V1F4TGdSYzVPVEpVd3o2cUQrV2xwWjRyMW1IOSs5cjhYaXJNSDc3RDZMUmFOaTZkYnVwZjF4OFBCcU5odTNiZDVqYXJLMnQvaldGcG8yNVlwWGJPUWdoY29ZVW1rSUlJWVI0N1JpTm1xVmFqWEdFUmg4N0VwaVEwODhQQ1huQTVhQXJ0R3p4RGl0WHIySGtpS0hVcVZXVGIzLzRrZkVUSjlPajIzdGN2SFNKVTZmOEdmUlJmK3JYclpNc1JueDhQUE1XTE1LamNHSGVhZGFFSnhFUitHemNSSVA2ZFRsMTJwK25rWkhVcWxtZHNaK05NdDB6ZFBqSEZDOWVqSkhEaCtiazZ3b2hSSmFUeWY5Q0NDR0VlTzM0RCtqaXI4SjBSVkhHZXk3NDNUT25uKys3YXlmT3prNDBxRitQZWJObjBLQmVYWFE2SFI4UEg0YTd1eHZMVjY3bTVNbFROSCtuS1UyYU5Fb3h4dnlGaTdseDR5YVBRMFBwMCs4ait2WWJTSUplVDV0M1crR3pjVk1PdjVFUVF1UXNHZEVVUWdnaHhHdkpxTFdZb0RIRXR0Tm9qUHM4RjY1dTc5Ky9XNDVzREpTZzE3Tm45ejZhTm0yTVJxTkJvOUZ3OCtadDl1emJ4ODZkdTBuUTYyblhyalUzYjl4aTIvWWRIRHB5bElZTjZsR2pXalZLbHlwcDJzVEh5N01paWdMT3pzNkVoNFhqdTNNWG5UdTF4MmZqWmlLam9uRjF6VU5JeUgyMisrNDBQVHN5S29vN2QrNG1hV3ZVc0VHU1RZU0VFT0pOSUlXbUVFSUlJVjVML24zYWgzc3VXZDFBWThCSHF5ajd2Qlo1THpXcTZyTHNMamgxV2kzdStkMElDTGpJOGVNbldiWjh3eGovakFBQUQrQkpSRUZVQmJkdTM4SEIzcDdtelp2UjV0MVc2UFY2ek16TWVCSVJ3ZTdkZXpodzhCQStQcHNwWGJva1AzdzdCWURhdFd0U3UzWk5WRlZsek9kZmtpZVBDeDNhdGVQekw3K21iWnQzdVhidE91Zk9YMkRKMHQ5TXo0NkxqeWM4L0FrM2J0dzB0ZFdzVVYwS1RTSEVHMGZKN1FTRUVFSUlJZExpdVdTRG85WVFPdzFWYVlkQzRsYXNLdjRvcEx0SjBMU21EU0s5M1BPOW01SG5iTm02blNWTGYrT1B0YXNKdkhTWno4Wit3WWhoZ3psejVoeTFhdFdrU3VWSzZKNmRrem5xczgreHNiVmg0dGRmSnFhanFseTZISVJHbzZGa2llSko0dTdhdlllWnMrY3hic3hvYXRTb1J1ampVS3h0YlpneTlYdHNiS3l6ZFkxbTg5WHJ3Nk1UOUs4WVJiVTFvb1NjN3ZkZW9TeEpTZ2p4bnlBam1rSUlJWVI0clQzYmRiYTM1NUlOamhwamJEdU1lQ2dvbnFxcU9tYlhNMHVYS3NsYmhRc1JGSFNWN3QyNmN2RlNJQWNQSFRaZGozajZsTGo0ZVBidFAyQnFjN0MzeDZ0UzB1V2tqeDQ5WnNteTVkU29YcFZxMWFvUUVuSWZnOEdBczR0emRxV2VoUHJzdjFlaHFLQlJqRm1Va1JEaXYwSUtUU0hFLzl1NzAvQ29xanlQNDc5S1NGSWtJYW5RUUJiMkpUR0FTQlpBSFVVQzg3VEt2c2dtQXpTZzJLQ0EwSWcwbSt3NmppSVJVV1JwRmpFVGtFVnNHMUdiYmRxV29ZMUFIRUVEa2FRU0Zoa1NzNUVRc2xYTkM2UTZaWkxLUWlVQjUvdDV4YjNuZjViN1BMekk3em0zemdXQXU4TFBnWE5yZGZwRUZGaFhTcXJTanVZdmRlclVVUWxuenlyeGgwU3RXN2ZCcnEyZ3NGQUdnOEh1Zm5Cd0I3dWdtWkdScWZtTEZpczNOMC9uazVJMWFzdzRGUlFVYXNqZ2dabzBZYnl0NXZqeHIyeDk4bS9jVUZwYXV0Mjl5TWh3dWJtNTFlUVI5TVg0SjFvYURJYmNHblgrV2NURzJLTzNtVlVCL0Q5RTBBUUFBQ2lIeWRla2E3bTU2dm53UXlvcUtsWlFZS0JDUTBNa2xYMTF0anlOZkJvcEt6TkxnWUVCYXRlMmpWcTJiS25XclZxcFkrZzl0cHFFcytmMDhxdXYyZlZMUzB2WHQ2ZlAySzYzYmQ0b1A3OWEyN3dGZ0ZwQjBBUUFBUGlGNHVKaUpadVQxZEREcUdTeldkRnIxbXJsOHVwOXp0T3RRUVBGYk4vaWNEZXllN2RJVFh0Mml1MTYvcUxGYXR1NnRTWS9QY2wyejlmWHAvb1BBQUQxaktBSkFBQlF5bWVmSDlUNmpYOVNjWEd4aGcwYnJNOCtPeWlqMGFpVWxGVGJhYkJaMmRuS3o4L1hYL1lmc092YnRldDlhdG1pdWUzNmx5RXpPeWRIaWVkK1VHQmd3TS90RGV4MksxMWRYT1R1NGM0T0pvQzdIa0VUQUFDZ2xJandNRDA1YXFTQ2c5dnJ2aTczYXRYcU5aTFZxdmUyeDlocWJ2MUdzL1E5U1hyVzI5c1dOSk9Ta25YcHh4K1ZrcElxYzBxS2twUE5Ta3RMbHlROU4vWDNkZmRBQUZBUENKb0FBQUNsTkczYVJDT0dEN1ZkejVrOXMweE5WWDZqdVdUWkNtVmw1OGpvNGFIV3JWc3BNanhjN2RxMVZZY083ZFcyVFd2OS9jdGpPdjZQT0kwY1BkYldwNkN3VUJjdlhkYXhZOGR0OTB4K3Z0cXc3bTBuUFYzOXlpdTA1a3N5MXZjNjROQmFMM2ZEOVBwZUJPNStCRTBBQUlCYU1QK1BjMlV5K2NyZnY1a01odkkvWGQ2cVJRdEY5ZTdsY0J5ajBhTTJsZ2NBdFlxZ0NRQUFVQXR1blZEclNGRHpRQTBiTXFnT1ZnTUFkWXVnQ1FBQUlHbEEvNzRhMEw5dmxXcGZlWG01eXQranJMcmxTMSs2elJFQTRNNUYwQVFBQUtnbXR3YjhDUVVBanJqVTl3SUFBQUFBQUw4dUJFMEFBQUFBZ0ZNUk5BRUFBQUFBVGtYUUJBQUFBQUE0RlVFVEFBQUFBT0JVQkUwQUFBQ2dGbG10MXZwZUFsRG5DSm9BQUFDQWs1aFRVaFc3WTVjeXM3SnMxMU9lbTZINGIvNm5XdU44L3RkRG1qcnRlUlVWRjFlcDNtcTE2dEtseThyNEthUGFhd1pxQXgrQkFnQUFRSVVNTW1SSmFsM1g4MjU5NzMxOThzbW5OZTYvYWNNNitmZzBzcnRuVGtuVkYzLy9za2JqUGY3b2I5VzBhWk5LNjdhLy81ODZlU3BlVWIxNlNpWXBJTUJmdWRkeXRmZkRmUXJyZWwrVjU4dk55OU9sUzVkbHRWanM3K2ZtS1MwOVhlbHA2VXBMVDllbHk1ZVZsSlNrcEdTejh2TnZhT1NJSnpSMnpPaHFQeC9nYkFSTkFBQUFWTWdxYTd6QllCaGMxL01XRlJYcFJrR0JvbnIxbEl0TDFWL0NPNStVckpTVVZGbFY5blhWMUFzWHRHdjMzaHF0SnlJOHZOS2dlZWE3N3hYMzlRbjFmZnhSQlFZR1NKS01IaDRhMEwrZlluZCtvSVNFY3dvTkRhblIvSktVYkRicitWbHp5dHozOWZGUlNFaUlRb0k3cUh1M3lCcVBEemdUUVJNQUFBQVZjNUZaVmlsc3d3ZGg4YytNaksvcjZhYzlPMFh1N3U1Mjl4SVN6dW5FcVpNYU5tU0lHalkwMnJWdGo0bFZTa3BxdVdQMWZPaGY5TkNERDFScDNyUG5FclZxOVp0S1MwdFh2NzZQS1NTNHZjUDZ2THpyV3YzbVcvSnA1SzNSSTBmWXRRMGExRitmSFBoVTBXKzlwZWhWcjhsb05GWXdpbU8zZnVyWk82cVh1bmJ0b2dCL2Z3VUZCY25rNjFPajhZRGFSTkFFQUFDL1dsNGVoZ1dTRnRUM091NW1GaGZqUHRmaWdtaFhsNUtaa2liVTkzb2s2Vnhpb25aK3NFZjkrL1VyRXpRZE1SZ01jblYxZFZoanRWcjE0YjQvYTN0TXJJeEdEODJiKzRJZWZPRCtTdnVzZmVkZFhiMmFwZ1h6WHBTZm44bXUzY3ZUVXhNbmpGZjBtclY2ZDhPZk5IUEdjK1dPYythNzc3VjAyVXBKVW5GSmlTUnA3UGhKa3FTZzVrR2FNZTFaU2RLRDkvZlFBdy8wcVB5QmdYcEUwQVFBQUVDRjRpY096WXJjRkx2UEtzUGdzQzJ4YmVJblBtbXU3elVWRkJSSWtvd2U3cFZVVms5V2RvNmkxNnpWeVpPbkZCTGNRWE5tejVLL2Z6T0hmVzZHelBYNjh0aC9hOGlnQWJxL1IvZHk2L3IwN3FXdjR1SjArTWhSZVhvMjFPU25Kc3BnTU5qVm1Fd205ZWtUSlVrNmZmcU1VaTljVkZUVUkzSnhjWkdmeWM4NUR3blVFWUltQUFBQUhDcHgxUkxYWWcxeExURnNrZFM3cnVmZnRqMUdoWVdGdHV1elo4OUp1bm53amtxRnRVNGRPOVo0am05UG45R3ExVzhxSXlOVFF3WVAxUGl4WTlTZ2dlTS9sWXVLaS9YMk8rdDErTWhSOWVrZHBZa1R4anVzZjM3Nk5HVm5aK3N2K3cvb3hvMGJtanJsR2JtVm1xTjVVS0NtUFBPMExCYUxKays1dWV2NTlLUUp0bGVIazVMclBlTURWVWJRQkFBQWdFUHhFNTgwUjJ6Y3NjUWdyWTdjdE9QREVsZVBpZkVUaDJiVjFmeEgvdXR2dXA2Ylo3c3VMQ3FTSlAzMTRHRzdPbGNYRjdtNTEyeVg4NDNvTmNyUHo5ZExDK2FwVzdlSVN1c3ZYTHlrMTFkRks5bHNWbFN2bnBveGJXcVpIY3BmYXRqUXFNV0xGbWo1eW4vWHdVTkhaRGFuYU5iTUdXclpvcmxkM2RkZm4xUmFXcm9rYWMvZWp6Um9VSDk1ZVhyYTJvOS9GYWZMVjY1VU9FL2IxcTBWSHQ2MTBtY0FhaE5CRXdBQUFKVTZPWGwwZE1UR0hUSVl0TnFscENBc2N0T082QkpYajIxMUVUaTNibHB2ZDcxMHhjdksrQ2xUYjY1K3JVenQ5cGpZTXZjc0Zvc0tDZ3JMM0MvTmFyWEt2Mmt6ZGU3Y1NmbjVOOHF0TVJoa084aG4zYnNibEd3MmEvU280ZXJRcnIxR2ozRzhtMW5hdTIrdjBjN2RlM1RnMDg4MWU4NGZ0V245TzNhZll0bTE1NThuNCs0L2NFQ0o1My9Rd25semJhY0JIVDV5MU9INHYvM1hQZ1JOMUR1Q0pnQUFBS3JrNU9UUjBXRWJZK05kcENVeUdLSmRTd3FpSXpmdGtDVEh5Y2VKTEJhTHZ2OHVRVjdlWHJwNk5VM05tald0dEUvcXhZdWE4ZnpzU3VzeU1qSTFhc3k0Q3R1OVBEMFZHN05Oa3ZUQ0gyYktiRFlySWlKY1NjbG05WHo0SVVuU3NlUEg1ZTd1cm00UlpYZEZ2L24yVzEyOW1pYVRuMGxUZno5WjkvZm9yaDkvdkdJWE1rK2Qra1puenlXcWUvZEl4Y1dkMEp6WnM3UjQ2UXJ0L0dDUHVrV0dTNUxtenBtdGlQQXdXNTlSWThZcDZwR2VtanJsR1VsU2d3YU9EendDNmdKQkV3QUFBRlVXUC9uSm81S2l3cmJFdG5FcHRwMUNHMVZYOHgvOTJ4ZTZucCt2b3VKaXZUQjN2cFl0V2FRMnJWczU3R1B5OGRYb1VTTWMxbnowNTQvbDd1R2h2bzg5V21HTnU1dWI3ZCtORy91cGNlT2JCL1MwYTl0RzA2ZE5sU1I5ZmZLa1FvS0RiZGVsTFY2MlFqblpPYmJ2Z2thRWgwbmgvMnkzV0N6YXZIV2I3dXR5cnpwMzZxUzR1QlBxR0hxUFJnd2ZxcDI3ZHN2Zi8yYW85dkx5S25QYXJvdXJTN1ZPNEFWcUcwRVRBQUFBMWZiejZiTkxxdFhwZDZQemIyZk95NWV2YVBQbXJRb083cUJaTTZacnlmSVZtci93SlMxOWFhR0NnenRVMk05azh0V1kwU01kanYzNXdVUHlhZFNvMGpwSGJoUVVLRE16cTh6blRXNjVubmRkbmw2ZTViWkowc2Y3RHlnbDlZTCs0NVVwK2k0aHdYWi81UEFuNU5uUVM0MGEzZHo1OVBiMnF2RWFnYnJpVXQ4TEFBQUFBQ3FUbEpTcytTOHRsaVQ5WWVZTXRXZ1JwRmRXTEpPM3Q3Y1dMMXVocEtUa2VsNmhsSnA2UVpMVW9ubnpjdHZ6citmTDI3UDhrSmlSa2FtWW1GajE2ZDFMb2FFaGRtMXVibTRhT21TZ2ZzcklrQ1ExOXVOVEo3anpFVFFCQUFCd3h5b3VLZEdPbmJzMCs4VjVzbG9zV3JwNGtab0hCVXFTbWpadG9wWExsc2hvTkdySnNoVzZjdVYvNjNXdHAwK2ZrU1NGQkFlWDIzNHRMMWRlRmV4R05tN3NwM0hqL2swVGZsZnhvVUxtNUJUNU5QSzJ2YklMM01rSW1nQUFBTGhqNWVYbTZlRGhJN3EzY3llOThkcXJhdCsrblYxNzA2Wk50R1RSUWhVV0ZzbHNUcW1uVmQ3OGZlV2h3MGRrTXBrVUVsTCthN3k1dVhueThmR3BjSXlCL2Z2SzVGdCt1OFZpVWR5SkUyclRwbzFUMWd2VU5uNmpDUUFBZ0R1V3I2K1BYbi8xRmZuNitsVDRuY3BXclZvbytvM1hGUkRRVElubno5ZG9IcXZGY2p2TDFKNjkrM1RoNGlVOU5XbUM3YkNmMHZMeXJxdW9xRWkrRlFUSnl2empxemlscGFWcnhQQmh0N1ZPb0s0UU5BRUFBSERIMnJKdGU3bkJyU0lKWjg5VmU0NHJWNjRxSitlYW12em1OOVh1SzBrZmZieGYyMk5pMWVYZXpocll2Mis1TmVjU0V5VkpqUnMzcnZiNEZvdEZPM2Z0a1plbnA2SWU2Vm1qTlFKMWphQUpBQUNBTzlhaFEwZXFWVjlVWEZ5bHVzeXNMTTFmdUZnNTJUbTZscHNyU2VyVU1iUmFjMlZsWld2OXhrMzY4dGh4ZFF5OVIvUG52V2dYaWdzTEM3Vis0MmJsNU9UbzlKbWJ2OThNYnQrK1duTkkwdTQ5SHlvcEtWa1R4bytWMGNnblRIQjNJR2dDQUFEZ2p2WCtlNXZsN3U1ZTVmcnRNYkhhdFh0dnBYVitKcFBhdDIycmdzSkMrZm1aRkJJY3JGNlBQRnpsZVRJenMvVGNqSm5LemMxVDM4Y2YxZE5QVFpSYkEvcy9yZDNkM1hYMTZsV2RUMHBTUUVDQWVuVHJwbTdkSXFvOHh5MFptWm5xR0hxUEJnOGFVRzY3cjhsWFhwNFZmellGcUEvbHYrZ09BQUFBT0ZsZW9UVmYwcTltUys2VFR6OVRVR0NRd3JwMnFmVzVMQlpMdFY0aHZnMXJ2ZHdOMCt0aUl2eTZzYU1KQUFBQTFFQy94eCtyczducUtHUUNUc1AvV0FBQUFBQ0FVeEUwQVFBQUFBQk9SZEFFQUFBQUFEZ1ZRUk1BQUFBQTRGUUVUUUFBQUFDQVV4RTBBUUFBQUFCT1JkQUVBQUFBQURnVlFSTUFBQUFBNEZRRVRRQUFBQUNBVXhFMEFR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E3bWIvQi9oVFdVM2Rsc1J3QUFBQUFFbEZUa1N1UW1DQyIsCgkiVGhlbWUiIDogIiIsCgkiVHlwZSIgOiAibWluZCIsCgkiVXNlcklkIiA6ICI0NjI0NTkxMjkiLAoJIlZlcnNpb24iIDogIjIwIgp9Cg=="/>
    </extobj>
  </extobjs>
</s:customData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F56D0951E120B94AAFE3770C299CB231" ma:contentTypeVersion="19" ma:contentTypeDescription="新建文档。" ma:contentTypeScope="" ma:versionID="736a6b7ec03d6bfd4f4c9b9077bbd7fd">
  <xsd:schema xmlns:xsd="http://www.w3.org/2001/XMLSchema" xmlns:xs="http://www.w3.org/2001/XMLSchema" xmlns:p="http://schemas.microsoft.com/office/2006/metadata/properties" xmlns:ns2="68be930b-a1a2-4dff-a79e-089cc53b51be" xmlns:ns3="b1c7d463-0414-4960-8b21-fd7f84705ead" targetNamespace="http://schemas.microsoft.com/office/2006/metadata/properties" ma:root="true" ma:fieldsID="2026b1e9873c50172c03bcf1244e4640" ns2:_="" ns3:_="">
    <xsd:import namespace="68be930b-a1a2-4dff-a79e-089cc53b51be"/>
    <xsd:import namespace="b1c7d463-0414-4960-8b21-fd7f84705ea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_x63cf__x8ff0_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_x6b63__x5f0f__x5458__x5de5_" minOccurs="0"/>
                <xsd:element ref="ns3:_x65f6__x95f4_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be930b-a1a2-4dff-a79e-089cc53b51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a427f4a7-23db-4f8d-b4cf-7fdc2b906881}" ma:internalName="TaxCatchAll" ma:showField="CatchAllData" ma:web="68be930b-a1a2-4dff-a79e-089cc53b51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c7d463-0414-4960-8b21-fd7f84705e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_x63cf__x8ff0_" ma:index="12" nillable="true" ma:displayName="描述" ma:format="Dropdown" ma:internalName="_x63cf__x8ff0_">
      <xsd:simpleType>
        <xsd:restriction base="dms:Text">
          <xsd:maxLength value="255"/>
        </xsd:restriction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图像标记" ma:readOnly="false" ma:fieldId="{5cf76f15-5ced-4ddc-b409-7134ff3c332f}" ma:taxonomyMulti="true" ma:sspId="9632cf6a-25bc-4f5f-bc79-5438e54e71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x6b63__x5f0f__x5458__x5de5_" ma:index="22" nillable="true" ma:displayName="正式员工" ma:format="Dropdown" ma:internalName="_x6b63__x5f0f__x5458__x5de5_">
      <xsd:simpleType>
        <xsd:restriction base="dms:Text">
          <xsd:maxLength value="255"/>
        </xsd:restriction>
      </xsd:simpleType>
    </xsd:element>
    <xsd:element name="_x65f6__x95f4_" ma:index="23" nillable="true" ma:displayName="时间" ma:format="DateOnly" ma:internalName="_x65f6__x95f4_">
      <xsd:simpleType>
        <xsd:restriction base="dms:DateTim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63cf__x8ff0_ xmlns="b1c7d463-0414-4960-8b21-fd7f84705ead" xsi:nil="true"/>
    <TaxCatchAll xmlns="68be930b-a1a2-4dff-a79e-089cc53b51be" xsi:nil="true"/>
    <_x6b63__x5f0f__x5458__x5de5_ xmlns="b1c7d463-0414-4960-8b21-fd7f84705ead" xsi:nil="true"/>
    <lcf76f155ced4ddcb4097134ff3c332f xmlns="b1c7d463-0414-4960-8b21-fd7f84705ead">
      <Terms xmlns="http://schemas.microsoft.com/office/infopath/2007/PartnerControls"/>
    </lcf76f155ced4ddcb4097134ff3c332f>
    <_x65f6__x95f4_ xmlns="b1c7d463-0414-4960-8b21-fd7f84705ead" xsi:nil="true"/>
  </documentManagement>
</p:properties>
</file>

<file path=customXml/itemProps417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customXml/itemProps418.xml><?xml version="1.0" encoding="utf-8"?>
<ds:datastoreItem xmlns:ds="http://schemas.openxmlformats.org/officeDocument/2006/customXml" ds:itemID="{D1CC97D3-0F24-45D8-B18F-6F9FDF181045}">
  <ds:schemaRefs/>
</ds:datastoreItem>
</file>

<file path=customXml/itemProps419.xml><?xml version="1.0" encoding="utf-8"?>
<ds:datastoreItem xmlns:ds="http://schemas.openxmlformats.org/officeDocument/2006/customXml" ds:itemID="{A16829C6-4994-418A-827F-AF071B13EBAD}">
  <ds:schemaRefs/>
</ds:datastoreItem>
</file>

<file path=customXml/itemProps420.xml><?xml version="1.0" encoding="utf-8"?>
<ds:datastoreItem xmlns:ds="http://schemas.openxmlformats.org/officeDocument/2006/customXml" ds:itemID="{7E17A176-4615-447A-B8C2-74C0C90883D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11723</Words>
  <Application>WPS 演示</Application>
  <PresentationFormat>宽屏</PresentationFormat>
  <Paragraphs>733</Paragraphs>
  <Slides>32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56" baseType="lpstr">
      <vt:lpstr>Arial</vt:lpstr>
      <vt:lpstr>宋体</vt:lpstr>
      <vt:lpstr>Wingdings</vt:lpstr>
      <vt:lpstr>Wingdings</vt:lpstr>
      <vt:lpstr>Noto Sans S Chinese Regular</vt:lpstr>
      <vt:lpstr>Times New Roman</vt:lpstr>
      <vt:lpstr>Noto Sans S Chinese Medium</vt:lpstr>
      <vt:lpstr>思源黑体 Medium</vt:lpstr>
      <vt:lpstr>黑体</vt:lpstr>
      <vt:lpstr>阿里巴巴普惠体 3.0 55 Regular</vt:lpstr>
      <vt:lpstr>Times New Roman Regular</vt:lpstr>
      <vt:lpstr>思源黑体 CN Normal</vt:lpstr>
      <vt:lpstr>MyFont</vt:lpstr>
      <vt:lpstr>Calibri</vt:lpstr>
      <vt:lpstr>微软雅黑</vt:lpstr>
      <vt:lpstr>Arial Unicode MS</vt:lpstr>
      <vt:lpstr>Calibri</vt:lpstr>
      <vt:lpstr>思源黑体</vt:lpstr>
      <vt:lpstr>Impact</vt:lpstr>
      <vt:lpstr>汉仪雅酷黑简</vt:lpstr>
      <vt:lpstr>Saturday Sans Regular</vt:lpstr>
      <vt:lpstr>唐峰设计：https://v.youku.com/v_show/id_XNTg4OTcwMDM3Ng==.html</vt:lpstr>
      <vt:lpstr>自定义设计方案</vt:lpstr>
      <vt:lpstr>1_唐峰设计：https://v.youku.com/v_show/id_XNTg4OTcwMDM3Ng==.html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junxi.huang</dc:creator>
  <cp:lastModifiedBy>罗涵缤</cp:lastModifiedBy>
  <cp:revision>616</cp:revision>
  <cp:lastPrinted>2024-07-11T02:44:00Z</cp:lastPrinted>
  <dcterms:created xsi:type="dcterms:W3CDTF">2024-04-18T10:05:00Z</dcterms:created>
  <dcterms:modified xsi:type="dcterms:W3CDTF">2025-09-03T08:03:18Z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2EBED468CEA74F7AA51C327807224849</vt:lpwstr>
  </property>
  <property fmtid="{D5CDD505-2E9C-101B-9397-08002B2CF9AE}" pid="4" name="KSOTemplateUUID">
    <vt:lpwstr>v1.0_mb_UUIMg04nbRBjpbKYMIkYSA==</vt:lpwstr>
  </property>
  <property fmtid="{D5CDD505-2E9C-101B-9397-08002B2CF9AE}" pid="5" name="gscfmtid">
    <vt:lpwstr/>
  </property>
  <property fmtid="{D5CDD505-2E9C-101B-9397-08002B2CF9AE}" pid="6" name="ContentTypeId">
    <vt:lpwstr>0x010100F56D0951E120B94AAFE3770C299CB231</vt:lpwstr>
  </property>
  <property fmtid="{D5CDD505-2E9C-101B-9397-08002B2CF9AE}" pid="7" name="MediaServiceImageTags">
    <vt:lpwstr/>
  </property>
</Properties>
</file>