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406.xml" ContentType="application/vnd.openxmlformats-officedocument.customXmlProperties+xml"/>
  <Override PartName="/customXml/itemProps407.xml" ContentType="application/vnd.openxmlformats-officedocument.customXmlProperties+xml"/>
  <Override PartName="/customXml/itemProps408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35"/>
  </p:handoutMasterIdLst>
  <p:sldIdLst>
    <p:sldId id="383" r:id="rId5"/>
    <p:sldId id="260" r:id="rId7"/>
    <p:sldId id="261" r:id="rId8"/>
    <p:sldId id="507" r:id="rId9"/>
    <p:sldId id="506" r:id="rId10"/>
    <p:sldId id="554" r:id="rId11"/>
    <p:sldId id="555" r:id="rId12"/>
    <p:sldId id="557" r:id="rId13"/>
    <p:sldId id="558" r:id="rId14"/>
    <p:sldId id="556" r:id="rId15"/>
    <p:sldId id="559" r:id="rId16"/>
    <p:sldId id="505" r:id="rId17"/>
    <p:sldId id="560" r:id="rId18"/>
    <p:sldId id="562" r:id="rId19"/>
    <p:sldId id="532" r:id="rId20"/>
    <p:sldId id="563" r:id="rId21"/>
    <p:sldId id="564" r:id="rId22"/>
    <p:sldId id="537" r:id="rId23"/>
    <p:sldId id="565" r:id="rId24"/>
    <p:sldId id="566" r:id="rId25"/>
    <p:sldId id="567" r:id="rId26"/>
    <p:sldId id="568" r:id="rId27"/>
    <p:sldId id="539" r:id="rId28"/>
    <p:sldId id="570" r:id="rId29"/>
    <p:sldId id="569" r:id="rId30"/>
    <p:sldId id="571" r:id="rId31"/>
    <p:sldId id="572" r:id="rId32"/>
    <p:sldId id="573" r:id="rId33"/>
    <p:sldId id="302" r:id="rId34"/>
  </p:sldIdLst>
  <p:sldSz cx="12192000" cy="6858000"/>
  <p:notesSz cx="6858000" cy="9144000"/>
  <p:embeddedFontLst>
    <p:embeddedFont>
      <p:font typeface="MyFont" panose="02010609030101010101" charset="-122"/>
      <p:regular r:id="rId40"/>
    </p:embeddedFont>
  </p:embeddedFontLst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1" userDrawn="1">
          <p15:clr>
            <a:srgbClr val="A4A3A4"/>
          </p15:clr>
        </p15:guide>
        <p15:guide id="2" pos="373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  <p:cmAuthor id="3" name="wfhuang" initials="w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BC7"/>
    <a:srgbClr val="1805C9"/>
    <a:srgbClr val="436FDE"/>
    <a:srgbClr val="688DE5"/>
    <a:srgbClr val="61A1FC"/>
    <a:srgbClr val="002060"/>
    <a:srgbClr val="B7D0F4"/>
    <a:srgbClr val="4472C4"/>
    <a:srgbClr val="F7FAFE"/>
    <a:srgbClr val="90B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46EC320-84E6-4532-8DE7-90E3F541318D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C023B3A2-BFEE-4E16-8F5F-AA4AC144E5A8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5A596F4B-F91A-4D3C-B38B-2B42DC496924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0843D77B-6C89-4DAA-AA00-909774184A9A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7950EA74-40FB-4A8B-9E14-53B7863A238B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6A8CD074-6DA8-4B7F-BE51-48E99BA70FC4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FE0DBBBD-038E-4B54-A704-D81349A39CB0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354346DE-F0FD-4CB1-88CD-0CA21ED7DE1F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404CF9B6-722C-4CD9-AF92-E79B7623C74C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A1CC1482-F199-476D-9AF1-6CE9BCE70E0C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  <a:tblStyle styleId="{1816B878-88E2-4B30-B376-A78CEA529FDC}" styleName="补充样式1">
    <a:wholeTbl>
      <a:tcTxStyle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1905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2H>
    <a:band1V>
      <a:tcStyle>
        <a:tcBdr/>
        <a:fill>
          <a:solidFill>
            <a:schemeClr val="accent1">
              <a:lumMod val="10001"/>
              <a:lumOff val="89999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2"/>
              <a:lumOff val="79998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905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3" autoAdjust="0"/>
    <p:restoredTop sz="96327" autoAdjust="0"/>
  </p:normalViewPr>
  <p:slideViewPr>
    <p:cSldViewPr snapToGrid="0" showGuides="1">
      <p:cViewPr varScale="1">
        <p:scale>
          <a:sx n="126" d="100"/>
          <a:sy n="126" d="100"/>
        </p:scale>
        <p:origin x="208" y="224"/>
      </p:cViewPr>
      <p:guideLst>
        <p:guide orient="horz" pos="2091"/>
        <p:guide pos="373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4" Type="http://schemas.openxmlformats.org/officeDocument/2006/relationships/tags" Target="tags/tag409.xml"/><Relationship Id="rId43" Type="http://schemas.openxmlformats.org/officeDocument/2006/relationships/customXml" Target="../customXml/item3.xml"/><Relationship Id="rId42" Type="http://schemas.openxmlformats.org/officeDocument/2006/relationships/customXml" Target="../customXml/item2.xml"/><Relationship Id="rId41" Type="http://schemas.openxmlformats.org/officeDocument/2006/relationships/customXml" Target="../customXml/item1.xml"/><Relationship Id="rId40" Type="http://schemas.openxmlformats.org/officeDocument/2006/relationships/font" Target="fonts/font1.fntdata"/><Relationship Id="rId4" Type="http://schemas.openxmlformats.org/officeDocument/2006/relationships/slideMaster" Target="slideMasters/slideMaster3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fld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fld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r>
              <a:rPr lang="zh-CN" altLang="en-US"/>
              <a:t>最终</a:t>
            </a:r>
            <a:r>
              <a:rPr lang="en-US" altLang="zh-CN"/>
              <a:t> t </a:t>
            </a:r>
            <a:r>
              <a:rPr lang="zh-CN" altLang="en-US"/>
              <a:t>统计量为</a:t>
            </a:r>
            <a:r>
              <a:rPr lang="en-US" altLang="zh-CN"/>
              <a:t> 0.79 </a:t>
            </a:r>
            <a:r>
              <a:rPr lang="zh-CN" altLang="en-US"/>
              <a:t>在</a:t>
            </a:r>
            <a:r>
              <a:rPr lang="en-US" altLang="zh-CN"/>
              <a:t> F </a:t>
            </a:r>
            <a:r>
              <a:rPr lang="zh-CN" altLang="en-US"/>
              <a:t>分布左临界值和右临界值之间，所以无法拒绝原假设，即认为两者收益率的方差实际相同。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04-07</a:t>
            </a:r>
            <a:r>
              <a:rPr lang="zh-CN" altLang="en-US" dirty="0"/>
              <a:t>（页码）的形式 能不能改成 </a:t>
            </a:r>
            <a:r>
              <a:rPr lang="en-US" altLang="zh-CN" dirty="0"/>
              <a:t>P4-7 </a:t>
            </a:r>
            <a:r>
              <a:rPr lang="zh-CN" altLang="en-US" dirty="0"/>
              <a:t>简洁一点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另外右边目录下面的</a:t>
            </a:r>
            <a:r>
              <a:rPr lang="en-US" altLang="zh-CN" dirty="0"/>
              <a:t>CONTENTS </a:t>
            </a:r>
            <a:r>
              <a:rPr lang="zh-CN" altLang="en-US" dirty="0"/>
              <a:t>同一个词字母间不要有间距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唐峰设计：https://v.youku.com/v_show/id_XNTg4OTcwMDM3Ng==.html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124.xml"/><Relationship Id="rId17" Type="http://schemas.openxmlformats.org/officeDocument/2006/relationships/tags" Target="../tags/tag123.xml"/><Relationship Id="rId16" Type="http://schemas.openxmlformats.org/officeDocument/2006/relationships/tags" Target="../tags/tag122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image" Target="../media/image2.png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tags" Target="../tags/tag18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28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tags" Target="../tags/tag286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image" Target="../media/image4.png"/><Relationship Id="rId1" Type="http://schemas.openxmlformats.org/officeDocument/2006/relationships/tags" Target="../tags/tag28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98.xml"/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2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04.xml"/><Relationship Id="rId15" Type="http://schemas.openxmlformats.org/officeDocument/2006/relationships/image" Target="../media/image2.png"/><Relationship Id="rId14" Type="http://schemas.openxmlformats.org/officeDocument/2006/relationships/tags" Target="../tags/tag303.xml"/><Relationship Id="rId13" Type="http://schemas.openxmlformats.org/officeDocument/2006/relationships/tags" Target="../tags/tag302.xml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tags" Target="../tags/tag299.xml"/><Relationship Id="rId1" Type="http://schemas.openxmlformats.org/officeDocument/2006/relationships/tags" Target="../tags/tag29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image" Target="../media/image4.png"/><Relationship Id="rId1" Type="http://schemas.openxmlformats.org/officeDocument/2006/relationships/tags" Target="../tags/tag305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image" Target="../media/image4.png"/><Relationship Id="rId1" Type="http://schemas.openxmlformats.org/officeDocument/2006/relationships/tags" Target="../tags/tag30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5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25.xml"/><Relationship Id="rId15" Type="http://schemas.openxmlformats.org/officeDocument/2006/relationships/image" Target="../media/image2.png"/><Relationship Id="rId14" Type="http://schemas.openxmlformats.org/officeDocument/2006/relationships/tags" Target="../tags/tag324.xml"/><Relationship Id="rId13" Type="http://schemas.openxmlformats.org/officeDocument/2006/relationships/tags" Target="../tags/tag323.xml"/><Relationship Id="rId12" Type="http://schemas.openxmlformats.org/officeDocument/2006/relationships/tags" Target="../tags/tag322.xml"/><Relationship Id="rId11" Type="http://schemas.openxmlformats.org/officeDocument/2006/relationships/tags" Target="../tags/tag321.xml"/><Relationship Id="rId10" Type="http://schemas.openxmlformats.org/officeDocument/2006/relationships/tags" Target="../tags/tag320.xml"/><Relationship Id="rId1" Type="http://schemas.openxmlformats.org/officeDocument/2006/relationships/tags" Target="../tags/tag31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image" Target="../media/image4.png"/><Relationship Id="rId1" Type="http://schemas.openxmlformats.org/officeDocument/2006/relationships/tags" Target="../tags/tag326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image" Target="../media/image4.png"/><Relationship Id="rId1" Type="http://schemas.openxmlformats.org/officeDocument/2006/relationships/tags" Target="../tags/tag32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39.xml"/><Relationship Id="rId8" Type="http://schemas.openxmlformats.org/officeDocument/2006/relationships/tags" Target="../tags/tag338.xml"/><Relationship Id="rId7" Type="http://schemas.openxmlformats.org/officeDocument/2006/relationships/tags" Target="../tags/tag337.xml"/><Relationship Id="rId6" Type="http://schemas.openxmlformats.org/officeDocument/2006/relationships/tags" Target="../tags/tag336.xml"/><Relationship Id="rId5" Type="http://schemas.openxmlformats.org/officeDocument/2006/relationships/tags" Target="../tags/tag335.xml"/><Relationship Id="rId4" Type="http://schemas.openxmlformats.org/officeDocument/2006/relationships/tags" Target="../tags/tag334.xml"/><Relationship Id="rId3" Type="http://schemas.openxmlformats.org/officeDocument/2006/relationships/tags" Target="../tags/tag333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45.xml"/><Relationship Id="rId15" Type="http://schemas.openxmlformats.org/officeDocument/2006/relationships/image" Target="../media/image2.png"/><Relationship Id="rId14" Type="http://schemas.openxmlformats.org/officeDocument/2006/relationships/tags" Target="../tags/tag344.xml"/><Relationship Id="rId13" Type="http://schemas.openxmlformats.org/officeDocument/2006/relationships/tags" Target="../tags/tag343.xml"/><Relationship Id="rId12" Type="http://schemas.openxmlformats.org/officeDocument/2006/relationships/tags" Target="../tags/tag342.xml"/><Relationship Id="rId11" Type="http://schemas.openxmlformats.org/officeDocument/2006/relationships/tags" Target="../tags/tag341.xml"/><Relationship Id="rId10" Type="http://schemas.openxmlformats.org/officeDocument/2006/relationships/tags" Target="../tags/tag340.xml"/><Relationship Id="rId1" Type="http://schemas.openxmlformats.org/officeDocument/2006/relationships/tags" Target="../tags/tag33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image" Target="../media/image4.png"/><Relationship Id="rId1" Type="http://schemas.openxmlformats.org/officeDocument/2006/relationships/tags" Target="../tags/tag34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8" Type="http://schemas.openxmlformats.org/officeDocument/2006/relationships/notesSlide" Target="../notesSlides/notesSlide2.xml"/><Relationship Id="rId47" Type="http://schemas.openxmlformats.org/officeDocument/2006/relationships/slideLayout" Target="../slideLayouts/slideLayout1.xml"/><Relationship Id="rId46" Type="http://schemas.openxmlformats.org/officeDocument/2006/relationships/tags" Target="../tags/tag246.xml"/><Relationship Id="rId45" Type="http://schemas.openxmlformats.org/officeDocument/2006/relationships/tags" Target="../tags/tag245.xml"/><Relationship Id="rId44" Type="http://schemas.openxmlformats.org/officeDocument/2006/relationships/tags" Target="../tags/tag244.xml"/><Relationship Id="rId43" Type="http://schemas.openxmlformats.org/officeDocument/2006/relationships/tags" Target="../tags/tag243.xml"/><Relationship Id="rId42" Type="http://schemas.openxmlformats.org/officeDocument/2006/relationships/tags" Target="../tags/tag242.xml"/><Relationship Id="rId41" Type="http://schemas.openxmlformats.org/officeDocument/2006/relationships/image" Target="../media/image2.png"/><Relationship Id="rId40" Type="http://schemas.openxmlformats.org/officeDocument/2006/relationships/tags" Target="../tags/tag241.xml"/><Relationship Id="rId4" Type="http://schemas.openxmlformats.org/officeDocument/2006/relationships/tags" Target="../tags/tag205.xml"/><Relationship Id="rId39" Type="http://schemas.openxmlformats.org/officeDocument/2006/relationships/tags" Target="../tags/tag240.xml"/><Relationship Id="rId38" Type="http://schemas.openxmlformats.org/officeDocument/2006/relationships/tags" Target="../tags/tag239.xml"/><Relationship Id="rId37" Type="http://schemas.openxmlformats.org/officeDocument/2006/relationships/tags" Target="../tags/tag238.xml"/><Relationship Id="rId36" Type="http://schemas.openxmlformats.org/officeDocument/2006/relationships/tags" Target="../tags/tag237.xml"/><Relationship Id="rId35" Type="http://schemas.openxmlformats.org/officeDocument/2006/relationships/tags" Target="../tags/tag236.xml"/><Relationship Id="rId34" Type="http://schemas.openxmlformats.org/officeDocument/2006/relationships/tags" Target="../tags/tag235.xml"/><Relationship Id="rId33" Type="http://schemas.openxmlformats.org/officeDocument/2006/relationships/tags" Target="../tags/tag234.xml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04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image" Target="../media/image3.jpeg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image" Target="../media/image4.png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1" Type="http://schemas.openxmlformats.org/officeDocument/2006/relationships/notesSlide" Target="../notesSlides/notesSlide20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349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58.xml"/><Relationship Id="rId2" Type="http://schemas.openxmlformats.org/officeDocument/2006/relationships/image" Target="../media/image4.png"/><Relationship Id="rId1" Type="http://schemas.openxmlformats.org/officeDocument/2006/relationships/tags" Target="../tags/tag357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60.xml"/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tags" Target="../tags/tag359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74.xml"/><Relationship Id="rId15" Type="http://schemas.openxmlformats.org/officeDocument/2006/relationships/image" Target="../media/image2.png"/><Relationship Id="rId14" Type="http://schemas.openxmlformats.org/officeDocument/2006/relationships/tags" Target="../tags/tag373.xml"/><Relationship Id="rId13" Type="http://schemas.openxmlformats.org/officeDocument/2006/relationships/tags" Target="../tags/tag372.xml"/><Relationship Id="rId12" Type="http://schemas.openxmlformats.org/officeDocument/2006/relationships/tags" Target="../tags/tag371.xml"/><Relationship Id="rId11" Type="http://schemas.openxmlformats.org/officeDocument/2006/relationships/tags" Target="../tags/tag370.xml"/><Relationship Id="rId10" Type="http://schemas.openxmlformats.org/officeDocument/2006/relationships/tags" Target="../tags/tag369.xml"/><Relationship Id="rId1" Type="http://schemas.openxmlformats.org/officeDocument/2006/relationships/tags" Target="../tags/tag361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77.xml"/><Relationship Id="rId4" Type="http://schemas.openxmlformats.org/officeDocument/2006/relationships/hyperlink" Target="https://marketplace.dolphindb.cn/170" TargetMode="External"/><Relationship Id="rId3" Type="http://schemas.openxmlformats.org/officeDocument/2006/relationships/tags" Target="../tags/tag376.xml"/><Relationship Id="rId2" Type="http://schemas.openxmlformats.org/officeDocument/2006/relationships/image" Target="../media/image4.png"/><Relationship Id="rId1" Type="http://schemas.openxmlformats.org/officeDocument/2006/relationships/tags" Target="../tags/tag375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79.xml"/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tags" Target="../tags/tag378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81.xml"/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tags" Target="../tags/tag380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83.xml"/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tags" Target="../tags/tag38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85.xml"/><Relationship Id="rId5" Type="http://schemas.openxmlformats.org/officeDocument/2006/relationships/hyperlink" Target="https://docs.dolphindb.cn/zh/tutorials/socp_usage_case.html" TargetMode="Externa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tags" Target="../tags/tag384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4" Type="http://schemas.openxmlformats.org/officeDocument/2006/relationships/notesSlide" Target="../notesSlides/notesSlide29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05.xml"/><Relationship Id="rId21" Type="http://schemas.openxmlformats.org/officeDocument/2006/relationships/tags" Target="../tags/tag404.xml"/><Relationship Id="rId20" Type="http://schemas.openxmlformats.org/officeDocument/2006/relationships/image" Target="../media/image2.png"/><Relationship Id="rId2" Type="http://schemas.openxmlformats.org/officeDocument/2006/relationships/image" Target="../media/image1.jpeg"/><Relationship Id="rId19" Type="http://schemas.openxmlformats.org/officeDocument/2006/relationships/tags" Target="../tags/tag403.xml"/><Relationship Id="rId18" Type="http://schemas.openxmlformats.org/officeDocument/2006/relationships/tags" Target="../tags/tag402.xml"/><Relationship Id="rId17" Type="http://schemas.openxmlformats.org/officeDocument/2006/relationships/tags" Target="../tags/tag401.xml"/><Relationship Id="rId16" Type="http://schemas.openxmlformats.org/officeDocument/2006/relationships/tags" Target="../tags/tag400.xml"/><Relationship Id="rId15" Type="http://schemas.openxmlformats.org/officeDocument/2006/relationships/tags" Target="../tags/tag399.xml"/><Relationship Id="rId14" Type="http://schemas.openxmlformats.org/officeDocument/2006/relationships/tags" Target="../tags/tag398.xml"/><Relationship Id="rId13" Type="http://schemas.openxmlformats.org/officeDocument/2006/relationships/tags" Target="../tags/tag397.xml"/><Relationship Id="rId12" Type="http://schemas.openxmlformats.org/officeDocument/2006/relationships/tags" Target="../tags/tag396.xml"/><Relationship Id="rId11" Type="http://schemas.openxmlformats.org/officeDocument/2006/relationships/tags" Target="../tags/tag395.xml"/><Relationship Id="rId10" Type="http://schemas.openxmlformats.org/officeDocument/2006/relationships/tags" Target="../tags/tag394.xml"/><Relationship Id="rId1" Type="http://schemas.openxmlformats.org/officeDocument/2006/relationships/tags" Target="../tags/tag38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60.xml"/><Relationship Id="rId15" Type="http://schemas.openxmlformats.org/officeDocument/2006/relationships/image" Target="../media/image2.png"/><Relationship Id="rId14" Type="http://schemas.openxmlformats.org/officeDocument/2006/relationships/tags" Target="../tags/tag259.xml"/><Relationship Id="rId13" Type="http://schemas.openxmlformats.org/officeDocument/2006/relationships/tags" Target="../tags/tag258.xml"/><Relationship Id="rId12" Type="http://schemas.openxmlformats.org/officeDocument/2006/relationships/tags" Target="../tags/tag257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tags" Target="../tags/tag24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62.xml"/><Relationship Id="rId2" Type="http://schemas.openxmlformats.org/officeDocument/2006/relationships/image" Target="../media/image4.png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4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26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78.xml"/><Relationship Id="rId15" Type="http://schemas.openxmlformats.org/officeDocument/2006/relationships/image" Target="../media/image2.png"/><Relationship Id="rId14" Type="http://schemas.openxmlformats.org/officeDocument/2006/relationships/tags" Target="../tags/tag277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8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tags" Target="../tags/tag280.xml"/><Relationship Id="rId2" Type="http://schemas.openxmlformats.org/officeDocument/2006/relationships/image" Target="../media/image4.png"/><Relationship Id="rId1" Type="http://schemas.openxmlformats.org/officeDocument/2006/relationships/tags" Target="../tags/tag279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83.xml"/><Relationship Id="rId4" Type="http://schemas.openxmlformats.org/officeDocument/2006/relationships/image" Target="../media/image9.png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tags" Target="../tags/tag28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8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tags" Target="../tags/tag2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66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</a:t>
            </a:r>
            <a:endParaRPr kumimoji="0" lang="en-US" altLang="zh-CN" sz="60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ch12-</a:t>
            </a:r>
            <a:r>
              <a:rPr kumimoji="0" lang="zh-CN" altLang="en-US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统计分析和优化</a:t>
            </a:r>
            <a:endParaRPr kumimoji="0" lang="zh-CN" altLang="en-US" sz="32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中心极限定理的</a:t>
            </a:r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验证</a:t>
            </a:r>
            <a:endParaRPr lang="zh-CN" altLang="en-GB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20800" y="1121410"/>
            <a:ext cx="9380855" cy="1388745"/>
          </a:xfrm>
          <a:prstGeom prst="rect">
            <a:avLst/>
          </a:prstGeom>
        </p:spPr>
        <p:txBody>
          <a:bodyPr wrap="square">
            <a:spAutoFit/>
          </a:bodyPr>
          <a:p>
            <a:pPr marL="354965"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阿里巴巴普惠体 3.0 55 Regular" panose="00020600040101010101" charset="-122"/>
              <a:buNone/>
            </a:pP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多个独立同样服从正态分布随机向量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1, 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2, … , 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Xn  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∈ 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 (μ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σ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2)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的和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服从正态分布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 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nμ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 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</a:t>
            </a:r>
            <a:r>
              <a:rPr lang="en-US" altLang="zh-CN" i="1" baseline="300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σ</a:t>
            </a:r>
            <a:r>
              <a:rPr lang="en-US" altLang="zh-CN" i="1" baseline="300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)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，即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</a:t>
            </a:r>
            <a:endParaRPr lang="zh-CN" altLang="en-US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145030" indent="-2145665" algn="l" defTabSz="266700" eaLnBrk="0" fontAlgn="base">
              <a:lnSpc>
                <a:spcPct val="150000"/>
              </a:lnSpc>
              <a:spcBef>
                <a:spcPts val="400"/>
              </a:spcBef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56000" y="-7696835"/>
            <a:ext cx="5080000" cy="245110"/>
          </a:xfrm>
          <a:prstGeom prst="rect">
            <a:avLst/>
          </a:prstGeom>
        </p:spPr>
        <p:txBody>
          <a:bodyPr>
            <a:spAutoFit/>
          </a:bodyPr>
          <a:p>
            <a:pPr marL="0" indent="0" algn="ctr" fontAlgn="b"/>
            <a:r>
              <a:rPr lang="en-US" altLang="zh-CN" sz="1000" b="0" i="1">
                <a:solidFill>
                  <a:srgbClr val="404040"/>
                </a:solidFill>
                <a:latin typeface="KaTeX_Math"/>
                <a:ea typeface="KaTeX_Math"/>
                <a:cs typeface="阿里巴巴普惠体 3.0 55 Regular" panose="00020600040101010101" charset="-122"/>
              </a:rPr>
              <a:t>X</a:t>
            </a:r>
            <a:r>
              <a:rPr lang="en-US" altLang="zh-CN" sz="1000" b="0" i="0">
                <a:solidFill>
                  <a:srgbClr val="404040"/>
                </a:solidFill>
                <a:latin typeface="KaTeX_Main"/>
                <a:ea typeface="KaTeX_Main"/>
                <a:cs typeface="阿里巴巴普惠体 3.0 55 Regular" panose="00020600040101010101" charset="-122"/>
              </a:rPr>
              <a:t>ˉ∼</a:t>
            </a:r>
            <a:r>
              <a:rPr lang="en-US" altLang="zh-CN" sz="1000" b="0" i="1">
                <a:solidFill>
                  <a:srgbClr val="404040"/>
                </a:solidFill>
                <a:latin typeface="KaTeX_Math"/>
                <a:ea typeface="KaTeX_Math"/>
                <a:cs typeface="阿里巴巴普惠体 3.0 55 Regular" panose="00020600040101010101" charset="-122"/>
              </a:rPr>
              <a:t>N</a:t>
            </a:r>
            <a:r>
              <a:rPr lang="en-US" altLang="zh-CN" sz="1000" b="0" i="0">
                <a:solidFill>
                  <a:srgbClr val="404040"/>
                </a:solidFill>
                <a:latin typeface="KaTeX_Size3"/>
                <a:ea typeface="KaTeX_Size3"/>
                <a:cs typeface="阿里巴巴普惠体 3.0 55 Regular" panose="00020600040101010101" charset="-122"/>
              </a:rPr>
              <a:t>(</a:t>
            </a:r>
            <a:r>
              <a:rPr lang="en-US" altLang="zh-CN" sz="1000" b="0" i="1">
                <a:solidFill>
                  <a:srgbClr val="404040"/>
                </a:solidFill>
                <a:latin typeface="KaTeX_Math"/>
                <a:ea typeface="KaTeX_Math"/>
                <a:cs typeface="阿里巴巴普惠体 3.0 55 Regular" panose="00020600040101010101" charset="-122"/>
              </a:rPr>
              <a:t>μ</a:t>
            </a:r>
            <a:r>
              <a:rPr lang="en-US" altLang="zh-CN" sz="1000" b="0" i="0">
                <a:solidFill>
                  <a:srgbClr val="404040"/>
                </a:solidFill>
                <a:latin typeface="KaTeX_Main"/>
                <a:ea typeface="KaTeX_Main"/>
                <a:cs typeface="阿里巴巴普惠体 3.0 55 Regular" panose="00020600040101010101" charset="-122"/>
              </a:rPr>
              <a:t>,</a:t>
            </a:r>
            <a:r>
              <a:rPr lang="en-US" altLang="zh-CN" sz="1000" b="0" i="1">
                <a:solidFill>
                  <a:srgbClr val="404040"/>
                </a:solidFill>
                <a:latin typeface="KaTeX_Math"/>
                <a:ea typeface="KaTeX_Math"/>
                <a:cs typeface="阿里巴巴普惠体 3.0 55 Regular" panose="00020600040101010101" charset="-122"/>
              </a:rPr>
              <a:t>nσ</a:t>
            </a:r>
            <a:r>
              <a:rPr lang="en-US" altLang="zh-CN" sz="1000" b="0" i="0">
                <a:solidFill>
                  <a:srgbClr val="404040"/>
                </a:solidFill>
                <a:latin typeface="KaTeX_Main"/>
                <a:ea typeface="KaTeX_Main"/>
                <a:cs typeface="阿里巴巴普惠体 3.0 55 Regular" panose="00020600040101010101" charset="-122"/>
              </a:rPr>
              <a:t>2​</a:t>
            </a:r>
            <a:r>
              <a:rPr lang="en-US" altLang="zh-CN" sz="1000" b="0" i="0">
                <a:solidFill>
                  <a:srgbClr val="404040"/>
                </a:solidFill>
                <a:latin typeface="KaTeX_Size3"/>
                <a:ea typeface="KaTeX_Size3"/>
                <a:cs typeface="阿里巴巴普惠体 3.0 55 Regular" panose="00020600040101010101" charset="-122"/>
              </a:rPr>
              <a:t>)</a:t>
            </a:r>
            <a:endParaRPr lang="en-US" altLang="zh-CN" sz="1000" b="0" i="0">
              <a:solidFill>
                <a:srgbClr val="404040"/>
              </a:solidFill>
              <a:latin typeface="KaTeX_Size3"/>
              <a:ea typeface="KaTeX_Size3"/>
              <a:cs typeface="阿里巴巴普惠体 3.0 55 Regular" panose="00020600040101010101" charset="-122"/>
            </a:endParaRPr>
          </a:p>
        </p:txBody>
      </p:sp>
      <p:pic>
        <p:nvPicPr>
          <p:cNvPr id="14" name="图片 13"/>
          <p:cNvPicPr/>
          <p:nvPr/>
        </p:nvPicPr>
        <p:blipFill>
          <a:blip r:embed="rId3"/>
          <a:stretch>
            <a:fillRect/>
          </a:stretch>
        </p:blipFill>
        <p:spPr>
          <a:xfrm>
            <a:off x="3996055" y="3092450"/>
            <a:ext cx="2878455" cy="9753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45285" y="37973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cs typeface="阿里巴巴普惠体 3.0 55 Regular" panose="00020600040101010101" charset="-122"/>
              </a:rPr>
              <a:t>实证</a:t>
            </a:r>
            <a:endParaRPr lang="zh-CN" altLang="en-US" b="1"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96085" y="4274185"/>
            <a:ext cx="50914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cs typeface="阿里巴巴普惠体 3.0 55 Regular" panose="00020600040101010101" charset="-122"/>
              </a:rPr>
              <a:t>n </a:t>
            </a:r>
            <a:r>
              <a:rPr lang="zh-CN" altLang="en-US">
                <a:cs typeface="阿里巴巴普惠体 3.0 55 Regular" panose="00020600040101010101" charset="-122"/>
              </a:rPr>
              <a:t>个均匀分布之和：</a:t>
            </a:r>
            <a:r>
              <a:rPr lang="en-US" altLang="zh-CN">
                <a:cs typeface="阿里巴巴普惠体 3.0 55 Regular" panose="00020600040101010101" charset="-122"/>
              </a:rPr>
              <a:t> X = sum(x[i]) , x ~ [-1,1]</a:t>
            </a:r>
            <a:endParaRPr lang="en-US" altLang="zh-CN">
              <a:cs typeface="阿里巴巴普惠体 3.0 55 Regular" panose="0002060004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585" y="5066665"/>
            <a:ext cx="4439285" cy="8331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585210" y="5974715"/>
            <a:ext cx="7378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>
                <a:cs typeface="阿里巴巴普惠体 3.0 55 Regular" panose="00020600040101010101" charset="-122"/>
              </a:rPr>
              <a:t>i=2</a:t>
            </a:r>
            <a:endParaRPr lang="en-US" altLang="zh-CN">
              <a:cs typeface="阿里巴巴普惠体 3.0 55 Regular" panose="0002060004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6930" y="4642485"/>
            <a:ext cx="3206750" cy="12573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198485" y="5925185"/>
            <a:ext cx="1169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>
                <a:cs typeface="阿里巴巴普惠体 3.0 55 Regular" panose="00020600040101010101" charset="-122"/>
              </a:rPr>
              <a:t>i=100</a:t>
            </a:r>
            <a:endParaRPr lang="en-US" altLang="zh-CN">
              <a:cs typeface="阿里巴巴普惠体 3.0 55 Regular" panose="00020600040101010101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7185" y="1744345"/>
            <a:ext cx="2850515" cy="8813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44650" y="2643505"/>
            <a:ext cx="87483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buFont typeface="阿里巴巴普惠体 3.0 55 Regular" panose="00020600040101010101" charset="-122"/>
              <a:buNone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即使数据分布不是正态分布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只要他们独立同分布，那么当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充分大时，它们的样本均值近似服从正态分布：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098030" y="4465955"/>
            <a:ext cx="4545965" cy="2066925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98030" y="1798955"/>
            <a:ext cx="4545965" cy="114046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t/F/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卡方分布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5" name="表格 4"/>
          <p:cNvGraphicFramePr/>
          <p:nvPr>
            <p:custDataLst>
              <p:tags r:id="rId3"/>
            </p:custDataLst>
          </p:nvPr>
        </p:nvGraphicFramePr>
        <p:xfrm>
          <a:off x="685165" y="851535"/>
          <a:ext cx="5821045" cy="2303145"/>
        </p:xfrm>
        <a:graphic>
          <a:graphicData uri="http://schemas.openxmlformats.org/drawingml/2006/table">
            <a:tbl>
              <a:tblPr firstRow="1">
                <a:tableStyleId>{0843D77B-6C89-4DAA-AA00-909774184A9A}</a:tableStyleId>
              </a:tblPr>
              <a:tblGrid>
                <a:gridCol w="864870"/>
                <a:gridCol w="1151890"/>
                <a:gridCol w="1745615"/>
                <a:gridCol w="2058670"/>
              </a:tblGrid>
              <a:tr h="40386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形状特点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主要用途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典型场景示例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33095">
                <a:tc>
                  <a:txBody>
                    <a:bodyPr/>
                    <a:p>
                      <a:pPr algn="ctr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对称、厚尾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小样本均值推断、回归系数检验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药物效果检验、股票收益分析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33095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卡方分布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右偏、非负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方差检验、拟合优度、独立性检验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骰子公平性检验、波动率验证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33095">
                <a:tc>
                  <a:txBody>
                    <a:bodyPr/>
                    <a:p>
                      <a:pPr algn="ctr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F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右偏、非负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方差比较、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ANOVA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、回归模型检验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投资策略风险对比、多组实验分析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795655" y="362013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分布置信区间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5655" y="3988435"/>
            <a:ext cx="56534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假设样本数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n=20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，则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df=19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，假设显著性水平为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95%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，求置信区间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6315" y="5089208"/>
            <a:ext cx="5080000" cy="72580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invStudent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19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0.975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2.093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83730" y="434340"/>
            <a:ext cx="4392930" cy="124523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 eaLnBrk="0" fontAlgn="base">
              <a:spcBef>
                <a:spcPct val="0"/>
              </a:spcBef>
              <a:spcAft>
                <a:spcPct val="0"/>
              </a:spcAft>
              <a:buFont typeface="阿里巴巴普惠体 3.0 55 Regular" panose="00020600040101010101" charset="-122"/>
              <a:buNone/>
            </a:pPr>
            <a:r>
              <a:rPr lang="zh-CN" altLang="en-US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检验波动率是否符合要求</a:t>
            </a:r>
            <a:endParaRPr lang="zh-CN" altLang="en-US" b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defTabSz="266700" eaLnBrk="0" fontAlgn="base">
              <a:spcBef>
                <a:spcPct val="0"/>
              </a:spcBef>
              <a:spcAft>
                <a:spcPct val="0"/>
              </a:spcAft>
              <a:buFont typeface="阿里巴巴普惠体 3.0 55 Regular" panose="00020600040101010101" charset="-122"/>
              <a:buNone/>
            </a:pPr>
            <a:endParaRPr lang="zh-CN" altLang="en-US" sz="9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假设有一批股票的收益率序列，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限定其波动率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en-US" altLang="zh-CN" sz="16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σ</a:t>
            </a:r>
            <a:r>
              <a:rPr lang="en-US" altLang="zh-CN" sz="8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2  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0.05 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，分析样本数据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是否高于准许值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83730" y="3140075"/>
            <a:ext cx="4469130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检测波动率是否相等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>
              <a:buFont typeface="阿里巴巴普惠体 3.0 55 Regular" panose="00020600040101010101" charset="-122"/>
              <a:buNone/>
            </a:pPr>
            <a:endParaRPr lang="zh-CN" altLang="en-US" sz="9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假设有两个股票收益率样本序列，在默认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95%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的置信区间下，检验其是否具备相等的波动率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H0: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方差相等，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H1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方差不相等）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89635" y="4956810"/>
            <a:ext cx="5420995" cy="752475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43445" y="1892618"/>
            <a:ext cx="3949700" cy="9531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randUniform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(x.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pow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\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0.05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test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invChiSquare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0.95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//output: false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12000" y="4512945"/>
            <a:ext cx="5080000" cy="199580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fTest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(tmp[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"600001"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tmp[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"600002"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method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'F test to compare two variances'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fValue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0.7907099827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numeratorDf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239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denominatorDf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239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confLevel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0.9500000000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stat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:...</a:t>
            </a:r>
            <a:endParaRPr lang="zh-CN" altLang="en-US" sz="1600" b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随机数生成与应用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随机数生成</a:t>
            </a:r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GB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1200785" y="783590"/>
          <a:ext cx="9790430" cy="5629275"/>
        </p:xfrm>
        <a:graphic>
          <a:graphicData uri="http://schemas.openxmlformats.org/drawingml/2006/table">
            <a:tbl>
              <a:tblPr firstRow="1">
                <a:tableStyleId>{7950EA74-40FB-4A8B-9E14-53B7863A238B}</a:tableStyleId>
              </a:tblPr>
              <a:tblGrid>
                <a:gridCol w="2270760"/>
                <a:gridCol w="3872230"/>
                <a:gridCol w="3647440"/>
              </a:tblGrid>
              <a:tr h="337820"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函数名</a:t>
                      </a:r>
                      <a:endParaRPr lang="zh-CN" sz="18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用法</a:t>
                      </a:r>
                      <a:endParaRPr lang="zh-CN" sz="18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8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返回值</a:t>
                      </a:r>
                      <a:endParaRPr lang="zh-CN" sz="18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178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rand(X,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111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返回从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X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中随机选取元素所得的向量。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26720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randDiscrete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8735" indent="0" algn="l" eaLnBrk="0" fontAlgn="base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randDiscrete(v, p,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1750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根据给定的分布概率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p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，生成向量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v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的随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机样本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68300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randUniform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randUniform(lower, upper,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生成指定个数的均匀分布随机数。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5115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randNormal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randNormal(mean, stdev,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生成指定个数的正态分布随机数。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305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randBeta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randBeta(alpha, beta,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Beta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178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randBinomial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8735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randBinomial(trials, p,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生成指定个数的二项分布随机数。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178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randChiSquare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randChiSquare(df,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生成指定个数的卡方分布随机数。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178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randExp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randExp(mean,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生成指定个数的指数分布随机数。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26720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randF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randF(numeratorDF, denominatorDF,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F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68300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randGamma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randGamma(shape, scale,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Gamma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178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randLogistic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8735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randLogistic(mean, s,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Logistic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55181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randMultivariateNormal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randMultivariateNormal(mean, covar, count, [sampleAsRow=true])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1115" indent="635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生成服从多元正态分布的随机数。返回的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结果是一个矩阵。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2420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randPoisson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randPoisson(mean,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生成指定个数的泊松分布随机数。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262890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randStudent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randStudent(df,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51155">
                <a:tc>
                  <a:txBody>
                    <a:bodyPr/>
                    <a:p>
                      <a:pPr marL="4953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randWeibull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9370" indent="0" algn="l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randWeibull(alpha, beta, count)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2385"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生成指定个数的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Weibull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分布随机数。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随机数生成</a:t>
            </a:r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和抽样</a:t>
            </a:r>
            <a:endParaRPr lang="zh-CN" altLang="en-GB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45515" y="87185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cs typeface="阿里巴巴普惠体 3.0 55 Regular" panose="00020600040101010101" charset="-122"/>
              </a:rPr>
              <a:t>生成特定分布下的随机数</a:t>
            </a:r>
            <a:endParaRPr lang="zh-CN" altLang="en-US" b="1">
              <a:cs typeface="阿里巴巴普惠体 3.0 55 Regular" panose="00020600040101010101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1066800" y="1329055"/>
          <a:ext cx="7647940" cy="2456180"/>
        </p:xfrm>
        <a:graphic>
          <a:graphicData uri="http://schemas.openxmlformats.org/drawingml/2006/table">
            <a:tbl>
              <a:tblPr firstRow="1">
                <a:tableStyleId>{6A8CD074-6DA8-4B7F-BE51-48E99BA70FC4}</a:tableStyleId>
              </a:tblPr>
              <a:tblGrid>
                <a:gridCol w="1738630"/>
                <a:gridCol w="1270000"/>
                <a:gridCol w="2118995"/>
                <a:gridCol w="2520315"/>
              </a:tblGrid>
              <a:tr h="419735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场景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函数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代码示例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说明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41910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均匀分布随机向量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rand(1.0, 5)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生成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5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个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[0,1)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的均匀分布随机数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53848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均匀分布随机矩阵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rand(10.0, 3:2)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生成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3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行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2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列的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[0,10)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随机矩阵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540385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正态分布随机数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randNormal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randNormal(0, 1, 5)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生成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5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个标准正态分布随机数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53848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泊松分布随机数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randPoisson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randPoisson(3.0, 5)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生成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5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个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λ=3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的泊松分布随机数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>
            <p:custDataLst>
              <p:tags r:id="rId4"/>
            </p:custDataLst>
          </p:nvPr>
        </p:nvGraphicFramePr>
        <p:xfrm>
          <a:off x="1067435" y="4604385"/>
          <a:ext cx="7646670" cy="1715135"/>
        </p:xfrm>
        <a:graphic>
          <a:graphicData uri="http://schemas.openxmlformats.org/drawingml/2006/table">
            <a:tbl>
              <a:tblPr firstRow="1">
                <a:tableStyleId>{FE0DBBBD-038E-4B54-A704-D81349A39CB0}</a:tableStyleId>
              </a:tblPr>
              <a:tblGrid>
                <a:gridCol w="1501140"/>
                <a:gridCol w="1344930"/>
                <a:gridCol w="1966595"/>
                <a:gridCol w="2834005"/>
              </a:tblGrid>
              <a:tr h="405765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场景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函数</a:t>
                      </a: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/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方法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代码示例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说明</a:t>
                      </a:r>
                      <a:endParaRPr lang="zh-CN" altLang="en-US" sz="14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375285">
                <a:tc>
                  <a:txBody>
                    <a:bodyPr/>
                    <a:p>
                      <a:pPr algn="ctr"/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重复抽样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rand(1..10, 5)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从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1~10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中有放回抽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5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个数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375285">
                <a:tc>
                  <a:txBody>
                    <a:bodyPr/>
                    <a:p>
                      <a:pPr algn="ctr"/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不放回抽样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shuffle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x.shuffle()[:5]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打乱后取前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5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个（不重复）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558800">
                <a:tc>
                  <a:txBody>
                    <a:bodyPr/>
                    <a:p>
                      <a:pPr algn="ctr"/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概率抽样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randDiscrete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randDiscrete(`A`B`C, [0.2,0.3,0.5], 3)</a:t>
                      </a:r>
                      <a:endParaRPr lang="en-US" altLang="zh-CN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按概率抽</a:t>
                      </a:r>
                      <a:r>
                        <a:rPr lang="en-US" altLang="zh-CN" sz="1200">
                          <a:cs typeface="阿里巴巴普惠体 3.0 55 Regular" panose="00020600040101010101" charset="-122"/>
                        </a:rPr>
                        <a:t>3</a:t>
                      </a:r>
                      <a:r>
                        <a:rPr lang="zh-CN" altLang="en-US" sz="1200">
                          <a:cs typeface="阿里巴巴普惠体 3.0 55 Regular" panose="00020600040101010101" charset="-122"/>
                        </a:rPr>
                        <a:t>个元素</a:t>
                      </a:r>
                      <a:endParaRPr lang="zh-CN" altLang="en-US" sz="1200"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953135" y="411797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cs typeface="阿里巴巴普惠体 3.0 55 Regular" panose="00020600040101010101" charset="-122"/>
              </a:rPr>
              <a:t>随机抽样</a:t>
            </a:r>
            <a:endParaRPr lang="zh-CN" altLang="en-US" b="1">
              <a:cs typeface="阿里巴巴普惠体 3.0 55 Regular" panose="00020600040101010101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04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回归分析与模型构建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回归</a:t>
            </a:r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GB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8" name="表格 7"/>
          <p:cNvGraphicFramePr/>
          <p:nvPr>
            <p:custDataLst>
              <p:tags r:id="rId3"/>
            </p:custDataLst>
          </p:nvPr>
        </p:nvGraphicFramePr>
        <p:xfrm>
          <a:off x="1744980" y="946150"/>
          <a:ext cx="8648700" cy="5237480"/>
        </p:xfrm>
        <a:graphic>
          <a:graphicData uri="http://schemas.openxmlformats.org/drawingml/2006/table">
            <a:tbl>
              <a:tblPr firstRow="1">
                <a:tableStyleId>{354346DE-F0FD-4CB1-88CD-0CA21ED7DE1F}</a:tableStyleId>
              </a:tblPr>
              <a:tblGrid>
                <a:gridCol w="2157095"/>
                <a:gridCol w="1658620"/>
                <a:gridCol w="4832985"/>
              </a:tblGrid>
              <a:tr h="42989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函数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回归分析类别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使用场景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3116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ols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普通最小二乘回归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适用于处理线性回归问题。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3053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olsEx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普通最小二乘回归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在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ols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基础上可基于分区表做分布式计算。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3053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wls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加权最小二乘回归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适用于处理存在异方差性（误差方差不恒定）的回归问题。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51943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logisticRegression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逻辑回归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适用于处理分类问题，特别是二分类问题。常用于预测概率和分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类概率边界。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3053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randomForestRegressor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随机森林回归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适用于处理回归问题，特别是在面对高维数据和复杂关系时。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52006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adaBoostRegressor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集成学习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适用于处理回归问题，特别是在面对线性和非线性关系、异常值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等情况时。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52006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lasso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lasso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适用于具有大量特征的数据集，并且想要进行特征选择以减少模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型的复杂度。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3116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ridge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ridge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适用于处理多重共线性（自变量之间存在高度相关性）问题。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66421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elasticNet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弹性网络回归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适用于处理具有高度相关预测变量的回归问题，同时想要减少模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型中不相关变量的影响。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2989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glm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广义线性回归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适用于处理因变量不符合正态分布或存在离散分布的情况。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578610" y="1400810"/>
            <a:ext cx="8688070" cy="1050925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ols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与因子收益率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分析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8" name="表格 7"/>
          <p:cNvGraphicFramePr/>
          <p:nvPr>
            <p:custDataLst>
              <p:tags r:id="rId3"/>
            </p:custDataLst>
          </p:nvPr>
        </p:nvGraphicFramePr>
        <p:xfrm>
          <a:off x="1578610" y="2694940"/>
          <a:ext cx="8687435" cy="2253615"/>
        </p:xfrm>
        <a:graphic>
          <a:graphicData uri="http://schemas.openxmlformats.org/drawingml/2006/table">
            <a:tbl>
              <a:tblPr firstRow="1">
                <a:tableStyleId>{404CF9B6-722C-4CD9-AF92-E79B7623C74C}</a:tableStyleId>
              </a:tblPr>
              <a:tblGrid>
                <a:gridCol w="1203325"/>
                <a:gridCol w="3263900"/>
                <a:gridCol w="4220210"/>
              </a:tblGrid>
              <a:tr h="50546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ols </a:t>
                      </a:r>
                      <a:r>
                        <a:rPr 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指标</a:t>
                      </a:r>
                      <a:endParaRPr 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指标含义</a:t>
                      </a:r>
                      <a:endParaRPr 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因子投研角度的解释</a:t>
                      </a:r>
                      <a:endParaRPr 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5560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beta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回归系数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因子收益率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8163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residuals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残差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个股特异性收益率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50546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tstat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统计值，衡量系数的统计显著性。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绝对值越大，可反映因子对收益率产生统计上的影响越显著（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t&gt;2)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50546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R2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R2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决定系数，描述回归曲线对真实数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据点拟合程度的统计量。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范围在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[0,1]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之间，越接近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1</a:t>
                      </a:r>
                      <a:r>
                        <a:rPr 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，说明整个多因子回归模型的拟合程度越好</a:t>
                      </a:r>
                      <a:endParaRPr 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1306830" y="532987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280035" indent="0" algn="l" defTabSz="266700" eaLnBrk="0" fontAlgn="base">
              <a:spcBef>
                <a:spcPts val="400"/>
              </a:spcBef>
              <a:spcAft>
                <a:spcPct val="0"/>
              </a:spcAft>
              <a:buNone/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因子有效性检验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-&gt; t 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统计量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78610" y="576548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因子收益率分析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-&gt; beta 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系数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53635" y="532987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拟合优度分析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-&gt; R2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adjust R2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53635" y="5774055"/>
            <a:ext cx="555498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模型敏感性分析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-&gt; 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加入新因子前后的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R2 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adjust R2 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比较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43710" y="1783080"/>
            <a:ext cx="5080000" cy="58356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sqlDS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date, ret, f1, f2, f3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olsEx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(ds,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"ret"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"f1"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"f2"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"f3"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true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31010" y="1494473"/>
            <a:ext cx="5080000" cy="30289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model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ols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(returns, [f1, f2, f3],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true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78610" y="95567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/>
              <a:t>ols </a:t>
            </a:r>
            <a:r>
              <a:rPr lang="zh-CN" altLang="en-US" b="1"/>
              <a:t>计算示例：</a:t>
            </a:r>
            <a:endParaRPr lang="zh-CN" altLang="en-US" b="1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05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统计推断与假设检验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假设检验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1349375" y="973455"/>
          <a:ext cx="9265920" cy="4911090"/>
        </p:xfrm>
        <a:graphic>
          <a:graphicData uri="http://schemas.openxmlformats.org/drawingml/2006/table">
            <a:tbl>
              <a:tblPr firstRow="1">
                <a:tableStyleId>{A1CC1482-F199-476D-9AF1-6CE9BCE70E0C}</a:tableStyleId>
              </a:tblPr>
              <a:tblGrid>
                <a:gridCol w="1983105"/>
                <a:gridCol w="1647825"/>
                <a:gridCol w="1196975"/>
                <a:gridCol w="4438015"/>
              </a:tblGrid>
              <a:tr h="444500">
                <a:tc>
                  <a:txBody>
                    <a:bodyPr/>
                    <a:p>
                      <a:pPr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假设检验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函数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检验类别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适用场景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60071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t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tTest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参数检验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用于比较两个样本均值是否存在显著差异。适用于样本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服从正态分布且方差未知、</a:t>
                      </a:r>
                      <a:r>
                        <a:rPr lang="zh-CN" sz="1400" b="1">
                          <a:solidFill>
                            <a:schemeClr val="accent1"/>
                          </a:solidFill>
                          <a:cs typeface="阿里巴巴普惠体 3.0 55 Regular" panose="00020600040101010101" charset="-122"/>
                        </a:rPr>
                        <a:t>小样本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的情况。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60071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z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zTest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参数检验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用于比较两个样本均值是否存在显著差异。适用于样本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服从正态分布且方差已知的情况，或</a:t>
                      </a:r>
                      <a:r>
                        <a:rPr lang="zh-CN" sz="1400" b="1">
                          <a:solidFill>
                            <a:schemeClr val="accent1"/>
                          </a:solidFill>
                          <a:cs typeface="阿里巴巴普惠体 3.0 55 Regular" panose="00020600040101010101" charset="-122"/>
                        </a:rPr>
                        <a:t>大样本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60071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F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fTest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方差分析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用于比较两个或多个</a:t>
                      </a:r>
                      <a:r>
                        <a:rPr lang="zh-CN" sz="1400" b="1">
                          <a:solidFill>
                            <a:schemeClr val="accent1"/>
                          </a:solidFill>
                          <a:cs typeface="阿里巴巴普惠体 3.0 55 Regular" panose="00020600040101010101" charset="-122"/>
                        </a:rPr>
                        <a:t>样本方差是否存在显著差异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。适用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于样本服从正态分布的情况。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81470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卡方检验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 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chiSquareTest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拟合优度检验或独立性检验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用于检验观察频数与期望频数之间的差异。拟合优度检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验用于比较观察频数与理论分布的拟合程度，独立性检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验用于检验两个变量之间是否独立。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60071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Mann-Whitney U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mannWhitneyUTest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非参数检验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用于比较两个独立样本的中位数是否存在显著差异。适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用于样本不满足正态分布假设的情况。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34340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Shapiro-Wilk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shapiroTest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正态性检验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用于检验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1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个样本</a:t>
                      </a:r>
                      <a:r>
                        <a:rPr lang="zh-CN" sz="1400" b="1">
                          <a:solidFill>
                            <a:schemeClr val="accent1"/>
                          </a:solidFill>
                          <a:cs typeface="阿里巴巴普惠体 3.0 55 Regular" panose="00020600040101010101" charset="-122"/>
                        </a:rPr>
                        <a:t>是否服从正态分布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。适用于样本量较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小的情况。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814705"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Kolmogorov-Smirnov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 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ksTest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正态性检验或分布拟合检验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用于检验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1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个样本是否服从某个指定的分布，或比较两</a:t>
                      </a:r>
                      <a:r>
                        <a:rPr lang="zh-CN" altLang="en-US" sz="1400"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个样本</a:t>
                      </a:r>
                      <a:r>
                        <a:rPr lang="zh-CN" sz="1400" b="1">
                          <a:solidFill>
                            <a:schemeClr val="accent1"/>
                          </a:solidFill>
                          <a:cs typeface="阿里巴巴普惠体 3.0 55 Regular" panose="00020600040101010101" charset="-122"/>
                        </a:rPr>
                        <a:t>是否来自同一分布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。适用于样本量较大的情况。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-55880" y="0"/>
            <a:ext cx="12292330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84" name="椭圆 83"/>
          <p:cNvSpPr/>
          <p:nvPr>
            <p:custDataLst>
              <p:tags r:id="rId17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5" name="矩形 54"/>
          <p:cNvSpPr/>
          <p:nvPr>
            <p:custDataLst>
              <p:tags r:id="rId18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Times New Roman Regular" panose="02020503050405090304" charset="0"/>
                <a:sym typeface="阿里巴巴普惠体 3.0 55 Regular" panose="00020600040101010101" charset="-122"/>
              </a:rPr>
              <a:t>CONTENT</a:t>
            </a:r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56" name="矩形 55"/>
          <p:cNvSpPr/>
          <p:nvPr>
            <p:custDataLst>
              <p:tags r:id="rId19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0"/>
            </p:custDataLst>
          </p:nvPr>
        </p:nvGrpSpPr>
        <p:grpSpPr>
          <a:xfrm>
            <a:off x="1976755" y="1725295"/>
            <a:ext cx="3117215" cy="405173"/>
            <a:chOff x="1407" y="1811"/>
            <a:chExt cx="4909" cy="638"/>
          </a:xfrm>
        </p:grpSpPr>
        <p:sp>
          <p:nvSpPr>
            <p:cNvPr id="58" name="矩形 57"/>
            <p:cNvSpPr/>
            <p:nvPr>
              <p:custDataLst>
                <p:tags r:id="rId21"/>
              </p:custDataLst>
            </p:nvPr>
          </p:nvSpPr>
          <p:spPr bwMode="auto">
            <a:xfrm>
              <a:off x="2397" y="182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概率统计基础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2"/>
              </p:custDataLst>
            </p:nvPr>
          </p:nvCxnSpPr>
          <p:spPr>
            <a:xfrm>
              <a:off x="2287" y="198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3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01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4"/>
            </p:custDataLst>
          </p:nvPr>
        </p:nvGrpSpPr>
        <p:grpSpPr>
          <a:xfrm>
            <a:off x="1976755" y="2373673"/>
            <a:ext cx="3117215" cy="405130"/>
            <a:chOff x="1407" y="3241"/>
            <a:chExt cx="4909" cy="638"/>
          </a:xfrm>
        </p:grpSpPr>
        <p:sp>
          <p:nvSpPr>
            <p:cNvPr id="63" name="矩形 62"/>
            <p:cNvSpPr/>
            <p:nvPr>
              <p:custDataLst>
                <p:tags r:id="rId25"/>
              </p:custDataLst>
            </p:nvPr>
          </p:nvSpPr>
          <p:spPr bwMode="auto">
            <a:xfrm>
              <a:off x="2397" y="325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概率分布理论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6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7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02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grpSp>
        <p:nvGrpSpPr>
          <p:cNvPr id="80" name="组合 79"/>
          <p:cNvGrpSpPr/>
          <p:nvPr>
            <p:custDataLst>
              <p:tags r:id="rId28"/>
            </p:custDataLst>
          </p:nvPr>
        </p:nvGrpSpPr>
        <p:grpSpPr>
          <a:xfrm>
            <a:off x="1976755" y="3022008"/>
            <a:ext cx="3117215" cy="405130"/>
            <a:chOff x="1407" y="4671"/>
            <a:chExt cx="4909" cy="638"/>
          </a:xfrm>
        </p:grpSpPr>
        <p:sp>
          <p:nvSpPr>
            <p:cNvPr id="68" name="矩形 67"/>
            <p:cNvSpPr/>
            <p:nvPr>
              <p:custDataLst>
                <p:tags r:id="rId29"/>
              </p:custDataLst>
            </p:nvPr>
          </p:nvSpPr>
          <p:spPr bwMode="auto">
            <a:xfrm>
              <a:off x="2397" y="468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随机数生成与应用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70" name="直接连接符 69"/>
            <p:cNvCxnSpPr/>
            <p:nvPr>
              <p:custDataLst>
                <p:tags r:id="rId30"/>
              </p:custDataLst>
            </p:nvPr>
          </p:nvCxnSpPr>
          <p:spPr>
            <a:xfrm>
              <a:off x="2287" y="484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/>
            <p:cNvSpPr/>
            <p:nvPr>
              <p:custDataLst>
                <p:tags r:id="rId31"/>
              </p:custDataLst>
            </p:nvPr>
          </p:nvSpPr>
          <p:spPr bwMode="auto">
            <a:xfrm>
              <a:off x="1407" y="467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03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32"/>
            </p:custDataLst>
          </p:nvPr>
        </p:nvGrpSpPr>
        <p:grpSpPr>
          <a:xfrm>
            <a:off x="1976755" y="3670343"/>
            <a:ext cx="3544570" cy="405130"/>
            <a:chOff x="1407" y="6101"/>
            <a:chExt cx="5582" cy="638"/>
          </a:xfrm>
        </p:grpSpPr>
        <p:sp>
          <p:nvSpPr>
            <p:cNvPr id="73" name="矩形 72"/>
            <p:cNvSpPr/>
            <p:nvPr>
              <p:custDataLst>
                <p:tags r:id="rId33"/>
              </p:custDataLst>
            </p:nvPr>
          </p:nvSpPr>
          <p:spPr bwMode="auto">
            <a:xfrm>
              <a:off x="2397" y="6111"/>
              <a:ext cx="4592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回归分析与模型构建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4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5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04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6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组合 82"/>
          <p:cNvGrpSpPr/>
          <p:nvPr>
            <p:custDataLst>
              <p:tags r:id="rId37"/>
            </p:custDataLst>
          </p:nvPr>
        </p:nvGrpSpPr>
        <p:grpSpPr>
          <a:xfrm>
            <a:off x="1976755" y="4318678"/>
            <a:ext cx="3340100" cy="405130"/>
            <a:chOff x="1407" y="7921"/>
            <a:chExt cx="5260" cy="638"/>
          </a:xfrm>
        </p:grpSpPr>
        <p:sp>
          <p:nvSpPr>
            <p:cNvPr id="85" name="矩形 84"/>
            <p:cNvSpPr/>
            <p:nvPr>
              <p:custDataLst>
                <p:tags r:id="rId38"/>
              </p:custDataLst>
            </p:nvPr>
          </p:nvSpPr>
          <p:spPr bwMode="auto">
            <a:xfrm>
              <a:off x="2397" y="7931"/>
              <a:ext cx="4270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统计推断与假设检验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sp>
          <p:nvSpPr>
            <p:cNvPr id="87" name="矩形 86"/>
            <p:cNvSpPr/>
            <p:nvPr>
              <p:custDataLst>
                <p:tags r:id="rId39"/>
              </p:custDataLst>
            </p:nvPr>
          </p:nvSpPr>
          <p:spPr bwMode="auto">
            <a:xfrm>
              <a:off x="1407" y="792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05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88" name="直接连接符 87"/>
            <p:cNvCxnSpPr/>
            <p:nvPr>
              <p:custDataLst>
                <p:tags r:id="rId40"/>
              </p:custDataLst>
            </p:nvPr>
          </p:nvCxnSpPr>
          <p:spPr>
            <a:xfrm>
              <a:off x="2287" y="810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41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grpSp>
        <p:nvGrpSpPr>
          <p:cNvPr id="5" name="组合 4"/>
          <p:cNvGrpSpPr/>
          <p:nvPr>
            <p:custDataLst>
              <p:tags r:id="rId42"/>
            </p:custDataLst>
          </p:nvPr>
        </p:nvGrpSpPr>
        <p:grpSpPr>
          <a:xfrm>
            <a:off x="1976755" y="4967013"/>
            <a:ext cx="3798570" cy="405130"/>
            <a:chOff x="3115" y="7821"/>
            <a:chExt cx="5982" cy="638"/>
          </a:xfrm>
        </p:grpSpPr>
        <p:sp>
          <p:nvSpPr>
            <p:cNvPr id="2" name="矩形 1"/>
            <p:cNvSpPr/>
            <p:nvPr>
              <p:custDataLst>
                <p:tags r:id="rId43"/>
              </p:custDataLst>
            </p:nvPr>
          </p:nvSpPr>
          <p:spPr bwMode="auto">
            <a:xfrm>
              <a:off x="4105" y="7831"/>
              <a:ext cx="4992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优化器与复杂问题求解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sp>
          <p:nvSpPr>
            <p:cNvPr id="3" name="矩形 2"/>
            <p:cNvSpPr/>
            <p:nvPr>
              <p:custDataLst>
                <p:tags r:id="rId44"/>
              </p:custDataLst>
            </p:nvPr>
          </p:nvSpPr>
          <p:spPr bwMode="auto">
            <a:xfrm>
              <a:off x="3115" y="782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06</a:t>
              </a:r>
              <a:endParaRPr lang="zh-CN" altLang="en-US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4" name="直接连接符 3"/>
            <p:cNvCxnSpPr/>
            <p:nvPr>
              <p:custDataLst>
                <p:tags r:id="rId45"/>
              </p:custDataLst>
            </p:nvPr>
          </p:nvCxnSpPr>
          <p:spPr>
            <a:xfrm>
              <a:off x="3973" y="8016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46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>
            <p:custDataLst>
              <p:tags r:id="rId1"/>
            </p:custDataLst>
          </p:nvPr>
        </p:nvSpPr>
        <p:spPr>
          <a:xfrm>
            <a:off x="6094095" y="3139440"/>
            <a:ext cx="4840605" cy="2692400"/>
          </a:xfrm>
          <a:prstGeom prst="roundRect">
            <a:avLst>
              <a:gd name="adj" fmla="val 8183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>
            <p:custDataLst>
              <p:tags r:id="rId2"/>
            </p:custDataLst>
          </p:nvPr>
        </p:nvSpPr>
        <p:spPr>
          <a:xfrm>
            <a:off x="1002030" y="3139440"/>
            <a:ext cx="4840605" cy="2692400"/>
          </a:xfrm>
          <a:prstGeom prst="roundRect">
            <a:avLst>
              <a:gd name="adj" fmla="val 818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检验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96315" y="1095375"/>
            <a:ext cx="7668895" cy="4184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>
                <a:cs typeface="阿里巴巴普惠体 3.0 55 Regular" panose="00020600040101010101" charset="-122"/>
                <a:sym typeface="+mn-ea"/>
              </a:rPr>
              <a:t>已知</a:t>
            </a:r>
            <a:r>
              <a:rPr lang="en-US" altLang="zh-CN">
                <a:cs typeface="阿里巴巴普惠体 3.0 55 Regular" panose="00020600040101010101" charset="-122"/>
                <a:sym typeface="+mn-ea"/>
              </a:rPr>
              <a:t>600001</a:t>
            </a:r>
            <a:r>
              <a:rPr lang="zh-CN" altLang="en-US">
                <a:cs typeface="阿里巴巴普惠体 3.0 55 Regular" panose="00020600040101010101" charset="-122"/>
                <a:sym typeface="+mn-ea"/>
              </a:rPr>
              <a:t>、</a:t>
            </a:r>
            <a:r>
              <a:rPr lang="en-US" altLang="zh-CN">
                <a:cs typeface="阿里巴巴普惠体 3.0 55 Regular" panose="00020600040101010101" charset="-122"/>
                <a:sym typeface="+mn-ea"/>
              </a:rPr>
              <a:t>600002</a:t>
            </a:r>
            <a:r>
              <a:rPr lang="zh-CN" altLang="en-US">
                <a:cs typeface="阿里巴巴普惠体 3.0 55 Regular" panose="00020600040101010101" charset="-122"/>
                <a:sym typeface="+mn-ea"/>
              </a:rPr>
              <a:t>的股票收益率序列，检验它们的收益率是否相同</a:t>
            </a:r>
            <a:endParaRPr lang="zh-CN" altLang="en-US">
              <a:cs typeface="阿里巴巴普惠体 3.0 55 Regular" panose="00020600040101010101" charset="-122"/>
            </a:endParaRPr>
          </a:p>
          <a:p>
            <a:pPr marL="285750" indent="-285750">
              <a:buFont typeface="阿里巴巴普惠体 3.0 55 Regular" panose="00020600040101010101" charset="-122"/>
              <a:buChar char="n"/>
            </a:pPr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6315" y="1683385"/>
            <a:ext cx="8705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cs typeface="阿里巴巴普惠体 3.0 55 Regular" panose="00020600040101010101" charset="-122"/>
                <a:sym typeface="+mn-ea"/>
              </a:rPr>
              <a:t>均值差值检验：</a:t>
            </a:r>
            <a:r>
              <a:rPr lang="en-US" altLang="zh-CN" b="1">
                <a:cs typeface="阿里巴巴普惠体 3.0 55 Regular" panose="00020600040101010101" charset="-122"/>
                <a:sym typeface="+mn-ea"/>
              </a:rPr>
              <a:t>z</a:t>
            </a:r>
            <a:r>
              <a:rPr lang="zh-CN" altLang="en-US" b="1">
                <a:cs typeface="阿里巴巴普惠体 3.0 55 Regular" panose="00020600040101010101" charset="-122"/>
                <a:sym typeface="+mn-ea"/>
              </a:rPr>
              <a:t>检验与</a:t>
            </a:r>
            <a:r>
              <a:rPr lang="en-US" altLang="zh-CN" b="1">
                <a:cs typeface="阿里巴巴普惠体 3.0 55 Regular" panose="00020600040101010101" charset="-122"/>
                <a:sym typeface="+mn-ea"/>
              </a:rPr>
              <a:t>t</a:t>
            </a:r>
            <a:r>
              <a:rPr lang="zh-CN" altLang="en-US" b="1">
                <a:cs typeface="阿里巴巴普惠体 3.0 55 Regular" panose="00020600040101010101" charset="-122"/>
                <a:sym typeface="+mn-ea"/>
              </a:rPr>
              <a:t>检验</a:t>
            </a:r>
            <a:endParaRPr lang="zh-CN" altLang="en-US" b="1"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1210945" y="3880485"/>
            <a:ext cx="3746500" cy="166878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method: 'Two sample z-test'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zValue: 0.025650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confLevel: 0.950000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pValue: 0.97953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 &gt; 0.05 </a:t>
            </a:r>
            <a:r>
              <a:rPr lang="zh-CN" altLang="en-US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无法拒绝原假设</a:t>
            </a:r>
            <a:endParaRPr lang="zh-CN" altLang="en-US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7745" y="2151380"/>
            <a:ext cx="4993005" cy="69151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eaLnBrk="0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</a:pP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</a:t>
            </a:r>
            <a:r>
              <a:rPr lang="en-US" altLang="zh-CN" sz="10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0  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 </a:t>
            </a:r>
            <a:r>
              <a:rPr lang="en-US" altLang="zh-CN" sz="20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μ</a:t>
            </a:r>
            <a:r>
              <a:rPr lang="en-US" altLang="zh-CN" sz="10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1  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− </a:t>
            </a:r>
            <a:r>
              <a:rPr lang="en-US" altLang="zh-CN" sz="20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μ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 =0 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defTabSz="266700" eaLnBrk="0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</a:pP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</a:t>
            </a:r>
            <a:r>
              <a:rPr lang="en-US" altLang="zh-CN" sz="10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1  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 </a:t>
            </a:r>
            <a:r>
              <a:rPr lang="en-US" altLang="zh-CN" sz="20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μ</a:t>
            </a:r>
            <a:r>
              <a:rPr lang="en-US" altLang="zh-CN" sz="10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1  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− </a:t>
            </a:r>
            <a:r>
              <a:rPr lang="en-US" altLang="zh-CN" sz="20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μ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 ≠ 0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6"/>
            </p:custDataLst>
          </p:nvPr>
        </p:nvSpPr>
        <p:spPr>
          <a:xfrm>
            <a:off x="6289040" y="3745865"/>
            <a:ext cx="4318000" cy="193802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method: 'Welch two sample t-test'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tValue: 0.034553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df: 472.769132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confLevel: 0.950000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pValue: 0.972451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p &gt; 0.05 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无法拒绝原假设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1183005" y="3340100"/>
            <a:ext cx="4586605" cy="273685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zTest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(tmp[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"600001"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tmp[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"600002"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6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6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6233160" y="3340100"/>
            <a:ext cx="4373245" cy="273685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tTest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(tmp[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"600001"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tmp[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"600002"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09345" y="2952750"/>
            <a:ext cx="8688070" cy="1623695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检验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96315" y="1095375"/>
            <a:ext cx="8521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检验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600001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股票收益率的波动率是否显著大于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6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6155" y="1629410"/>
            <a:ext cx="8705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方差检验：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卡方检验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09345" y="2163445"/>
            <a:ext cx="2134235" cy="691515"/>
          </a:xfrm>
          <a:prstGeom prst="rect">
            <a:avLst/>
          </a:prstGeom>
        </p:spPr>
        <p:txBody>
          <a:bodyPr>
            <a:noAutofit/>
          </a:bodyPr>
          <a:p>
            <a:pPr indent="0" algn="l" defTabSz="266700" eaLnBrk="0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H0  : σ2  ≤36 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defTabSz="266700" eaLnBrk="0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</a:pP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H1  : σ2  &gt; 36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69365" y="3020695"/>
            <a:ext cx="7521575" cy="147637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test_statistic = (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size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(tmp)-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* tmp[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"600001"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].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var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()/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36</a:t>
            </a:r>
            <a:endParaRPr lang="en-US" altLang="zh-CN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print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stringFormat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"test-statistic:%.2F"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,test_statistic))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ct val="100000"/>
              </a:lnSpc>
            </a:pP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chi_statistic = 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invChiSquare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size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(tmp)-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0.95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ct val="100000"/>
              </a:lnSpc>
            </a:pP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print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stringFormat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"chi-squre-statistic:%.2F"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,chi_statistic))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4255" y="4819015"/>
            <a:ext cx="877379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test-statistic:145.55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chi-squre test statistic:276.06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test-statistic &lt; chi-squre-statistic,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故无法拒绝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0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假设，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600001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股票收益率的波动率在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95%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的置信水平下小于等于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6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09345" y="3088005"/>
            <a:ext cx="4307205" cy="57658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检验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96315" y="1095375"/>
            <a:ext cx="8521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检验两只股票的收益率的波动是否一致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86155" y="1621155"/>
            <a:ext cx="8705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方差齐性检验：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F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检验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" name="图片 11"/>
          <p:cNvPicPr/>
          <p:nvPr/>
        </p:nvPicPr>
        <p:blipFill>
          <a:blip r:embed="rId3"/>
          <a:stretch>
            <a:fillRect/>
          </a:stretch>
        </p:blipFill>
        <p:spPr>
          <a:xfrm>
            <a:off x="985838" y="2092008"/>
            <a:ext cx="1476375" cy="73342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167765" y="3272790"/>
            <a:ext cx="5080000" cy="194945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ts val="1650"/>
              </a:lnSpc>
            </a:pP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fTest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(tmp[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"600001"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 tmp[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"600002"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71245" y="3926523"/>
            <a:ext cx="5080000" cy="1668780"/>
          </a:xfrm>
          <a:prstGeom prst="rect">
            <a:avLst/>
          </a:prstGeom>
        </p:spPr>
        <p:txBody>
          <a:bodyPr>
            <a:spAutoFit/>
          </a:bodyPr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method: 'F test to compare two variances'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fValue: 1.235104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numeratorDf: 239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denominatorDf: 239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confLevel: 0.950000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ts val="1800"/>
              </a:lnSpc>
              <a:spcAft>
                <a:spcPts val="300"/>
              </a:spcAft>
            </a:pPr>
            <a:r>
              <a:rPr lang="en-US" altLang="zh-CN" sz="1600" b="0" i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pValue: 0.103318</a:t>
            </a:r>
            <a:endParaRPr lang="en-US" altLang="zh-CN" sz="1600" b="0" i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40705" y="4257675"/>
            <a:ext cx="432181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pValue &gt; 0.05,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故无法拒绝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假设，这两只股票收益率的波动率在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95%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的置信水平下是一致的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81020" y="307213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06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4180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优化器与复杂问题求解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优化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器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07440" y="866140"/>
            <a:ext cx="9795510" cy="922020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针对实际应用中不同的目标函数和约束条件，如线性规划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LP 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）、二次规划（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QP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）、带约束的二次规划（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QCLP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）、二阶锥规划（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SOCP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）等四类基本问题，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DolphinDB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提供了多个优化函数</a:t>
            </a:r>
            <a:endParaRPr lang="zh-CN" altLang="en-US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3"/>
            </p:custDataLst>
          </p:nvPr>
        </p:nvGraphicFramePr>
        <p:xfrm>
          <a:off x="1184910" y="2061845"/>
          <a:ext cx="9414510" cy="2292985"/>
        </p:xfrm>
        <a:graphic>
          <a:graphicData uri="http://schemas.openxmlformats.org/drawingml/2006/table">
            <a:tbl>
              <a:tblPr firstRow="1">
                <a:tableStyleId>{1816B878-88E2-4B30-B376-A78CEA529FDC}</a:tableStyleId>
              </a:tblPr>
              <a:tblGrid>
                <a:gridCol w="1327785"/>
                <a:gridCol w="1583690"/>
                <a:gridCol w="6503035"/>
              </a:tblGrid>
              <a:tr h="459105">
                <a:tc>
                  <a:txBody>
                    <a:bodyPr/>
                    <a:p>
                      <a:pPr indent="0" algn="ctr" eaLnBrk="0" fontAlgn="base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优化函数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优化函数分类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适用场景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59105"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linprog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线性规划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求解线性目标函数在线性约束条件下的极值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59105"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quadprog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二次优化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求解二次目标函数在线性约束条件下的极值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59105"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qclp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二次规划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求解线性目标函数在二次约束条件下的极值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459105"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socp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ctr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二阶锥规划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indent="0" algn="l" eaLnBrk="0" fontAlgn="base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求解二阶锥规划（</a:t>
                      </a: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SOCP, Second Order Cone Programming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）问题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356995" y="45631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en-US" altLang="zh-CN" b="1">
                <a:cs typeface="阿里巴巴普惠体 3.0 55 Regular" panose="00020600040101010101" charset="-122"/>
              </a:rPr>
              <a:t>Gurobi </a:t>
            </a:r>
            <a:r>
              <a:rPr lang="zh-CN" altLang="en-US" b="1">
                <a:cs typeface="阿里巴巴普惠体 3.0 55 Regular" panose="00020600040101010101" charset="-122"/>
              </a:rPr>
              <a:t>插件</a:t>
            </a:r>
            <a:endParaRPr lang="zh-CN" altLang="en-US" b="1"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56995" y="5057140"/>
            <a:ext cx="89573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>
                <a:cs typeface="阿里巴巴普惠体 3.0 55 Regular" panose="00020600040101010101" charset="-122"/>
                <a:hlinkClick r:id="rId4" action="ppaction://hlinkfile"/>
              </a:rPr>
              <a:t>Gurobi</a:t>
            </a:r>
            <a:r>
              <a:rPr lang="en-US" altLang="zh-CN">
                <a:cs typeface="阿里巴巴普惠体 3.0 55 Regular" panose="00020600040101010101" charset="-122"/>
              </a:rPr>
              <a:t> </a:t>
            </a:r>
            <a:r>
              <a:rPr lang="zh-CN" altLang="en-US">
                <a:cs typeface="阿里巴巴普惠体 3.0 55 Regular" panose="00020600040101010101" charset="-122"/>
              </a:rPr>
              <a:t>是一个性能优异、求解问题类型</a:t>
            </a:r>
            <a:r>
              <a:rPr lang="en-US" altLang="zh-CN">
                <a:cs typeface="阿里巴巴普惠体 3.0 55 Regular" panose="00020600040101010101" charset="-122"/>
              </a:rPr>
              <a:t> </a:t>
            </a:r>
            <a:r>
              <a:rPr lang="zh-CN" altLang="en-US">
                <a:cs typeface="阿里巴巴普惠体 3.0 55 Regular" panose="00020600040101010101" charset="-122"/>
              </a:rPr>
              <a:t>富的优化器。该插件遵循了原用户的使用习惯，</a:t>
            </a:r>
            <a:r>
              <a:rPr lang="en-US" altLang="zh-CN">
                <a:cs typeface="阿里巴巴普惠体 3.0 55 Regular" panose="00020600040101010101" charset="-122"/>
              </a:rPr>
              <a:t> </a:t>
            </a:r>
            <a:r>
              <a:rPr lang="zh-CN" altLang="en-US">
                <a:cs typeface="阿里巴巴普惠体 3.0 55 Regular" panose="00020600040101010101" charset="-122"/>
              </a:rPr>
              <a:t>方便用户将基于</a:t>
            </a:r>
            <a:r>
              <a:rPr lang="en-US" altLang="zh-CN">
                <a:cs typeface="阿里巴巴普惠体 3.0 55 Regular" panose="00020600040101010101" charset="-122"/>
              </a:rPr>
              <a:t> Gurobi </a:t>
            </a:r>
            <a:r>
              <a:rPr lang="zh-CN" altLang="en-US">
                <a:cs typeface="阿里巴巴普惠体 3.0 55 Regular" panose="00020600040101010101" charset="-122"/>
              </a:rPr>
              <a:t>构建的应用与</a:t>
            </a:r>
            <a:r>
              <a:rPr lang="en-US" altLang="zh-CN">
                <a:cs typeface="阿里巴巴普惠体 3.0 55 Regular" panose="00020600040101010101" charset="-122"/>
              </a:rPr>
              <a:t> DolphinDB </a:t>
            </a:r>
            <a:r>
              <a:rPr lang="zh-CN" altLang="en-US">
                <a:cs typeface="阿里巴巴普惠体 3.0 55 Regular" panose="00020600040101010101" charset="-122"/>
              </a:rPr>
              <a:t>进行集成。</a:t>
            </a:r>
            <a:endParaRPr lang="zh-CN" altLang="en-US">
              <a:cs typeface="阿里巴巴普惠体 3.0 55 Regular" panose="0002060004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054100" y="4556760"/>
            <a:ext cx="302260" cy="306070"/>
            <a:chOff x="763" y="6708"/>
            <a:chExt cx="476" cy="482"/>
          </a:xfrm>
        </p:grpSpPr>
        <p:sp>
          <p:nvSpPr>
            <p:cNvPr id="38" name="椭圆 37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9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073150" y="2110740"/>
            <a:ext cx="6654165" cy="390017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 = 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*[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0.17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0.07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 = ([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,-1$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每个因子的暴露度</a:t>
            </a:r>
            <a:endParaRPr lang="zh-CN" alt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 = [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0.4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exposure =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0.08</a:t>
            </a:r>
            <a:endParaRPr lang="en-US" altLang="zh-CN" sz="1400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 = (b+exposure)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join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(exposure-b)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表示权重和为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Aeq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(f))).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beq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array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 = </a:t>
            </a:r>
            <a:r>
              <a:rPr lang="en-US" altLang="zh-CN" sz="1400" b="1">
                <a:solidFill>
                  <a:schemeClr val="accent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linprog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(f, A ,b, Aeq, beq,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Output 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max_return = -res[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weights = res[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优化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279130" y="1424940"/>
            <a:ext cx="2978150" cy="33718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 eaLnBrk="0" fontAlgn="base">
              <a:spcBef>
                <a:spcPct val="0"/>
              </a:spcBef>
              <a:spcAft>
                <a:spcPct val="0"/>
              </a:spcAft>
              <a:buFont typeface="阿里巴巴普惠体 3.0 55 Regular" panose="00020600040101010101" charset="-122"/>
              <a:buNone/>
            </a:pPr>
            <a:r>
              <a:rPr lang="zh-CN" altLang="en-US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linprog </a:t>
            </a:r>
            <a:r>
              <a:rPr lang="zh-CN" altLang="en-US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的线性规划求解</a:t>
            </a:r>
            <a:endParaRPr lang="zh-CN" altLang="en-US" sz="1600" b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8" name="图片 7"/>
          <p:cNvPicPr/>
          <p:nvPr/>
        </p:nvPicPr>
        <p:blipFill>
          <a:blip r:embed="rId3"/>
          <a:srcRect l="15563" b="3132"/>
          <a:stretch>
            <a:fillRect/>
          </a:stretch>
        </p:blipFill>
        <p:spPr>
          <a:xfrm>
            <a:off x="8393430" y="1882140"/>
            <a:ext cx="2308225" cy="13747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89635" y="1094740"/>
            <a:ext cx="71970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假设股票池中有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10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只股票，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其收益率序列为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f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分别属于属于消费、金融和科技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3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个行业。且假设存在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3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个风格因子，希望在这些因子的暴露不超过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8%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5835" y="2070100"/>
            <a:ext cx="6906260" cy="396621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优化案例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/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84210" y="1208405"/>
            <a:ext cx="3557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quadprog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的二次优化求解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8113713" y="1755140"/>
            <a:ext cx="2676525" cy="12382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1355" y="1054735"/>
            <a:ext cx="7339965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在处理股票组合优化问题时，需要考虑行业中性、风格因子中性、现金中性等约束条件，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并且需要控制最低的投资组合收益，以求解股票投资组合的最大收益。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5950" y="2257425"/>
            <a:ext cx="8792845" cy="304609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X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(tbName))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H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(X)**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(covf)**X +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(delta) </a:t>
            </a: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//objective function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n = (shape delta)[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w&gt;=0,wr&gt;=rmin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A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(-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eye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(n), -ret))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b = 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n) &lt;- -r).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reshape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((n+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):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base rate of return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\sum w = 1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Aeq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,n).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reshape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beq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......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    f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quadprog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(H, f, A, b, Aeq, beq)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0255" y="2056130"/>
            <a:ext cx="7121525" cy="347599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6315" y="3239135"/>
            <a:ext cx="5634990" cy="3173095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优化案例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226300" y="1182370"/>
            <a:ext cx="8521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qclp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的二次约束线性规划问题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3"/>
          <a:srcRect b="635"/>
          <a:stretch>
            <a:fillRect/>
          </a:stretch>
        </p:blipFill>
        <p:spPr>
          <a:xfrm>
            <a:off x="7075805" y="1742440"/>
            <a:ext cx="2362200" cy="15900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89635" y="1095375"/>
            <a:ext cx="593725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带有收益率波动约束的投资组合问题：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有三只股票，根据每只股票的预期收益与收益率协方差矩阵，决定最优投资组合。约束条件如下：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1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．投资组合的收益率的波动率不超过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11%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．每只股票的权重在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10%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到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50%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之间。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16330" y="3302635"/>
            <a:ext cx="5080000" cy="304609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 =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0.180.250.36</a:t>
            </a:r>
            <a:endParaRPr lang="en-US" altLang="zh-CN" sz="1600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 =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0.0225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0.003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0.01125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0.0030.040.025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0.011250.0250.0625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$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</a:t>
            </a:r>
            <a:endParaRPr lang="en-US" altLang="zh-CN" sz="1600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pow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 = 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eye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join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*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eye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 =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0.50.50.5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</a:t>
            </a:r>
            <a:endParaRPr lang="en-US" altLang="zh-CN" sz="1600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Aeq = 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111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)$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</a:t>
            </a:r>
            <a:endParaRPr lang="en-US" altLang="zh-CN" sz="1600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beq = [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qclp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(-r, V, k, A, b, Aeq, beq)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max_return = res[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0.2281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weights = res[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[0.50, 0.381, 0.119]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4855" y="2885440"/>
            <a:ext cx="6744335" cy="328422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优化案例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976870" y="1025525"/>
            <a:ext cx="3398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b="1">
                <a:cs typeface="阿里巴巴普惠体 3.0 55 Regular" panose="00020600040101010101" charset="-122"/>
              </a:rPr>
              <a:t>基于</a:t>
            </a:r>
            <a:r>
              <a:rPr lang="en-US" altLang="zh-CN" b="1">
                <a:cs typeface="阿里巴巴普惠体 3.0 55 Regular" panose="00020600040101010101" charset="-122"/>
              </a:rPr>
              <a:t> socp </a:t>
            </a:r>
            <a:r>
              <a:rPr lang="zh-CN" altLang="en-US" b="1">
                <a:cs typeface="阿里巴巴普惠体 3.0 55 Regular" panose="00020600040101010101" charset="-122"/>
              </a:rPr>
              <a:t>的二阶锥规划问题</a:t>
            </a:r>
            <a:endParaRPr lang="zh-CN" altLang="en-US" b="1"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8175" y="799465"/>
            <a:ext cx="6851015" cy="200723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带有换手率约束的投资组合问题：</a:t>
            </a:r>
            <a:endParaRPr lang="zh-CN" altLang="en-US" b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在投资组合问题中，换手率即为当前股票权重与初始股票权重的绝对值之和，衡量了股票的流通性大小。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defTabSz="266700" eaLnBrk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过高的换手率意味着较大的交易成本，本例设置所有股票换手率之和不大于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1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，求解使投资组合达到最大收益率时的权重分配。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7" name="图片 16"/>
          <p:cNvPicPr/>
          <p:nvPr/>
        </p:nvPicPr>
        <p:blipFill>
          <a:blip r:embed="rId3"/>
          <a:stretch>
            <a:fillRect/>
          </a:stretch>
        </p:blipFill>
        <p:spPr>
          <a:xfrm>
            <a:off x="7976870" y="1672590"/>
            <a:ext cx="3484245" cy="93345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7976870" y="2912609"/>
            <a:ext cx="3971290" cy="343596"/>
            <a:chOff x="1158" y="5281"/>
            <a:chExt cx="6400" cy="629"/>
          </a:xfrm>
        </p:grpSpPr>
        <p:sp>
          <p:nvSpPr>
            <p:cNvPr id="18" name="文本框 17"/>
            <p:cNvSpPr txBox="1"/>
            <p:nvPr/>
          </p:nvSpPr>
          <p:spPr>
            <a:xfrm>
              <a:off x="1158" y="5293"/>
              <a:ext cx="6400" cy="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600">
                  <a:cs typeface="阿里巴巴普惠体 3.0 55 Regular" panose="00020600040101010101" charset="-122"/>
                </a:rPr>
                <a:t>其中，</a:t>
              </a:r>
              <a:r>
                <a:rPr lang="en-US" altLang="zh-CN" sz="1600">
                  <a:cs typeface="阿里巴巴普惠体 3.0 55 Regular" panose="00020600040101010101" charset="-122"/>
                </a:rPr>
                <a:t>                                </a:t>
              </a:r>
              <a:r>
                <a:rPr lang="zh-CN" altLang="en-US" sz="1600">
                  <a:cs typeface="阿里巴巴普惠体 3.0 55 Regular" panose="00020600040101010101" charset="-122"/>
                </a:rPr>
                <a:t>为锥约束。</a:t>
              </a:r>
              <a:endParaRPr lang="zh-CN" altLang="en-US" sz="1600">
                <a:cs typeface="阿里巴巴普惠体 3.0 55 Regular" panose="00020600040101010101" charset="-122"/>
              </a:endParaRPr>
            </a:p>
          </p:txBody>
        </p:sp>
        <p:pic>
          <p:nvPicPr>
            <p:cNvPr id="19" name="图片 18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166" y="5281"/>
              <a:ext cx="2704" cy="580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7947660" y="3629660"/>
            <a:ext cx="3484880" cy="3867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b="1">
                <a:cs typeface="阿里巴巴普惠体 3.0 55 Regular" panose="00020600040101010101" charset="-122"/>
              </a:rPr>
              <a:t>参考链接</a:t>
            </a:r>
            <a:r>
              <a:rPr lang="zh-CN" altLang="en-US">
                <a:cs typeface="阿里巴巴普惠体 3.0 55 Regular" panose="00020600040101010101" charset="-122"/>
              </a:rPr>
              <a:t>：</a:t>
            </a:r>
            <a:r>
              <a:rPr lang="en-US" altLang="en-US">
                <a:cs typeface="阿里巴巴普惠体 3.0 55 Regular" panose="00020600040101010101" charset="-122"/>
                <a:hlinkClick r:id="rId5" action="ppaction://hlinkfile"/>
              </a:rPr>
              <a:t>socp </a:t>
            </a:r>
            <a:r>
              <a:rPr lang="zh-CN" altLang="en-US">
                <a:cs typeface="阿里巴巴普惠体 3.0 55 Regular" panose="00020600040101010101" charset="-122"/>
                <a:hlinkClick r:id="rId5" action="ppaction://hlinkfile"/>
              </a:rPr>
              <a:t>使用案例</a:t>
            </a:r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44855" y="2973705"/>
            <a:ext cx="7263765" cy="310769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</a:t>
            </a:r>
            <a:r>
              <a:rPr lang="zh-CN" altLang="en-US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根据二阶锥的锥形式与标准形式对应关系设置向量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array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N))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-x &lt;= -lb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N))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x &lt;= ub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(x0)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x_i -u_i &lt;= x`_i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(-x0)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-x_i-u_i &lt;= -x`_i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sum(u)&lt;=c </a:t>
            </a:r>
            <a:r>
              <a:rPr lang="zh-CN" altLang="en-US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换手率约束</a:t>
            </a:r>
            <a:endParaRPr lang="zh-CN" alt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(b)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A*x &lt;= b 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l, q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 =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9891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所有约束都是线性的</a:t>
            </a:r>
            <a:endParaRPr lang="zh-CN" alt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q = []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Aeq, beq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Aeq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concatMatrix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N, 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N, ,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)])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beq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array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socp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(c, G, h, l, q, Aeq, beq);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8780" y="6149340"/>
            <a:ext cx="2580640" cy="337185"/>
            <a:chOff x="13801" y="9536"/>
            <a:chExt cx="4064" cy="531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3801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01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6"/>
              </p:custDataLst>
            </p:nvPr>
          </p:nvCxnSpPr>
          <p:spPr>
            <a:xfrm>
              <a:off x="14733" y="9757"/>
              <a:ext cx="2208" cy="0"/>
            </a:xfrm>
            <a:prstGeom prst="line">
              <a:avLst/>
            </a:prstGeom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6776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04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cxnSp>
          <p:nvCxnSpPr>
            <p:cNvPr id="22" name="直接连接符 21"/>
            <p:cNvCxnSpPr/>
            <p:nvPr>
              <p:custDataLst>
                <p:tags r:id="rId8"/>
              </p:custDataLst>
            </p:nvPr>
          </p:nvCxnSpPr>
          <p:spPr>
            <a:xfrm>
              <a:off x="14723" y="9757"/>
              <a:ext cx="943" cy="0"/>
            </a:xfrm>
            <a:prstGeom prst="line">
              <a:avLst/>
            </a:prstGeom>
            <a:ln w="38100">
              <a:solidFill>
                <a:schemeClr val="bg1"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12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7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8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9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21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概率统计基础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32" name="表格 31"/>
          <p:cNvGraphicFramePr/>
          <p:nvPr/>
        </p:nvGraphicFramePr>
        <p:xfrm>
          <a:off x="933133" y="1371918"/>
          <a:ext cx="5286375" cy="2693670"/>
        </p:xfrm>
        <a:graphic>
          <a:graphicData uri="http://schemas.openxmlformats.org/drawingml/2006/table">
            <a:tbl>
              <a:tblPr firstRow="1">
                <a:tableStyleId>{546EC320-84E6-4532-8DE7-90E3F541318D}</a:tableStyleId>
              </a:tblPr>
              <a:tblGrid>
                <a:gridCol w="1915160"/>
                <a:gridCol w="3371215"/>
              </a:tblGrid>
              <a:tr h="289560">
                <a:tc>
                  <a:txBody>
                    <a:bodyPr/>
                    <a:p>
                      <a:pPr marL="762635" indent="0" algn="l" eaLnBrk="0" fontAlgn="base"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统计特征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1541780" indent="0" algn="l" eaLnBrk="0" fontAlgn="base"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函数名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185420">
                <a:tc>
                  <a:txBody>
                    <a:bodyPr/>
                    <a:p>
                      <a:pPr marL="58420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最小值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6990" indent="0" algn="ctr" eaLnBrk="0" fontAlgn="base">
                        <a:lnSpc>
                          <a:spcPts val="1005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min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3515">
                <a:tc>
                  <a:txBody>
                    <a:bodyPr/>
                    <a:p>
                      <a:pPr marL="58420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最大值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6990" indent="0" algn="ctr" eaLnBrk="0" fontAlgn="base">
                        <a:lnSpc>
                          <a:spcPts val="995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max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5420">
                <a:tc>
                  <a:txBody>
                    <a:bodyPr/>
                    <a:p>
                      <a:pPr marL="59055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均值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6990" indent="0" algn="ctr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mean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、</a:t>
                      </a: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avg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3515">
                <a:tc>
                  <a:txBody>
                    <a:bodyPr/>
                    <a:p>
                      <a:pPr marL="57150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无偏样本方差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8895" indent="0" algn="ctr" eaLnBrk="0" fontAlgn="base">
                        <a:lnSpc>
                          <a:spcPts val="99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var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5420">
                <a:tc>
                  <a:txBody>
                    <a:bodyPr/>
                    <a:p>
                      <a:pPr marL="62230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总体方差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8895" indent="0" algn="ctr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varp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3515">
                <a:tc>
                  <a:txBody>
                    <a:bodyPr/>
                    <a:p>
                      <a:pPr marL="57150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无偏样本标准差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55880" indent="0" algn="ctr" eaLnBrk="0" fontAlgn="base">
                        <a:lnSpc>
                          <a:spcPts val="98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std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3515">
                <a:tc>
                  <a:txBody>
                    <a:bodyPr/>
                    <a:p>
                      <a:pPr marL="62230" indent="0" algn="ctr" eaLnBrk="0" fontAlgn="base"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总体标准差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55880" indent="0" algn="ctr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stdp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5420">
                <a:tc>
                  <a:txBody>
                    <a:bodyPr/>
                    <a:p>
                      <a:pPr marL="68580" indent="0" algn="ctr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中位数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6990" indent="0" algn="ctr" eaLnBrk="0" fontAlgn="base">
                        <a:lnSpc>
                          <a:spcPts val="975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med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3515">
                <a:tc>
                  <a:txBody>
                    <a:bodyPr/>
                    <a:p>
                      <a:pPr marL="58420" indent="0" algn="ctr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分位数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8260" indent="0" algn="ctr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percentile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5420">
                <a:tc>
                  <a:txBody>
                    <a:bodyPr/>
                    <a:p>
                      <a:pPr marL="57785" indent="0" algn="ctr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平均绝对离差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6990" indent="0" algn="ctr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mad(X, useMedian=false)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4150">
                <a:tc>
                  <a:txBody>
                    <a:bodyPr/>
                    <a:p>
                      <a:pPr marL="58420" indent="0" algn="ctr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绝对中位差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46990" indent="0" algn="ctr" eaLnBrk="0" fontAlgn="base"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mad(X, useMedian=true)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5420">
                <a:tc>
                  <a:txBody>
                    <a:bodyPr/>
                    <a:p>
                      <a:pPr marL="60325" indent="0" algn="ctr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峰度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55245" indent="0" algn="ctr" eaLnBrk="0" fontAlgn="base">
                        <a:lnSpc>
                          <a:spcPts val="96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kurtosis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  <a:tr h="189865">
                <a:tc>
                  <a:txBody>
                    <a:bodyPr/>
                    <a:p>
                      <a:pPr marL="56515" indent="0" algn="ctr" eaLnBrk="0" fontAlgn="base"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倾斜度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  <a:tc>
                  <a:txBody>
                    <a:bodyPr/>
                    <a:p>
                      <a:pPr marL="55880" indent="0" algn="ctr" eaLnBrk="0" fontAlgn="base">
                        <a:lnSpc>
                          <a:spcPts val="995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skew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vert="horz" anchor="ctr" anchorCtr="0"/>
                </a:tc>
              </a:tr>
            </a:tbl>
          </a:graphicData>
        </a:graphic>
      </p:graphicFrame>
      <p:sp>
        <p:nvSpPr>
          <p:cNvPr id="33" name="文本框 32"/>
          <p:cNvSpPr txBox="1"/>
          <p:nvPr/>
        </p:nvSpPr>
        <p:spPr>
          <a:xfrm>
            <a:off x="833120" y="88963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单变量统计函数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34" name="表格 33"/>
          <p:cNvGraphicFramePr/>
          <p:nvPr/>
        </p:nvGraphicFramePr>
        <p:xfrm>
          <a:off x="6829743" y="1372552"/>
          <a:ext cx="3891280" cy="1745615"/>
        </p:xfrm>
        <a:graphic>
          <a:graphicData uri="http://schemas.openxmlformats.org/drawingml/2006/table">
            <a:tbl>
              <a:tblPr firstRow="1">
                <a:tableStyleId>{C023B3A2-BFEE-4E16-8F5F-AA4AC144E5A8}</a:tableStyleId>
              </a:tblPr>
              <a:tblGrid>
                <a:gridCol w="2395855"/>
                <a:gridCol w="1495425"/>
              </a:tblGrid>
              <a:tr h="282575">
                <a:tc>
                  <a:txBody>
                    <a:bodyPr/>
                    <a:p>
                      <a:pPr marL="5842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多变量统计特征</a:t>
                      </a:r>
                      <a:endParaRPr lang="zh-CN" altLang="en-US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t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函数名</a:t>
                      </a:r>
                      <a:endParaRPr lang="zh-CN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t" anchorCtr="0"/>
                </a:tc>
              </a:tr>
              <a:tr h="234315">
                <a:tc>
                  <a:txBody>
                    <a:bodyPr/>
                    <a:p>
                      <a:pPr marL="5842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协方差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covar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</a:tr>
              <a:tr h="183515">
                <a:tc>
                  <a:txBody>
                    <a:bodyPr/>
                    <a:p>
                      <a:pPr marL="5842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400">
                          <a:cs typeface="阿里巴巴普惠体 3.0 55 Regular" panose="00020600040101010101" charset="-122"/>
                        </a:rPr>
                        <a:t>协方差矩阵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covarMatrix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</a:tr>
              <a:tr h="183515">
                <a:tc>
                  <a:txBody>
                    <a:bodyPr/>
                    <a:p>
                      <a:pPr marL="57785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Pearson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相关系数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corr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</a:tr>
              <a:tr h="184785">
                <a:tc>
                  <a:txBody>
                    <a:bodyPr/>
                    <a:p>
                      <a:pPr marL="57785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Pearson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相关矩阵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corrMatrix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</a:tr>
              <a:tr h="183515">
                <a:tc>
                  <a:txBody>
                    <a:bodyPr/>
                    <a:p>
                      <a:pPr marL="6223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Spearman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等级相关系数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  <a:tc>
                  <a:txBody>
                    <a:bodyPr/>
                    <a:p>
                      <a:pPr marL="5588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spearmanr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</a:tr>
              <a:tr h="190500">
                <a:tc>
                  <a:txBody>
                    <a:bodyPr/>
                    <a:p>
                      <a:pPr marL="57150" indent="0" algn="ctr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kendall </a:t>
                      </a:r>
                      <a:r>
                        <a:rPr lang="zh-CN" sz="1400">
                          <a:cs typeface="阿里巴巴普惠体 3.0 55 Regular" panose="00020600040101010101" charset="-122"/>
                        </a:rPr>
                        <a:t>相关性系数</a:t>
                      </a:r>
                      <a:endParaRPr 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  <a:tc>
                  <a:txBody>
                    <a:bodyPr/>
                    <a:p>
                      <a:pPr marL="5524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cs typeface="阿里巴巴普惠体 3.0 55 Regular" panose="00020600040101010101" charset="-122"/>
                        </a:rPr>
                        <a:t>kendall</a:t>
                      </a:r>
                      <a:endParaRPr lang="en-US" altLang="zh-CN" sz="1400">
                        <a:cs typeface="阿里巴巴普惠体 3.0 55 Regular" panose="00020600040101010101" charset="-122"/>
                      </a:endParaRPr>
                    </a:p>
                  </a:txBody>
                  <a:tcPr marL="36195" marR="36195" marT="36195" marB="36195" anchor="t" anchorCtr="0"/>
                </a:tc>
              </a:tr>
            </a:tbl>
          </a:graphicData>
        </a:graphic>
      </p:graphicFrame>
      <p:sp>
        <p:nvSpPr>
          <p:cNvPr id="35" name="文本框 34"/>
          <p:cNvSpPr txBox="1"/>
          <p:nvPr/>
        </p:nvSpPr>
        <p:spPr>
          <a:xfrm>
            <a:off x="6830060" y="89217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多变量统计函数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26555" y="351409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MAD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识别离群值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830060" y="3863975"/>
            <a:ext cx="4743450" cy="249936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34200" y="3898900"/>
            <a:ext cx="4534535" cy="2461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winsorized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(X){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medianX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median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(X)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madX 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mad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(X, </a:t>
            </a:r>
            <a:r>
              <a:rPr lang="en-US" altLang="zh-CN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true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sigma =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1.4826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* madX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lowerLimit = medianX -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3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* sigma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upperLimit = medianX +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3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* sigma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indexes =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..(X.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size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()-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1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   </a:t>
            </a:r>
            <a:r>
              <a:rPr lang="en-US" altLang="zh-CN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return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indexes.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at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(X &lt; lowerLimit || X &gt; upperLimit)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X = [-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5.8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3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4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5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6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7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8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9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en-US" altLang="zh-CN" sz="140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18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winsorized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(X)</a:t>
            </a:r>
            <a:endParaRPr lang="en-US" altLang="zh-CN" sz="14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概率统计基础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多变量概率统计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17525" y="1105535"/>
            <a:ext cx="5080000" cy="368300"/>
          </a:xfrm>
          <a:prstGeom prst="rect">
            <a:avLst/>
          </a:prstGeom>
        </p:spPr>
        <p:txBody>
          <a:bodyPr>
            <a:spAutoFit/>
          </a:bodyPr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covarMatrix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计算多维向量的协方差矩阵</a:t>
            </a:r>
            <a:endParaRPr lang="zh-CN" altLang="en-US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34" name="IM 1234"/>
          <p:cNvPicPr/>
          <p:nvPr/>
        </p:nvPicPr>
        <p:blipFill>
          <a:blip r:embed="rId3"/>
          <a:stretch>
            <a:fillRect/>
          </a:stretch>
        </p:blipFill>
        <p:spPr>
          <a:xfrm>
            <a:off x="598170" y="1696720"/>
            <a:ext cx="4874895" cy="10013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7525" y="289941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例：风险矩阵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8170" y="3321368"/>
            <a:ext cx="5311775" cy="1561465"/>
          </a:xfrm>
          <a:prstGeom prst="rect">
            <a:avLst/>
          </a:prstGeom>
          <a:ln w="3492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1" name="图片 10"/>
          <p:cNvPicPr/>
          <p:nvPr/>
        </p:nvPicPr>
        <p:blipFill>
          <a:blip r:embed="rId4"/>
          <a:srcRect t="8139"/>
          <a:stretch>
            <a:fillRect/>
          </a:stretch>
        </p:blipFill>
        <p:spPr>
          <a:xfrm>
            <a:off x="598170" y="5022215"/>
            <a:ext cx="3284220" cy="11645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308090" y="1067435"/>
            <a:ext cx="56337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corr/corrMatrix</a:t>
            </a:r>
            <a:r>
              <a:rPr lang="en-US" altLang="zh-CN">
                <a:solidFill>
                  <a:schemeClr val="tx2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Pearson </a:t>
            </a:r>
            <a:r>
              <a:rPr lang="zh-CN" altLang="en-US">
                <a:solidFill>
                  <a:schemeClr val="tx2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相关系数</a:t>
            </a:r>
            <a:endParaRPr lang="zh-CN" altLang="en-US">
              <a:solidFill>
                <a:schemeClr val="tx2">
                  <a:lumMod val="50000"/>
                  <a:lumOff val="50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>
              <a:solidFill>
                <a:schemeClr val="tx2">
                  <a:lumMod val="50000"/>
                  <a:lumOff val="50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spearmanr :</a:t>
            </a:r>
            <a:r>
              <a:rPr lang="en-US" altLang="zh-CN">
                <a:solidFill>
                  <a:schemeClr val="tx2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Spearman </a:t>
            </a:r>
            <a:r>
              <a:rPr lang="zh-CN" altLang="en-US">
                <a:solidFill>
                  <a:schemeClr val="tx2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相关系数，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秩相关系数，对异常值不敏感，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是计算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 Rank IC 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值的常用方法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581140" y="2476500"/>
            <a:ext cx="51396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corrspearman 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X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 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) = 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corr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rank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X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), 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rank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</a:t>
            </a:r>
            <a:r>
              <a:rPr lang="en-US" altLang="zh-CN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))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81140" y="3829685"/>
            <a:ext cx="5257165" cy="93154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 eaLnBrk="0" fontAlgn="base">
              <a:lnSpc>
                <a:spcPct val="114000"/>
              </a:lnSpc>
              <a:spcBef>
                <a:spcPts val="500"/>
              </a:spcBef>
              <a:spcAft>
                <a:spcPct val="0"/>
              </a:spcAft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信息系数（</a:t>
            </a:r>
            <a:r>
              <a:rPr lang="en-US" altLang="zh-CN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Information Coefficient, IC</a:t>
            </a:r>
            <a:r>
              <a:rPr lang="zh-CN" altLang="en-US" sz="1600">
                <a:solidFill>
                  <a:schemeClr val="bg1">
                    <a:lumMod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）可表示因子对下期收益率的预测与实际收益率之间的相关性，通常用于评价预测能力或选股能力。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329680" y="340169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信息系数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IC</a:t>
            </a:r>
            <a:endParaRPr lang="en-US" altLang="zh-CN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10960" y="5033645"/>
            <a:ext cx="5249545" cy="1021080"/>
          </a:xfrm>
          <a:prstGeom prst="rect">
            <a:avLst/>
          </a:prstGeom>
          <a:ln w="3492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marL="12700" indent="0" algn="l" defTabSz="266700" eaLnBrk="0" fontAlgn="base">
              <a:spcBef>
                <a:spcPts val="100"/>
              </a:spcBef>
              <a:spcAft>
                <a:spcPct val="0"/>
              </a:spcAft>
            </a:pP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453505" y="3863340"/>
            <a:ext cx="0" cy="85090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581140" y="5180648"/>
            <a:ext cx="5080000" cy="72580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factors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actual_returns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r1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spearmanr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(factors , actual_returns)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6273" y="3317875"/>
            <a:ext cx="5195570" cy="156845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returns_a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returns_b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returns_c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matrix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(returns_a, returns_b, returns_c).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rename!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`a`b`c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covariance_matrix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covarMatrix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(m)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概率分布理论</a:t>
            </a:r>
            <a:endParaRPr lang="zh-CN" altLang="en-US" sz="5400" b="1" spc="200" dirty="0">
              <a:ln w="38100">
                <a:noFill/>
              </a:ln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23818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概率分布</a:t>
            </a:r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GB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08285" y="288925"/>
            <a:ext cx="1056005" cy="275590"/>
          </a:xfrm>
          <a:prstGeom prst="rect">
            <a:avLst/>
          </a:prstGeom>
        </p:spPr>
      </p:pic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567690" y="1009650"/>
          <a:ext cx="7148195" cy="4847590"/>
        </p:xfrm>
        <a:graphic>
          <a:graphicData uri="http://schemas.openxmlformats.org/drawingml/2006/table">
            <a:tbl>
              <a:tblPr firstRow="1">
                <a:tableStyleId>{5A596F4B-F91A-4D3C-B38B-2B42DC496924}</a:tableStyleId>
              </a:tblPr>
              <a:tblGrid>
                <a:gridCol w="1806575"/>
                <a:gridCol w="1868805"/>
                <a:gridCol w="1887855"/>
                <a:gridCol w="1584960"/>
              </a:tblGrid>
              <a:tr h="384175">
                <a:tc>
                  <a:txBody>
                    <a:bodyPr/>
                    <a:p>
                      <a:pPr marL="400685" indent="0" algn="ctr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分布名称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294640" indent="0" algn="ctr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累计概率密度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297815" indent="0" algn="ctr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累计密度逆函数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347345" indent="0" algn="ctr" eaLnBrk="0" fontAlgn="base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随机数生成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9055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正态分布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cdfNormal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invNormal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randNormal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842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二项分布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cdfBinomial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invBinomial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randBinomial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9055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泊松分布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cdfPoisson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invPoisson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randPoisson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9405">
                <a:tc>
                  <a:txBody>
                    <a:bodyPr/>
                    <a:p>
                      <a:pPr marL="5715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Zipf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cdfZipf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68580" indent="0" algn="ctr" eaLnBrk="0" fontAlgn="base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 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68580" indent="0" algn="ctr" eaLnBrk="0" fontAlgn="base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 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715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t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cdfStudent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invStudent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randStudent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7785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F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cdfChiSquare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invChiSquare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randChiSquare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60325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卡方分布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cdfF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invF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randF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9055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指数分布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cdfExp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invExp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randExp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9690" indent="0" algn="ctr" eaLnBrk="0" fontAlgn="base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Gamma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cdfGamma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34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invGamma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randGamma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8420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Logistic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cdfLogistic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34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invLogistic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randLogistic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9055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zh-CN" sz="1600">
                          <a:cs typeface="阿里巴巴普惠体 3.0 55 Regular" panose="00020600040101010101" charset="-122"/>
                        </a:rPr>
                        <a:t>均匀分布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cdfUniform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invUniform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randUniform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7150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Weibull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cdfWeibull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invWeibull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randWeibull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7785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Kolmogorov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cdfKolmogorov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68580" indent="0" algn="ctr" eaLnBrk="0" fontAlgn="base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 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68580" indent="0" algn="ctr" eaLnBrk="0" fontAlgn="base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 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18770">
                <a:tc>
                  <a:txBody>
                    <a:bodyPr/>
                    <a:p>
                      <a:pPr marL="57785" indent="0" algn="ctr" eaLnBrk="0" fontAlgn="base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Beta </a:t>
                      </a:r>
                      <a:r>
                        <a:rPr lang="zh-CN" sz="1600">
                          <a:cs typeface="阿里巴巴普惠体 3.0 55 Regular" panose="00020600040101010101" charset="-122"/>
                        </a:rPr>
                        <a:t>分布</a:t>
                      </a:r>
                      <a:endParaRPr 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070" indent="0" algn="ctr" eaLnBrk="0" fontAlgn="base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cdfBeta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3975" indent="0" algn="ctr" eaLnBrk="0" fontAlgn="base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invBeta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52705" indent="0" algn="ctr" eaLnBrk="0" fontAlgn="base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600">
                          <a:cs typeface="阿里巴巴普惠体 3.0 55 Regular" panose="00020600040101010101" charset="-122"/>
                        </a:rPr>
                        <a:t>randBeta</a:t>
                      </a:r>
                      <a:endParaRPr lang="en-US" altLang="zh-CN" sz="1600">
                        <a:cs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7834630" y="1009650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2000" b="1">
                <a:cs typeface="阿里巴巴普惠体 3.0 55 Regular" panose="00020600040101010101" charset="-122"/>
              </a:rPr>
              <a:t>分布函数</a:t>
            </a:r>
            <a:endParaRPr lang="zh-CN" altLang="en-US" sz="2000" b="1"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834630" y="1647190"/>
            <a:ext cx="40640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cs typeface="阿里巴巴普惠体 3.0 55 Regular" panose="00020600040101010101" charset="-122"/>
              </a:rPr>
              <a:t>二项分布：</a:t>
            </a:r>
            <a:r>
              <a:rPr lang="en-US" altLang="zh-CN">
                <a:cs typeface="阿里巴巴普惠体 3.0 55 Regular" panose="00020600040101010101" charset="-122"/>
                <a:sym typeface="+mn-ea"/>
              </a:rPr>
              <a:t>randBinomial</a:t>
            </a:r>
            <a:r>
              <a:rPr lang="en-US" altLang="zh-CN">
                <a:cs typeface="阿里巴巴普惠体 3.0 55 Regular" panose="00020600040101010101" charset="-122"/>
              </a:rPr>
              <a:t>(10, 0.3)</a:t>
            </a:r>
            <a:endParaRPr lang="en-US" altLang="zh-CN"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cs typeface="阿里巴巴普惠体 3.0 55 Regular" panose="00020600040101010101" charset="-122"/>
              </a:rPr>
              <a:t>泊松分布：</a:t>
            </a:r>
            <a:r>
              <a:rPr lang="en-US" altLang="zh-CN">
                <a:cs typeface="阿里巴巴普惠体 3.0 55 Regular" panose="00020600040101010101" charset="-122"/>
                <a:sym typeface="+mn-ea"/>
              </a:rPr>
              <a:t>randPoisson</a:t>
            </a:r>
            <a:r>
              <a:rPr lang="en-US" altLang="zh-CN">
                <a:cs typeface="阿里巴巴普惠体 3.0 55 Regular" panose="00020600040101010101" charset="-122"/>
              </a:rPr>
              <a:t>(3, 10)</a:t>
            </a:r>
            <a:endParaRPr lang="en-US" altLang="zh-CN">
              <a:cs typeface="阿里巴巴普惠体 3.0 55 Regular" panose="00020600040101010101" charset="-122"/>
            </a:endParaRPr>
          </a:p>
          <a:p>
            <a:endParaRPr lang="zh-CN" altLang="en-US">
              <a:cs typeface="阿里巴巴普惠体 3.0 55 Regular" panose="00020600040101010101" charset="-122"/>
            </a:endParaRPr>
          </a:p>
        </p:txBody>
      </p:sp>
      <p:pic>
        <p:nvPicPr>
          <p:cNvPr id="1258" name="IM 1258"/>
          <p:cNvPicPr/>
          <p:nvPr/>
        </p:nvPicPr>
        <p:blipFill>
          <a:blip r:embed="rId4"/>
          <a:stretch>
            <a:fillRect/>
          </a:stretch>
        </p:blipFill>
        <p:spPr>
          <a:xfrm>
            <a:off x="8190865" y="2846070"/>
            <a:ext cx="2218055" cy="72517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901305" y="378460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>
                <a:cs typeface="阿里巴巴普惠体 3.0 55 Regular" panose="00020600040101010101" charset="-122"/>
              </a:rPr>
              <a:t>正态分布：</a:t>
            </a:r>
            <a:r>
              <a:rPr lang="en-US" altLang="zh-CN">
                <a:cs typeface="阿里巴巴普惠体 3.0 55 Regular" panose="00020600040101010101" charset="-122"/>
              </a:rPr>
              <a:t>norm(2.0, 0.1, 1000)</a:t>
            </a:r>
            <a:endParaRPr lang="en-US" altLang="zh-CN">
              <a:cs typeface="阿里巴巴普惠体 3.0 55 Regular" panose="00020600040101010101" charset="-122"/>
            </a:endParaRPr>
          </a:p>
        </p:txBody>
      </p:sp>
      <p:pic>
        <p:nvPicPr>
          <p:cNvPr id="1260" name="IM 1260"/>
          <p:cNvPicPr/>
          <p:nvPr/>
        </p:nvPicPr>
        <p:blipFill>
          <a:blip r:embed="rId5"/>
          <a:stretch>
            <a:fillRect/>
          </a:stretch>
        </p:blipFill>
        <p:spPr>
          <a:xfrm>
            <a:off x="8190865" y="4527550"/>
            <a:ext cx="2465705" cy="64135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833755" y="4636770"/>
            <a:ext cx="5022215" cy="115697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离散</a:t>
            </a:r>
            <a:r>
              <a:rPr lang="zh-CN" altLang="en-GB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分布</a:t>
            </a:r>
            <a:endParaRPr lang="zh-CN" altLang="en-GB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45490" y="1376045"/>
            <a:ext cx="6010275" cy="403225"/>
          </a:xfrm>
          <a:prstGeom prst="rect">
            <a:avLst/>
          </a:prstGeom>
        </p:spPr>
        <p:txBody>
          <a:bodyPr wrap="square">
            <a:noAutofit/>
          </a:bodyPr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r>
              <a:rPr lang="zh-CN" altLang="en-US" b="1" i="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</a:rPr>
              <a:t>二项分布</a:t>
            </a:r>
            <a:endParaRPr lang="zh-CN" altLang="en-US" b="1" i="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r>
              <a:rPr lang="en-US" altLang="zh-CN" b="0" i="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</a:rPr>
              <a:t>      </a:t>
            </a:r>
            <a:endParaRPr lang="en-US" altLang="zh-CN" b="0" i="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endParaRPr lang="en-US" altLang="zh-CN" b="0" i="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  <a:p>
            <a:pPr indent="45720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endParaRPr lang="zh-CN" altLang="en-US" b="0" i="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  <a:p>
            <a:pPr lvl="1" indent="0">
              <a:lnSpc>
                <a:spcPts val="2145"/>
              </a:lnSpc>
              <a:spcBef>
                <a:spcPct val="0"/>
              </a:spcBef>
              <a:spcAft>
                <a:spcPct val="0"/>
              </a:spcAft>
              <a:buFont typeface="阿里巴巴普惠体 3.0 55 Regular" panose="00020600040101010101" charset="-122"/>
              <a:buChar char="◦"/>
            </a:pPr>
            <a:endParaRPr lang="zh-CN" altLang="en-US" b="0" i="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Char char="n"/>
            </a:pPr>
            <a:endParaRPr lang="zh-CN" altLang="en-US" b="0" i="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93510" y="1376045"/>
            <a:ext cx="6096000" cy="1116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r>
              <a:rPr lang="zh-CN" altLang="en-US" b="1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泊松分布</a:t>
            </a:r>
            <a:endParaRPr lang="zh-CN" altLang="en-US" b="1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endParaRPr lang="zh-CN" altLang="en-US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endParaRPr lang="zh-CN" altLang="en-US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endParaRPr lang="zh-CN" altLang="en-US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阿里巴巴普惠体 3.0 55 Regular" panose="00020600040101010101" charset="-122"/>
              <a:buNone/>
            </a:pPr>
            <a:endParaRPr lang="zh-CN" altLang="en-US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5490" y="3858895"/>
            <a:ext cx="5110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cs typeface="阿里巴巴普惠体 3.0 55 Regular" panose="00020600040101010101" charset="-122"/>
              </a:rPr>
              <a:t>假设股票每天上涨的概率为</a:t>
            </a:r>
            <a:r>
              <a:rPr lang="en-US" altLang="zh-CN">
                <a:cs typeface="阿里巴巴普惠体 3.0 55 Regular" panose="00020600040101010101" charset="-122"/>
              </a:rPr>
              <a:t> 50%</a:t>
            </a:r>
            <a:r>
              <a:rPr lang="zh-CN" altLang="en-US">
                <a:cs typeface="阿里巴巴普惠体 3.0 55 Regular" panose="00020600040101010101" charset="-122"/>
              </a:rPr>
              <a:t>，求</a:t>
            </a:r>
            <a:r>
              <a:rPr lang="en-US" altLang="zh-CN">
                <a:cs typeface="阿里巴巴普惠体 3.0 55 Regular" panose="00020600040101010101" charset="-122"/>
              </a:rPr>
              <a:t>10</a:t>
            </a:r>
            <a:r>
              <a:rPr lang="zh-CN" altLang="en-US">
                <a:cs typeface="阿里巴巴普惠体 3.0 55 Regular" panose="00020600040101010101" charset="-122"/>
              </a:rPr>
              <a:t>天内上涨</a:t>
            </a:r>
            <a:r>
              <a:rPr lang="en-US" altLang="zh-CN">
                <a:cs typeface="阿里巴巴普惠体 3.0 55 Regular" panose="00020600040101010101" charset="-122"/>
              </a:rPr>
              <a:t> 5 </a:t>
            </a:r>
            <a:r>
              <a:rPr lang="zh-CN" altLang="en-US">
                <a:cs typeface="阿里巴巴普惠体 3.0 55 Regular" panose="00020600040101010101" charset="-122"/>
              </a:rPr>
              <a:t>次的概率</a:t>
            </a:r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9635" y="5299075"/>
            <a:ext cx="4617085" cy="273050"/>
          </a:xfrm>
          <a:prstGeom prst="rect">
            <a:avLst/>
          </a:prstGeom>
        </p:spPr>
        <p:txBody>
          <a:bodyPr wrap="square">
            <a:no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24.6%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58" name="IM 1258"/>
          <p:cNvPicPr/>
          <p:nvPr/>
        </p:nvPicPr>
        <p:blipFill>
          <a:blip r:embed="rId3"/>
          <a:stretch>
            <a:fillRect/>
          </a:stretch>
        </p:blipFill>
        <p:spPr>
          <a:xfrm>
            <a:off x="7547610" y="2016760"/>
            <a:ext cx="1884045" cy="5892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465570" y="3674745"/>
            <a:ext cx="5012055" cy="8293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相比于二项分布的固定试验次数</a:t>
            </a:r>
            <a:r>
              <a:rPr lang="en-US" altLang="zh-CN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n, </a:t>
            </a:r>
            <a:r>
              <a:rPr lang="zh-CN" altLang="en-US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泊松更多地考虑在连续的空间或时间（</a:t>
            </a:r>
            <a:r>
              <a:rPr lang="en-US" altLang="zh-CN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n=inf) </a:t>
            </a:r>
            <a:r>
              <a:rPr lang="zh-CN" altLang="en-US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内事件的发生次数。</a:t>
            </a:r>
            <a:endParaRPr lang="zh-CN" altLang="en-US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97915" y="2728595"/>
            <a:ext cx="4250690" cy="679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l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参数：</a:t>
            </a:r>
            <a:r>
              <a:rPr lang="en-US" altLang="zh-CN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n</a:t>
            </a: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（试验次数）</a:t>
            </a:r>
            <a:r>
              <a:rPr lang="en-US" altLang="zh-CN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, p</a:t>
            </a: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（成功概率）</a:t>
            </a:r>
            <a:endParaRPr lang="zh-CN" altLang="en-US" sz="160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  <a:sym typeface="+mn-ea"/>
            </a:endParaRPr>
          </a:p>
          <a:p>
            <a:pPr indent="0" algn="l">
              <a:lnSpc>
                <a:spcPts val="2145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应用场景：计算</a:t>
            </a:r>
            <a:r>
              <a:rPr lang="en-US" altLang="zh-CN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 n </a:t>
            </a: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天内</a:t>
            </a:r>
            <a:r>
              <a:rPr lang="en-US" altLang="zh-CN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 k </a:t>
            </a: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次上涨的概率</a:t>
            </a:r>
            <a:endParaRPr lang="zh-CN" altLang="en-US" sz="160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280" y="1988185"/>
            <a:ext cx="4046855" cy="67056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33755" y="4817428"/>
            <a:ext cx="5080000" cy="30289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cdfBinomial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0.5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cdfBinomial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0.5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48220" y="2718435"/>
            <a:ext cx="3310890" cy="679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l">
              <a:lnSpc>
                <a:spcPts val="2145"/>
              </a:lnSpc>
              <a:spcAft>
                <a:spcPts val="300"/>
              </a:spcAft>
              <a:buClrTx/>
              <a:buSzTx/>
              <a:buFont typeface="Arial" panose="020B0604020202020204" pitchFamily="34" charset="0"/>
            </a:pP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参数：</a:t>
            </a: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λ</a:t>
            </a: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（单位时间发生率）</a:t>
            </a:r>
            <a:endParaRPr lang="zh-CN" altLang="en-US" sz="160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  <a:sym typeface="+mn-ea"/>
            </a:endParaRPr>
          </a:p>
          <a:p>
            <a:pPr lvl="0" algn="l">
              <a:lnSpc>
                <a:spcPts val="2145"/>
              </a:lnSpc>
              <a:spcAft>
                <a:spcPts val="300"/>
              </a:spcAft>
              <a:buClrTx/>
              <a:buSzTx/>
              <a:buFont typeface="Arial" panose="020B0604020202020204" pitchFamily="34" charset="0"/>
            </a:pPr>
            <a:r>
              <a:rPr lang="zh-CN" altLang="en-US" sz="1600">
                <a:solidFill>
                  <a:srgbClr val="404040"/>
                </a:solidFill>
                <a:latin typeface="Times New Roman" panose="02020603050405020304" pitchFamily="18" charset="0"/>
                <a:ea typeface="阿里巴巴普惠体 3.0 55 Regular" panose="00020600040101010101" charset="-122"/>
                <a:cs typeface="Times New Roman" panose="02020603050405020304" pitchFamily="18" charset="0"/>
                <a:sym typeface="+mn-ea"/>
              </a:rPr>
              <a:t>应用：极端行情发生次数建模</a:t>
            </a:r>
            <a:endParaRPr lang="zh-CN" altLang="en-US" sz="1600">
              <a:solidFill>
                <a:srgbClr val="404040"/>
              </a:solidFill>
              <a:latin typeface="Times New Roman" panose="02020603050405020304" pitchFamily="18" charset="0"/>
              <a:ea typeface="阿里巴巴普惠体 3.0 55 Regular" panose="00020600040101010101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7094220" y="4614545"/>
            <a:ext cx="4083685" cy="839470"/>
          </a:xfrm>
          <a:prstGeom prst="rect">
            <a:avLst/>
          </a:prstGeom>
          <a:ln w="28575" cmpd="dbl">
            <a:solidFill>
              <a:schemeClr val="accent1"/>
            </a:solidFill>
          </a:ln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74836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正态</a:t>
            </a:r>
            <a:r>
              <a:rPr lang="zh-CN" altLang="en-US" sz="2400" b="1" dirty="0" err="1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分布</a:t>
            </a:r>
            <a:endParaRPr lang="zh-CN" altLang="en-US" sz="2400" b="1" dirty="0" err="1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9635" y="1258570"/>
            <a:ext cx="10288905" cy="648970"/>
          </a:xfrm>
          <a:prstGeom prst="rect">
            <a:avLst/>
          </a:prstGeom>
        </p:spPr>
        <p:txBody>
          <a:bodyPr wrap="square">
            <a:spAutoFit/>
          </a:bodyPr>
          <a:p>
            <a:pPr marL="73660" indent="0" algn="just" defTabSz="266700" eaLnBrk="0" fontAlgn="base">
              <a:lnSpc>
                <a:spcPct val="110000"/>
              </a:lnSpc>
              <a:spcBef>
                <a:spcPts val="300"/>
              </a:spcBef>
              <a:spcAft>
                <a:spcPct val="0"/>
              </a:spcAft>
              <a:buNone/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正态分布（又名高斯分布）</a:t>
            </a:r>
            <a:r>
              <a:rPr lang="zh-CN" altLang="en-US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是所有分布函数中最重要的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，这是因为当样本数足够大的时候，所有分布函数的平均值都趋向正态分布。数学上正态分布的特征由平均值</a:t>
            </a:r>
            <a:r>
              <a:rPr lang="en-US" altLang="zh-CN" sz="17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μ 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和标准差</a:t>
            </a:r>
            <a:r>
              <a:rPr lang="en-US" altLang="zh-CN" sz="1600" i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σ </a:t>
            </a: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决定。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56000" y="4359116"/>
            <a:ext cx="5080000" cy="836295"/>
          </a:xfrm>
          <a:prstGeom prst="rect">
            <a:avLst/>
          </a:prstGeom>
        </p:spPr>
        <p:txBody>
          <a:bodyPr>
            <a:spAutoFit/>
          </a:bodyPr>
          <a:p>
            <a:endParaRPr lang="en-US" altLang="zh-CN" sz="2600">
              <a:cs typeface="阿里巴巴普惠体 3.0 55 Regular" panose="00020600040101010101" charset="-122"/>
            </a:endParaRPr>
          </a:p>
          <a:p>
            <a:pPr marL="2086610" indent="0" algn="l" defTabSz="266700" eaLnBrk="0" fontAlgn="base">
              <a:lnSpc>
                <a:spcPts val="2390"/>
              </a:lnSpc>
              <a:spcBef>
                <a:spcPts val="300"/>
              </a:spcBef>
              <a:spcAft>
                <a:spcPct val="0"/>
              </a:spcAft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380" y="3615055"/>
            <a:ext cx="5775960" cy="20351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973570" y="3775710"/>
            <a:ext cx="438594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 defTabSz="266700" eaLnBrk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在中国证券市场实测，股票的长期对数收益率（年收益率或月收益率）呈现正态分布</a:t>
            </a:r>
            <a:endParaRPr lang="zh-CN" altLang="en-US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08203" y="4742498"/>
            <a:ext cx="3855720" cy="5835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logReturns 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norm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sort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plot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(logReturns, 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"hist"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HISTOGRAM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335" y="2185670"/>
            <a:ext cx="2080895" cy="51752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DIAGRAM_VIRTUALLY_FRAME" val="{&quot;height&quot;:411.4000787401575,&quot;left&quot;:134.75,&quot;top&quot;:99.59999999999997,&quot;width&quot;:320.1}"/>
</p:tagLst>
</file>

<file path=ppt/tags/tag222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23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24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25.xml><?xml version="1.0" encoding="utf-8"?>
<p:tagLst xmlns:p="http://schemas.openxmlformats.org/presentationml/2006/main">
  <p:tag name="KSO_WM_DIAGRAM_VIRTUALLY_FRAME" val="{&quot;height&quot;:411.4000787401575,&quot;left&quot;:134.75,&quot;top&quot;:99.59999999999997,&quot;width&quot;:320.1}"/>
</p:tagLst>
</file>

<file path=ppt/tags/tag226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27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28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29.xml><?xml version="1.0" encoding="utf-8"?>
<p:tagLst xmlns:p="http://schemas.openxmlformats.org/presentationml/2006/main">
  <p:tag name="KSO_WM_DIAGRAM_VIRTUALLY_FRAME" val="{&quot;height&quot;:411.4000787401575,&quot;left&quot;:134.75,&quot;top&quot;:99.59999999999997,&quot;width&quot;:320.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31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32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33.xml><?xml version="1.0" encoding="utf-8"?>
<p:tagLst xmlns:p="http://schemas.openxmlformats.org/presentationml/2006/main">
  <p:tag name="KSO_WM_DIAGRAM_VIRTUALLY_FRAME" val="{&quot;height&quot;:411.4000787401575,&quot;left&quot;:134.75,&quot;top&quot;:99.59999999999997,&quot;width&quot;:320.1}"/>
</p:tagLst>
</file>

<file path=ppt/tags/tag234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35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36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DIAGRAM_VIRTUALLY_FRAME" val="{&quot;height&quot;:411.4000787401575,&quot;left&quot;:134.75,&quot;top&quot;:99.59999999999997,&quot;width&quot;:320.1}"/>
</p:tagLst>
</file>

<file path=ppt/tags/tag239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41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42.xml><?xml version="1.0" encoding="utf-8"?>
<p:tagLst xmlns:p="http://schemas.openxmlformats.org/presentationml/2006/main">
  <p:tag name="KSO_WM_DIAGRAM_VIRTUALLY_FRAME" val="{&quot;height&quot;:411.4000787401575,&quot;left&quot;:134.75,&quot;top&quot;:99.59999999999997,&quot;width&quot;:320.1}"/>
</p:tagLst>
</file>

<file path=ppt/tags/tag243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44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45.xml><?xml version="1.0" encoding="utf-8"?>
<p:tagLst xmlns:p="http://schemas.openxmlformats.org/presentationml/2006/main">
  <p:tag name="KSO_WM_BEAUTIFY_FLAG" val=""/>
  <p:tag name="KSO_WM_DIAGRAM_VIRTUALLY_FRAME" val="{&quot;height&quot;:411.4000787401575,&quot;left&quot;:134.75,&quot;top&quot;:99.59999999999997,&quot;width&quot;:320.1}"/>
</p:tagLst>
</file>

<file path=ppt/tags/tag24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049,50000076,50000199],&quot;65&quot;:[20205081]}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TABLE_ENDDRAG_ORIGIN_RECT" val="562*381"/>
  <p:tag name="TABLE_ENDDRAG_RECT" val="29*79*562*381"/>
</p:tagLst>
</file>

<file path=ppt/tags/tag28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TABLE_ENDDRAG_ORIGIN_RECT" val="445*180"/>
  <p:tag name="TABLE_ENDDRAG_RECT" val="67*67*445*180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TABLE_ENDDRAG_ORIGIN_RECT" val="770*433"/>
  <p:tag name="TABLE_ENDDRAG_RECT" val="113*61*770*433"/>
</p:tagLst>
</file>

<file path=ppt/tags/tag30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TABLE_ENDDRAG_ORIGIN_RECT" val="771*176"/>
  <p:tag name="TABLE_ENDDRAG_RECT" val="84*104*771*176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TABLE_ENDDRAG_ORIGIN_RECT" val="602*135"/>
  <p:tag name="TABLE_ENDDRAG_RECT" val="84*362*602*135"/>
</p:tagLst>
</file>

<file path=ppt/tags/tag31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TABLE_ENDDRAG_ORIGIN_RECT" val="681*412"/>
  <p:tag name="TABLE_ENDDRAG_RECT" val="137*74*681*412"/>
</p:tagLst>
</file>

<file path=ppt/tags/tag32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TABLE_ENDDRAG_ORIGIN_RECT" val="684*198"/>
  <p:tag name="TABLE_ENDDRAG_RECT" val="124*212*684*198"/>
</p:tagLst>
</file>

<file path=ppt/tags/tag33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TABLE_ENDDRAG_ORIGIN_RECT" val="729*384"/>
  <p:tag name="TABLE_ENDDRAG_RECT" val="149*68*729*384"/>
</p:tagLst>
</file>

<file path=ppt/tags/tag34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49.xml><?xml version="1.0" encoding="utf-8"?>
<p:tagLst xmlns:p="http://schemas.openxmlformats.org/presentationml/2006/main">
  <p:tag name="KSO_WM_DIAGRAM_VIRTUALLY_FRAME" val="{&quot;height&quot;:212,&quot;left&quot;:78.9,&quot;top&quot;:247.2,&quot;width&quot;:782.1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DIAGRAM_VIRTUALLY_FRAME" val="{&quot;height&quot;:212,&quot;left&quot;:78.9,&quot;top&quot;:247.2,&quot;width&quot;:782.1}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DIAGRAM_VIRTUALLY_FRAME" val="{&quot;height&quot;:212,&quot;left&quot;:78.9,&quot;top&quot;:247.2,&quot;width&quot;:782.1}"/>
</p:tagLst>
</file>

<file path=ppt/tags/tag353.xml><?xml version="1.0" encoding="utf-8"?>
<p:tagLst xmlns:p="http://schemas.openxmlformats.org/presentationml/2006/main">
  <p:tag name="KSO_WM_DIAGRAM_VIRTUALLY_FRAME" val="{&quot;height&quot;:212,&quot;left&quot;:78.9,&quot;top&quot;:247.2,&quot;width&quot;:782.1}"/>
</p:tagLst>
</file>

<file path=ppt/tags/tag354.xml><?xml version="1.0" encoding="utf-8"?>
<p:tagLst xmlns:p="http://schemas.openxmlformats.org/presentationml/2006/main">
  <p:tag name="KSO_WM_DIAGRAM_VIRTUALLY_FRAME" val="{&quot;height&quot;:212,&quot;left&quot;:78.9,&quot;top&quot;:247.2,&quot;width&quot;:782.1}"/>
</p:tagLst>
</file>

<file path=ppt/tags/tag355.xml><?xml version="1.0" encoding="utf-8"?>
<p:tagLst xmlns:p="http://schemas.openxmlformats.org/presentationml/2006/main">
  <p:tag name="KSO_WM_DIAGRAM_VIRTUALLY_FRAME" val="{&quot;height&quot;:212,&quot;left&quot;:78.9,&quot;top&quot;:247.2,&quot;width&quot;:782.1}"/>
</p:tagLst>
</file>

<file path=ppt/tags/tag35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BEAUTIFY_FLAG" val="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BEAUTIFY_FLAG" val="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BEAUTIFY_FLAG" val="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TABLE_ENDDRAG_ORIGIN_RECT" val="741*181"/>
  <p:tag name="TABLE_ENDDRAG_RECT" val="142*160*741*181"/>
</p:tagLst>
</file>

<file path=ppt/tags/tag3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84.xml><?xml version="1.0" encoding="utf-8"?>
<p:tagLst xmlns:p="http://schemas.openxmlformats.org/presentationml/2006/main">
  <p:tag name="KSO_WM_BEAUTIFY_FLAG" val=""/>
</p:tagLst>
</file>

<file path=ppt/tags/tag38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10&quot;:[21580925,21542533,50022901],&quot;13&quot;:[4519452],&quot;29&quot;:[50000090,50000086,50000199],&quot;65&quot;:[20205081]}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09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  <p:tag name="resource_record_key" val="{&quot;10&quot;:[21571682,21600600,21580925,21542533,50022901],&quot;13&quot;:[4519452],&quot;29&quot;:[50000090,50000086,50000099,50052716,50052409,50000211,50053052,50053008,50053246,50000049,50000076,50000199],&quot;65&quot;:[20205081]}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阿里巴巴普惠体 3.0 55 Regular"/>
        <a:ea typeface="阿里巴巴普惠体 3.0 55 Regular"/>
        <a:cs typeface=""/>
      </a:majorFont>
      <a:minorFont>
        <a:latin typeface="阿里巴巴普惠体 3.0 55 Regular"/>
        <a:ea typeface="阿里巴巴普惠体 3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阿里巴巴普惠体 3.0 55 Regular"/>
        <a:ea typeface="阿里巴巴普惠体 3.0 55 Regular"/>
        <a:cs typeface=""/>
      </a:majorFont>
      <a:minorFont>
        <a:latin typeface="阿里巴巴普惠体 3.0 55 Regular"/>
        <a:ea typeface="阿里巴巴普惠体 3.0 55 Regular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阿里巴巴普惠体 3.0 55 Regular"/>
        <a:ea typeface="阿里巴巴普惠体 3.0 55 Regular"/>
        <a:cs typeface=""/>
      </a:majorFont>
      <a:minorFont>
        <a:latin typeface="阿里巴巴普惠体 3.0 55 Regular"/>
        <a:ea typeface="阿里巴巴普惠体 3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noAutofit/>
      </a:bodyPr>
      <a:lstStyle>
        <a:defPPr marL="0" marR="0" indent="0" algn="just" defTabSz="914400" rtl="0" eaLnBrk="1" fontAlgn="auto" latinLnBrk="0" hangingPunct="1">
          <a:lnSpc>
            <a:spcPct val="150000"/>
          </a:lnSpc>
          <a:spcBef>
            <a:spcPts val="0"/>
          </a:spcBef>
          <a:spcAft>
            <a:spcPts val="600"/>
          </a:spcAft>
          <a:buClrTx/>
          <a:buSzTx/>
          <a:buFontTx/>
          <a:buNone/>
          <a:defRPr kumimoji="0" sz="1800" b="0" i="0" u="none" strike="noStrike" kern="1200" cap="none" spc="0" normalizeH="0" baseline="0" noProof="0" dirty="0">
            <a:ln>
              <a:noFill/>
            </a:ln>
            <a:solidFill>
              <a:srgbClr val="002060"/>
            </a:solidFill>
            <a:effectLst/>
            <a:uLnTx/>
            <a:uFillTx/>
            <a:latin typeface="Noto Sans S Chinese Regular" panose="020B0500000000000000" pitchFamily="34" charset="-128"/>
            <a:ea typeface="Noto Sans S Chinese Regular" panose="020B0500000000000000" pitchFamily="34" charset="-128"/>
            <a:cs typeface="Times New Roman" panose="02020603050405020304" pitchFamily="18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ajor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 3.0 55 Regular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阿里巴巴普惠体 3.0 55 Regular"/>
        <a:font script="Hebr" typeface="阿里巴巴普惠体 3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3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 3.0 55 Regular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阿里巴巴普惠体 3.0 55 Regular"/>
        <a:font script="Hebr" typeface="阿里巴巴普惠体 3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3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6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7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8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63cf__x8ff0_ xmlns="b1c7d463-0414-4960-8b21-fd7f84705ead" xsi:nil="true"/>
    <TaxCatchAll xmlns="68be930b-a1a2-4dff-a79e-089cc53b51be" xsi:nil="true"/>
    <_x6b63__x5f0f__x5458__x5de5_ xmlns="b1c7d463-0414-4960-8b21-fd7f84705ead" xsi:nil="true"/>
    <lcf76f155ced4ddcb4097134ff3c332f xmlns="b1c7d463-0414-4960-8b21-fd7f84705ead">
      <Terms xmlns="http://schemas.microsoft.com/office/infopath/2007/PartnerControls"/>
    </lcf76f155ced4ddcb4097134ff3c332f>
    <_x65f6__x95f4_ xmlns="b1c7d463-0414-4960-8b21-fd7f84705ead" xsi:nil="true"/>
  </documentManagement>
</p:properties>
</file>

<file path=customXml/itemProps406.xml><?xml version="1.0" encoding="utf-8"?>
<ds:datastoreItem xmlns:ds="http://schemas.openxmlformats.org/officeDocument/2006/customXml" ds:itemID="{C950903E-FBB0-44DE-BD6E-20A8A7C1980C}"/>
</file>

<file path=customXml/itemProps407.xml><?xml version="1.0" encoding="utf-8"?>
<ds:datastoreItem xmlns:ds="http://schemas.openxmlformats.org/officeDocument/2006/customXml" ds:itemID="{D05848E9-24F4-4008-9608-610B76466396}">
  <ds:schemaRefs/>
</ds:datastoreItem>
</file>

<file path=customXml/itemProps408.xml><?xml version="1.0" encoding="utf-8"?>
<ds:datastoreItem xmlns:ds="http://schemas.openxmlformats.org/officeDocument/2006/customXml" ds:itemID="{3F16BD44-D8A5-4D3D-82CD-894058CBC787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9280</Words>
  <Application>WPS 演示</Application>
  <PresentationFormat>宽屏</PresentationFormat>
  <Paragraphs>1005</Paragraphs>
  <Slides>29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7" baseType="lpstr">
      <vt:lpstr>Arial</vt:lpstr>
      <vt:lpstr>宋体</vt:lpstr>
      <vt:lpstr>Wingdings</vt:lpstr>
      <vt:lpstr>阿里巴巴普惠体 3.0 55 Regular</vt:lpstr>
      <vt:lpstr>Wingdings</vt:lpstr>
      <vt:lpstr>Noto Sans S Chinese Regular</vt:lpstr>
      <vt:lpstr>Times New Roman</vt:lpstr>
      <vt:lpstr>Times New Roman Regular</vt:lpstr>
      <vt:lpstr>MyFont</vt:lpstr>
      <vt:lpstr>KaTeX_Math</vt:lpstr>
      <vt:lpstr>Segoe Print</vt:lpstr>
      <vt:lpstr>KaTeX_Main</vt:lpstr>
      <vt:lpstr>KaTeX_Size3</vt:lpstr>
      <vt:lpstr>微软雅黑</vt:lpstr>
      <vt:lpstr>Arial Unicode MS</vt:lpstr>
      <vt:lpstr>唐峰设计：https://v.youku.com/v_show/id_XNTg4OTcwMDM3Ng==.html</vt:lpstr>
      <vt:lpstr>自定义设计方案</vt:lpstr>
      <vt:lpstr>1_唐峰设计：https://v.youku.com/v_show/id_XNTg4OTcwMDM3Ng==.html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617</cp:revision>
  <cp:lastPrinted>2024-07-11T02:44:00Z</cp:lastPrinted>
  <dcterms:created xsi:type="dcterms:W3CDTF">2024-04-18T10:05:00Z</dcterms:created>
  <dcterms:modified xsi:type="dcterms:W3CDTF">2025-08-22T08:41:57Z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E52B91618D6945DE951A8192E4EDE905_13</vt:lpwstr>
  </property>
  <property fmtid="{D5CDD505-2E9C-101B-9397-08002B2CF9AE}" pid="4" name="KSOTemplateUUID">
    <vt:lpwstr>v1.0_mb_UUIMg04nbRBjpbKYMIkYSA==</vt:lpwstr>
  </property>
  <property fmtid="{D5CDD505-2E9C-101B-9397-08002B2CF9AE}" pid="5" name="ContentTypeId">
    <vt:lpwstr>0x010100F56D0951E120B94AAFE3770C299CB231</vt:lpwstr>
  </property>
  <property fmtid="{D5CDD505-2E9C-101B-9397-08002B2CF9AE}" pid="6" name="MediaServiceImageTags">
    <vt:lpwstr/>
  </property>
</Properties>
</file>