
<file path=[Content_Types].xml><?xml version="1.0" encoding="utf-8"?>
<Types xmlns="http://schemas.openxmlformats.org/package/2006/content-types">
  <Default Extension="xml" ContentType="application/xml"/>
  <Default Extension="jpeg" ContentType="image/jpeg"/>
  <Default Extension="JPG" ContentType="image/.jpg"/>
  <Default Extension="png" ContentType="image/png"/>
  <Default Extension="rels" ContentType="application/vnd.openxmlformats-package.relationships+xml"/>
  <Override PartName="/customXml/itemProps420.xml" ContentType="application/vnd.openxmlformats-officedocument.customXmlProperties+xml"/>
  <Override PartName="/customXml/itemProps421.xml" ContentType="application/vnd.openxmlformats-officedocument.customXmlProperties+xml"/>
  <Override PartName="/customXml/itemProps422.xml" ContentType="application/vnd.openxmlformats-officedocument.customXmlProperti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3.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1" r:id="rId3"/>
    <p:sldMasterId id="2147483674" r:id="rId4"/>
  </p:sldMasterIdLst>
  <p:notesMasterIdLst>
    <p:notesMasterId r:id="rId6"/>
  </p:notesMasterIdLst>
  <p:handoutMasterIdLst>
    <p:handoutMasterId r:id="rId42"/>
  </p:handoutMasterIdLst>
  <p:sldIdLst>
    <p:sldId id="383" r:id="rId5"/>
    <p:sldId id="260" r:id="rId7"/>
    <p:sldId id="261" r:id="rId8"/>
    <p:sldId id="654" r:id="rId9"/>
    <p:sldId id="548" r:id="rId10"/>
    <p:sldId id="656" r:id="rId11"/>
    <p:sldId id="657" r:id="rId12"/>
    <p:sldId id="658" r:id="rId13"/>
    <p:sldId id="659" r:id="rId14"/>
    <p:sldId id="660" r:id="rId15"/>
    <p:sldId id="661" r:id="rId16"/>
    <p:sldId id="662" r:id="rId17"/>
    <p:sldId id="663" r:id="rId18"/>
    <p:sldId id="664" r:id="rId19"/>
    <p:sldId id="651" r:id="rId20"/>
    <p:sldId id="665" r:id="rId21"/>
    <p:sldId id="666" r:id="rId22"/>
    <p:sldId id="667" r:id="rId23"/>
    <p:sldId id="668" r:id="rId24"/>
    <p:sldId id="669" r:id="rId25"/>
    <p:sldId id="671" r:id="rId26"/>
    <p:sldId id="670" r:id="rId27"/>
    <p:sldId id="652" r:id="rId28"/>
    <p:sldId id="672" r:id="rId29"/>
    <p:sldId id="673" r:id="rId30"/>
    <p:sldId id="674" r:id="rId31"/>
    <p:sldId id="675" r:id="rId32"/>
    <p:sldId id="676" r:id="rId33"/>
    <p:sldId id="677" r:id="rId34"/>
    <p:sldId id="678" r:id="rId35"/>
    <p:sldId id="679" r:id="rId36"/>
    <p:sldId id="653" r:id="rId37"/>
    <p:sldId id="547" r:id="rId38"/>
    <p:sldId id="629" r:id="rId39"/>
    <p:sldId id="630" r:id="rId40"/>
    <p:sldId id="302" r:id="rId41"/>
  </p:sldIdLst>
  <p:sldSz cx="12192000" cy="6858000"/>
  <p:notesSz cx="6858000" cy="9144000"/>
  <p:embeddedFontLst>
    <p:embeddedFont>
      <p:font typeface="Calibri" panose="020F0502020204030204"/>
      <p:regular r:id="rId47"/>
      <p:bold r:id="rId48"/>
      <p:italic r:id="rId49"/>
      <p:boldItalic r:id="rId50"/>
    </p:embeddedFont>
    <p:embeddedFont>
      <p:font typeface="MyFont" panose="02010609030101010101" charset="-122"/>
      <p:regular r:id="rId51"/>
    </p:embeddedFont>
    <p:embeddedFont>
      <p:font typeface="微软雅黑" panose="020B0503020204020204" charset="-122"/>
      <p:regular r:id="rId52"/>
    </p:embeddedFont>
  </p:embeddedFontLst>
  <p:custDataLst>
    <p:tags r:id="rId5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47" userDrawn="1">
          <p15:clr>
            <a:srgbClr val="A4A3A4"/>
          </p15:clr>
        </p15:guide>
        <p15:guide id="2" pos="3931"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ngsoft" initials="k" lastIdx="1" clrIdx="0"/>
  <p:cmAuthor id="2" name="作者" initials="A" lastIdx="0" clrIdx="1"/>
  <p:cmAuthor id="3" name="wfhuang" initials="w" lastIdx="3"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96E6"/>
    <a:srgbClr val="00D4FE"/>
    <a:srgbClr val="00B9FA"/>
    <a:srgbClr val="FAFDFD"/>
    <a:srgbClr val="C3ACE4"/>
    <a:srgbClr val="A1B3E0"/>
    <a:srgbClr val="75CCD1"/>
    <a:srgbClr val="3DB1BA"/>
    <a:srgbClr val="6F3DBA"/>
    <a:srgbClr val="3D5E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8770A-6094-4C03-AB03-2F5C2EC5DB2F}" styleName="表样式 1 14">
    <a:wholeTbl>
      <a:tcTxStyle>
        <a:fontRef idx="none">
          <a:srgbClr val="000000"/>
        </a:fontRef>
      </a:tcTxStyle>
      <a:tcStyle>
        <a:tcBdr>
          <a:left>
            <a:ln w="12700" cmpd="sng">
              <a:solidFill>
                <a:schemeClr val="accent1"/>
              </a:solidFill>
              <a:prstDash val="solid"/>
            </a:ln>
          </a:left>
          <a:right>
            <a:ln w="12700" cmpd="sng">
              <a:solidFill>
                <a:schemeClr val="accent1"/>
              </a:solidFill>
              <a:prstDash val="solid"/>
            </a:ln>
          </a:right>
          <a:top>
            <a:ln w="12700" cmpd="sng">
              <a:solidFill>
                <a:schemeClr val="accent1"/>
              </a:solidFill>
              <a:prstDash val="solid"/>
            </a:ln>
          </a:top>
          <a:bottom>
            <a:ln w="12700" cmpd="sng">
              <a:solidFill>
                <a:schemeClr val="accent1"/>
              </a:solidFill>
              <a:prstDash val="solid"/>
            </a:ln>
          </a:bottom>
          <a:insideH>
            <a:ln>
              <a:noFill/>
            </a:ln>
          </a:insideH>
          <a:insideV>
            <a:ln>
              <a:noFill/>
            </a:ln>
          </a:insideV>
        </a:tcBdr>
        <a:fill>
          <a:solidFill>
            <a:srgbClr val="FFFFFF"/>
          </a:solidFill>
        </a:fill>
      </a:tcStyle>
    </a:wholeTbl>
    <a:band2H>
      <a:tcStyle>
        <a:tcBdr/>
        <a:fill>
          <a:solidFill>
            <a:schemeClr val="accent1">
              <a:lumMod val="10000"/>
              <a:lumOff val="90000"/>
            </a:schemeClr>
          </a:solidFill>
        </a:fill>
      </a:tcStyle>
    </a:band2H>
    <a:band1V>
      <a:tcStyle>
        <a:tcBdr>
          <a:left>
            <a:ln w="12700" cmpd="sng">
              <a:solidFill>
                <a:schemeClr val="accent1"/>
              </a:solidFill>
              <a:prstDash val="solid"/>
            </a:ln>
          </a:left>
          <a:right>
            <a:ln w="12700" cmpd="sng">
              <a:solidFill>
                <a:schemeClr val="accent1"/>
              </a:solidFill>
              <a:prstDash val="solid"/>
            </a:ln>
          </a:right>
          <a:top>
            <a:ln w="12700" cmpd="sng">
              <a:solidFill>
                <a:schemeClr val="accent1"/>
              </a:solidFill>
              <a:prstDash val="solid"/>
            </a:ln>
          </a:top>
          <a:bottom>
            <a:ln w="12700" cmpd="sng">
              <a:solidFill>
                <a:schemeClr val="accent1"/>
              </a:solidFill>
              <a:prstDash val="solid"/>
            </a:ln>
          </a:bottom>
          <a:insideH>
            <a:ln>
              <a:noFill/>
            </a:ln>
          </a:insideH>
          <a:insideV>
            <a:ln>
              <a:noFill/>
            </a:ln>
          </a:insideV>
        </a:tcBdr>
        <a:fill>
          <a:solidFill>
            <a:schemeClr val="accent1">
              <a:lumMod val="10000"/>
              <a:lumOff val="90000"/>
            </a:schemeClr>
          </a:solidFill>
        </a:fill>
      </a:tcStyle>
    </a:band1V>
    <a:band2V>
      <a:tcStyle>
        <a:tcBdr>
          <a:left>
            <a:ln>
              <a:noFill/>
            </a:ln>
          </a:left>
          <a:right>
            <a:ln>
              <a:noFill/>
            </a:ln>
          </a:right>
          <a:top>
            <a:ln w="12700" cmpd="sng">
              <a:solidFill>
                <a:schemeClr val="accent1"/>
              </a:solidFill>
              <a:prstDash val="solid"/>
            </a:ln>
          </a:top>
          <a:bottom>
            <a:ln w="12700" cmpd="sng">
              <a:solidFill>
                <a:schemeClr val="accent1"/>
              </a:solidFill>
              <a:prstDash val="solid"/>
            </a:ln>
          </a:bottom>
          <a:insideH>
            <a:ln>
              <a:noFill/>
            </a:ln>
          </a:insideH>
          <a:insideV>
            <a:ln>
              <a:noFill/>
            </a:ln>
          </a:insideV>
        </a:tcBdr>
        <a:fill>
          <a:noFill/>
        </a:fill>
      </a:tcStyle>
    </a:band2V>
    <a:lastCol>
      <a:tcTxStyle b="on">
        <a:fontRef idx="none">
          <a:srgbClr val="08090C"/>
        </a:fontRef>
      </a:tcTxStyle>
      <a:tcStyle>
        <a:tcBdr>
          <a:left>
            <a:ln>
              <a:noFill/>
            </a:ln>
          </a:left>
          <a:right>
            <a:ln w="12700" cmpd="sng">
              <a:solidFill>
                <a:schemeClr val="accent1"/>
              </a:solidFill>
              <a:prstDash val="solid"/>
            </a:ln>
          </a:right>
          <a:top>
            <a:ln w="12700" cmpd="sng">
              <a:solidFill>
                <a:schemeClr val="accent1"/>
              </a:solidFill>
              <a:prstDash val="solid"/>
            </a:ln>
          </a:top>
          <a:bottom>
            <a:ln w="12700" cmpd="sng">
              <a:solidFill>
                <a:schemeClr val="accent1"/>
              </a:solidFill>
              <a:prstDash val="solid"/>
            </a:ln>
          </a:bottom>
          <a:insideH>
            <a:ln>
              <a:noFill/>
            </a:ln>
          </a:insideH>
          <a:insideV>
            <a:ln>
              <a:noFill/>
            </a:ln>
          </a:insideV>
        </a:tcBdr>
        <a:fill>
          <a:solidFill>
            <a:schemeClr val="accent1">
              <a:lumMod val="20000"/>
              <a:lumOff val="80000"/>
            </a:schemeClr>
          </a:solidFill>
        </a:fill>
      </a:tcStyle>
    </a:lastCol>
    <a:firstCol>
      <a:tcTxStyle b="on">
        <a:fontRef idx="none">
          <a:srgbClr val="08090C"/>
        </a:fontRef>
      </a:tcTxStyle>
      <a:tcStyle>
        <a:tcBdr>
          <a:left>
            <a:ln w="12700" cmpd="sng">
              <a:solidFill>
                <a:schemeClr val="accent1"/>
              </a:solidFill>
              <a:prstDash val="solid"/>
            </a:ln>
          </a:left>
          <a:right>
            <a:ln>
              <a:noFill/>
            </a:ln>
          </a:right>
          <a:top>
            <a:ln w="12700" cmpd="sng">
              <a:solidFill>
                <a:schemeClr val="accent1"/>
              </a:solidFill>
              <a:prstDash val="solid"/>
            </a:ln>
          </a:top>
          <a:bottom>
            <a:ln w="12700" cmpd="sng">
              <a:solidFill>
                <a:schemeClr val="accent1"/>
              </a:solidFill>
              <a:prstDash val="solid"/>
            </a:ln>
          </a:bottom>
          <a:insideH>
            <a:ln>
              <a:noFill/>
            </a:ln>
          </a:insideH>
          <a:insideV>
            <a:ln>
              <a:noFill/>
            </a:ln>
          </a:insideV>
        </a:tcBdr>
        <a:fill>
          <a:solidFill>
            <a:schemeClr val="accent1">
              <a:lumMod val="20000"/>
              <a:lumOff val="80000"/>
            </a:schemeClr>
          </a:solidFill>
        </a:fill>
      </a:tcStyle>
    </a:firstCol>
    <a:lastRow>
      <a:tcTxStyle b="on">
        <a:fontRef idx="none">
          <a:schemeClr val="accent1"/>
        </a:fontRef>
      </a:tcTxStyle>
      <a:tcStyle>
        <a:tcBdr>
          <a:left>
            <a:ln w="12700" cmpd="sng">
              <a:solidFill>
                <a:schemeClr val="accent1"/>
              </a:solidFill>
              <a:prstDash val="solid"/>
            </a:ln>
          </a:left>
          <a:right>
            <a:ln w="12700" cmpd="sng">
              <a:solidFill>
                <a:schemeClr val="accent1"/>
              </a:solidFill>
              <a:prstDash val="solid"/>
            </a:ln>
          </a:right>
          <a:top>
            <a:ln w="9525" cmpd="sng">
              <a:solidFill>
                <a:schemeClr val="accent1"/>
              </a:solidFill>
              <a:prstDash val="solid"/>
            </a:ln>
          </a:top>
          <a:bottom>
            <a:ln w="12700" cmpd="sng">
              <a:solidFill>
                <a:schemeClr val="accent1"/>
              </a:solidFill>
              <a:prstDash val="solid"/>
            </a:ln>
          </a:bottom>
          <a:insideH>
            <a:ln>
              <a:noFill/>
            </a:ln>
          </a:insideH>
          <a:insideV>
            <a:ln>
              <a:noFill/>
            </a:ln>
          </a:insideV>
        </a:tcBdr>
        <a:fill>
          <a:solidFill>
            <a:srgbClr val="FFFFFF"/>
          </a:solidFill>
        </a:fill>
      </a:tcStyle>
    </a:lastRow>
    <a:seCell>
      <a:tcStyle>
        <a:tcBdr>
          <a:left>
            <a:ln>
              <a:noFill/>
            </a:ln>
          </a:left>
          <a:right>
            <a:ln w="12700" cmpd="sng">
              <a:solidFill>
                <a:schemeClr val="accent1"/>
              </a:solidFill>
              <a:prstDash val="solid"/>
            </a:ln>
          </a:right>
          <a:top>
            <a:ln w="9525" cmpd="sng">
              <a:solidFill>
                <a:schemeClr val="accent1"/>
              </a:solidFill>
              <a:prstDash val="solid"/>
            </a:ln>
          </a:top>
          <a:bottom>
            <a:ln w="12700" cmpd="sng">
              <a:solidFill>
                <a:schemeClr val="accent1"/>
              </a:solidFill>
              <a:prstDash val="solid"/>
            </a:ln>
          </a:bottom>
          <a:insideH>
            <a:ln>
              <a:noFill/>
            </a:ln>
          </a:insideH>
          <a:insideV>
            <a:ln>
              <a:noFill/>
            </a:ln>
          </a:insideV>
        </a:tcBdr>
        <a:fill>
          <a:solidFill>
            <a:srgbClr val="FFFFFF"/>
          </a:solidFill>
        </a:fill>
      </a:tcStyle>
    </a:seCell>
    <a:swCell>
      <a:tcStyle>
        <a:tcBdr>
          <a:left>
            <a:ln w="12700" cmpd="sng">
              <a:solidFill>
                <a:schemeClr val="accent1"/>
              </a:solidFill>
              <a:prstDash val="solid"/>
            </a:ln>
          </a:left>
          <a:right>
            <a:ln>
              <a:noFill/>
            </a:ln>
          </a:right>
          <a:top>
            <a:ln w="9525" cmpd="sng">
              <a:solidFill>
                <a:schemeClr val="accent1"/>
              </a:solidFill>
              <a:prstDash val="solid"/>
            </a:ln>
          </a:top>
          <a:bottom>
            <a:ln w="12700" cmpd="sng">
              <a:solidFill>
                <a:schemeClr val="accent1"/>
              </a:solidFill>
              <a:prstDash val="solid"/>
            </a:ln>
          </a:bottom>
          <a:insideH>
            <a:ln>
              <a:noFill/>
            </a:ln>
          </a:insideH>
          <a:insideV>
            <a:ln>
              <a:noFill/>
            </a:ln>
          </a:insideV>
        </a:tcBdr>
        <a:fill>
          <a:solidFill>
            <a:srgbClr val="FFFFFF"/>
          </a:solidFill>
        </a:fill>
      </a:tcStyle>
    </a:swCell>
    <a:firstRow>
      <a:tcTxStyle b="on">
        <a:fontRef idx="none">
          <a:schemeClr val="accent1"/>
        </a:fontRef>
      </a:tcTxStyle>
      <a:tcStyle>
        <a:tcBdr>
          <a:left>
            <a:ln w="12700" cmpd="sng">
              <a:solidFill>
                <a:schemeClr val="accent1"/>
              </a:solidFill>
              <a:prstDash val="solid"/>
            </a:ln>
          </a:left>
          <a:right>
            <a:ln w="12700" cmpd="sng">
              <a:solidFill>
                <a:schemeClr val="accent1"/>
              </a:solidFill>
              <a:prstDash val="solid"/>
            </a:ln>
          </a:right>
          <a:top>
            <a:ln w="12700" cmpd="sng">
              <a:solidFill>
                <a:schemeClr val="accent1"/>
              </a:solidFill>
              <a:prstDash val="solid"/>
            </a:ln>
          </a:top>
          <a:bottom>
            <a:ln w="9525" cmpd="sng">
              <a:solidFill>
                <a:schemeClr val="accent1"/>
              </a:solidFill>
              <a:prstDash val="solid"/>
            </a:ln>
          </a:bottom>
          <a:insideH>
            <a:ln>
              <a:noFill/>
            </a:ln>
          </a:insideH>
          <a:insideV>
            <a:ln>
              <a:noFill/>
            </a:ln>
          </a:insideV>
        </a:tcBdr>
        <a:fill>
          <a:solidFill>
            <a:schemeClr val="accent1">
              <a:lumMod val="20000"/>
              <a:lumOff val="80000"/>
            </a:schemeClr>
          </a:solidFill>
        </a:fill>
      </a:tcStyle>
    </a:firstRow>
  </a:tblStyle>
  <a:tblStyle styleId="{F5AE5E3F-F479-4E44-B0B9-68239D7C50F3}" styleName="表样式 1 14">
    <a:wholeTbl>
      <a:tcTxStyle>
        <a:fontRef idx="none">
          <a:srgbClr val="000000"/>
        </a:fontRef>
      </a:tcTxStyle>
      <a:tcStyle>
        <a:tcBdr>
          <a:left>
            <a:ln w="12700" cmpd="sng">
              <a:solidFill>
                <a:schemeClr val="accent1"/>
              </a:solidFill>
              <a:prstDash val="solid"/>
            </a:ln>
          </a:left>
          <a:right>
            <a:ln w="12700" cmpd="sng">
              <a:solidFill>
                <a:schemeClr val="accent1"/>
              </a:solidFill>
              <a:prstDash val="solid"/>
            </a:ln>
          </a:right>
          <a:top>
            <a:ln w="12700" cmpd="sng">
              <a:solidFill>
                <a:schemeClr val="accent1"/>
              </a:solidFill>
              <a:prstDash val="solid"/>
            </a:ln>
          </a:top>
          <a:bottom>
            <a:ln w="12700" cmpd="sng">
              <a:solidFill>
                <a:schemeClr val="accent1"/>
              </a:solidFill>
              <a:prstDash val="solid"/>
            </a:ln>
          </a:bottom>
          <a:insideH>
            <a:ln>
              <a:noFill/>
            </a:ln>
          </a:insideH>
          <a:insideV>
            <a:ln>
              <a:noFill/>
            </a:ln>
          </a:insideV>
        </a:tcBdr>
        <a:fill>
          <a:solidFill>
            <a:srgbClr val="FFFFFF"/>
          </a:solidFill>
        </a:fill>
      </a:tcStyle>
    </a:wholeTbl>
    <a:band2H>
      <a:tcStyle>
        <a:tcBdr/>
        <a:fill>
          <a:solidFill>
            <a:schemeClr val="accent1">
              <a:lumMod val="10000"/>
              <a:lumOff val="90000"/>
            </a:schemeClr>
          </a:solidFill>
        </a:fill>
      </a:tcStyle>
    </a:band2H>
    <a:band1V>
      <a:tcStyle>
        <a:tcBdr>
          <a:left>
            <a:ln w="12700" cmpd="sng">
              <a:solidFill>
                <a:schemeClr val="accent1"/>
              </a:solidFill>
              <a:prstDash val="solid"/>
            </a:ln>
          </a:left>
          <a:right>
            <a:ln w="12700" cmpd="sng">
              <a:solidFill>
                <a:schemeClr val="accent1"/>
              </a:solidFill>
              <a:prstDash val="solid"/>
            </a:ln>
          </a:right>
          <a:top>
            <a:ln w="12700" cmpd="sng">
              <a:solidFill>
                <a:schemeClr val="accent1"/>
              </a:solidFill>
              <a:prstDash val="solid"/>
            </a:ln>
          </a:top>
          <a:bottom>
            <a:ln w="12700" cmpd="sng">
              <a:solidFill>
                <a:schemeClr val="accent1"/>
              </a:solidFill>
              <a:prstDash val="solid"/>
            </a:ln>
          </a:bottom>
          <a:insideH>
            <a:ln>
              <a:noFill/>
            </a:ln>
          </a:insideH>
          <a:insideV>
            <a:ln>
              <a:noFill/>
            </a:ln>
          </a:insideV>
        </a:tcBdr>
        <a:fill>
          <a:solidFill>
            <a:schemeClr val="accent1">
              <a:lumMod val="10000"/>
              <a:lumOff val="90000"/>
            </a:schemeClr>
          </a:solidFill>
        </a:fill>
      </a:tcStyle>
    </a:band1V>
    <a:band2V>
      <a:tcStyle>
        <a:tcBdr>
          <a:left>
            <a:ln>
              <a:noFill/>
            </a:ln>
          </a:left>
          <a:right>
            <a:ln>
              <a:noFill/>
            </a:ln>
          </a:right>
          <a:top>
            <a:ln w="12700" cmpd="sng">
              <a:solidFill>
                <a:schemeClr val="accent1"/>
              </a:solidFill>
              <a:prstDash val="solid"/>
            </a:ln>
          </a:top>
          <a:bottom>
            <a:ln w="12700" cmpd="sng">
              <a:solidFill>
                <a:schemeClr val="accent1"/>
              </a:solidFill>
              <a:prstDash val="solid"/>
            </a:ln>
          </a:bottom>
          <a:insideH>
            <a:ln>
              <a:noFill/>
            </a:ln>
          </a:insideH>
          <a:insideV>
            <a:ln>
              <a:noFill/>
            </a:ln>
          </a:insideV>
        </a:tcBdr>
        <a:fill>
          <a:noFill/>
        </a:fill>
      </a:tcStyle>
    </a:band2V>
    <a:lastCol>
      <a:tcTxStyle b="on">
        <a:fontRef idx="none">
          <a:srgbClr val="08090C"/>
        </a:fontRef>
      </a:tcTxStyle>
      <a:tcStyle>
        <a:tcBdr>
          <a:left>
            <a:ln>
              <a:noFill/>
            </a:ln>
          </a:left>
          <a:right>
            <a:ln w="12700" cmpd="sng">
              <a:solidFill>
                <a:schemeClr val="accent1"/>
              </a:solidFill>
              <a:prstDash val="solid"/>
            </a:ln>
          </a:right>
          <a:top>
            <a:ln w="12700" cmpd="sng">
              <a:solidFill>
                <a:schemeClr val="accent1"/>
              </a:solidFill>
              <a:prstDash val="solid"/>
            </a:ln>
          </a:top>
          <a:bottom>
            <a:ln w="12700" cmpd="sng">
              <a:solidFill>
                <a:schemeClr val="accent1"/>
              </a:solidFill>
              <a:prstDash val="solid"/>
            </a:ln>
          </a:bottom>
          <a:insideH>
            <a:ln>
              <a:noFill/>
            </a:ln>
          </a:insideH>
          <a:insideV>
            <a:ln>
              <a:noFill/>
            </a:ln>
          </a:insideV>
        </a:tcBdr>
        <a:fill>
          <a:solidFill>
            <a:schemeClr val="accent1">
              <a:lumMod val="20000"/>
              <a:lumOff val="80000"/>
            </a:schemeClr>
          </a:solidFill>
        </a:fill>
      </a:tcStyle>
    </a:lastCol>
    <a:firstCol>
      <a:tcTxStyle b="on">
        <a:fontRef idx="none">
          <a:srgbClr val="08090C"/>
        </a:fontRef>
      </a:tcTxStyle>
      <a:tcStyle>
        <a:tcBdr>
          <a:left>
            <a:ln w="12700" cmpd="sng">
              <a:solidFill>
                <a:schemeClr val="accent1"/>
              </a:solidFill>
              <a:prstDash val="solid"/>
            </a:ln>
          </a:left>
          <a:right>
            <a:ln>
              <a:noFill/>
            </a:ln>
          </a:right>
          <a:top>
            <a:ln w="12700" cmpd="sng">
              <a:solidFill>
                <a:schemeClr val="accent1"/>
              </a:solidFill>
              <a:prstDash val="solid"/>
            </a:ln>
          </a:top>
          <a:bottom>
            <a:ln w="12700" cmpd="sng">
              <a:solidFill>
                <a:schemeClr val="accent1"/>
              </a:solidFill>
              <a:prstDash val="solid"/>
            </a:ln>
          </a:bottom>
          <a:insideH>
            <a:ln>
              <a:noFill/>
            </a:ln>
          </a:insideH>
          <a:insideV>
            <a:ln>
              <a:noFill/>
            </a:ln>
          </a:insideV>
        </a:tcBdr>
        <a:fill>
          <a:solidFill>
            <a:schemeClr val="accent1">
              <a:lumMod val="20000"/>
              <a:lumOff val="80000"/>
            </a:schemeClr>
          </a:solidFill>
        </a:fill>
      </a:tcStyle>
    </a:firstCol>
    <a:lastRow>
      <a:tcTxStyle b="on">
        <a:fontRef idx="none">
          <a:schemeClr val="accent1"/>
        </a:fontRef>
      </a:tcTxStyle>
      <a:tcStyle>
        <a:tcBdr>
          <a:left>
            <a:ln w="12700" cmpd="sng">
              <a:solidFill>
                <a:schemeClr val="accent1"/>
              </a:solidFill>
              <a:prstDash val="solid"/>
            </a:ln>
          </a:left>
          <a:right>
            <a:ln w="12700" cmpd="sng">
              <a:solidFill>
                <a:schemeClr val="accent1"/>
              </a:solidFill>
              <a:prstDash val="solid"/>
            </a:ln>
          </a:right>
          <a:top>
            <a:ln w="9525" cmpd="sng">
              <a:solidFill>
                <a:schemeClr val="accent1"/>
              </a:solidFill>
              <a:prstDash val="solid"/>
            </a:ln>
          </a:top>
          <a:bottom>
            <a:ln w="12700" cmpd="sng">
              <a:solidFill>
                <a:schemeClr val="accent1"/>
              </a:solidFill>
              <a:prstDash val="solid"/>
            </a:ln>
          </a:bottom>
          <a:insideH>
            <a:ln>
              <a:noFill/>
            </a:ln>
          </a:insideH>
          <a:insideV>
            <a:ln>
              <a:noFill/>
            </a:ln>
          </a:insideV>
        </a:tcBdr>
        <a:fill>
          <a:solidFill>
            <a:srgbClr val="FFFFFF"/>
          </a:solidFill>
        </a:fill>
      </a:tcStyle>
    </a:lastRow>
    <a:seCell>
      <a:tcStyle>
        <a:tcBdr>
          <a:left>
            <a:ln>
              <a:noFill/>
            </a:ln>
          </a:left>
          <a:right>
            <a:ln w="12700" cmpd="sng">
              <a:solidFill>
                <a:schemeClr val="accent1"/>
              </a:solidFill>
              <a:prstDash val="solid"/>
            </a:ln>
          </a:right>
          <a:top>
            <a:ln w="9525" cmpd="sng">
              <a:solidFill>
                <a:schemeClr val="accent1"/>
              </a:solidFill>
              <a:prstDash val="solid"/>
            </a:ln>
          </a:top>
          <a:bottom>
            <a:ln w="12700" cmpd="sng">
              <a:solidFill>
                <a:schemeClr val="accent1"/>
              </a:solidFill>
              <a:prstDash val="solid"/>
            </a:ln>
          </a:bottom>
          <a:insideH>
            <a:ln>
              <a:noFill/>
            </a:ln>
          </a:insideH>
          <a:insideV>
            <a:ln>
              <a:noFill/>
            </a:ln>
          </a:insideV>
        </a:tcBdr>
        <a:fill>
          <a:solidFill>
            <a:srgbClr val="FFFFFF"/>
          </a:solidFill>
        </a:fill>
      </a:tcStyle>
    </a:seCell>
    <a:swCell>
      <a:tcStyle>
        <a:tcBdr>
          <a:left>
            <a:ln w="12700" cmpd="sng">
              <a:solidFill>
                <a:schemeClr val="accent1"/>
              </a:solidFill>
              <a:prstDash val="solid"/>
            </a:ln>
          </a:left>
          <a:right>
            <a:ln>
              <a:noFill/>
            </a:ln>
          </a:right>
          <a:top>
            <a:ln w="9525" cmpd="sng">
              <a:solidFill>
                <a:schemeClr val="accent1"/>
              </a:solidFill>
              <a:prstDash val="solid"/>
            </a:ln>
          </a:top>
          <a:bottom>
            <a:ln w="12700" cmpd="sng">
              <a:solidFill>
                <a:schemeClr val="accent1"/>
              </a:solidFill>
              <a:prstDash val="solid"/>
            </a:ln>
          </a:bottom>
          <a:insideH>
            <a:ln>
              <a:noFill/>
            </a:ln>
          </a:insideH>
          <a:insideV>
            <a:ln>
              <a:noFill/>
            </a:ln>
          </a:insideV>
        </a:tcBdr>
        <a:fill>
          <a:solidFill>
            <a:srgbClr val="FFFFFF"/>
          </a:solidFill>
        </a:fill>
      </a:tcStyle>
    </a:swCell>
    <a:firstRow>
      <a:tcTxStyle b="on">
        <a:fontRef idx="none">
          <a:schemeClr val="accent1"/>
        </a:fontRef>
      </a:tcTxStyle>
      <a:tcStyle>
        <a:tcBdr>
          <a:left>
            <a:ln w="12700" cmpd="sng">
              <a:solidFill>
                <a:schemeClr val="accent1"/>
              </a:solidFill>
              <a:prstDash val="solid"/>
            </a:ln>
          </a:left>
          <a:right>
            <a:ln w="12700" cmpd="sng">
              <a:solidFill>
                <a:schemeClr val="accent1"/>
              </a:solidFill>
              <a:prstDash val="solid"/>
            </a:ln>
          </a:right>
          <a:top>
            <a:ln w="12700" cmpd="sng">
              <a:solidFill>
                <a:schemeClr val="accent1"/>
              </a:solidFill>
              <a:prstDash val="solid"/>
            </a:ln>
          </a:top>
          <a:bottom>
            <a:ln w="9525" cmpd="sng">
              <a:solidFill>
                <a:schemeClr val="accent1"/>
              </a:solidFill>
              <a:prstDash val="solid"/>
            </a:ln>
          </a:bottom>
          <a:insideH>
            <a:ln>
              <a:noFill/>
            </a:ln>
          </a:insideH>
          <a:insideV>
            <a:ln>
              <a:noFill/>
            </a:ln>
          </a:insideV>
        </a:tcBdr>
        <a:fill>
          <a:solidFill>
            <a:schemeClr val="accent1">
              <a:lumMod val="20000"/>
              <a:lumOff val="80000"/>
            </a:schemeClr>
          </a:solidFill>
        </a:fill>
      </a:tcStyle>
    </a:firstRow>
  </a:tblStyle>
  <a:tblStyle styleId="{E890FEAA-BCCC-4CE9-8715-2B8807E2D0A1}" styleName="表样式 1 14">
    <a:wholeTbl>
      <a:tcTxStyle>
        <a:fontRef idx="none">
          <a:srgbClr val="000000"/>
        </a:fontRef>
      </a:tcTxStyle>
      <a:tcStyle>
        <a:tcBdr>
          <a:left>
            <a:ln w="12700" cmpd="sng">
              <a:solidFill>
                <a:schemeClr val="accent1"/>
              </a:solidFill>
              <a:prstDash val="solid"/>
            </a:ln>
          </a:left>
          <a:right>
            <a:ln w="12700" cmpd="sng">
              <a:solidFill>
                <a:schemeClr val="accent1"/>
              </a:solidFill>
              <a:prstDash val="solid"/>
            </a:ln>
          </a:right>
          <a:top>
            <a:ln w="12700" cmpd="sng">
              <a:solidFill>
                <a:schemeClr val="accent1"/>
              </a:solidFill>
              <a:prstDash val="solid"/>
            </a:ln>
          </a:top>
          <a:bottom>
            <a:ln w="12700" cmpd="sng">
              <a:solidFill>
                <a:schemeClr val="accent1"/>
              </a:solidFill>
              <a:prstDash val="solid"/>
            </a:ln>
          </a:bottom>
          <a:insideH>
            <a:ln>
              <a:noFill/>
            </a:ln>
          </a:insideH>
          <a:insideV>
            <a:ln>
              <a:noFill/>
            </a:ln>
          </a:insideV>
        </a:tcBdr>
        <a:fill>
          <a:solidFill>
            <a:srgbClr val="FFFFFF"/>
          </a:solidFill>
        </a:fill>
      </a:tcStyle>
    </a:wholeTbl>
    <a:band2H>
      <a:tcStyle>
        <a:tcBdr/>
        <a:fill>
          <a:solidFill>
            <a:schemeClr val="accent1">
              <a:lumMod val="10000"/>
              <a:lumOff val="90000"/>
            </a:schemeClr>
          </a:solidFill>
        </a:fill>
      </a:tcStyle>
    </a:band2H>
    <a:band1V>
      <a:tcStyle>
        <a:tcBdr>
          <a:left>
            <a:ln w="12700" cmpd="sng">
              <a:solidFill>
                <a:schemeClr val="accent1"/>
              </a:solidFill>
              <a:prstDash val="solid"/>
            </a:ln>
          </a:left>
          <a:right>
            <a:ln w="12700" cmpd="sng">
              <a:solidFill>
                <a:schemeClr val="accent1"/>
              </a:solidFill>
              <a:prstDash val="solid"/>
            </a:ln>
          </a:right>
          <a:top>
            <a:ln w="12700" cmpd="sng">
              <a:solidFill>
                <a:schemeClr val="accent1"/>
              </a:solidFill>
              <a:prstDash val="solid"/>
            </a:ln>
          </a:top>
          <a:bottom>
            <a:ln w="12700" cmpd="sng">
              <a:solidFill>
                <a:schemeClr val="accent1"/>
              </a:solidFill>
              <a:prstDash val="solid"/>
            </a:ln>
          </a:bottom>
          <a:insideH>
            <a:ln>
              <a:noFill/>
            </a:ln>
          </a:insideH>
          <a:insideV>
            <a:ln>
              <a:noFill/>
            </a:ln>
          </a:insideV>
        </a:tcBdr>
        <a:fill>
          <a:solidFill>
            <a:schemeClr val="accent1">
              <a:lumMod val="10000"/>
              <a:lumOff val="90000"/>
            </a:schemeClr>
          </a:solidFill>
        </a:fill>
      </a:tcStyle>
    </a:band1V>
    <a:band2V>
      <a:tcStyle>
        <a:tcBdr>
          <a:left>
            <a:ln>
              <a:noFill/>
            </a:ln>
          </a:left>
          <a:right>
            <a:ln>
              <a:noFill/>
            </a:ln>
          </a:right>
          <a:top>
            <a:ln w="12700" cmpd="sng">
              <a:solidFill>
                <a:schemeClr val="accent1"/>
              </a:solidFill>
              <a:prstDash val="solid"/>
            </a:ln>
          </a:top>
          <a:bottom>
            <a:ln w="12700" cmpd="sng">
              <a:solidFill>
                <a:schemeClr val="accent1"/>
              </a:solidFill>
              <a:prstDash val="solid"/>
            </a:ln>
          </a:bottom>
          <a:insideH>
            <a:ln>
              <a:noFill/>
            </a:ln>
          </a:insideH>
          <a:insideV>
            <a:ln>
              <a:noFill/>
            </a:ln>
          </a:insideV>
        </a:tcBdr>
        <a:fill>
          <a:noFill/>
        </a:fill>
      </a:tcStyle>
    </a:band2V>
    <a:lastCol>
      <a:tcTxStyle b="on">
        <a:fontRef idx="none">
          <a:srgbClr val="08090C"/>
        </a:fontRef>
      </a:tcTxStyle>
      <a:tcStyle>
        <a:tcBdr>
          <a:left>
            <a:ln>
              <a:noFill/>
            </a:ln>
          </a:left>
          <a:right>
            <a:ln w="12700" cmpd="sng">
              <a:solidFill>
                <a:schemeClr val="accent1"/>
              </a:solidFill>
              <a:prstDash val="solid"/>
            </a:ln>
          </a:right>
          <a:top>
            <a:ln w="12700" cmpd="sng">
              <a:solidFill>
                <a:schemeClr val="accent1"/>
              </a:solidFill>
              <a:prstDash val="solid"/>
            </a:ln>
          </a:top>
          <a:bottom>
            <a:ln w="12700" cmpd="sng">
              <a:solidFill>
                <a:schemeClr val="accent1"/>
              </a:solidFill>
              <a:prstDash val="solid"/>
            </a:ln>
          </a:bottom>
          <a:insideH>
            <a:ln>
              <a:noFill/>
            </a:ln>
          </a:insideH>
          <a:insideV>
            <a:ln>
              <a:noFill/>
            </a:ln>
          </a:insideV>
        </a:tcBdr>
        <a:fill>
          <a:solidFill>
            <a:schemeClr val="accent1">
              <a:lumMod val="20000"/>
              <a:lumOff val="80000"/>
            </a:schemeClr>
          </a:solidFill>
        </a:fill>
      </a:tcStyle>
    </a:lastCol>
    <a:firstCol>
      <a:tcTxStyle b="on">
        <a:fontRef idx="none">
          <a:srgbClr val="08090C"/>
        </a:fontRef>
      </a:tcTxStyle>
      <a:tcStyle>
        <a:tcBdr>
          <a:left>
            <a:ln w="12700" cmpd="sng">
              <a:solidFill>
                <a:schemeClr val="accent1"/>
              </a:solidFill>
              <a:prstDash val="solid"/>
            </a:ln>
          </a:left>
          <a:right>
            <a:ln>
              <a:noFill/>
            </a:ln>
          </a:right>
          <a:top>
            <a:ln w="12700" cmpd="sng">
              <a:solidFill>
                <a:schemeClr val="accent1"/>
              </a:solidFill>
              <a:prstDash val="solid"/>
            </a:ln>
          </a:top>
          <a:bottom>
            <a:ln w="12700" cmpd="sng">
              <a:solidFill>
                <a:schemeClr val="accent1"/>
              </a:solidFill>
              <a:prstDash val="solid"/>
            </a:ln>
          </a:bottom>
          <a:insideH>
            <a:ln>
              <a:noFill/>
            </a:ln>
          </a:insideH>
          <a:insideV>
            <a:ln>
              <a:noFill/>
            </a:ln>
          </a:insideV>
        </a:tcBdr>
        <a:fill>
          <a:solidFill>
            <a:schemeClr val="accent1">
              <a:lumMod val="20000"/>
              <a:lumOff val="80000"/>
            </a:schemeClr>
          </a:solidFill>
        </a:fill>
      </a:tcStyle>
    </a:firstCol>
    <a:lastRow>
      <a:tcTxStyle b="on">
        <a:fontRef idx="none">
          <a:schemeClr val="accent1"/>
        </a:fontRef>
      </a:tcTxStyle>
      <a:tcStyle>
        <a:tcBdr>
          <a:left>
            <a:ln w="12700" cmpd="sng">
              <a:solidFill>
                <a:schemeClr val="accent1"/>
              </a:solidFill>
              <a:prstDash val="solid"/>
            </a:ln>
          </a:left>
          <a:right>
            <a:ln w="12700" cmpd="sng">
              <a:solidFill>
                <a:schemeClr val="accent1"/>
              </a:solidFill>
              <a:prstDash val="solid"/>
            </a:ln>
          </a:right>
          <a:top>
            <a:ln w="9525" cmpd="sng">
              <a:solidFill>
                <a:schemeClr val="accent1"/>
              </a:solidFill>
              <a:prstDash val="solid"/>
            </a:ln>
          </a:top>
          <a:bottom>
            <a:ln w="12700" cmpd="sng">
              <a:solidFill>
                <a:schemeClr val="accent1"/>
              </a:solidFill>
              <a:prstDash val="solid"/>
            </a:ln>
          </a:bottom>
          <a:insideH>
            <a:ln>
              <a:noFill/>
            </a:ln>
          </a:insideH>
          <a:insideV>
            <a:ln>
              <a:noFill/>
            </a:ln>
          </a:insideV>
        </a:tcBdr>
        <a:fill>
          <a:solidFill>
            <a:srgbClr val="FFFFFF"/>
          </a:solidFill>
        </a:fill>
      </a:tcStyle>
    </a:lastRow>
    <a:seCell>
      <a:tcStyle>
        <a:tcBdr>
          <a:left>
            <a:ln>
              <a:noFill/>
            </a:ln>
          </a:left>
          <a:right>
            <a:ln w="12700" cmpd="sng">
              <a:solidFill>
                <a:schemeClr val="accent1"/>
              </a:solidFill>
              <a:prstDash val="solid"/>
            </a:ln>
          </a:right>
          <a:top>
            <a:ln w="9525" cmpd="sng">
              <a:solidFill>
                <a:schemeClr val="accent1"/>
              </a:solidFill>
              <a:prstDash val="solid"/>
            </a:ln>
          </a:top>
          <a:bottom>
            <a:ln w="12700" cmpd="sng">
              <a:solidFill>
                <a:schemeClr val="accent1"/>
              </a:solidFill>
              <a:prstDash val="solid"/>
            </a:ln>
          </a:bottom>
          <a:insideH>
            <a:ln>
              <a:noFill/>
            </a:ln>
          </a:insideH>
          <a:insideV>
            <a:ln>
              <a:noFill/>
            </a:ln>
          </a:insideV>
        </a:tcBdr>
        <a:fill>
          <a:solidFill>
            <a:srgbClr val="FFFFFF"/>
          </a:solidFill>
        </a:fill>
      </a:tcStyle>
    </a:seCell>
    <a:swCell>
      <a:tcStyle>
        <a:tcBdr>
          <a:left>
            <a:ln w="12700" cmpd="sng">
              <a:solidFill>
                <a:schemeClr val="accent1"/>
              </a:solidFill>
              <a:prstDash val="solid"/>
            </a:ln>
          </a:left>
          <a:right>
            <a:ln>
              <a:noFill/>
            </a:ln>
          </a:right>
          <a:top>
            <a:ln w="9525" cmpd="sng">
              <a:solidFill>
                <a:schemeClr val="accent1"/>
              </a:solidFill>
              <a:prstDash val="solid"/>
            </a:ln>
          </a:top>
          <a:bottom>
            <a:ln w="12700" cmpd="sng">
              <a:solidFill>
                <a:schemeClr val="accent1"/>
              </a:solidFill>
              <a:prstDash val="solid"/>
            </a:ln>
          </a:bottom>
          <a:insideH>
            <a:ln>
              <a:noFill/>
            </a:ln>
          </a:insideH>
          <a:insideV>
            <a:ln>
              <a:noFill/>
            </a:ln>
          </a:insideV>
        </a:tcBdr>
        <a:fill>
          <a:solidFill>
            <a:srgbClr val="FFFFFF"/>
          </a:solidFill>
        </a:fill>
      </a:tcStyle>
    </a:swCell>
    <a:firstRow>
      <a:tcTxStyle b="on">
        <a:fontRef idx="none">
          <a:schemeClr val="accent1"/>
        </a:fontRef>
      </a:tcTxStyle>
      <a:tcStyle>
        <a:tcBdr>
          <a:left>
            <a:ln w="12700" cmpd="sng">
              <a:solidFill>
                <a:schemeClr val="accent1"/>
              </a:solidFill>
              <a:prstDash val="solid"/>
            </a:ln>
          </a:left>
          <a:right>
            <a:ln w="12700" cmpd="sng">
              <a:solidFill>
                <a:schemeClr val="accent1"/>
              </a:solidFill>
              <a:prstDash val="solid"/>
            </a:ln>
          </a:right>
          <a:top>
            <a:ln w="12700" cmpd="sng">
              <a:solidFill>
                <a:schemeClr val="accent1"/>
              </a:solidFill>
              <a:prstDash val="solid"/>
            </a:ln>
          </a:top>
          <a:bottom>
            <a:ln w="9525" cmpd="sng">
              <a:solidFill>
                <a:schemeClr val="accent1"/>
              </a:solidFill>
              <a:prstDash val="solid"/>
            </a:ln>
          </a:bottom>
          <a:insideH>
            <a:ln>
              <a:noFill/>
            </a:ln>
          </a:insideH>
          <a:insideV>
            <a:ln>
              <a:noFill/>
            </a:ln>
          </a:insideV>
        </a:tcBdr>
        <a:fill>
          <a:solidFill>
            <a:schemeClr val="accent1">
              <a:lumMod val="20000"/>
              <a:lumOff val="80000"/>
            </a:schemeClr>
          </a:solidFill>
        </a:fill>
      </a:tcStyle>
    </a:firstRow>
  </a:tblStyle>
  <a:tblStyle styleId="{BF457700-79C5-4B06-9214-011517B3A2ED}" styleName="表样式 1 14">
    <a:wholeTbl>
      <a:tcTxStyle>
        <a:fontRef idx="none">
          <a:srgbClr val="000000"/>
        </a:fontRef>
      </a:tcTxStyle>
      <a:tcStyle>
        <a:tcBdr>
          <a:left>
            <a:ln w="12700" cmpd="sng">
              <a:solidFill>
                <a:schemeClr val="accent1"/>
              </a:solidFill>
              <a:prstDash val="solid"/>
            </a:ln>
          </a:left>
          <a:right>
            <a:ln w="12700" cmpd="sng">
              <a:solidFill>
                <a:schemeClr val="accent1"/>
              </a:solidFill>
              <a:prstDash val="solid"/>
            </a:ln>
          </a:right>
          <a:top>
            <a:ln w="12700" cmpd="sng">
              <a:solidFill>
                <a:schemeClr val="accent1"/>
              </a:solidFill>
              <a:prstDash val="solid"/>
            </a:ln>
          </a:top>
          <a:bottom>
            <a:ln w="12700" cmpd="sng">
              <a:solidFill>
                <a:schemeClr val="accent1"/>
              </a:solidFill>
              <a:prstDash val="solid"/>
            </a:ln>
          </a:bottom>
          <a:insideH>
            <a:ln>
              <a:noFill/>
            </a:ln>
          </a:insideH>
          <a:insideV>
            <a:ln>
              <a:noFill/>
            </a:ln>
          </a:insideV>
        </a:tcBdr>
        <a:fill>
          <a:solidFill>
            <a:srgbClr val="FFFFFF"/>
          </a:solidFill>
        </a:fill>
      </a:tcStyle>
    </a:wholeTbl>
    <a:band2H>
      <a:tcStyle>
        <a:tcBdr/>
        <a:fill>
          <a:solidFill>
            <a:schemeClr val="accent1">
              <a:lumMod val="10000"/>
              <a:lumOff val="90000"/>
            </a:schemeClr>
          </a:solidFill>
        </a:fill>
      </a:tcStyle>
    </a:band2H>
    <a:band1V>
      <a:tcStyle>
        <a:tcBdr>
          <a:left>
            <a:ln w="12700" cmpd="sng">
              <a:solidFill>
                <a:schemeClr val="accent1"/>
              </a:solidFill>
              <a:prstDash val="solid"/>
            </a:ln>
          </a:left>
          <a:right>
            <a:ln w="12700" cmpd="sng">
              <a:solidFill>
                <a:schemeClr val="accent1"/>
              </a:solidFill>
              <a:prstDash val="solid"/>
            </a:ln>
          </a:right>
          <a:top>
            <a:ln w="12700" cmpd="sng">
              <a:solidFill>
                <a:schemeClr val="accent1"/>
              </a:solidFill>
              <a:prstDash val="solid"/>
            </a:ln>
          </a:top>
          <a:bottom>
            <a:ln w="12700" cmpd="sng">
              <a:solidFill>
                <a:schemeClr val="accent1"/>
              </a:solidFill>
              <a:prstDash val="solid"/>
            </a:ln>
          </a:bottom>
          <a:insideH>
            <a:ln>
              <a:noFill/>
            </a:ln>
          </a:insideH>
          <a:insideV>
            <a:ln>
              <a:noFill/>
            </a:ln>
          </a:insideV>
        </a:tcBdr>
        <a:fill>
          <a:solidFill>
            <a:schemeClr val="accent1">
              <a:lumMod val="10000"/>
              <a:lumOff val="90000"/>
            </a:schemeClr>
          </a:solidFill>
        </a:fill>
      </a:tcStyle>
    </a:band1V>
    <a:band2V>
      <a:tcStyle>
        <a:tcBdr>
          <a:left>
            <a:ln>
              <a:noFill/>
            </a:ln>
          </a:left>
          <a:right>
            <a:ln>
              <a:noFill/>
            </a:ln>
          </a:right>
          <a:top>
            <a:ln w="12700" cmpd="sng">
              <a:solidFill>
                <a:schemeClr val="accent1"/>
              </a:solidFill>
              <a:prstDash val="solid"/>
            </a:ln>
          </a:top>
          <a:bottom>
            <a:ln w="12700" cmpd="sng">
              <a:solidFill>
                <a:schemeClr val="accent1"/>
              </a:solidFill>
              <a:prstDash val="solid"/>
            </a:ln>
          </a:bottom>
          <a:insideH>
            <a:ln>
              <a:noFill/>
            </a:ln>
          </a:insideH>
          <a:insideV>
            <a:ln>
              <a:noFill/>
            </a:ln>
          </a:insideV>
        </a:tcBdr>
        <a:fill>
          <a:noFill/>
        </a:fill>
      </a:tcStyle>
    </a:band2V>
    <a:lastCol>
      <a:tcTxStyle b="on">
        <a:fontRef idx="none">
          <a:srgbClr val="08090C"/>
        </a:fontRef>
      </a:tcTxStyle>
      <a:tcStyle>
        <a:tcBdr>
          <a:left>
            <a:ln>
              <a:noFill/>
            </a:ln>
          </a:left>
          <a:right>
            <a:ln w="12700" cmpd="sng">
              <a:solidFill>
                <a:schemeClr val="accent1"/>
              </a:solidFill>
              <a:prstDash val="solid"/>
            </a:ln>
          </a:right>
          <a:top>
            <a:ln w="12700" cmpd="sng">
              <a:solidFill>
                <a:schemeClr val="accent1"/>
              </a:solidFill>
              <a:prstDash val="solid"/>
            </a:ln>
          </a:top>
          <a:bottom>
            <a:ln w="12700" cmpd="sng">
              <a:solidFill>
                <a:schemeClr val="accent1"/>
              </a:solidFill>
              <a:prstDash val="solid"/>
            </a:ln>
          </a:bottom>
          <a:insideH>
            <a:ln>
              <a:noFill/>
            </a:ln>
          </a:insideH>
          <a:insideV>
            <a:ln>
              <a:noFill/>
            </a:ln>
          </a:insideV>
        </a:tcBdr>
        <a:fill>
          <a:solidFill>
            <a:schemeClr val="accent1">
              <a:lumMod val="20000"/>
              <a:lumOff val="80000"/>
            </a:schemeClr>
          </a:solidFill>
        </a:fill>
      </a:tcStyle>
    </a:lastCol>
    <a:firstCol>
      <a:tcTxStyle b="on">
        <a:fontRef idx="none">
          <a:srgbClr val="08090C"/>
        </a:fontRef>
      </a:tcTxStyle>
      <a:tcStyle>
        <a:tcBdr>
          <a:left>
            <a:ln w="12700" cmpd="sng">
              <a:solidFill>
                <a:schemeClr val="accent1"/>
              </a:solidFill>
              <a:prstDash val="solid"/>
            </a:ln>
          </a:left>
          <a:right>
            <a:ln>
              <a:noFill/>
            </a:ln>
          </a:right>
          <a:top>
            <a:ln w="12700" cmpd="sng">
              <a:solidFill>
                <a:schemeClr val="accent1"/>
              </a:solidFill>
              <a:prstDash val="solid"/>
            </a:ln>
          </a:top>
          <a:bottom>
            <a:ln w="12700" cmpd="sng">
              <a:solidFill>
                <a:schemeClr val="accent1"/>
              </a:solidFill>
              <a:prstDash val="solid"/>
            </a:ln>
          </a:bottom>
          <a:insideH>
            <a:ln>
              <a:noFill/>
            </a:ln>
          </a:insideH>
          <a:insideV>
            <a:ln>
              <a:noFill/>
            </a:ln>
          </a:insideV>
        </a:tcBdr>
        <a:fill>
          <a:solidFill>
            <a:schemeClr val="accent1">
              <a:lumMod val="20000"/>
              <a:lumOff val="80000"/>
            </a:schemeClr>
          </a:solidFill>
        </a:fill>
      </a:tcStyle>
    </a:firstCol>
    <a:lastRow>
      <a:tcTxStyle b="on">
        <a:fontRef idx="none">
          <a:schemeClr val="accent1"/>
        </a:fontRef>
      </a:tcTxStyle>
      <a:tcStyle>
        <a:tcBdr>
          <a:left>
            <a:ln w="12700" cmpd="sng">
              <a:solidFill>
                <a:schemeClr val="accent1"/>
              </a:solidFill>
              <a:prstDash val="solid"/>
            </a:ln>
          </a:left>
          <a:right>
            <a:ln w="12700" cmpd="sng">
              <a:solidFill>
                <a:schemeClr val="accent1"/>
              </a:solidFill>
              <a:prstDash val="solid"/>
            </a:ln>
          </a:right>
          <a:top>
            <a:ln w="9525" cmpd="sng">
              <a:solidFill>
                <a:schemeClr val="accent1"/>
              </a:solidFill>
              <a:prstDash val="solid"/>
            </a:ln>
          </a:top>
          <a:bottom>
            <a:ln w="12700" cmpd="sng">
              <a:solidFill>
                <a:schemeClr val="accent1"/>
              </a:solidFill>
              <a:prstDash val="solid"/>
            </a:ln>
          </a:bottom>
          <a:insideH>
            <a:ln>
              <a:noFill/>
            </a:ln>
          </a:insideH>
          <a:insideV>
            <a:ln>
              <a:noFill/>
            </a:ln>
          </a:insideV>
        </a:tcBdr>
        <a:fill>
          <a:solidFill>
            <a:srgbClr val="FFFFFF"/>
          </a:solidFill>
        </a:fill>
      </a:tcStyle>
    </a:lastRow>
    <a:seCell>
      <a:tcStyle>
        <a:tcBdr>
          <a:left>
            <a:ln>
              <a:noFill/>
            </a:ln>
          </a:left>
          <a:right>
            <a:ln w="12700" cmpd="sng">
              <a:solidFill>
                <a:schemeClr val="accent1"/>
              </a:solidFill>
              <a:prstDash val="solid"/>
            </a:ln>
          </a:right>
          <a:top>
            <a:ln w="9525" cmpd="sng">
              <a:solidFill>
                <a:schemeClr val="accent1"/>
              </a:solidFill>
              <a:prstDash val="solid"/>
            </a:ln>
          </a:top>
          <a:bottom>
            <a:ln w="12700" cmpd="sng">
              <a:solidFill>
                <a:schemeClr val="accent1"/>
              </a:solidFill>
              <a:prstDash val="solid"/>
            </a:ln>
          </a:bottom>
          <a:insideH>
            <a:ln>
              <a:noFill/>
            </a:ln>
          </a:insideH>
          <a:insideV>
            <a:ln>
              <a:noFill/>
            </a:ln>
          </a:insideV>
        </a:tcBdr>
        <a:fill>
          <a:solidFill>
            <a:srgbClr val="FFFFFF"/>
          </a:solidFill>
        </a:fill>
      </a:tcStyle>
    </a:seCell>
    <a:swCell>
      <a:tcStyle>
        <a:tcBdr>
          <a:left>
            <a:ln w="12700" cmpd="sng">
              <a:solidFill>
                <a:schemeClr val="accent1"/>
              </a:solidFill>
              <a:prstDash val="solid"/>
            </a:ln>
          </a:left>
          <a:right>
            <a:ln>
              <a:noFill/>
            </a:ln>
          </a:right>
          <a:top>
            <a:ln w="9525" cmpd="sng">
              <a:solidFill>
                <a:schemeClr val="accent1"/>
              </a:solidFill>
              <a:prstDash val="solid"/>
            </a:ln>
          </a:top>
          <a:bottom>
            <a:ln w="12700" cmpd="sng">
              <a:solidFill>
                <a:schemeClr val="accent1"/>
              </a:solidFill>
              <a:prstDash val="solid"/>
            </a:ln>
          </a:bottom>
          <a:insideH>
            <a:ln>
              <a:noFill/>
            </a:ln>
          </a:insideH>
          <a:insideV>
            <a:ln>
              <a:noFill/>
            </a:ln>
          </a:insideV>
        </a:tcBdr>
        <a:fill>
          <a:solidFill>
            <a:srgbClr val="FFFFFF"/>
          </a:solidFill>
        </a:fill>
      </a:tcStyle>
    </a:swCell>
    <a:firstRow>
      <a:tcTxStyle b="on">
        <a:fontRef idx="none">
          <a:schemeClr val="accent1"/>
        </a:fontRef>
      </a:tcTxStyle>
      <a:tcStyle>
        <a:tcBdr>
          <a:left>
            <a:ln w="12700" cmpd="sng">
              <a:solidFill>
                <a:schemeClr val="accent1"/>
              </a:solidFill>
              <a:prstDash val="solid"/>
            </a:ln>
          </a:left>
          <a:right>
            <a:ln w="12700" cmpd="sng">
              <a:solidFill>
                <a:schemeClr val="accent1"/>
              </a:solidFill>
              <a:prstDash val="solid"/>
            </a:ln>
          </a:right>
          <a:top>
            <a:ln w="12700" cmpd="sng">
              <a:solidFill>
                <a:schemeClr val="accent1"/>
              </a:solidFill>
              <a:prstDash val="solid"/>
            </a:ln>
          </a:top>
          <a:bottom>
            <a:ln w="9525" cmpd="sng">
              <a:solidFill>
                <a:schemeClr val="accent1"/>
              </a:solidFill>
              <a:prstDash val="solid"/>
            </a:ln>
          </a:bottom>
          <a:insideH>
            <a:ln>
              <a:noFill/>
            </a:ln>
          </a:insideH>
          <a:insideV>
            <a:ln>
              <a:noFill/>
            </a:ln>
          </a:insideV>
        </a:tcBdr>
        <a:fill>
          <a:solidFill>
            <a:schemeClr val="accent1">
              <a:lumMod val="20000"/>
              <a:lumOff val="80000"/>
            </a:schemeClr>
          </a:solidFill>
        </a:fill>
      </a:tcStyle>
    </a:firstRow>
  </a:tblStyle>
  <a:tblStyle styleId="{968EE029-C8EE-4750-BCA8-5724F3D9A48C}" styleName="表样式 1 14">
    <a:wholeTbl>
      <a:tcTxStyle>
        <a:fontRef idx="none">
          <a:srgbClr val="000000"/>
        </a:fontRef>
      </a:tcTxStyle>
      <a:tcStyle>
        <a:tcBdr>
          <a:left>
            <a:ln w="12700" cmpd="sng">
              <a:solidFill>
                <a:schemeClr val="accent1"/>
              </a:solidFill>
              <a:prstDash val="solid"/>
            </a:ln>
          </a:left>
          <a:right>
            <a:ln w="12700" cmpd="sng">
              <a:solidFill>
                <a:schemeClr val="accent1"/>
              </a:solidFill>
              <a:prstDash val="solid"/>
            </a:ln>
          </a:right>
          <a:top>
            <a:ln w="12700" cmpd="sng">
              <a:solidFill>
                <a:schemeClr val="accent1"/>
              </a:solidFill>
              <a:prstDash val="solid"/>
            </a:ln>
          </a:top>
          <a:bottom>
            <a:ln w="12700" cmpd="sng">
              <a:solidFill>
                <a:schemeClr val="accent1"/>
              </a:solidFill>
              <a:prstDash val="solid"/>
            </a:ln>
          </a:bottom>
          <a:insideH>
            <a:ln>
              <a:noFill/>
            </a:ln>
          </a:insideH>
          <a:insideV>
            <a:ln>
              <a:noFill/>
            </a:ln>
          </a:insideV>
        </a:tcBdr>
        <a:fill>
          <a:solidFill>
            <a:srgbClr val="FFFFFF"/>
          </a:solidFill>
        </a:fill>
      </a:tcStyle>
    </a:wholeTbl>
    <a:band2H>
      <a:tcStyle>
        <a:tcBdr/>
        <a:fill>
          <a:solidFill>
            <a:schemeClr val="accent1">
              <a:lumMod val="10000"/>
              <a:lumOff val="90000"/>
            </a:schemeClr>
          </a:solidFill>
        </a:fill>
      </a:tcStyle>
    </a:band2H>
    <a:band1V>
      <a:tcStyle>
        <a:tcBdr>
          <a:left>
            <a:ln w="12700" cmpd="sng">
              <a:solidFill>
                <a:schemeClr val="accent1"/>
              </a:solidFill>
              <a:prstDash val="solid"/>
            </a:ln>
          </a:left>
          <a:right>
            <a:ln w="12700" cmpd="sng">
              <a:solidFill>
                <a:schemeClr val="accent1"/>
              </a:solidFill>
              <a:prstDash val="solid"/>
            </a:ln>
          </a:right>
          <a:top>
            <a:ln w="12700" cmpd="sng">
              <a:solidFill>
                <a:schemeClr val="accent1"/>
              </a:solidFill>
              <a:prstDash val="solid"/>
            </a:ln>
          </a:top>
          <a:bottom>
            <a:ln w="12700" cmpd="sng">
              <a:solidFill>
                <a:schemeClr val="accent1"/>
              </a:solidFill>
              <a:prstDash val="solid"/>
            </a:ln>
          </a:bottom>
          <a:insideH>
            <a:ln>
              <a:noFill/>
            </a:ln>
          </a:insideH>
          <a:insideV>
            <a:ln>
              <a:noFill/>
            </a:ln>
          </a:insideV>
        </a:tcBdr>
        <a:fill>
          <a:solidFill>
            <a:schemeClr val="accent1">
              <a:lumMod val="10000"/>
              <a:lumOff val="90000"/>
            </a:schemeClr>
          </a:solidFill>
        </a:fill>
      </a:tcStyle>
    </a:band1V>
    <a:band2V>
      <a:tcStyle>
        <a:tcBdr>
          <a:left>
            <a:ln>
              <a:noFill/>
            </a:ln>
          </a:left>
          <a:right>
            <a:ln>
              <a:noFill/>
            </a:ln>
          </a:right>
          <a:top>
            <a:ln w="12700" cmpd="sng">
              <a:solidFill>
                <a:schemeClr val="accent1"/>
              </a:solidFill>
              <a:prstDash val="solid"/>
            </a:ln>
          </a:top>
          <a:bottom>
            <a:ln w="12700" cmpd="sng">
              <a:solidFill>
                <a:schemeClr val="accent1"/>
              </a:solidFill>
              <a:prstDash val="solid"/>
            </a:ln>
          </a:bottom>
          <a:insideH>
            <a:ln>
              <a:noFill/>
            </a:ln>
          </a:insideH>
          <a:insideV>
            <a:ln>
              <a:noFill/>
            </a:ln>
          </a:insideV>
        </a:tcBdr>
        <a:fill>
          <a:noFill/>
        </a:fill>
      </a:tcStyle>
    </a:band2V>
    <a:lastCol>
      <a:tcTxStyle b="on">
        <a:fontRef idx="none">
          <a:srgbClr val="08090C"/>
        </a:fontRef>
      </a:tcTxStyle>
      <a:tcStyle>
        <a:tcBdr>
          <a:left>
            <a:ln>
              <a:noFill/>
            </a:ln>
          </a:left>
          <a:right>
            <a:ln w="12700" cmpd="sng">
              <a:solidFill>
                <a:schemeClr val="accent1"/>
              </a:solidFill>
              <a:prstDash val="solid"/>
            </a:ln>
          </a:right>
          <a:top>
            <a:ln w="12700" cmpd="sng">
              <a:solidFill>
                <a:schemeClr val="accent1"/>
              </a:solidFill>
              <a:prstDash val="solid"/>
            </a:ln>
          </a:top>
          <a:bottom>
            <a:ln w="12700" cmpd="sng">
              <a:solidFill>
                <a:schemeClr val="accent1"/>
              </a:solidFill>
              <a:prstDash val="solid"/>
            </a:ln>
          </a:bottom>
          <a:insideH>
            <a:ln>
              <a:noFill/>
            </a:ln>
          </a:insideH>
          <a:insideV>
            <a:ln>
              <a:noFill/>
            </a:ln>
          </a:insideV>
        </a:tcBdr>
        <a:fill>
          <a:solidFill>
            <a:schemeClr val="accent1">
              <a:lumMod val="20000"/>
              <a:lumOff val="80000"/>
            </a:schemeClr>
          </a:solidFill>
        </a:fill>
      </a:tcStyle>
    </a:lastCol>
    <a:firstCol>
      <a:tcTxStyle b="on">
        <a:fontRef idx="none">
          <a:srgbClr val="08090C"/>
        </a:fontRef>
      </a:tcTxStyle>
      <a:tcStyle>
        <a:tcBdr>
          <a:left>
            <a:ln w="12700" cmpd="sng">
              <a:solidFill>
                <a:schemeClr val="accent1"/>
              </a:solidFill>
              <a:prstDash val="solid"/>
            </a:ln>
          </a:left>
          <a:right>
            <a:ln>
              <a:noFill/>
            </a:ln>
          </a:right>
          <a:top>
            <a:ln w="12700" cmpd="sng">
              <a:solidFill>
                <a:schemeClr val="accent1"/>
              </a:solidFill>
              <a:prstDash val="solid"/>
            </a:ln>
          </a:top>
          <a:bottom>
            <a:ln w="12700" cmpd="sng">
              <a:solidFill>
                <a:schemeClr val="accent1"/>
              </a:solidFill>
              <a:prstDash val="solid"/>
            </a:ln>
          </a:bottom>
          <a:insideH>
            <a:ln>
              <a:noFill/>
            </a:ln>
          </a:insideH>
          <a:insideV>
            <a:ln>
              <a:noFill/>
            </a:ln>
          </a:insideV>
        </a:tcBdr>
        <a:fill>
          <a:solidFill>
            <a:schemeClr val="accent1">
              <a:lumMod val="20000"/>
              <a:lumOff val="80000"/>
            </a:schemeClr>
          </a:solidFill>
        </a:fill>
      </a:tcStyle>
    </a:firstCol>
    <a:lastRow>
      <a:tcTxStyle b="on">
        <a:fontRef idx="none">
          <a:schemeClr val="accent1"/>
        </a:fontRef>
      </a:tcTxStyle>
      <a:tcStyle>
        <a:tcBdr>
          <a:left>
            <a:ln w="12700" cmpd="sng">
              <a:solidFill>
                <a:schemeClr val="accent1"/>
              </a:solidFill>
              <a:prstDash val="solid"/>
            </a:ln>
          </a:left>
          <a:right>
            <a:ln w="12700" cmpd="sng">
              <a:solidFill>
                <a:schemeClr val="accent1"/>
              </a:solidFill>
              <a:prstDash val="solid"/>
            </a:ln>
          </a:right>
          <a:top>
            <a:ln w="9525" cmpd="sng">
              <a:solidFill>
                <a:schemeClr val="accent1"/>
              </a:solidFill>
              <a:prstDash val="solid"/>
            </a:ln>
          </a:top>
          <a:bottom>
            <a:ln w="12700" cmpd="sng">
              <a:solidFill>
                <a:schemeClr val="accent1"/>
              </a:solidFill>
              <a:prstDash val="solid"/>
            </a:ln>
          </a:bottom>
          <a:insideH>
            <a:ln>
              <a:noFill/>
            </a:ln>
          </a:insideH>
          <a:insideV>
            <a:ln>
              <a:noFill/>
            </a:ln>
          </a:insideV>
        </a:tcBdr>
        <a:fill>
          <a:solidFill>
            <a:srgbClr val="FFFFFF"/>
          </a:solidFill>
        </a:fill>
      </a:tcStyle>
    </a:lastRow>
    <a:seCell>
      <a:tcStyle>
        <a:tcBdr>
          <a:left>
            <a:ln>
              <a:noFill/>
            </a:ln>
          </a:left>
          <a:right>
            <a:ln w="12700" cmpd="sng">
              <a:solidFill>
                <a:schemeClr val="accent1"/>
              </a:solidFill>
              <a:prstDash val="solid"/>
            </a:ln>
          </a:right>
          <a:top>
            <a:ln w="9525" cmpd="sng">
              <a:solidFill>
                <a:schemeClr val="accent1"/>
              </a:solidFill>
              <a:prstDash val="solid"/>
            </a:ln>
          </a:top>
          <a:bottom>
            <a:ln w="12700" cmpd="sng">
              <a:solidFill>
                <a:schemeClr val="accent1"/>
              </a:solidFill>
              <a:prstDash val="solid"/>
            </a:ln>
          </a:bottom>
          <a:insideH>
            <a:ln>
              <a:noFill/>
            </a:ln>
          </a:insideH>
          <a:insideV>
            <a:ln>
              <a:noFill/>
            </a:ln>
          </a:insideV>
        </a:tcBdr>
        <a:fill>
          <a:solidFill>
            <a:srgbClr val="FFFFFF"/>
          </a:solidFill>
        </a:fill>
      </a:tcStyle>
    </a:seCell>
    <a:swCell>
      <a:tcStyle>
        <a:tcBdr>
          <a:left>
            <a:ln w="12700" cmpd="sng">
              <a:solidFill>
                <a:schemeClr val="accent1"/>
              </a:solidFill>
              <a:prstDash val="solid"/>
            </a:ln>
          </a:left>
          <a:right>
            <a:ln>
              <a:noFill/>
            </a:ln>
          </a:right>
          <a:top>
            <a:ln w="9525" cmpd="sng">
              <a:solidFill>
                <a:schemeClr val="accent1"/>
              </a:solidFill>
              <a:prstDash val="solid"/>
            </a:ln>
          </a:top>
          <a:bottom>
            <a:ln w="12700" cmpd="sng">
              <a:solidFill>
                <a:schemeClr val="accent1"/>
              </a:solidFill>
              <a:prstDash val="solid"/>
            </a:ln>
          </a:bottom>
          <a:insideH>
            <a:ln>
              <a:noFill/>
            </a:ln>
          </a:insideH>
          <a:insideV>
            <a:ln>
              <a:noFill/>
            </a:ln>
          </a:insideV>
        </a:tcBdr>
        <a:fill>
          <a:solidFill>
            <a:srgbClr val="FFFFFF"/>
          </a:solidFill>
        </a:fill>
      </a:tcStyle>
    </a:swCell>
    <a:firstRow>
      <a:tcTxStyle b="on">
        <a:fontRef idx="none">
          <a:schemeClr val="accent1"/>
        </a:fontRef>
      </a:tcTxStyle>
      <a:tcStyle>
        <a:tcBdr>
          <a:left>
            <a:ln w="12700" cmpd="sng">
              <a:solidFill>
                <a:schemeClr val="accent1"/>
              </a:solidFill>
              <a:prstDash val="solid"/>
            </a:ln>
          </a:left>
          <a:right>
            <a:ln w="12700" cmpd="sng">
              <a:solidFill>
                <a:schemeClr val="accent1"/>
              </a:solidFill>
              <a:prstDash val="solid"/>
            </a:ln>
          </a:right>
          <a:top>
            <a:ln w="12700" cmpd="sng">
              <a:solidFill>
                <a:schemeClr val="accent1"/>
              </a:solidFill>
              <a:prstDash val="solid"/>
            </a:ln>
          </a:top>
          <a:bottom>
            <a:ln w="9525" cmpd="sng">
              <a:solidFill>
                <a:schemeClr val="accent1"/>
              </a:solidFill>
              <a:prstDash val="solid"/>
            </a:ln>
          </a:bottom>
          <a:insideH>
            <a:ln>
              <a:noFill/>
            </a:ln>
          </a:insideH>
          <a:insideV>
            <a:ln>
              <a:noFill/>
            </a:ln>
          </a:insideV>
        </a:tcBdr>
        <a:fill>
          <a:solidFill>
            <a:schemeClr val="accent1">
              <a:lumMod val="20000"/>
              <a:lumOff val="80000"/>
            </a:schemeClr>
          </a:solidFill>
        </a:fill>
      </a:tcStyle>
    </a:firstRow>
  </a:tblStyle>
  <a:tblStyle styleId="{4EAB7805-1AE4-4284-A9C0-B26C2D5452EF}" styleName="补充样式1">
    <a:wholeTbl>
      <a:tcTxStyle>
        <a:fontRef idx="none">
          <a:srgbClr val="08090C"/>
        </a:fontRef>
      </a:tcTxStyle>
      <a:tcStyle>
        <a:tcBdr>
          <a:left>
            <a:ln>
              <a:noFill/>
            </a:ln>
          </a:left>
          <a:right>
            <a:ln>
              <a:noFill/>
            </a:ln>
          </a:right>
          <a:top>
            <a:ln w="19050" cmpd="sng">
              <a:solidFill>
                <a:schemeClr val="accent1"/>
              </a:solidFill>
              <a:prstDash val="solid"/>
            </a:ln>
          </a:top>
          <a:bottom>
            <a:ln w="19050" cmpd="sng">
              <a:solidFill>
                <a:schemeClr val="accent1"/>
              </a:solidFill>
              <a:prstDash val="solid"/>
            </a:ln>
          </a:bottom>
          <a:insideH>
            <a:ln>
              <a:noFill/>
            </a:ln>
          </a:insideH>
          <a:insideV>
            <a:ln>
              <a:noFill/>
            </a:ln>
          </a:insideV>
        </a:tcBdr>
        <a:fill>
          <a:solidFill>
            <a:srgbClr val="FFFFFF"/>
          </a:solidFill>
        </a:fill>
      </a:tcStyle>
    </a:wholeTbl>
    <a:band2H>
      <a:tcStyle>
        <a:tcBdr/>
        <a:fill>
          <a:solidFill>
            <a:schemeClr val="accent1">
              <a:lumMod val="10001"/>
              <a:lumOff val="89999"/>
            </a:schemeClr>
          </a:solidFill>
        </a:fill>
      </a:tcStyle>
    </a:band2H>
    <a:band1V>
      <a:tcStyle>
        <a:tcBdr/>
        <a:fill>
          <a:solidFill>
            <a:schemeClr val="accent1">
              <a:lumMod val="10001"/>
              <a:lumOff val="89999"/>
            </a:schemeClr>
          </a:solidFill>
        </a:fill>
      </a:tcStyle>
    </a:band1V>
    <a:lastCol>
      <a:tcTxStyle b="on">
        <a:fontRef idx="none">
          <a:srgbClr val="08090C"/>
        </a:fontRef>
      </a:tcTxStyle>
      <a:tcStyle>
        <a:tcBdr/>
        <a:fill>
          <a:solidFill>
            <a:schemeClr val="accent1">
              <a:lumMod val="20002"/>
              <a:lumOff val="79998"/>
            </a:schemeClr>
          </a:solidFill>
        </a:fill>
      </a:tcStyle>
    </a:lastCol>
    <a:firstCol>
      <a:tcTxStyle b="on">
        <a:fontRef idx="none">
          <a:schemeClr val="accent1"/>
        </a:fontRef>
      </a:tcTxStyle>
      <a:tcStyle>
        <a:tcBdr/>
        <a:fill>
          <a:solidFill>
            <a:schemeClr val="accent1">
              <a:lumMod val="20002"/>
              <a:lumOff val="79998"/>
            </a:schemeClr>
          </a:solidFill>
        </a:fill>
      </a:tcStyle>
    </a:firstCol>
    <a:lastRow>
      <a:tcTxStyle b="on">
        <a:fontRef idx="none">
          <a:schemeClr val="accent1"/>
        </a:fontRef>
      </a:tcTxStyle>
      <a:tcStyle>
        <a:tcBdr>
          <a:left>
            <a:ln>
              <a:noFill/>
            </a:ln>
          </a:left>
          <a:right>
            <a:ln>
              <a:noFill/>
            </a:ln>
          </a:right>
          <a:top>
            <a:ln w="9525" cmpd="sng">
              <a:solidFill>
                <a:schemeClr val="accent1"/>
              </a:solidFill>
              <a:prstDash val="solid"/>
            </a:ln>
          </a:top>
          <a:bottom>
            <a:ln w="12700" cmpd="sng">
              <a:solidFill>
                <a:schemeClr val="accent1"/>
              </a:solidFill>
              <a:prstDash val="solid"/>
            </a:ln>
          </a:bottom>
          <a:insideH>
            <a:ln>
              <a:noFill/>
            </a:ln>
          </a:insideH>
          <a:insideV>
            <a:ln>
              <a:noFill/>
            </a:ln>
          </a:insideV>
        </a:tcBdr>
        <a:fill>
          <a:solidFill>
            <a:srgbClr val="FFFFFF"/>
          </a:solidFill>
        </a:fill>
      </a:tcStyle>
    </a:lastRow>
    <a:firstRow>
      <a:tcTxStyle b="on">
        <a:fontRef idx="none">
          <a:schemeClr val="accent1"/>
        </a:fontRef>
      </a:tcTxStyle>
      <a:tcStyle>
        <a:tcBdr>
          <a:left>
            <a:ln>
              <a:noFill/>
            </a:ln>
          </a:left>
          <a:right>
            <a:ln>
              <a:noFill/>
            </a:ln>
          </a:right>
          <a:top>
            <a:ln w="19050" cmpd="sng">
              <a:solidFill>
                <a:schemeClr val="accent1"/>
              </a:solidFill>
              <a:prstDash val="solid"/>
            </a:ln>
          </a:top>
          <a:bottom>
            <a:ln w="9525" cmpd="sng">
              <a:solidFill>
                <a:schemeClr val="accent1"/>
              </a:solidFill>
              <a:prstDash val="solid"/>
            </a:ln>
          </a:bottom>
          <a:insideH>
            <a:ln>
              <a:noFill/>
            </a:ln>
          </a:insideH>
          <a:insideV>
            <a:ln>
              <a:noFill/>
            </a:ln>
          </a:insideV>
        </a:tcBdr>
        <a:fill>
          <a:solidFill>
            <a:srgbClr val="FFFFFF"/>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473" autoAdjust="0"/>
    <p:restoredTop sz="96327" autoAdjust="0"/>
  </p:normalViewPr>
  <p:slideViewPr>
    <p:cSldViewPr snapToGrid="0" showGuides="1">
      <p:cViewPr varScale="1">
        <p:scale>
          <a:sx n="126" d="100"/>
          <a:sy n="126" d="100"/>
        </p:scale>
        <p:origin x="208" y="224"/>
      </p:cViewPr>
      <p:guideLst>
        <p:guide orient="horz" pos="2047"/>
        <p:guide pos="3931"/>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6" Type="http://schemas.openxmlformats.org/officeDocument/2006/relationships/tags" Target="tags/tag423.xml"/><Relationship Id="rId55" Type="http://schemas.openxmlformats.org/officeDocument/2006/relationships/customXml" Target="../customXml/item3.xml"/><Relationship Id="rId54" Type="http://schemas.openxmlformats.org/officeDocument/2006/relationships/customXml" Target="../customXml/item2.xml"/><Relationship Id="rId53" Type="http://schemas.openxmlformats.org/officeDocument/2006/relationships/customXml" Target="../customXml/item1.xml"/><Relationship Id="rId52" Type="http://schemas.openxmlformats.org/officeDocument/2006/relationships/font" Target="fonts/font6.fntdata"/><Relationship Id="rId51" Type="http://schemas.openxmlformats.org/officeDocument/2006/relationships/font" Target="fonts/font5.fntdata"/><Relationship Id="rId50" Type="http://schemas.openxmlformats.org/officeDocument/2006/relationships/font" Target="fonts/font4.fntdata"/><Relationship Id="rId5" Type="http://schemas.openxmlformats.org/officeDocument/2006/relationships/slide" Target="slides/slide1.xml"/><Relationship Id="rId49" Type="http://schemas.openxmlformats.org/officeDocument/2006/relationships/font" Target="fonts/font3.fntdata"/><Relationship Id="rId48" Type="http://schemas.openxmlformats.org/officeDocument/2006/relationships/font" Target="fonts/font2.fntdata"/><Relationship Id="rId47" Type="http://schemas.openxmlformats.org/officeDocument/2006/relationships/font" Target="fonts/font1.fntdata"/><Relationship Id="rId46" Type="http://schemas.openxmlformats.org/officeDocument/2006/relationships/commentAuthors" Target="commentAuthors.xml"/><Relationship Id="rId45" Type="http://schemas.openxmlformats.org/officeDocument/2006/relationships/tableStyles" Target="tableStyles.xml"/><Relationship Id="rId44" Type="http://schemas.openxmlformats.org/officeDocument/2006/relationships/viewProps" Target="viewProps.xml"/><Relationship Id="rId43" Type="http://schemas.openxmlformats.org/officeDocument/2006/relationships/presProps" Target="presProps.xml"/><Relationship Id="rId42" Type="http://schemas.openxmlformats.org/officeDocument/2006/relationships/handoutMaster" Target="handoutMasters/handoutMaster1.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Introduction of company and products </a:t>
            </a:r>
            <a:r>
              <a:rPr lang="zh-CN" altLang="en-US" dirty="0"/>
              <a:t>保留 </a:t>
            </a:r>
            <a:r>
              <a:rPr lang="en-US" altLang="zh-CN" dirty="0"/>
              <a:t>introduction </a:t>
            </a:r>
            <a:r>
              <a:rPr lang="zh-CN" altLang="en-US" dirty="0"/>
              <a:t>就可以了</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04-07</a:t>
            </a:r>
            <a:r>
              <a:rPr lang="zh-CN" altLang="en-US" dirty="0"/>
              <a:t>（页码）的形式 能不能改成 </a:t>
            </a:r>
            <a:r>
              <a:rPr lang="en-US" altLang="zh-CN" dirty="0"/>
              <a:t>P4-7 </a:t>
            </a:r>
            <a:r>
              <a:rPr lang="zh-CN" altLang="en-US" dirty="0"/>
              <a:t>简洁一点</a:t>
            </a:r>
            <a:endParaRPr lang="en-US" altLang="zh-CN" dirty="0"/>
          </a:p>
          <a:p>
            <a:endParaRPr lang="en-US" altLang="zh-CN" dirty="0"/>
          </a:p>
          <a:p>
            <a:r>
              <a:rPr lang="zh-CN" altLang="en-US" dirty="0"/>
              <a:t>另外右边目录下面的</a:t>
            </a:r>
            <a:r>
              <a:rPr lang="en-US" altLang="zh-CN" dirty="0"/>
              <a:t>CONTENTS </a:t>
            </a:r>
            <a:r>
              <a:rPr lang="zh-CN" altLang="en-US" dirty="0"/>
              <a:t>同一个词字母间不要有间距</a:t>
            </a:r>
            <a:endParaRPr lang="en-US" altLang="zh-CN" dirty="0"/>
          </a:p>
          <a:p>
            <a:endParaRPr lang="en-US" altLang="zh-CN" dirty="0"/>
          </a:p>
          <a:p>
            <a:endParaRPr lang="zh-CN" altLang="en-US"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Introduction of company and products </a:t>
            </a:r>
            <a:r>
              <a:rPr lang="zh-CN" altLang="en-US" dirty="0"/>
              <a:t>保留 </a:t>
            </a:r>
            <a:r>
              <a:rPr lang="en-US" altLang="zh-CN" dirty="0"/>
              <a:t>introduction </a:t>
            </a:r>
            <a:r>
              <a:rPr lang="zh-CN" altLang="en-US" dirty="0"/>
              <a:t>就可以了</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Introduction of company and products </a:t>
            </a:r>
            <a:r>
              <a:rPr lang="zh-CN" altLang="en-US" dirty="0"/>
              <a:t>保留 </a:t>
            </a:r>
            <a:r>
              <a:rPr lang="en-US" altLang="zh-CN" dirty="0"/>
              <a:t>introduction </a:t>
            </a:r>
            <a:r>
              <a:rPr lang="zh-CN" altLang="en-US" dirty="0"/>
              <a:t>就可以了</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Introduction of company and products </a:t>
            </a:r>
            <a:r>
              <a:rPr lang="zh-CN" altLang="en-US" dirty="0"/>
              <a:t>保留 </a:t>
            </a:r>
            <a:r>
              <a:rPr lang="en-US" altLang="zh-CN" dirty="0"/>
              <a:t>introduction </a:t>
            </a:r>
            <a:r>
              <a:rPr lang="zh-CN" altLang="en-US" dirty="0"/>
              <a:t>就可以了</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a:t>唐峰设计：https://v.youku.com/v_show/id_XNTg4OTcwMDM3Ng==.html</a:t>
            </a:r>
            <a:endParaRPr lang="zh-CN"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Introduction of company and products </a:t>
            </a:r>
            <a:r>
              <a:rPr lang="zh-CN" altLang="en-US" dirty="0"/>
              <a:t>保留 </a:t>
            </a:r>
            <a:r>
              <a:rPr lang="en-US" altLang="zh-CN" dirty="0"/>
              <a:t>introduction </a:t>
            </a:r>
            <a:r>
              <a:rPr lang="zh-CN" altLang="en-US" dirty="0"/>
              <a:t>就可以了</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6" Type="http://schemas.openxmlformats.org/officeDocument/2006/relationships/tags" Target="../tags/tag72.xml"/><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6" Type="http://schemas.openxmlformats.org/officeDocument/2006/relationships/tags" Target="../tags/tag77.xml"/><Relationship Id="rId5" Type="http://schemas.openxmlformats.org/officeDocument/2006/relationships/tags" Target="../tags/tag76.xml"/><Relationship Id="rId4" Type="http://schemas.openxmlformats.org/officeDocument/2006/relationships/tags" Target="../tags/tag75.xml"/><Relationship Id="rId3" Type="http://schemas.openxmlformats.org/officeDocument/2006/relationships/tags" Target="../tags/tag74.xml"/><Relationship Id="rId2" Type="http://schemas.openxmlformats.org/officeDocument/2006/relationships/tags" Target="../tags/tag73.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83.xml"/><Relationship Id="rId6" Type="http://schemas.openxmlformats.org/officeDocument/2006/relationships/tags" Target="../tags/tag82.xml"/><Relationship Id="rId5" Type="http://schemas.openxmlformats.org/officeDocument/2006/relationships/tags" Target="../tags/tag81.xml"/><Relationship Id="rId4" Type="http://schemas.openxmlformats.org/officeDocument/2006/relationships/tags" Target="../tags/tag80.xml"/><Relationship Id="rId3" Type="http://schemas.openxmlformats.org/officeDocument/2006/relationships/tags" Target="../tags/tag79.xml"/><Relationship Id="rId2" Type="http://schemas.openxmlformats.org/officeDocument/2006/relationships/tags" Target="../tags/tag78.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91.xml"/><Relationship Id="rId8" Type="http://schemas.openxmlformats.org/officeDocument/2006/relationships/tags" Target="../tags/tag90.xml"/><Relationship Id="rId7" Type="http://schemas.openxmlformats.org/officeDocument/2006/relationships/tags" Target="../tags/tag89.xml"/><Relationship Id="rId6" Type="http://schemas.openxmlformats.org/officeDocument/2006/relationships/tags" Target="../tags/tag88.xml"/><Relationship Id="rId5" Type="http://schemas.openxmlformats.org/officeDocument/2006/relationships/tags" Target="../tags/tag87.xml"/><Relationship Id="rId4" Type="http://schemas.openxmlformats.org/officeDocument/2006/relationships/tags" Target="../tags/tag86.xml"/><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6" Type="http://schemas.openxmlformats.org/officeDocument/2006/relationships/tags" Target="../tags/tag109.xml"/><Relationship Id="rId5" Type="http://schemas.openxmlformats.org/officeDocument/2006/relationships/tags" Target="../tags/tag108.xml"/><Relationship Id="rId4" Type="http://schemas.openxmlformats.org/officeDocument/2006/relationships/tags" Target="../tags/tag107.xml"/><Relationship Id="rId3" Type="http://schemas.openxmlformats.org/officeDocument/2006/relationships/tags" Target="../tags/tag106.xml"/><Relationship Id="rId2" Type="http://schemas.openxmlformats.org/officeDocument/2006/relationships/tags" Target="../tags/tag105.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5" Type="http://schemas.openxmlformats.org/officeDocument/2006/relationships/tags" Target="../tags/tag113.xml"/><Relationship Id="rId4" Type="http://schemas.openxmlformats.org/officeDocument/2006/relationships/tags" Target="../tags/tag112.xml"/><Relationship Id="rId3" Type="http://schemas.openxmlformats.org/officeDocument/2006/relationships/tags" Target="../tags/tag111.xml"/><Relationship Id="rId2" Type="http://schemas.openxmlformats.org/officeDocument/2006/relationships/tags" Target="../tags/tag11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6" Type="http://schemas.openxmlformats.org/officeDocument/2006/relationships/tags" Target="../tags/tag118.xml"/><Relationship Id="rId5" Type="http://schemas.openxmlformats.org/officeDocument/2006/relationships/tags" Target="../tags/tag117.xml"/><Relationship Id="rId4" Type="http://schemas.openxmlformats.org/officeDocument/2006/relationships/tags" Target="../tags/tag116.xml"/><Relationship Id="rId3" Type="http://schemas.openxmlformats.org/officeDocument/2006/relationships/tags" Target="../tags/tag115.xml"/><Relationship Id="rId2" Type="http://schemas.openxmlformats.org/officeDocument/2006/relationships/tags" Target="../tags/tag114.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6" Type="http://schemas.openxmlformats.org/officeDocument/2006/relationships/tags" Target="../tags/tag129.xml"/><Relationship Id="rId5" Type="http://schemas.openxmlformats.org/officeDocument/2006/relationships/tags" Target="../tags/tag128.xml"/><Relationship Id="rId4" Type="http://schemas.openxmlformats.org/officeDocument/2006/relationships/tags" Target="../tags/tag127.xml"/><Relationship Id="rId3" Type="http://schemas.openxmlformats.org/officeDocument/2006/relationships/tags" Target="../tags/tag126.xml"/><Relationship Id="rId2" Type="http://schemas.openxmlformats.org/officeDocument/2006/relationships/tags" Target="../tags/tag125.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6" Type="http://schemas.openxmlformats.org/officeDocument/2006/relationships/tags" Target="../tags/tag134.xml"/><Relationship Id="rId5" Type="http://schemas.openxmlformats.org/officeDocument/2006/relationships/tags" Target="../tags/tag133.xml"/><Relationship Id="rId4" Type="http://schemas.openxmlformats.org/officeDocument/2006/relationships/tags" Target="../tags/tag132.xml"/><Relationship Id="rId3" Type="http://schemas.openxmlformats.org/officeDocument/2006/relationships/tags" Target="../tags/tag131.xml"/><Relationship Id="rId2" Type="http://schemas.openxmlformats.org/officeDocument/2006/relationships/tags" Target="../tags/tag130.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6" Type="http://schemas.openxmlformats.org/officeDocument/2006/relationships/tags" Target="../tags/tag139.xml"/><Relationship Id="rId5" Type="http://schemas.openxmlformats.org/officeDocument/2006/relationships/tags" Target="../tags/tag138.xml"/><Relationship Id="rId4" Type="http://schemas.openxmlformats.org/officeDocument/2006/relationships/tags" Target="../tags/tag137.xml"/><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7" Type="http://schemas.openxmlformats.org/officeDocument/2006/relationships/tags" Target="../tags/tag145.xml"/><Relationship Id="rId6" Type="http://schemas.openxmlformats.org/officeDocument/2006/relationships/tags" Target="../tags/tag144.xml"/><Relationship Id="rId5" Type="http://schemas.openxmlformats.org/officeDocument/2006/relationships/tags" Target="../tags/tag143.xml"/><Relationship Id="rId4" Type="http://schemas.openxmlformats.org/officeDocument/2006/relationships/tags" Target="../tags/tag142.xml"/><Relationship Id="rId3" Type="http://schemas.openxmlformats.org/officeDocument/2006/relationships/tags" Target="../tags/tag141.xml"/><Relationship Id="rId2" Type="http://schemas.openxmlformats.org/officeDocument/2006/relationships/tags" Target="../tags/tag140.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153.xml"/><Relationship Id="rId8" Type="http://schemas.openxmlformats.org/officeDocument/2006/relationships/tags" Target="../tags/tag152.xml"/><Relationship Id="rId7" Type="http://schemas.openxmlformats.org/officeDocument/2006/relationships/tags" Target="../tags/tag151.xml"/><Relationship Id="rId6" Type="http://schemas.openxmlformats.org/officeDocument/2006/relationships/tags" Target="../tags/tag150.xml"/><Relationship Id="rId5" Type="http://schemas.openxmlformats.org/officeDocument/2006/relationships/tags" Target="../tags/tag149.xml"/><Relationship Id="rId4" Type="http://schemas.openxmlformats.org/officeDocument/2006/relationships/tags" Target="../tags/tag148.xml"/><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5" Type="http://schemas.openxmlformats.org/officeDocument/2006/relationships/tags" Target="../tags/tag157.xml"/><Relationship Id="rId4" Type="http://schemas.openxmlformats.org/officeDocument/2006/relationships/tags" Target="../tags/tag156.xml"/><Relationship Id="rId3" Type="http://schemas.openxmlformats.org/officeDocument/2006/relationships/tags" Target="../tags/tag155.xml"/><Relationship Id="rId2" Type="http://schemas.openxmlformats.org/officeDocument/2006/relationships/tags" Target="../tags/tag154.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4" Type="http://schemas.openxmlformats.org/officeDocument/2006/relationships/tags" Target="../tags/tag160.xml"/><Relationship Id="rId3" Type="http://schemas.openxmlformats.org/officeDocument/2006/relationships/tags" Target="../tags/tag159.xml"/><Relationship Id="rId2" Type="http://schemas.openxmlformats.org/officeDocument/2006/relationships/tags" Target="../tags/tag158.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7" Type="http://schemas.openxmlformats.org/officeDocument/2006/relationships/tags" Target="../tags/tag166.xml"/><Relationship Id="rId6" Type="http://schemas.openxmlformats.org/officeDocument/2006/relationships/tags" Target="../tags/tag165.xml"/><Relationship Id="rId5" Type="http://schemas.openxmlformats.org/officeDocument/2006/relationships/tags" Target="../tags/tag164.xml"/><Relationship Id="rId4" Type="http://schemas.openxmlformats.org/officeDocument/2006/relationships/tags" Target="../tags/tag163.xml"/><Relationship Id="rId3" Type="http://schemas.openxmlformats.org/officeDocument/2006/relationships/tags" Target="../tags/tag162.xml"/><Relationship Id="rId2" Type="http://schemas.openxmlformats.org/officeDocument/2006/relationships/tags" Target="../tags/tag161.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6" Type="http://schemas.openxmlformats.org/officeDocument/2006/relationships/tags" Target="../tags/tag171.xml"/><Relationship Id="rId5" Type="http://schemas.openxmlformats.org/officeDocument/2006/relationships/tags" Target="../tags/tag170.xml"/><Relationship Id="rId4" Type="http://schemas.openxmlformats.org/officeDocument/2006/relationships/tags" Target="../tags/tag169.xml"/><Relationship Id="rId3" Type="http://schemas.openxmlformats.org/officeDocument/2006/relationships/tags" Target="../tags/tag168.xml"/><Relationship Id="rId2" Type="http://schemas.openxmlformats.org/officeDocument/2006/relationships/tags" Target="../tags/tag167.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5" Type="http://schemas.openxmlformats.org/officeDocument/2006/relationships/tags" Target="../tags/tag175.xml"/><Relationship Id="rId4" Type="http://schemas.openxmlformats.org/officeDocument/2006/relationships/tags" Target="../tags/tag174.xml"/><Relationship Id="rId3" Type="http://schemas.openxmlformats.org/officeDocument/2006/relationships/tags" Target="../tags/tag173.xml"/><Relationship Id="rId2" Type="http://schemas.openxmlformats.org/officeDocument/2006/relationships/tags" Target="../tags/tag172.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6" Type="http://schemas.openxmlformats.org/officeDocument/2006/relationships/tags" Target="../tags/tag180.xml"/><Relationship Id="rId5" Type="http://schemas.openxmlformats.org/officeDocument/2006/relationships/tags" Target="../tags/tag179.xml"/><Relationship Id="rId4" Type="http://schemas.openxmlformats.org/officeDocument/2006/relationships/tags" Target="../tags/tag178.xml"/><Relationship Id="rId3" Type="http://schemas.openxmlformats.org/officeDocument/2006/relationships/tags" Target="../tags/tag177.xml"/><Relationship Id="rId2" Type="http://schemas.openxmlformats.org/officeDocument/2006/relationships/tags" Target="../tags/tag176.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6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9" Type="http://schemas.openxmlformats.org/officeDocument/2006/relationships/theme" Target="../theme/theme2.xml"/><Relationship Id="rId18" Type="http://schemas.openxmlformats.org/officeDocument/2006/relationships/tags" Target="../tags/tag124.xml"/><Relationship Id="rId17" Type="http://schemas.openxmlformats.org/officeDocument/2006/relationships/tags" Target="../tags/tag123.xml"/><Relationship Id="rId16" Type="http://schemas.openxmlformats.org/officeDocument/2006/relationships/tags" Target="../tags/tag122.xml"/><Relationship Id="rId15" Type="http://schemas.openxmlformats.org/officeDocument/2006/relationships/tags" Target="../tags/tag121.xml"/><Relationship Id="rId14" Type="http://schemas.openxmlformats.org/officeDocument/2006/relationships/tags" Target="../tags/tag120.xml"/><Relationship Id="rId13" Type="http://schemas.openxmlformats.org/officeDocument/2006/relationships/tags" Target="../tags/tag119.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3.xml"/><Relationship Id="rId8" Type="http://schemas.openxmlformats.org/officeDocument/2006/relationships/slideLayout" Target="../slideLayouts/slideLayout32.xml"/><Relationship Id="rId7" Type="http://schemas.openxmlformats.org/officeDocument/2006/relationships/slideLayout" Target="../slideLayouts/slideLayout31.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 Type="http://schemas.openxmlformats.org/officeDocument/2006/relationships/slideLayout" Target="../slideLayouts/slideLayout26.xml"/><Relationship Id="rId19" Type="http://schemas.openxmlformats.org/officeDocument/2006/relationships/theme" Target="../theme/theme3.xml"/><Relationship Id="rId18" Type="http://schemas.openxmlformats.org/officeDocument/2006/relationships/tags" Target="../tags/tag186.xml"/><Relationship Id="rId17" Type="http://schemas.openxmlformats.org/officeDocument/2006/relationships/tags" Target="../tags/tag185.xml"/><Relationship Id="rId16" Type="http://schemas.openxmlformats.org/officeDocument/2006/relationships/tags" Target="../tags/tag184.xml"/><Relationship Id="rId15" Type="http://schemas.openxmlformats.org/officeDocument/2006/relationships/tags" Target="../tags/tag183.xml"/><Relationship Id="rId14" Type="http://schemas.openxmlformats.org/officeDocument/2006/relationships/tags" Target="../tags/tag182.xml"/><Relationship Id="rId13" Type="http://schemas.openxmlformats.org/officeDocument/2006/relationships/tags" Target="../tags/tag181.xml"/><Relationship Id="rId12" Type="http://schemas.openxmlformats.org/officeDocument/2006/relationships/slideLayout" Target="../slideLayouts/slideLayout36.xml"/><Relationship Id="rId11" Type="http://schemas.openxmlformats.org/officeDocument/2006/relationships/slideLayout" Target="../slideLayouts/slideLayout35.xml"/><Relationship Id="rId10" Type="http://schemas.openxmlformats.org/officeDocument/2006/relationships/slideLayout" Target="../slideLayouts/slideLayout34.xml"/><Relationship Id="rId1"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ransition/>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tags" Target="../tags/tag194.xml"/><Relationship Id="rId8" Type="http://schemas.openxmlformats.org/officeDocument/2006/relationships/tags" Target="../tags/tag193.xml"/><Relationship Id="rId7" Type="http://schemas.openxmlformats.org/officeDocument/2006/relationships/tags" Target="../tags/tag192.xml"/><Relationship Id="rId6" Type="http://schemas.openxmlformats.org/officeDocument/2006/relationships/tags" Target="../tags/tag191.xml"/><Relationship Id="rId5" Type="http://schemas.openxmlformats.org/officeDocument/2006/relationships/tags" Target="../tags/tag190.xml"/><Relationship Id="rId4" Type="http://schemas.openxmlformats.org/officeDocument/2006/relationships/tags" Target="../tags/tag189.xml"/><Relationship Id="rId3" Type="http://schemas.openxmlformats.org/officeDocument/2006/relationships/tags" Target="../tags/tag188.xml"/><Relationship Id="rId20" Type="http://schemas.openxmlformats.org/officeDocument/2006/relationships/notesSlide" Target="../notesSlides/notesSlide1.xml"/><Relationship Id="rId2" Type="http://schemas.openxmlformats.org/officeDocument/2006/relationships/image" Target="../media/image1.jpeg"/><Relationship Id="rId19" Type="http://schemas.openxmlformats.org/officeDocument/2006/relationships/slideLayout" Target="../slideLayouts/slideLayout25.xml"/><Relationship Id="rId18" Type="http://schemas.openxmlformats.org/officeDocument/2006/relationships/tags" Target="../tags/tag202.xml"/><Relationship Id="rId17" Type="http://schemas.openxmlformats.org/officeDocument/2006/relationships/tags" Target="../tags/tag201.xml"/><Relationship Id="rId16" Type="http://schemas.openxmlformats.org/officeDocument/2006/relationships/image" Target="../media/image2.png"/><Relationship Id="rId15" Type="http://schemas.openxmlformats.org/officeDocument/2006/relationships/tags" Target="../tags/tag200.xml"/><Relationship Id="rId14" Type="http://schemas.openxmlformats.org/officeDocument/2006/relationships/tags" Target="../tags/tag199.xml"/><Relationship Id="rId13" Type="http://schemas.openxmlformats.org/officeDocument/2006/relationships/tags" Target="../tags/tag198.xml"/><Relationship Id="rId12" Type="http://schemas.openxmlformats.org/officeDocument/2006/relationships/tags" Target="../tags/tag197.xml"/><Relationship Id="rId11" Type="http://schemas.openxmlformats.org/officeDocument/2006/relationships/tags" Target="../tags/tag196.xml"/><Relationship Id="rId10" Type="http://schemas.openxmlformats.org/officeDocument/2006/relationships/tags" Target="../tags/tag195.xml"/><Relationship Id="rId1" Type="http://schemas.openxmlformats.org/officeDocument/2006/relationships/tags" Target="../tags/tag187.xml"/></Relationships>
</file>

<file path=ppt/slides/_rels/slide10.xml.rels><?xml version="1.0" encoding="UTF-8" standalone="yes"?>
<Relationships xmlns="http://schemas.openxmlformats.org/package/2006/relationships"><Relationship Id="rId7" Type="http://schemas.openxmlformats.org/officeDocument/2006/relationships/notesSlide" Target="../notesSlides/notesSlide10.xml"/><Relationship Id="rId6" Type="http://schemas.openxmlformats.org/officeDocument/2006/relationships/slideLayout" Target="../slideLayouts/slideLayout1.xml"/><Relationship Id="rId5" Type="http://schemas.openxmlformats.org/officeDocument/2006/relationships/tags" Target="../tags/tag290.xml"/><Relationship Id="rId4" Type="http://schemas.openxmlformats.org/officeDocument/2006/relationships/tags" Target="../tags/tag289.xml"/><Relationship Id="rId3" Type="http://schemas.openxmlformats.org/officeDocument/2006/relationships/image" Target="../media/image4.png"/><Relationship Id="rId2" Type="http://schemas.openxmlformats.org/officeDocument/2006/relationships/tags" Target="../tags/tag288.xml"/><Relationship Id="rId1" Type="http://schemas.openxmlformats.org/officeDocument/2006/relationships/image" Target="../media/image13.png"/></Relationships>
</file>

<file path=ppt/slides/_rels/slide11.xml.rels><?xml version="1.0" encoding="UTF-8" standalone="yes"?>
<Relationships xmlns="http://schemas.openxmlformats.org/package/2006/relationships"><Relationship Id="rId7" Type="http://schemas.openxmlformats.org/officeDocument/2006/relationships/notesSlide" Target="../notesSlides/notesSlide11.xml"/><Relationship Id="rId6" Type="http://schemas.openxmlformats.org/officeDocument/2006/relationships/slideLayout" Target="../slideLayouts/slideLayout1.xml"/><Relationship Id="rId5" Type="http://schemas.openxmlformats.org/officeDocument/2006/relationships/tags" Target="../tags/tag292.xml"/><Relationship Id="rId4" Type="http://schemas.openxmlformats.org/officeDocument/2006/relationships/image" Target="../media/image15.png"/><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tags" Target="../tags/tag291.xml"/></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12.xml"/><Relationship Id="rId7" Type="http://schemas.openxmlformats.org/officeDocument/2006/relationships/slideLayout" Target="../slideLayouts/slideLayout1.xml"/><Relationship Id="rId6" Type="http://schemas.openxmlformats.org/officeDocument/2006/relationships/tags" Target="../tags/tag295.xml"/><Relationship Id="rId5" Type="http://schemas.openxmlformats.org/officeDocument/2006/relationships/slide" Target="slide9.xml"/><Relationship Id="rId4" Type="http://schemas.openxmlformats.org/officeDocument/2006/relationships/hyperlink" Target="https://docs.dolphindb.com/zh/funcs/i/integral.html" TargetMode="External"/><Relationship Id="rId3" Type="http://schemas.openxmlformats.org/officeDocument/2006/relationships/tags" Target="../tags/tag294.xml"/><Relationship Id="rId2" Type="http://schemas.openxmlformats.org/officeDocument/2006/relationships/image" Target="../media/image4.png"/><Relationship Id="rId1" Type="http://schemas.openxmlformats.org/officeDocument/2006/relationships/tags" Target="../tags/tag293.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xml"/><Relationship Id="rId3" Type="http://schemas.openxmlformats.org/officeDocument/2006/relationships/tags" Target="../tags/tag297.xml"/><Relationship Id="rId2" Type="http://schemas.openxmlformats.org/officeDocument/2006/relationships/image" Target="../media/image4.png"/><Relationship Id="rId1" Type="http://schemas.openxmlformats.org/officeDocument/2006/relationships/tags" Target="../tags/tag296.xml"/></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1.xml"/><Relationship Id="rId5" Type="http://schemas.openxmlformats.org/officeDocument/2006/relationships/tags" Target="../tags/tag301.xml"/><Relationship Id="rId4" Type="http://schemas.openxmlformats.org/officeDocument/2006/relationships/tags" Target="../tags/tag300.xml"/><Relationship Id="rId3" Type="http://schemas.openxmlformats.org/officeDocument/2006/relationships/tags" Target="../tags/tag299.xml"/><Relationship Id="rId2" Type="http://schemas.openxmlformats.org/officeDocument/2006/relationships/image" Target="../media/image4.png"/><Relationship Id="rId1" Type="http://schemas.openxmlformats.org/officeDocument/2006/relationships/tags" Target="../tags/tag298.xml"/></Relationships>
</file>

<file path=ppt/slides/_rels/slide15.xml.rels><?xml version="1.0" encoding="UTF-8" standalone="yes"?>
<Relationships xmlns="http://schemas.openxmlformats.org/package/2006/relationships"><Relationship Id="rId9" Type="http://schemas.openxmlformats.org/officeDocument/2006/relationships/tags" Target="../tags/tag309.xml"/><Relationship Id="rId8" Type="http://schemas.openxmlformats.org/officeDocument/2006/relationships/tags" Target="../tags/tag308.xml"/><Relationship Id="rId7" Type="http://schemas.openxmlformats.org/officeDocument/2006/relationships/tags" Target="../tags/tag307.xml"/><Relationship Id="rId6" Type="http://schemas.openxmlformats.org/officeDocument/2006/relationships/tags" Target="../tags/tag306.xml"/><Relationship Id="rId5" Type="http://schemas.openxmlformats.org/officeDocument/2006/relationships/tags" Target="../tags/tag305.xml"/><Relationship Id="rId4" Type="http://schemas.openxmlformats.org/officeDocument/2006/relationships/tags" Target="../tags/tag304.xml"/><Relationship Id="rId3" Type="http://schemas.openxmlformats.org/officeDocument/2006/relationships/tags" Target="../tags/tag303.xml"/><Relationship Id="rId2" Type="http://schemas.openxmlformats.org/officeDocument/2006/relationships/image" Target="../media/image3.jpeg"/><Relationship Id="rId18" Type="http://schemas.openxmlformats.org/officeDocument/2006/relationships/notesSlide" Target="../notesSlides/notesSlide15.xml"/><Relationship Id="rId17" Type="http://schemas.openxmlformats.org/officeDocument/2006/relationships/slideLayout" Target="../slideLayouts/slideLayout1.xml"/><Relationship Id="rId16" Type="http://schemas.openxmlformats.org/officeDocument/2006/relationships/tags" Target="../tags/tag315.xml"/><Relationship Id="rId15" Type="http://schemas.openxmlformats.org/officeDocument/2006/relationships/image" Target="../media/image2.png"/><Relationship Id="rId14" Type="http://schemas.openxmlformats.org/officeDocument/2006/relationships/tags" Target="../tags/tag314.xml"/><Relationship Id="rId13" Type="http://schemas.openxmlformats.org/officeDocument/2006/relationships/tags" Target="../tags/tag313.xml"/><Relationship Id="rId12" Type="http://schemas.openxmlformats.org/officeDocument/2006/relationships/tags" Target="../tags/tag312.xml"/><Relationship Id="rId11" Type="http://schemas.openxmlformats.org/officeDocument/2006/relationships/tags" Target="../tags/tag311.xml"/><Relationship Id="rId10" Type="http://schemas.openxmlformats.org/officeDocument/2006/relationships/tags" Target="../tags/tag310.xml"/><Relationship Id="rId1" Type="http://schemas.openxmlformats.org/officeDocument/2006/relationships/tags" Target="../tags/tag302.xml"/></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1.xml"/><Relationship Id="rId3" Type="http://schemas.openxmlformats.org/officeDocument/2006/relationships/tags" Target="../tags/tag317.xml"/><Relationship Id="rId2" Type="http://schemas.openxmlformats.org/officeDocument/2006/relationships/image" Target="../media/image4.png"/><Relationship Id="rId1" Type="http://schemas.openxmlformats.org/officeDocument/2006/relationships/tags" Target="../tags/tag316.xml"/></Relationships>
</file>

<file path=ppt/slides/_rels/slide17.xml.rels><?xml version="1.0" encoding="UTF-8" standalone="yes"?>
<Relationships xmlns="http://schemas.openxmlformats.org/package/2006/relationships"><Relationship Id="rId7" Type="http://schemas.openxmlformats.org/officeDocument/2006/relationships/notesSlide" Target="../notesSlides/notesSlide17.xml"/><Relationship Id="rId6" Type="http://schemas.openxmlformats.org/officeDocument/2006/relationships/slideLayout" Target="../slideLayouts/slideLayout1.xml"/><Relationship Id="rId5" Type="http://schemas.openxmlformats.org/officeDocument/2006/relationships/tags" Target="../tags/tag319.xml"/><Relationship Id="rId4" Type="http://schemas.openxmlformats.org/officeDocument/2006/relationships/image" Target="../media/image17.png"/><Relationship Id="rId3" Type="http://schemas.openxmlformats.org/officeDocument/2006/relationships/image" Target="../media/image16.png"/><Relationship Id="rId2" Type="http://schemas.openxmlformats.org/officeDocument/2006/relationships/image" Target="../media/image4.png"/><Relationship Id="rId1" Type="http://schemas.openxmlformats.org/officeDocument/2006/relationships/tags" Target="../tags/tag318.xml"/></Relationships>
</file>

<file path=ppt/slides/_rels/slide18.xml.rels><?xml version="1.0" encoding="UTF-8" standalone="yes"?>
<Relationships xmlns="http://schemas.openxmlformats.org/package/2006/relationships"><Relationship Id="rId7" Type="http://schemas.openxmlformats.org/officeDocument/2006/relationships/notesSlide" Target="../notesSlides/notesSlide18.xml"/><Relationship Id="rId6" Type="http://schemas.openxmlformats.org/officeDocument/2006/relationships/slideLayout" Target="../slideLayouts/slideLayout1.xml"/><Relationship Id="rId5" Type="http://schemas.openxmlformats.org/officeDocument/2006/relationships/tags" Target="../tags/tag323.xml"/><Relationship Id="rId4" Type="http://schemas.openxmlformats.org/officeDocument/2006/relationships/tags" Target="../tags/tag322.xml"/><Relationship Id="rId3" Type="http://schemas.openxmlformats.org/officeDocument/2006/relationships/tags" Target="../tags/tag321.xml"/><Relationship Id="rId2" Type="http://schemas.openxmlformats.org/officeDocument/2006/relationships/image" Target="../media/image4.png"/><Relationship Id="rId1" Type="http://schemas.openxmlformats.org/officeDocument/2006/relationships/tags" Target="../tags/tag320.xml"/></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9.xml"/><Relationship Id="rId5" Type="http://schemas.openxmlformats.org/officeDocument/2006/relationships/slideLayout" Target="../slideLayouts/slideLayout1.xml"/><Relationship Id="rId4" Type="http://schemas.openxmlformats.org/officeDocument/2006/relationships/tags" Target="../tags/tag326.xml"/><Relationship Id="rId3" Type="http://schemas.openxmlformats.org/officeDocument/2006/relationships/tags" Target="../tags/tag325.xml"/><Relationship Id="rId2" Type="http://schemas.openxmlformats.org/officeDocument/2006/relationships/image" Target="../media/image4.png"/><Relationship Id="rId1" Type="http://schemas.openxmlformats.org/officeDocument/2006/relationships/tags" Target="../tags/tag324.xml"/></Relationships>
</file>

<file path=ppt/slides/_rels/slide2.xml.rels><?xml version="1.0" encoding="UTF-8" standalone="yes"?>
<Relationships xmlns="http://schemas.openxmlformats.org/package/2006/relationships"><Relationship Id="rId9" Type="http://schemas.openxmlformats.org/officeDocument/2006/relationships/tags" Target="../tags/tag210.xml"/><Relationship Id="rId8" Type="http://schemas.openxmlformats.org/officeDocument/2006/relationships/tags" Target="../tags/tag209.xml"/><Relationship Id="rId7" Type="http://schemas.openxmlformats.org/officeDocument/2006/relationships/tags" Target="../tags/tag208.xml"/><Relationship Id="rId6" Type="http://schemas.openxmlformats.org/officeDocument/2006/relationships/tags" Target="../tags/tag207.xml"/><Relationship Id="rId5" Type="http://schemas.openxmlformats.org/officeDocument/2006/relationships/tags" Target="../tags/tag206.xml"/><Relationship Id="rId44" Type="http://schemas.openxmlformats.org/officeDocument/2006/relationships/notesSlide" Target="../notesSlides/notesSlide2.xml"/><Relationship Id="rId43" Type="http://schemas.openxmlformats.org/officeDocument/2006/relationships/slideLayout" Target="../slideLayouts/slideLayout1.xml"/><Relationship Id="rId42" Type="http://schemas.openxmlformats.org/officeDocument/2006/relationships/tags" Target="../tags/tag242.xml"/><Relationship Id="rId41" Type="http://schemas.openxmlformats.org/officeDocument/2006/relationships/tags" Target="../tags/tag241.xml"/><Relationship Id="rId40" Type="http://schemas.openxmlformats.org/officeDocument/2006/relationships/tags" Target="../tags/tag240.xml"/><Relationship Id="rId4" Type="http://schemas.openxmlformats.org/officeDocument/2006/relationships/tags" Target="../tags/tag205.xml"/><Relationship Id="rId39" Type="http://schemas.openxmlformats.org/officeDocument/2006/relationships/tags" Target="../tags/tag239.xml"/><Relationship Id="rId38" Type="http://schemas.openxmlformats.org/officeDocument/2006/relationships/tags" Target="../tags/tag238.xml"/><Relationship Id="rId37" Type="http://schemas.openxmlformats.org/officeDocument/2006/relationships/image" Target="../media/image2.png"/><Relationship Id="rId36" Type="http://schemas.openxmlformats.org/officeDocument/2006/relationships/tags" Target="../tags/tag237.xml"/><Relationship Id="rId35" Type="http://schemas.openxmlformats.org/officeDocument/2006/relationships/tags" Target="../tags/tag236.xml"/><Relationship Id="rId34" Type="http://schemas.openxmlformats.org/officeDocument/2006/relationships/tags" Target="../tags/tag235.xml"/><Relationship Id="rId33" Type="http://schemas.openxmlformats.org/officeDocument/2006/relationships/tags" Target="../tags/tag234.xml"/><Relationship Id="rId32" Type="http://schemas.openxmlformats.org/officeDocument/2006/relationships/tags" Target="../tags/tag233.xml"/><Relationship Id="rId31" Type="http://schemas.openxmlformats.org/officeDocument/2006/relationships/tags" Target="../tags/tag232.xml"/><Relationship Id="rId30" Type="http://schemas.openxmlformats.org/officeDocument/2006/relationships/tags" Target="../tags/tag231.xml"/><Relationship Id="rId3" Type="http://schemas.openxmlformats.org/officeDocument/2006/relationships/tags" Target="../tags/tag204.xml"/><Relationship Id="rId29" Type="http://schemas.openxmlformats.org/officeDocument/2006/relationships/tags" Target="../tags/tag230.xml"/><Relationship Id="rId28" Type="http://schemas.openxmlformats.org/officeDocument/2006/relationships/tags" Target="../tags/tag229.xml"/><Relationship Id="rId27" Type="http://schemas.openxmlformats.org/officeDocument/2006/relationships/tags" Target="../tags/tag228.xml"/><Relationship Id="rId26" Type="http://schemas.openxmlformats.org/officeDocument/2006/relationships/tags" Target="../tags/tag227.xml"/><Relationship Id="rId25" Type="http://schemas.openxmlformats.org/officeDocument/2006/relationships/tags" Target="../tags/tag226.xml"/><Relationship Id="rId24" Type="http://schemas.openxmlformats.org/officeDocument/2006/relationships/tags" Target="../tags/tag225.xml"/><Relationship Id="rId23" Type="http://schemas.openxmlformats.org/officeDocument/2006/relationships/tags" Target="../tags/tag224.xml"/><Relationship Id="rId22" Type="http://schemas.openxmlformats.org/officeDocument/2006/relationships/tags" Target="../tags/tag223.xml"/><Relationship Id="rId21" Type="http://schemas.openxmlformats.org/officeDocument/2006/relationships/tags" Target="../tags/tag222.xml"/><Relationship Id="rId20" Type="http://schemas.openxmlformats.org/officeDocument/2006/relationships/tags" Target="../tags/tag221.xml"/><Relationship Id="rId2" Type="http://schemas.openxmlformats.org/officeDocument/2006/relationships/image" Target="../media/image3.jpeg"/><Relationship Id="rId19" Type="http://schemas.openxmlformats.org/officeDocument/2006/relationships/tags" Target="../tags/tag220.xml"/><Relationship Id="rId18" Type="http://schemas.openxmlformats.org/officeDocument/2006/relationships/tags" Target="../tags/tag219.xml"/><Relationship Id="rId17" Type="http://schemas.openxmlformats.org/officeDocument/2006/relationships/tags" Target="../tags/tag218.xml"/><Relationship Id="rId16" Type="http://schemas.openxmlformats.org/officeDocument/2006/relationships/tags" Target="../tags/tag217.xml"/><Relationship Id="rId15" Type="http://schemas.openxmlformats.org/officeDocument/2006/relationships/tags" Target="../tags/tag216.xml"/><Relationship Id="rId14" Type="http://schemas.openxmlformats.org/officeDocument/2006/relationships/tags" Target="../tags/tag215.xml"/><Relationship Id="rId13" Type="http://schemas.openxmlformats.org/officeDocument/2006/relationships/tags" Target="../tags/tag214.xml"/><Relationship Id="rId12" Type="http://schemas.openxmlformats.org/officeDocument/2006/relationships/tags" Target="../tags/tag213.xml"/><Relationship Id="rId11" Type="http://schemas.openxmlformats.org/officeDocument/2006/relationships/tags" Target="../tags/tag212.xml"/><Relationship Id="rId10" Type="http://schemas.openxmlformats.org/officeDocument/2006/relationships/tags" Target="../tags/tag211.xml"/><Relationship Id="rId1" Type="http://schemas.openxmlformats.org/officeDocument/2006/relationships/tags" Target="../tags/tag203.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1.xml"/><Relationship Id="rId3" Type="http://schemas.openxmlformats.org/officeDocument/2006/relationships/tags" Target="../tags/tag328.xml"/><Relationship Id="rId2" Type="http://schemas.openxmlformats.org/officeDocument/2006/relationships/image" Target="../media/image4.png"/><Relationship Id="rId1" Type="http://schemas.openxmlformats.org/officeDocument/2006/relationships/tags" Target="../tags/tag327.xml"/></Relationships>
</file>

<file path=ppt/slides/_rels/slide21.xml.rels><?xml version="1.0" encoding="UTF-8" standalone="yes"?>
<Relationships xmlns="http://schemas.openxmlformats.org/package/2006/relationships"><Relationship Id="rId6" Type="http://schemas.openxmlformats.org/officeDocument/2006/relationships/notesSlide" Target="../notesSlides/notesSlide21.xml"/><Relationship Id="rId5" Type="http://schemas.openxmlformats.org/officeDocument/2006/relationships/slideLayout" Target="../slideLayouts/slideLayout1.xml"/><Relationship Id="rId4" Type="http://schemas.openxmlformats.org/officeDocument/2006/relationships/tags" Target="../tags/tag331.xml"/><Relationship Id="rId3" Type="http://schemas.openxmlformats.org/officeDocument/2006/relationships/tags" Target="../tags/tag330.xml"/><Relationship Id="rId2" Type="http://schemas.openxmlformats.org/officeDocument/2006/relationships/image" Target="../media/image4.png"/><Relationship Id="rId1" Type="http://schemas.openxmlformats.org/officeDocument/2006/relationships/tags" Target="../tags/tag329.xml"/></Relationships>
</file>

<file path=ppt/slides/_rels/slide22.xml.rels><?xml version="1.0" encoding="UTF-8" standalone="yes"?>
<Relationships xmlns="http://schemas.openxmlformats.org/package/2006/relationships"><Relationship Id="rId6" Type="http://schemas.openxmlformats.org/officeDocument/2006/relationships/notesSlide" Target="../notesSlides/notesSlide22.xml"/><Relationship Id="rId5" Type="http://schemas.openxmlformats.org/officeDocument/2006/relationships/slideLayout" Target="../slideLayouts/slideLayout1.xml"/><Relationship Id="rId4" Type="http://schemas.openxmlformats.org/officeDocument/2006/relationships/tags" Target="../tags/tag334.xml"/><Relationship Id="rId3" Type="http://schemas.openxmlformats.org/officeDocument/2006/relationships/tags" Target="../tags/tag333.xml"/><Relationship Id="rId2" Type="http://schemas.openxmlformats.org/officeDocument/2006/relationships/image" Target="../media/image4.png"/><Relationship Id="rId1" Type="http://schemas.openxmlformats.org/officeDocument/2006/relationships/tags" Target="../tags/tag332.xml"/></Relationships>
</file>

<file path=ppt/slides/_rels/slide23.xml.rels><?xml version="1.0" encoding="UTF-8" standalone="yes"?>
<Relationships xmlns="http://schemas.openxmlformats.org/package/2006/relationships"><Relationship Id="rId9" Type="http://schemas.openxmlformats.org/officeDocument/2006/relationships/tags" Target="../tags/tag342.xml"/><Relationship Id="rId8" Type="http://schemas.openxmlformats.org/officeDocument/2006/relationships/tags" Target="../tags/tag341.xml"/><Relationship Id="rId7" Type="http://schemas.openxmlformats.org/officeDocument/2006/relationships/tags" Target="../tags/tag340.xml"/><Relationship Id="rId6" Type="http://schemas.openxmlformats.org/officeDocument/2006/relationships/tags" Target="../tags/tag339.xml"/><Relationship Id="rId5" Type="http://schemas.openxmlformats.org/officeDocument/2006/relationships/tags" Target="../tags/tag338.xml"/><Relationship Id="rId4" Type="http://schemas.openxmlformats.org/officeDocument/2006/relationships/tags" Target="../tags/tag337.xml"/><Relationship Id="rId3" Type="http://schemas.openxmlformats.org/officeDocument/2006/relationships/tags" Target="../tags/tag336.xml"/><Relationship Id="rId2" Type="http://schemas.openxmlformats.org/officeDocument/2006/relationships/image" Target="../media/image3.jpeg"/><Relationship Id="rId18" Type="http://schemas.openxmlformats.org/officeDocument/2006/relationships/notesSlide" Target="../notesSlides/notesSlide23.xml"/><Relationship Id="rId17" Type="http://schemas.openxmlformats.org/officeDocument/2006/relationships/slideLayout" Target="../slideLayouts/slideLayout1.xml"/><Relationship Id="rId16" Type="http://schemas.openxmlformats.org/officeDocument/2006/relationships/tags" Target="../tags/tag348.xml"/><Relationship Id="rId15" Type="http://schemas.openxmlformats.org/officeDocument/2006/relationships/image" Target="../media/image2.png"/><Relationship Id="rId14" Type="http://schemas.openxmlformats.org/officeDocument/2006/relationships/tags" Target="../tags/tag347.xml"/><Relationship Id="rId13" Type="http://schemas.openxmlformats.org/officeDocument/2006/relationships/tags" Target="../tags/tag346.xml"/><Relationship Id="rId12" Type="http://schemas.openxmlformats.org/officeDocument/2006/relationships/tags" Target="../tags/tag345.xml"/><Relationship Id="rId11" Type="http://schemas.openxmlformats.org/officeDocument/2006/relationships/tags" Target="../tags/tag344.xml"/><Relationship Id="rId10" Type="http://schemas.openxmlformats.org/officeDocument/2006/relationships/tags" Target="../tags/tag343.xml"/><Relationship Id="rId1" Type="http://schemas.openxmlformats.org/officeDocument/2006/relationships/tags" Target="../tags/tag335.xml"/></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1.xml"/><Relationship Id="rId3" Type="http://schemas.openxmlformats.org/officeDocument/2006/relationships/tags" Target="../tags/tag350.xml"/><Relationship Id="rId2" Type="http://schemas.openxmlformats.org/officeDocument/2006/relationships/image" Target="../media/image4.png"/><Relationship Id="rId1" Type="http://schemas.openxmlformats.org/officeDocument/2006/relationships/tags" Target="../tags/tag349.xml"/></Relationships>
</file>

<file path=ppt/slides/_rels/slide25.xml.rels><?xml version="1.0" encoding="UTF-8" standalone="yes"?>
<Relationships xmlns="http://schemas.openxmlformats.org/package/2006/relationships"><Relationship Id="rId7" Type="http://schemas.openxmlformats.org/officeDocument/2006/relationships/notesSlide" Target="../notesSlides/notesSlide25.xml"/><Relationship Id="rId6" Type="http://schemas.openxmlformats.org/officeDocument/2006/relationships/slideLayout" Target="../slideLayouts/slideLayout1.xml"/><Relationship Id="rId5" Type="http://schemas.openxmlformats.org/officeDocument/2006/relationships/tags" Target="../tags/tag353.xml"/><Relationship Id="rId4" Type="http://schemas.openxmlformats.org/officeDocument/2006/relationships/tags" Target="../tags/tag352.xml"/><Relationship Id="rId3" Type="http://schemas.openxmlformats.org/officeDocument/2006/relationships/image" Target="../media/image18.png"/><Relationship Id="rId2" Type="http://schemas.openxmlformats.org/officeDocument/2006/relationships/image" Target="../media/image4.png"/><Relationship Id="rId1" Type="http://schemas.openxmlformats.org/officeDocument/2006/relationships/tags" Target="../tags/tag351.xml"/></Relationships>
</file>

<file path=ppt/slides/_rels/slide26.xml.rels><?xml version="1.0" encoding="UTF-8" standalone="yes"?>
<Relationships xmlns="http://schemas.openxmlformats.org/package/2006/relationships"><Relationship Id="rId6" Type="http://schemas.openxmlformats.org/officeDocument/2006/relationships/notesSlide" Target="../notesSlides/notesSlide26.xml"/><Relationship Id="rId5" Type="http://schemas.openxmlformats.org/officeDocument/2006/relationships/slideLayout" Target="../slideLayouts/slideLayout1.xml"/><Relationship Id="rId4" Type="http://schemas.openxmlformats.org/officeDocument/2006/relationships/tags" Target="../tags/tag356.xml"/><Relationship Id="rId3" Type="http://schemas.openxmlformats.org/officeDocument/2006/relationships/tags" Target="../tags/tag355.xml"/><Relationship Id="rId2" Type="http://schemas.openxmlformats.org/officeDocument/2006/relationships/image" Target="../media/image4.png"/><Relationship Id="rId1" Type="http://schemas.openxmlformats.org/officeDocument/2006/relationships/tags" Target="../tags/tag354.xml"/></Relationships>
</file>

<file path=ppt/slides/_rels/slide27.xml.rels><?xml version="1.0" encoding="UTF-8" standalone="yes"?>
<Relationships xmlns="http://schemas.openxmlformats.org/package/2006/relationships"><Relationship Id="rId8" Type="http://schemas.openxmlformats.org/officeDocument/2006/relationships/notesSlide" Target="../notesSlides/notesSlide27.xml"/><Relationship Id="rId7" Type="http://schemas.openxmlformats.org/officeDocument/2006/relationships/slideLayout" Target="../slideLayouts/slideLayout1.xml"/><Relationship Id="rId6" Type="http://schemas.openxmlformats.org/officeDocument/2006/relationships/tags" Target="../tags/tag361.xml"/><Relationship Id="rId5" Type="http://schemas.openxmlformats.org/officeDocument/2006/relationships/tags" Target="../tags/tag360.xml"/><Relationship Id="rId4" Type="http://schemas.openxmlformats.org/officeDocument/2006/relationships/tags" Target="../tags/tag359.xml"/><Relationship Id="rId3" Type="http://schemas.openxmlformats.org/officeDocument/2006/relationships/tags" Target="../tags/tag358.xml"/><Relationship Id="rId2" Type="http://schemas.openxmlformats.org/officeDocument/2006/relationships/image" Target="../media/image4.png"/><Relationship Id="rId1" Type="http://schemas.openxmlformats.org/officeDocument/2006/relationships/tags" Target="../tags/tag357.xml"/></Relationships>
</file>

<file path=ppt/slides/_rels/slide28.xml.rels><?xml version="1.0" encoding="UTF-8" standalone="yes"?>
<Relationships xmlns="http://schemas.openxmlformats.org/package/2006/relationships"><Relationship Id="rId7" Type="http://schemas.openxmlformats.org/officeDocument/2006/relationships/notesSlide" Target="../notesSlides/notesSlide28.xml"/><Relationship Id="rId6" Type="http://schemas.openxmlformats.org/officeDocument/2006/relationships/slideLayout" Target="../slideLayouts/slideLayout1.xml"/><Relationship Id="rId5" Type="http://schemas.openxmlformats.org/officeDocument/2006/relationships/tags" Target="../tags/tag363.xml"/><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4.png"/><Relationship Id="rId1" Type="http://schemas.openxmlformats.org/officeDocument/2006/relationships/tags" Target="../tags/tag362.xml"/></Relationships>
</file>

<file path=ppt/slides/_rels/slide29.xml.rels><?xml version="1.0" encoding="UTF-8" standalone="yes"?>
<Relationships xmlns="http://schemas.openxmlformats.org/package/2006/relationships"><Relationship Id="rId6" Type="http://schemas.openxmlformats.org/officeDocument/2006/relationships/notesSlide" Target="../notesSlides/notesSlide29.xml"/><Relationship Id="rId5" Type="http://schemas.openxmlformats.org/officeDocument/2006/relationships/slideLayout" Target="../slideLayouts/slideLayout1.xml"/><Relationship Id="rId4" Type="http://schemas.openxmlformats.org/officeDocument/2006/relationships/tags" Target="../tags/tag366.xml"/><Relationship Id="rId3" Type="http://schemas.openxmlformats.org/officeDocument/2006/relationships/tags" Target="../tags/tag365.xml"/><Relationship Id="rId2" Type="http://schemas.openxmlformats.org/officeDocument/2006/relationships/image" Target="../media/image4.png"/><Relationship Id="rId1" Type="http://schemas.openxmlformats.org/officeDocument/2006/relationships/tags" Target="../tags/tag364.xml"/></Relationships>
</file>

<file path=ppt/slides/_rels/slide3.xml.rels><?xml version="1.0" encoding="UTF-8" standalone="yes"?>
<Relationships xmlns="http://schemas.openxmlformats.org/package/2006/relationships"><Relationship Id="rId9" Type="http://schemas.openxmlformats.org/officeDocument/2006/relationships/tags" Target="../tags/tag250.xml"/><Relationship Id="rId8" Type="http://schemas.openxmlformats.org/officeDocument/2006/relationships/tags" Target="../tags/tag249.xml"/><Relationship Id="rId7" Type="http://schemas.openxmlformats.org/officeDocument/2006/relationships/tags" Target="../tags/tag248.xml"/><Relationship Id="rId6" Type="http://schemas.openxmlformats.org/officeDocument/2006/relationships/tags" Target="../tags/tag247.xml"/><Relationship Id="rId5" Type="http://schemas.openxmlformats.org/officeDocument/2006/relationships/tags" Target="../tags/tag246.xml"/><Relationship Id="rId4" Type="http://schemas.openxmlformats.org/officeDocument/2006/relationships/tags" Target="../tags/tag245.xml"/><Relationship Id="rId3" Type="http://schemas.openxmlformats.org/officeDocument/2006/relationships/tags" Target="../tags/tag244.xml"/><Relationship Id="rId2" Type="http://schemas.openxmlformats.org/officeDocument/2006/relationships/image" Target="../media/image3.jpeg"/><Relationship Id="rId18" Type="http://schemas.openxmlformats.org/officeDocument/2006/relationships/notesSlide" Target="../notesSlides/notesSlide3.xml"/><Relationship Id="rId17" Type="http://schemas.openxmlformats.org/officeDocument/2006/relationships/slideLayout" Target="../slideLayouts/slideLayout1.xml"/><Relationship Id="rId16" Type="http://schemas.openxmlformats.org/officeDocument/2006/relationships/tags" Target="../tags/tag256.xml"/><Relationship Id="rId15" Type="http://schemas.openxmlformats.org/officeDocument/2006/relationships/image" Target="../media/image2.png"/><Relationship Id="rId14" Type="http://schemas.openxmlformats.org/officeDocument/2006/relationships/tags" Target="../tags/tag255.xml"/><Relationship Id="rId13" Type="http://schemas.openxmlformats.org/officeDocument/2006/relationships/tags" Target="../tags/tag254.xml"/><Relationship Id="rId12" Type="http://schemas.openxmlformats.org/officeDocument/2006/relationships/tags" Target="../tags/tag253.xml"/><Relationship Id="rId11" Type="http://schemas.openxmlformats.org/officeDocument/2006/relationships/tags" Target="../tags/tag252.xml"/><Relationship Id="rId10" Type="http://schemas.openxmlformats.org/officeDocument/2006/relationships/tags" Target="../tags/tag251.xml"/><Relationship Id="rId1" Type="http://schemas.openxmlformats.org/officeDocument/2006/relationships/tags" Target="../tags/tag243.xml"/></Relationships>
</file>

<file path=ppt/slides/_rels/slide30.xml.rels><?xml version="1.0" encoding="UTF-8" standalone="yes"?>
<Relationships xmlns="http://schemas.openxmlformats.org/package/2006/relationships"><Relationship Id="rId7" Type="http://schemas.openxmlformats.org/officeDocument/2006/relationships/notesSlide" Target="../notesSlides/notesSlide30.xml"/><Relationship Id="rId6" Type="http://schemas.openxmlformats.org/officeDocument/2006/relationships/slideLayout" Target="../slideLayouts/slideLayout1.xml"/><Relationship Id="rId5" Type="http://schemas.openxmlformats.org/officeDocument/2006/relationships/tags" Target="../tags/tag370.xml"/><Relationship Id="rId4" Type="http://schemas.openxmlformats.org/officeDocument/2006/relationships/tags" Target="../tags/tag369.xml"/><Relationship Id="rId3" Type="http://schemas.openxmlformats.org/officeDocument/2006/relationships/tags" Target="../tags/tag368.xml"/><Relationship Id="rId2" Type="http://schemas.openxmlformats.org/officeDocument/2006/relationships/image" Target="../media/image4.png"/><Relationship Id="rId1" Type="http://schemas.openxmlformats.org/officeDocument/2006/relationships/tags" Target="../tags/tag367.xml"/></Relationships>
</file>

<file path=ppt/slides/_rels/slide31.xml.rels><?xml version="1.0" encoding="UTF-8" standalone="yes"?>
<Relationships xmlns="http://schemas.openxmlformats.org/package/2006/relationships"><Relationship Id="rId7" Type="http://schemas.openxmlformats.org/officeDocument/2006/relationships/notesSlide" Target="../notesSlides/notesSlide31.xml"/><Relationship Id="rId6" Type="http://schemas.openxmlformats.org/officeDocument/2006/relationships/slideLayout" Target="../slideLayouts/slideLayout1.xml"/><Relationship Id="rId5" Type="http://schemas.openxmlformats.org/officeDocument/2006/relationships/tags" Target="../tags/tag374.xml"/><Relationship Id="rId4" Type="http://schemas.openxmlformats.org/officeDocument/2006/relationships/tags" Target="../tags/tag373.xml"/><Relationship Id="rId3" Type="http://schemas.openxmlformats.org/officeDocument/2006/relationships/tags" Target="../tags/tag372.xml"/><Relationship Id="rId2" Type="http://schemas.openxmlformats.org/officeDocument/2006/relationships/image" Target="../media/image4.png"/><Relationship Id="rId1" Type="http://schemas.openxmlformats.org/officeDocument/2006/relationships/tags" Target="../tags/tag371.xml"/></Relationships>
</file>

<file path=ppt/slides/_rels/slide32.xml.rels><?xml version="1.0" encoding="UTF-8" standalone="yes"?>
<Relationships xmlns="http://schemas.openxmlformats.org/package/2006/relationships"><Relationship Id="rId9" Type="http://schemas.openxmlformats.org/officeDocument/2006/relationships/tags" Target="../tags/tag382.xml"/><Relationship Id="rId8" Type="http://schemas.openxmlformats.org/officeDocument/2006/relationships/tags" Target="../tags/tag381.xml"/><Relationship Id="rId7" Type="http://schemas.openxmlformats.org/officeDocument/2006/relationships/tags" Target="../tags/tag380.xml"/><Relationship Id="rId6" Type="http://schemas.openxmlformats.org/officeDocument/2006/relationships/tags" Target="../tags/tag379.xml"/><Relationship Id="rId5" Type="http://schemas.openxmlformats.org/officeDocument/2006/relationships/tags" Target="../tags/tag378.xml"/><Relationship Id="rId4" Type="http://schemas.openxmlformats.org/officeDocument/2006/relationships/tags" Target="../tags/tag377.xml"/><Relationship Id="rId3" Type="http://schemas.openxmlformats.org/officeDocument/2006/relationships/tags" Target="../tags/tag376.xml"/><Relationship Id="rId2" Type="http://schemas.openxmlformats.org/officeDocument/2006/relationships/image" Target="../media/image3.jpeg"/><Relationship Id="rId18" Type="http://schemas.openxmlformats.org/officeDocument/2006/relationships/notesSlide" Target="../notesSlides/notesSlide32.xml"/><Relationship Id="rId17" Type="http://schemas.openxmlformats.org/officeDocument/2006/relationships/slideLayout" Target="../slideLayouts/slideLayout1.xml"/><Relationship Id="rId16" Type="http://schemas.openxmlformats.org/officeDocument/2006/relationships/tags" Target="../tags/tag388.xml"/><Relationship Id="rId15" Type="http://schemas.openxmlformats.org/officeDocument/2006/relationships/image" Target="../media/image2.png"/><Relationship Id="rId14" Type="http://schemas.openxmlformats.org/officeDocument/2006/relationships/tags" Target="../tags/tag387.xml"/><Relationship Id="rId13" Type="http://schemas.openxmlformats.org/officeDocument/2006/relationships/tags" Target="../tags/tag386.xml"/><Relationship Id="rId12" Type="http://schemas.openxmlformats.org/officeDocument/2006/relationships/tags" Target="../tags/tag385.xml"/><Relationship Id="rId11" Type="http://schemas.openxmlformats.org/officeDocument/2006/relationships/tags" Target="../tags/tag384.xml"/><Relationship Id="rId10" Type="http://schemas.openxmlformats.org/officeDocument/2006/relationships/tags" Target="../tags/tag383.xml"/><Relationship Id="rId1" Type="http://schemas.openxmlformats.org/officeDocument/2006/relationships/tags" Target="../tags/tag375.xml"/></Relationships>
</file>

<file path=ppt/slides/_rels/slide33.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1.xml"/><Relationship Id="rId3" Type="http://schemas.openxmlformats.org/officeDocument/2006/relationships/tags" Target="../tags/tag390.xml"/><Relationship Id="rId2" Type="http://schemas.openxmlformats.org/officeDocument/2006/relationships/image" Target="../media/image4.png"/><Relationship Id="rId1" Type="http://schemas.openxmlformats.org/officeDocument/2006/relationships/tags" Target="../tags/tag389.xml"/></Relationships>
</file>

<file path=ppt/slides/_rels/slide34.xml.rels><?xml version="1.0" encoding="UTF-8" standalone="yes"?>
<Relationships xmlns="http://schemas.openxmlformats.org/package/2006/relationships"><Relationship Id="rId9" Type="http://schemas.openxmlformats.org/officeDocument/2006/relationships/notesSlide" Target="../notesSlides/notesSlide34.xml"/><Relationship Id="rId8" Type="http://schemas.openxmlformats.org/officeDocument/2006/relationships/slideLayout" Target="../slideLayouts/slideLayout1.xml"/><Relationship Id="rId7" Type="http://schemas.openxmlformats.org/officeDocument/2006/relationships/tags" Target="../tags/tag395.xml"/><Relationship Id="rId6" Type="http://schemas.openxmlformats.org/officeDocument/2006/relationships/tags" Target="../tags/tag394.xml"/><Relationship Id="rId5" Type="http://schemas.openxmlformats.org/officeDocument/2006/relationships/tags" Target="../tags/tag393.xml"/><Relationship Id="rId4" Type="http://schemas.openxmlformats.org/officeDocument/2006/relationships/image" Target="../media/image21.png"/><Relationship Id="rId3" Type="http://schemas.openxmlformats.org/officeDocument/2006/relationships/tags" Target="../tags/tag392.xml"/><Relationship Id="rId2" Type="http://schemas.openxmlformats.org/officeDocument/2006/relationships/image" Target="../media/image4.png"/><Relationship Id="rId1" Type="http://schemas.openxmlformats.org/officeDocument/2006/relationships/tags" Target="../tags/tag391.xml"/></Relationships>
</file>

<file path=ppt/slides/_rels/slide35.xml.rels><?xml version="1.0" encoding="UTF-8" standalone="yes"?>
<Relationships xmlns="http://schemas.openxmlformats.org/package/2006/relationships"><Relationship Id="rId8" Type="http://schemas.openxmlformats.org/officeDocument/2006/relationships/notesSlide" Target="../notesSlides/notesSlide35.xml"/><Relationship Id="rId7" Type="http://schemas.openxmlformats.org/officeDocument/2006/relationships/slideLayout" Target="../slideLayouts/slideLayout1.xml"/><Relationship Id="rId6" Type="http://schemas.openxmlformats.org/officeDocument/2006/relationships/tags" Target="../tags/tag399.xml"/><Relationship Id="rId5" Type="http://schemas.openxmlformats.org/officeDocument/2006/relationships/tags" Target="../tags/tag398.xml"/><Relationship Id="rId4" Type="http://schemas.openxmlformats.org/officeDocument/2006/relationships/tags" Target="../tags/tag397.xml"/><Relationship Id="rId3" Type="http://schemas.openxmlformats.org/officeDocument/2006/relationships/image" Target="../media/image22.png"/><Relationship Id="rId2" Type="http://schemas.openxmlformats.org/officeDocument/2006/relationships/image" Target="../media/image4.png"/><Relationship Id="rId1" Type="http://schemas.openxmlformats.org/officeDocument/2006/relationships/tags" Target="../tags/tag396.xml"/></Relationships>
</file>

<file path=ppt/slides/_rels/slide36.xml.rels><?xml version="1.0" encoding="UTF-8" standalone="yes"?>
<Relationships xmlns="http://schemas.openxmlformats.org/package/2006/relationships"><Relationship Id="rId9" Type="http://schemas.openxmlformats.org/officeDocument/2006/relationships/tags" Target="../tags/tag407.xml"/><Relationship Id="rId8" Type="http://schemas.openxmlformats.org/officeDocument/2006/relationships/tags" Target="../tags/tag406.xml"/><Relationship Id="rId7" Type="http://schemas.openxmlformats.org/officeDocument/2006/relationships/tags" Target="../tags/tag405.xml"/><Relationship Id="rId6" Type="http://schemas.openxmlformats.org/officeDocument/2006/relationships/tags" Target="../tags/tag404.xml"/><Relationship Id="rId5" Type="http://schemas.openxmlformats.org/officeDocument/2006/relationships/tags" Target="../tags/tag403.xml"/><Relationship Id="rId4" Type="http://schemas.openxmlformats.org/officeDocument/2006/relationships/tags" Target="../tags/tag402.xml"/><Relationship Id="rId3" Type="http://schemas.openxmlformats.org/officeDocument/2006/relationships/tags" Target="../tags/tag401.xml"/><Relationship Id="rId24" Type="http://schemas.openxmlformats.org/officeDocument/2006/relationships/notesSlide" Target="../notesSlides/notesSlide36.xml"/><Relationship Id="rId23" Type="http://schemas.openxmlformats.org/officeDocument/2006/relationships/slideLayout" Target="../slideLayouts/slideLayout1.xml"/><Relationship Id="rId22" Type="http://schemas.openxmlformats.org/officeDocument/2006/relationships/tags" Target="../tags/tag419.xml"/><Relationship Id="rId21" Type="http://schemas.openxmlformats.org/officeDocument/2006/relationships/tags" Target="../tags/tag418.xml"/><Relationship Id="rId20" Type="http://schemas.openxmlformats.org/officeDocument/2006/relationships/image" Target="../media/image2.png"/><Relationship Id="rId2" Type="http://schemas.openxmlformats.org/officeDocument/2006/relationships/image" Target="../media/image1.jpeg"/><Relationship Id="rId19" Type="http://schemas.openxmlformats.org/officeDocument/2006/relationships/tags" Target="../tags/tag417.xml"/><Relationship Id="rId18" Type="http://schemas.openxmlformats.org/officeDocument/2006/relationships/tags" Target="../tags/tag416.xml"/><Relationship Id="rId17" Type="http://schemas.openxmlformats.org/officeDocument/2006/relationships/tags" Target="../tags/tag415.xml"/><Relationship Id="rId16" Type="http://schemas.openxmlformats.org/officeDocument/2006/relationships/tags" Target="../tags/tag414.xml"/><Relationship Id="rId15" Type="http://schemas.openxmlformats.org/officeDocument/2006/relationships/tags" Target="../tags/tag413.xml"/><Relationship Id="rId14" Type="http://schemas.openxmlformats.org/officeDocument/2006/relationships/tags" Target="../tags/tag412.xml"/><Relationship Id="rId13" Type="http://schemas.openxmlformats.org/officeDocument/2006/relationships/tags" Target="../tags/tag411.xml"/><Relationship Id="rId12" Type="http://schemas.openxmlformats.org/officeDocument/2006/relationships/tags" Target="../tags/tag410.xml"/><Relationship Id="rId11" Type="http://schemas.openxmlformats.org/officeDocument/2006/relationships/tags" Target="../tags/tag409.xml"/><Relationship Id="rId10" Type="http://schemas.openxmlformats.org/officeDocument/2006/relationships/tags" Target="../tags/tag408.xml"/><Relationship Id="rId1" Type="http://schemas.openxmlformats.org/officeDocument/2006/relationships/tags" Target="../tags/tag400.xml"/></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4.xml"/><Relationship Id="rId7" Type="http://schemas.openxmlformats.org/officeDocument/2006/relationships/slideLayout" Target="../slideLayouts/slideLayout1.xml"/><Relationship Id="rId6" Type="http://schemas.openxmlformats.org/officeDocument/2006/relationships/tags" Target="../tags/tag258.xml"/><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tags" Target="../tags/tag257.xml"/></Relationships>
</file>

<file path=ppt/slides/_rels/slide5.xml.rels><?xml version="1.0" encoding="UTF-8" standalone="yes"?>
<Relationships xmlns="http://schemas.openxmlformats.org/package/2006/relationships"><Relationship Id="rId9" Type="http://schemas.openxmlformats.org/officeDocument/2006/relationships/tags" Target="../tags/tag266.xml"/><Relationship Id="rId8" Type="http://schemas.openxmlformats.org/officeDocument/2006/relationships/tags" Target="../tags/tag265.xml"/><Relationship Id="rId7" Type="http://schemas.openxmlformats.org/officeDocument/2006/relationships/tags" Target="../tags/tag264.xml"/><Relationship Id="rId6" Type="http://schemas.openxmlformats.org/officeDocument/2006/relationships/tags" Target="../tags/tag263.xml"/><Relationship Id="rId5" Type="http://schemas.openxmlformats.org/officeDocument/2006/relationships/tags" Target="../tags/tag262.xml"/><Relationship Id="rId4" Type="http://schemas.openxmlformats.org/officeDocument/2006/relationships/tags" Target="../tags/tag261.xml"/><Relationship Id="rId3" Type="http://schemas.openxmlformats.org/officeDocument/2006/relationships/tags" Target="../tags/tag260.xml"/><Relationship Id="rId2" Type="http://schemas.openxmlformats.org/officeDocument/2006/relationships/image" Target="../media/image3.jpeg"/><Relationship Id="rId18" Type="http://schemas.openxmlformats.org/officeDocument/2006/relationships/notesSlide" Target="../notesSlides/notesSlide5.xml"/><Relationship Id="rId17" Type="http://schemas.openxmlformats.org/officeDocument/2006/relationships/slideLayout" Target="../slideLayouts/slideLayout1.xml"/><Relationship Id="rId16" Type="http://schemas.openxmlformats.org/officeDocument/2006/relationships/tags" Target="../tags/tag272.xml"/><Relationship Id="rId15" Type="http://schemas.openxmlformats.org/officeDocument/2006/relationships/image" Target="../media/image2.png"/><Relationship Id="rId14" Type="http://schemas.openxmlformats.org/officeDocument/2006/relationships/tags" Target="../tags/tag271.xml"/><Relationship Id="rId13" Type="http://schemas.openxmlformats.org/officeDocument/2006/relationships/tags" Target="../tags/tag270.xml"/><Relationship Id="rId12" Type="http://schemas.openxmlformats.org/officeDocument/2006/relationships/tags" Target="../tags/tag269.xml"/><Relationship Id="rId11" Type="http://schemas.openxmlformats.org/officeDocument/2006/relationships/tags" Target="../tags/tag268.xml"/><Relationship Id="rId10" Type="http://schemas.openxmlformats.org/officeDocument/2006/relationships/tags" Target="../tags/tag267.xml"/><Relationship Id="rId1" Type="http://schemas.openxmlformats.org/officeDocument/2006/relationships/tags" Target="../tags/tag259.xml"/></Relationships>
</file>

<file path=ppt/slides/_rels/slide6.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1.xml"/><Relationship Id="rId5" Type="http://schemas.openxmlformats.org/officeDocument/2006/relationships/tags" Target="../tags/tag276.xml"/><Relationship Id="rId4" Type="http://schemas.openxmlformats.org/officeDocument/2006/relationships/tags" Target="../tags/tag275.xml"/><Relationship Id="rId3" Type="http://schemas.openxmlformats.org/officeDocument/2006/relationships/tags" Target="../tags/tag274.xml"/><Relationship Id="rId2" Type="http://schemas.openxmlformats.org/officeDocument/2006/relationships/image" Target="../media/image4.png"/><Relationship Id="rId1" Type="http://schemas.openxmlformats.org/officeDocument/2006/relationships/tags" Target="../tags/tag273.xml"/></Relationships>
</file>

<file path=ppt/slides/_rels/slide7.xml.rels><?xml version="1.0" encoding="UTF-8" standalone="yes"?>
<Relationships xmlns="http://schemas.openxmlformats.org/package/2006/relationships"><Relationship Id="rId9" Type="http://schemas.openxmlformats.org/officeDocument/2006/relationships/tags" Target="../tags/tag281.xml"/><Relationship Id="rId8" Type="http://schemas.openxmlformats.org/officeDocument/2006/relationships/tags" Target="../tags/tag280.xml"/><Relationship Id="rId7" Type="http://schemas.openxmlformats.org/officeDocument/2006/relationships/tags" Target="../tags/tag279.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tags" Target="../tags/tag278.xml"/><Relationship Id="rId3" Type="http://schemas.openxmlformats.org/officeDocument/2006/relationships/image" Target="../media/image8.png"/><Relationship Id="rId2" Type="http://schemas.openxmlformats.org/officeDocument/2006/relationships/image" Target="../media/image4.png"/><Relationship Id="rId11" Type="http://schemas.openxmlformats.org/officeDocument/2006/relationships/notesSlide" Target="../notesSlides/notesSlide7.xml"/><Relationship Id="rId10" Type="http://schemas.openxmlformats.org/officeDocument/2006/relationships/slideLayout" Target="../slideLayouts/slideLayout1.xml"/><Relationship Id="rId1" Type="http://schemas.openxmlformats.org/officeDocument/2006/relationships/tags" Target="../tags/tag277.xml"/></Relationships>
</file>

<file path=ppt/slides/_rels/slide8.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1.xml"/><Relationship Id="rId5" Type="http://schemas.openxmlformats.org/officeDocument/2006/relationships/tags" Target="../tags/tag284.xml"/><Relationship Id="rId4" Type="http://schemas.openxmlformats.org/officeDocument/2006/relationships/tags" Target="../tags/tag283.xml"/><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tags" Target="../tags/tag282.xml"/></Relationships>
</file>

<file path=ppt/slides/_rels/slide9.xml.rels><?xml version="1.0" encoding="UTF-8" standalone="yes"?>
<Relationships xmlns="http://schemas.openxmlformats.org/package/2006/relationships"><Relationship Id="rId7" Type="http://schemas.openxmlformats.org/officeDocument/2006/relationships/notesSlide" Target="../notesSlides/notesSlide9.xml"/><Relationship Id="rId6" Type="http://schemas.openxmlformats.org/officeDocument/2006/relationships/slideLayout" Target="../slideLayouts/slideLayout1.xml"/><Relationship Id="rId5" Type="http://schemas.openxmlformats.org/officeDocument/2006/relationships/tags" Target="../tags/tag287.xml"/><Relationship Id="rId4" Type="http://schemas.openxmlformats.org/officeDocument/2006/relationships/tags" Target="../tags/tag286.xml"/><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tags" Target="../tags/tag28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2" name="图片 1"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a:off x="0" y="0"/>
            <a:ext cx="12192000" cy="6858000"/>
          </a:xfrm>
          <a:prstGeom prst="rect">
            <a:avLst/>
          </a:prstGeom>
        </p:spPr>
      </p:pic>
      <p:sp>
        <p:nvSpPr>
          <p:cNvPr id="3" name="矩形 2"/>
          <p:cNvSpPr/>
          <p:nvPr>
            <p:custDataLst>
              <p:tags r:id="rId3"/>
            </p:custDataLst>
          </p:nvPr>
        </p:nvSpPr>
        <p:spPr>
          <a:xfrm>
            <a:off x="-635" y="340526"/>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34" name="椭圆 33"/>
          <p:cNvSpPr/>
          <p:nvPr>
            <p:custDataLst>
              <p:tags r:id="rId4"/>
            </p:custDataLst>
          </p:nvPr>
        </p:nvSpPr>
        <p:spPr>
          <a:xfrm rot="6960000">
            <a:off x="657860" y="182880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28" name="文本框 27"/>
          <p:cNvSpPr txBox="1"/>
          <p:nvPr>
            <p:custDataLst>
              <p:tags r:id="rId5"/>
            </p:custDataLst>
          </p:nvPr>
        </p:nvSpPr>
        <p:spPr>
          <a:xfrm>
            <a:off x="989329" y="2132329"/>
            <a:ext cx="10533231" cy="1506855"/>
          </a:xfrm>
          <a:prstGeom prst="rect">
            <a:avLst/>
          </a:prstGeom>
          <a:noFill/>
        </p:spPr>
        <p:txBody>
          <a:bodyPr wrap="square" rtlCol="0" anchor="ctr" anchorCtr="0">
            <a:spAutoFit/>
          </a:bodyPr>
          <a:lstStyle/>
          <a:p>
            <a:pPr marL="0" marR="0" lvl="0" indent="0" algn="l" defTabSz="914400" rtl="0" eaLnBrk="1" fontAlgn="ctr" latinLnBrk="0" hangingPunct="1">
              <a:lnSpc>
                <a:spcPct val="100000"/>
              </a:lnSpc>
              <a:spcBef>
                <a:spcPts val="0"/>
              </a:spcBef>
              <a:spcAft>
                <a:spcPts val="0"/>
              </a:spcAft>
              <a:buClrTx/>
              <a:buSzTx/>
              <a:buFontTx/>
              <a:buNone/>
              <a:defRPr/>
            </a:pPr>
            <a:r>
              <a:rPr kumimoji="0" lang="en-US" altLang="zh-CN" sz="6000" b="0" i="0" u="none" strike="noStrike" kern="1200" cap="none" spc="400" normalizeH="0" baseline="0" noProof="0" dirty="0" err="1">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rPr>
              <a:t>DolphinDB</a:t>
            </a:r>
            <a:endParaRPr kumimoji="0" lang="en-US" altLang="zh-CN" sz="6000" b="0" i="0" u="none" strike="noStrike" kern="1200" cap="none" spc="40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endParaRPr>
          </a:p>
          <a:p>
            <a:pPr marL="0" marR="0" lvl="0" indent="0" algn="l" defTabSz="914400" rtl="0" eaLnBrk="1" fontAlgn="ctr" latinLnBrk="0" hangingPunct="1">
              <a:lnSpc>
                <a:spcPct val="100000"/>
              </a:lnSpc>
              <a:spcBef>
                <a:spcPts val="0"/>
              </a:spcBef>
              <a:spcAft>
                <a:spcPts val="0"/>
              </a:spcAft>
              <a:buClrTx/>
              <a:buSzTx/>
              <a:buFontTx/>
              <a:buNone/>
              <a:defRPr/>
            </a:pPr>
            <a:r>
              <a:rPr kumimoji="0" lang="en-US" altLang="zh-CN" sz="3200" b="0" i="0" u="none" strike="noStrike" kern="1200" cap="none" spc="40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rPr>
              <a:t>ch10-</a:t>
            </a:r>
            <a:r>
              <a:rPr kumimoji="0" lang="zh-CN" altLang="en-US" sz="3200" b="0" i="0" u="none" strike="noStrike" kern="1200" cap="none" spc="40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rPr>
              <a:t>即时编译</a:t>
            </a:r>
            <a:endParaRPr kumimoji="0" lang="zh-CN" altLang="en-US" sz="3200" b="0" i="0" u="none" strike="noStrike" kern="1200" cap="none" spc="40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endParaRPr>
          </a:p>
        </p:txBody>
      </p:sp>
      <p:grpSp>
        <p:nvGrpSpPr>
          <p:cNvPr id="24" name="组合 23"/>
          <p:cNvGrpSpPr/>
          <p:nvPr/>
        </p:nvGrpSpPr>
        <p:grpSpPr>
          <a:xfrm>
            <a:off x="11428427" y="340526"/>
            <a:ext cx="388923" cy="346007"/>
            <a:chOff x="3933635" y="-1495234"/>
            <a:chExt cx="842211" cy="749278"/>
          </a:xfrm>
          <a:solidFill>
            <a:schemeClr val="bg1">
              <a:alpha val="86000"/>
            </a:schemeClr>
          </a:solidFill>
        </p:grpSpPr>
        <p:grpSp>
          <p:nvGrpSpPr>
            <p:cNvPr id="81" name="组合 80"/>
            <p:cNvGrpSpPr/>
            <p:nvPr/>
          </p:nvGrpSpPr>
          <p:grpSpPr>
            <a:xfrm>
              <a:off x="3933635" y="-1495234"/>
              <a:ext cx="203846" cy="749278"/>
              <a:chOff x="3933635" y="-1487213"/>
              <a:chExt cx="203846" cy="749278"/>
            </a:xfrm>
            <a:grpFill/>
          </p:grpSpPr>
          <p:sp>
            <p:nvSpPr>
              <p:cNvPr id="82" name="椭圆 81"/>
              <p:cNvSpPr/>
              <p:nvPr>
                <p:custDataLst>
                  <p:tags r:id="rId6"/>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89" name="椭圆 88"/>
              <p:cNvSpPr/>
              <p:nvPr>
                <p:custDataLst>
                  <p:tags r:id="rId7"/>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90" name="椭圆 89"/>
              <p:cNvSpPr/>
              <p:nvPr>
                <p:custDataLst>
                  <p:tags r:id="rId8"/>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grpSp>
        <p:grpSp>
          <p:nvGrpSpPr>
            <p:cNvPr id="91" name="组合 90"/>
            <p:cNvGrpSpPr/>
            <p:nvPr/>
          </p:nvGrpSpPr>
          <p:grpSpPr>
            <a:xfrm>
              <a:off x="4252817" y="-1495234"/>
              <a:ext cx="203846" cy="749278"/>
              <a:chOff x="4254477" y="-1495234"/>
              <a:chExt cx="203846" cy="749278"/>
            </a:xfrm>
            <a:grpFill/>
          </p:grpSpPr>
          <p:sp>
            <p:nvSpPr>
              <p:cNvPr id="92" name="椭圆 91"/>
              <p:cNvSpPr/>
              <p:nvPr>
                <p:custDataLst>
                  <p:tags r:id="rId9"/>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93" name="椭圆 92"/>
              <p:cNvSpPr/>
              <p:nvPr>
                <p:custDataLst>
                  <p:tags r:id="rId10"/>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94" name="椭圆 93"/>
              <p:cNvSpPr/>
              <p:nvPr>
                <p:custDataLst>
                  <p:tags r:id="rId11"/>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grpSp>
        <p:grpSp>
          <p:nvGrpSpPr>
            <p:cNvPr id="104" name="组合 103"/>
            <p:cNvGrpSpPr/>
            <p:nvPr/>
          </p:nvGrpSpPr>
          <p:grpSpPr>
            <a:xfrm>
              <a:off x="4572000" y="-1495234"/>
              <a:ext cx="203846" cy="749278"/>
              <a:chOff x="4572000" y="-1503255"/>
              <a:chExt cx="203846" cy="749278"/>
            </a:xfrm>
            <a:grpFill/>
          </p:grpSpPr>
          <p:sp>
            <p:nvSpPr>
              <p:cNvPr id="105" name="椭圆 104"/>
              <p:cNvSpPr/>
              <p:nvPr>
                <p:custDataLst>
                  <p:tags r:id="rId12"/>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106" name="椭圆 105"/>
              <p:cNvSpPr/>
              <p:nvPr>
                <p:custDataLst>
                  <p:tags r:id="rId13"/>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107" name="椭圆 106"/>
              <p:cNvSpPr/>
              <p:nvPr>
                <p:custDataLst>
                  <p:tags r:id="rId14"/>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grpSp>
      </p:grpSp>
      <p:cxnSp>
        <p:nvCxnSpPr>
          <p:cNvPr id="4" name="直接连接符 3"/>
          <p:cNvCxnSpPr/>
          <p:nvPr>
            <p:custDataLst>
              <p:tags r:id="rId15"/>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5" name="图片 4" descr="公司logo"/>
          <p:cNvPicPr>
            <a:picLocks noChangeAspect="1"/>
          </p:cNvPicPr>
          <p:nvPr/>
        </p:nvPicPr>
        <p:blipFill>
          <a:blip r:embed="rId16" cstate="screen"/>
          <a:stretch>
            <a:fillRect/>
          </a:stretch>
        </p:blipFill>
        <p:spPr>
          <a:xfrm>
            <a:off x="582930" y="356235"/>
            <a:ext cx="1620520" cy="889000"/>
          </a:xfrm>
          <a:prstGeom prst="rect">
            <a:avLst/>
          </a:prstGeom>
        </p:spPr>
      </p:pic>
      <p:cxnSp>
        <p:nvCxnSpPr>
          <p:cNvPr id="13" name="直接连接符 12"/>
          <p:cNvCxnSpPr/>
          <p:nvPr>
            <p:custDataLst>
              <p:tags r:id="rId17"/>
            </p:custDataLst>
          </p:nvPr>
        </p:nvCxnSpPr>
        <p:spPr>
          <a:xfrm>
            <a:off x="11611610" y="2054372"/>
            <a:ext cx="0" cy="2954215"/>
          </a:xfrm>
          <a:prstGeom prst="line">
            <a:avLst/>
          </a:prstGeom>
          <a:ln w="158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custDataLst>
      <p:tags r:id="rId18"/>
    </p:custData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4161790" y="2366645"/>
            <a:ext cx="2857500" cy="828675"/>
          </a:xfrm>
          <a:prstGeom prst="rect">
            <a:avLst/>
          </a:prstGeom>
        </p:spPr>
      </p:pic>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JIT </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案例</a:t>
            </a: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2</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：定积分计算</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2"/>
            </p:custDataLst>
          </p:nvPr>
        </p:nvPicPr>
        <p:blipFill>
          <a:blip r:embed="rId3" cstate="screen"/>
          <a:srcRect/>
          <a:stretch>
            <a:fillRect/>
          </a:stretch>
        </p:blipFill>
        <p:spPr>
          <a:xfrm>
            <a:off x="10701655" y="288925"/>
            <a:ext cx="1056005" cy="275590"/>
          </a:xfrm>
          <a:prstGeom prst="rect">
            <a:avLst/>
          </a:prstGeom>
        </p:spPr>
      </p:pic>
      <p:sp>
        <p:nvSpPr>
          <p:cNvPr id="4" name="文本框 3"/>
          <p:cNvSpPr txBox="1"/>
          <p:nvPr/>
        </p:nvSpPr>
        <p:spPr>
          <a:xfrm>
            <a:off x="756285" y="1116330"/>
            <a:ext cx="10529570" cy="1087755"/>
          </a:xfrm>
          <a:prstGeom prst="rect">
            <a:avLst/>
          </a:prstGeom>
        </p:spPr>
        <p:txBody>
          <a:bodyPr wrap="square">
            <a:noAutofit/>
          </a:bodyPr>
          <a:p>
            <a:pPr indent="0" fontAlgn="auto">
              <a:lnSpc>
                <a:spcPct val="150000"/>
              </a:lnSpc>
            </a:pP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为了使</a:t>
            </a:r>
            <a:r>
              <a:rPr lang="en-US" altLang="zh-CN"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calculateFunctionF </a:t>
            </a: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函数支持</a:t>
            </a:r>
            <a:r>
              <a:rPr lang="en-US" altLang="zh-CN"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tauReset </a:t>
            </a: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参数为向量，</a:t>
            </a:r>
            <a:r>
              <a:rPr lang="en-US" altLang="zh-CN"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JIT </a:t>
            </a: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函数中采用</a:t>
            </a:r>
            <a:r>
              <a:rPr lang="en-US" altLang="zh-CN"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for </a:t>
            </a: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循环对向量中每个元素进行函数计算。现在对该公式求</a:t>
            </a:r>
            <a:r>
              <a:rPr lang="en-US" altLang="zh-CN"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[t, T] </a:t>
            </a: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上的定积分：</a:t>
            </a:r>
            <a:endPar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8" name="文本框 7"/>
          <p:cNvSpPr txBox="1"/>
          <p:nvPr/>
        </p:nvSpPr>
        <p:spPr>
          <a:xfrm>
            <a:off x="777875" y="3664585"/>
            <a:ext cx="4924425" cy="506730"/>
          </a:xfrm>
          <a:prstGeom prst="rect">
            <a:avLst/>
          </a:prstGeom>
          <a:noFill/>
        </p:spPr>
        <p:txBody>
          <a:bodyPr wrap="square" rtlCol="0">
            <a:spAutoFit/>
          </a:bodyPr>
          <a:p>
            <a:pPr indent="0" fontAlgn="auto">
              <a:lnSpc>
                <a:spcPct val="150000"/>
              </a:lnSpc>
              <a:buFont typeface="Arial" panose="020B0604020202020204" pitchFamily="34" charset="0"/>
              <a:buNone/>
            </a:pPr>
            <a:r>
              <a:rPr lang="zh-CN" altLang="en-US">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通过</a:t>
            </a:r>
            <a:r>
              <a:rPr lang="en-US" altLang="zh-CN">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DolphinDB </a:t>
            </a:r>
            <a:r>
              <a:rPr lang="zh-CN" altLang="en-US">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内置的</a:t>
            </a:r>
            <a:r>
              <a:rPr lang="en-US" altLang="zh-CN">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integral </a:t>
            </a:r>
            <a:r>
              <a:rPr lang="zh-CN" altLang="en-US">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函数计算：</a:t>
            </a:r>
            <a:endParaRPr lang="zh-CN" altLang="en-US">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3" name="矩形 12"/>
          <p:cNvSpPr/>
          <p:nvPr>
            <p:custDataLst>
              <p:tags r:id="rId4"/>
            </p:custDataLst>
          </p:nvPr>
        </p:nvSpPr>
        <p:spPr>
          <a:xfrm>
            <a:off x="875665" y="4401185"/>
            <a:ext cx="10204450" cy="136652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11" name="文本框 10"/>
          <p:cNvSpPr txBox="1"/>
          <p:nvPr/>
        </p:nvSpPr>
        <p:spPr>
          <a:xfrm>
            <a:off x="1024255" y="4566285"/>
            <a:ext cx="9841865" cy="1076325"/>
          </a:xfrm>
          <a:prstGeom prst="rect">
            <a:avLst/>
          </a:prstGeom>
        </p:spPr>
        <p:txBody>
          <a:bodyPr wrap="square">
            <a:spAutoFit/>
          </a:bodyPr>
          <a:p>
            <a:pPr indent="0" fontAlgn="auto">
              <a:lnSpc>
                <a:spcPct val="100000"/>
              </a:lnSpc>
            </a:pPr>
            <a:r>
              <a:rPr lang="en-US" altLang="zh-CN" sz="1600" b="0">
                <a:solidFill>
                  <a:srgbClr val="AF00DB"/>
                </a:solidFill>
                <a:latin typeface="MyFont" panose="02010609030101010101" charset="-122"/>
                <a:ea typeface="MyFont" panose="02010609030101010101" charset="-122"/>
              </a:rPr>
              <a:t>def </a:t>
            </a:r>
            <a:r>
              <a:rPr lang="en-US" altLang="zh-CN" sz="1600" b="1">
                <a:solidFill>
                  <a:srgbClr val="000000"/>
                </a:solidFill>
                <a:latin typeface="MyFont" panose="02010609030101010101" charset="-122"/>
                <a:ea typeface="MyFont" panose="02010609030101010101" charset="-122"/>
              </a:rPr>
              <a:t>calculateIntegralF</a:t>
            </a:r>
            <a:r>
              <a:rPr lang="en-US" altLang="zh-CN" sz="1600" b="0">
                <a:solidFill>
                  <a:srgbClr val="000000"/>
                </a:solidFill>
                <a:latin typeface="MyFont" panose="02010609030101010101" charset="-122"/>
                <a:ea typeface="MyFont" panose="02010609030101010101" charset="-122"/>
              </a:rPr>
              <a:t>(muBar, muTilde, sigma2, h2, h2r, xt, xTauResetR, T, t, maxIter, eps){</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f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calculateFunctionF{muBar, muTilde, sigma2, h2, h2r, xt, xTauResetR, T, t, maxIter, eps}</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r>
              <a:rPr lang="en-US" altLang="zh-CN" sz="1600" b="0">
                <a:solidFill>
                  <a:srgbClr val="AF00DB"/>
                </a:solidFill>
                <a:latin typeface="MyFont" panose="02010609030101010101" charset="-122"/>
                <a:ea typeface="MyFont" panose="02010609030101010101" charset="-122"/>
              </a:rPr>
              <a:t>return </a:t>
            </a:r>
            <a:r>
              <a:rPr lang="en-US" altLang="zh-CN" sz="1600" b="1">
                <a:solidFill>
                  <a:srgbClr val="000000"/>
                </a:solidFill>
                <a:latin typeface="MyFont" panose="02010609030101010101" charset="-122"/>
                <a:ea typeface="MyFont" panose="02010609030101010101" charset="-122"/>
              </a:rPr>
              <a:t>integral</a:t>
            </a:r>
            <a:r>
              <a:rPr lang="en-US" altLang="zh-CN" sz="1600" b="0">
                <a:solidFill>
                  <a:srgbClr val="000000"/>
                </a:solidFill>
                <a:latin typeface="MyFont" panose="02010609030101010101" charset="-122"/>
                <a:ea typeface="MyFont" panose="02010609030101010101" charset="-122"/>
              </a:rPr>
              <a:t>(f, t, 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p:txBody>
      </p:sp>
      <p:sp>
        <p:nvSpPr>
          <p:cNvPr id="3" name="椭圆 2"/>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5"/>
    </p:custData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JIT </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案例</a:t>
            </a: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3</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：可转债</a:t>
            </a: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 RCB </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理论定价模型</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4" name="文本框 3"/>
          <p:cNvSpPr txBox="1"/>
          <p:nvPr/>
        </p:nvSpPr>
        <p:spPr>
          <a:xfrm>
            <a:off x="756285" y="1289685"/>
            <a:ext cx="10529570" cy="1087755"/>
          </a:xfrm>
          <a:prstGeom prst="rect">
            <a:avLst/>
          </a:prstGeom>
        </p:spPr>
        <p:txBody>
          <a:bodyPr wrap="square">
            <a:noAutofit/>
          </a:bodyPr>
          <a:p>
            <a:pPr indent="0" fontAlgn="auto">
              <a:lnSpc>
                <a:spcPct val="150000"/>
              </a:lnSpc>
            </a:pP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基于</a:t>
            </a:r>
            <a:r>
              <a:rPr lang="en-US" altLang="zh-CN"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《含转股价格向下修正条款的可转换债券定价和套利策略研究》一文中的可转债</a:t>
            </a:r>
            <a:r>
              <a:rPr lang="en-US" altLang="zh-CN"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RCB</a:t>
            </a: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理论定价模型，可以得出以下的</a:t>
            </a:r>
            <a:r>
              <a:rPr lang="en-US" altLang="zh-CN"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RCB</a:t>
            </a: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价值计算公式：</a:t>
            </a:r>
            <a:endParaRPr lang="en-US" altLang="zh-CN"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8" name="文本框 7"/>
          <p:cNvSpPr txBox="1"/>
          <p:nvPr/>
        </p:nvSpPr>
        <p:spPr>
          <a:xfrm>
            <a:off x="777875" y="4185920"/>
            <a:ext cx="4924425" cy="506730"/>
          </a:xfrm>
          <a:prstGeom prst="rect">
            <a:avLst/>
          </a:prstGeom>
          <a:noFill/>
        </p:spPr>
        <p:txBody>
          <a:bodyPr wrap="square" rtlCol="0">
            <a:spAutoFit/>
          </a:bodyPr>
          <a:p>
            <a:pPr indent="0" fontAlgn="auto">
              <a:lnSpc>
                <a:spcPct val="150000"/>
              </a:lnSpc>
              <a:buFont typeface="Arial" panose="020B0604020202020204" pitchFamily="34" charset="0"/>
              <a:buNone/>
            </a:pPr>
            <a:r>
              <a:rPr lang="zh-CN" altLang="en-US">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某一种股价路径的内嵌期权价值的计算公式为：</a:t>
            </a:r>
            <a:endParaRPr lang="zh-CN" altLang="en-US">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3" name="图片 2"/>
          <p:cNvPicPr>
            <a:picLocks noChangeAspect="1"/>
          </p:cNvPicPr>
          <p:nvPr/>
        </p:nvPicPr>
        <p:blipFill>
          <a:blip r:embed="rId3"/>
          <a:stretch>
            <a:fillRect/>
          </a:stretch>
        </p:blipFill>
        <p:spPr>
          <a:xfrm>
            <a:off x="3295650" y="2477135"/>
            <a:ext cx="5600700" cy="1390650"/>
          </a:xfrm>
          <a:prstGeom prst="rect">
            <a:avLst/>
          </a:prstGeom>
        </p:spPr>
      </p:pic>
      <p:pic>
        <p:nvPicPr>
          <p:cNvPr id="5" name="图片 4"/>
          <p:cNvPicPr>
            <a:picLocks noChangeAspect="1"/>
          </p:cNvPicPr>
          <p:nvPr/>
        </p:nvPicPr>
        <p:blipFill>
          <a:blip r:embed="rId4"/>
          <a:stretch>
            <a:fillRect/>
          </a:stretch>
        </p:blipFill>
        <p:spPr>
          <a:xfrm>
            <a:off x="3804920" y="5010150"/>
            <a:ext cx="4581525" cy="676275"/>
          </a:xfrm>
          <a:prstGeom prst="rect">
            <a:avLst/>
          </a:prstGeom>
        </p:spPr>
      </p:pic>
      <p:sp>
        <p:nvSpPr>
          <p:cNvPr id="6" name="椭圆 5"/>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5"/>
    </p:custData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圆角矩形 11"/>
          <p:cNvSpPr/>
          <p:nvPr/>
        </p:nvSpPr>
        <p:spPr>
          <a:xfrm>
            <a:off x="1905000" y="3658870"/>
            <a:ext cx="1685925" cy="190500"/>
          </a:xfrm>
          <a:prstGeom prst="roundRect">
            <a:avLst/>
          </a:prstGeom>
          <a:solidFill>
            <a:schemeClr val="accent1">
              <a:alpha val="28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JIT </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案例</a:t>
            </a: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3</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：可转债</a:t>
            </a: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 RCB </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理论定价模型</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4" name="文本框 3"/>
          <p:cNvSpPr txBox="1"/>
          <p:nvPr/>
        </p:nvSpPr>
        <p:spPr>
          <a:xfrm>
            <a:off x="756285" y="744855"/>
            <a:ext cx="10529570" cy="548640"/>
          </a:xfrm>
          <a:prstGeom prst="rect">
            <a:avLst/>
          </a:prstGeom>
        </p:spPr>
        <p:txBody>
          <a:bodyPr wrap="square">
            <a:noAutofit/>
          </a:bodyPr>
          <a:p>
            <a:pPr indent="0" fontAlgn="auto">
              <a:lnSpc>
                <a:spcPct val="150000"/>
              </a:lnSpc>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通过以下函数计算内嵌期权价值。</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3" name="矩形 12"/>
          <p:cNvSpPr/>
          <p:nvPr>
            <p:custDataLst>
              <p:tags r:id="rId3"/>
            </p:custDataLst>
          </p:nvPr>
        </p:nvSpPr>
        <p:spPr>
          <a:xfrm>
            <a:off x="875665" y="1293495"/>
            <a:ext cx="10204450" cy="424561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11" name="文本框 10"/>
          <p:cNvSpPr txBox="1"/>
          <p:nvPr/>
        </p:nvSpPr>
        <p:spPr>
          <a:xfrm>
            <a:off x="779145" y="5633085"/>
            <a:ext cx="10425430" cy="82994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其中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a:t>
            </a:r>
            <a:r>
              <a:rPr lang="en-US" altLang="zh-CN" sz="1600" b="0" i="0" baseline="-250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表示标的股价，</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K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表示初始转股价格，</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B</a:t>
            </a:r>
            <a:r>
              <a:rPr lang="en-US" altLang="zh-CN" sz="1600" b="0" i="0" baseline="-250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call</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表示赎回价格，</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θ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表示向下修正比例，</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a:t>
            </a:r>
            <a:r>
              <a:rPr lang="en-US" altLang="zh-CN" sz="1600" b="0" i="0" baseline="-250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call</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表示初始赎回触发价格，</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a:t>
            </a:r>
            <a:r>
              <a:rPr lang="en-US" altLang="zh-CN" sz="1600" b="0" i="0" baseline="-250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put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表示初始回售触发价格，</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a:t>
            </a:r>
            <a:r>
              <a:rPr lang="en-US" altLang="zh-CN" sz="1600" b="0" i="0" baseline="-250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reset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表示向下修正触发价格，</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表示债券面值，</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表示到期日，</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表示支付券息的初始时间，</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σ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表示股价波动率，</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表示无风险利率。</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grpSp>
        <p:nvGrpSpPr>
          <p:cNvPr id="5" name="组合 4"/>
          <p:cNvGrpSpPr/>
          <p:nvPr/>
        </p:nvGrpSpPr>
        <p:grpSpPr>
          <a:xfrm>
            <a:off x="1145540" y="1457325"/>
            <a:ext cx="9812020" cy="3999230"/>
            <a:chOff x="1804" y="2295"/>
            <a:chExt cx="15452" cy="6298"/>
          </a:xfrm>
        </p:grpSpPr>
        <p:sp>
          <p:nvSpPr>
            <p:cNvPr id="6" name="文本框 5"/>
            <p:cNvSpPr txBox="1"/>
            <p:nvPr/>
          </p:nvSpPr>
          <p:spPr>
            <a:xfrm>
              <a:off x="1804" y="2295"/>
              <a:ext cx="15453" cy="6298"/>
            </a:xfrm>
            <a:prstGeom prst="rect">
              <a:avLst/>
            </a:prstGeom>
          </p:spPr>
          <p:txBody>
            <a:bodyPr wrap="square">
              <a:noAutofit/>
            </a:bodyPr>
            <a:p>
              <a:pPr indent="0" fontAlgn="auto">
                <a:lnSpc>
                  <a:spcPct val="100000"/>
                </a:lnSpc>
              </a:pPr>
              <a:r>
                <a:rPr lang="en-US" altLang="zh-CN" sz="1400" b="0">
                  <a:solidFill>
                    <a:srgbClr val="AF00DB"/>
                  </a:solidFill>
                  <a:latin typeface="MyFont" panose="02010609030101010101" charset="-122"/>
                  <a:ea typeface="MyFont" panose="02010609030101010101" charset="-122"/>
                </a:rPr>
                <a:t>def </a:t>
              </a:r>
              <a:r>
                <a:rPr lang="en-US" altLang="zh-CN" sz="1400" b="1">
                  <a:solidFill>
                    <a:srgbClr val="000000"/>
                  </a:solidFill>
                  <a:latin typeface="MyFont" panose="02010609030101010101" charset="-122"/>
                  <a:ea typeface="MyFont" panose="02010609030101010101" charset="-122"/>
                </a:rPr>
                <a:t>rcbValue</a:t>
              </a:r>
              <a:r>
                <a:rPr lang="en-US" altLang="zh-CN" sz="1400" b="0">
                  <a:solidFill>
                    <a:srgbClr val="000000"/>
                  </a:solidFill>
                  <a:latin typeface="MyFont" panose="02010609030101010101" charset="-122"/>
                  <a:ea typeface="MyFont" panose="02010609030101010101" charset="-122"/>
                </a:rPr>
                <a:t>(st, K, bCall, theta, pCall, pPut, pReset, F, T, t,sigma, r, maxIter, eps){</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sigma2 </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 sigma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0000"/>
                  </a:solidFill>
                  <a:latin typeface="MyFont" panose="02010609030101010101" charset="-122"/>
                  <a:ea typeface="MyFont" panose="02010609030101010101" charset="-122"/>
                </a:rPr>
                <a:t>sigma</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pPutR </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 theta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0000"/>
                  </a:solidFill>
                  <a:latin typeface="MyFont" panose="02010609030101010101" charset="-122"/>
                  <a:ea typeface="MyFont" panose="02010609030101010101" charset="-122"/>
                </a:rPr>
                <a:t>pPut      </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pCallR </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 theta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0000"/>
                  </a:solidFill>
                  <a:latin typeface="MyFont" panose="02010609030101010101" charset="-122"/>
                  <a:ea typeface="MyFont" panose="02010609030101010101" charset="-122"/>
                </a:rPr>
                <a:t>pCall        </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xt </a:t>
              </a:r>
              <a:r>
                <a:rPr lang="en-US" altLang="zh-CN" sz="1400" b="0">
                  <a:solidFill>
                    <a:srgbClr val="FF0000"/>
                  </a:solidFill>
                  <a:latin typeface="MyFont" panose="02010609030101010101" charset="-122"/>
                  <a:ea typeface="MyFont" panose="02010609030101010101" charset="-122"/>
                </a:rPr>
                <a:t>= </a:t>
              </a:r>
              <a:r>
                <a:rPr lang="en-US" altLang="zh-CN" sz="1400" b="1">
                  <a:solidFill>
                    <a:srgbClr val="000000"/>
                  </a:solidFill>
                  <a:latin typeface="MyFont" panose="02010609030101010101" charset="-122"/>
                  <a:ea typeface="MyFont" panose="02010609030101010101" charset="-122"/>
                </a:rPr>
                <a:t>log</a:t>
              </a:r>
              <a:r>
                <a:rPr lang="en-US" altLang="zh-CN" sz="1400" b="0">
                  <a:solidFill>
                    <a:srgbClr val="000000"/>
                  </a:solidFill>
                  <a:latin typeface="MyFont" panose="02010609030101010101" charset="-122"/>
                  <a:ea typeface="MyFont" panose="02010609030101010101" charset="-122"/>
                </a:rPr>
                <a:t>(st \ pReset)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xTauResetR </a:t>
              </a:r>
              <a:r>
                <a:rPr lang="en-US" altLang="zh-CN" sz="1400" b="0">
                  <a:solidFill>
                    <a:srgbClr val="FF0000"/>
                  </a:solidFill>
                  <a:latin typeface="MyFont" panose="02010609030101010101" charset="-122"/>
                  <a:ea typeface="MyFont" panose="02010609030101010101" charset="-122"/>
                </a:rPr>
                <a:t>= </a:t>
              </a:r>
              <a:r>
                <a:rPr lang="en-US" altLang="zh-CN" sz="1400" b="1">
                  <a:solidFill>
                    <a:srgbClr val="000000"/>
                  </a:solidFill>
                  <a:latin typeface="MyFont" panose="02010609030101010101" charset="-122"/>
                  <a:ea typeface="MyFont" panose="02010609030101010101" charset="-122"/>
                </a:rPr>
                <a:t>log</a:t>
              </a:r>
              <a:r>
                <a:rPr lang="en-US" altLang="zh-CN" sz="1400" b="0">
                  <a:solidFill>
                    <a:srgbClr val="000000"/>
                  </a:solidFill>
                  <a:latin typeface="MyFont" panose="02010609030101010101" charset="-122"/>
                  <a:ea typeface="MyFont" panose="02010609030101010101" charset="-122"/>
                </a:rPr>
                <a:t>(pReset \ pPutR)</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h2 </a:t>
              </a:r>
              <a:r>
                <a:rPr lang="en-US" altLang="zh-CN" sz="1400" b="0">
                  <a:solidFill>
                    <a:srgbClr val="FF0000"/>
                  </a:solidFill>
                  <a:latin typeface="MyFont" panose="02010609030101010101" charset="-122"/>
                  <a:ea typeface="MyFont" panose="02010609030101010101" charset="-122"/>
                </a:rPr>
                <a:t>= </a:t>
              </a:r>
              <a:r>
                <a:rPr lang="en-US" altLang="zh-CN" sz="1400" b="1">
                  <a:solidFill>
                    <a:srgbClr val="000000"/>
                  </a:solidFill>
                  <a:latin typeface="MyFont" panose="02010609030101010101" charset="-122"/>
                  <a:ea typeface="MyFont" panose="02010609030101010101" charset="-122"/>
                </a:rPr>
                <a:t>log</a:t>
              </a:r>
              <a:r>
                <a:rPr lang="en-US" altLang="zh-CN" sz="1400" b="0">
                  <a:solidFill>
                    <a:srgbClr val="000000"/>
                  </a:solidFill>
                  <a:latin typeface="MyFont" panose="02010609030101010101" charset="-122"/>
                  <a:ea typeface="MyFont" panose="02010609030101010101" charset="-122"/>
                </a:rPr>
                <a:t>(pCall \ pReset)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h2r </a:t>
              </a:r>
              <a:r>
                <a:rPr lang="en-US" altLang="zh-CN" sz="1400" b="0">
                  <a:solidFill>
                    <a:srgbClr val="FF0000"/>
                  </a:solidFill>
                  <a:latin typeface="MyFont" panose="02010609030101010101" charset="-122"/>
                  <a:ea typeface="MyFont" panose="02010609030101010101" charset="-122"/>
                </a:rPr>
                <a:t>= </a:t>
              </a:r>
              <a:r>
                <a:rPr lang="en-US" altLang="zh-CN" sz="1400" b="1">
                  <a:solidFill>
                    <a:srgbClr val="000000"/>
                  </a:solidFill>
                  <a:latin typeface="MyFont" panose="02010609030101010101" charset="-122"/>
                  <a:ea typeface="MyFont" panose="02010609030101010101" charset="-122"/>
                </a:rPr>
                <a:t>log</a:t>
              </a:r>
              <a:r>
                <a:rPr lang="en-US" altLang="zh-CN" sz="1400" b="0">
                  <a:solidFill>
                    <a:srgbClr val="000000"/>
                  </a:solidFill>
                  <a:latin typeface="MyFont" panose="02010609030101010101" charset="-122"/>
                  <a:ea typeface="MyFont" panose="02010609030101010101" charset="-122"/>
                </a:rPr>
                <a:t>(pCallR \ pPutR)</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muBar </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 r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0000"/>
                  </a:solidFill>
                  <a:latin typeface="MyFont" panose="02010609030101010101" charset="-122"/>
                  <a:ea typeface="MyFont" panose="02010609030101010101" charset="-122"/>
                </a:rPr>
                <a:t>sigma2 \ </a:t>
              </a:r>
              <a:r>
                <a:rPr lang="en-US" altLang="zh-CN" sz="1400" b="0">
                  <a:solidFill>
                    <a:srgbClr val="00A000"/>
                  </a:solidFill>
                  <a:latin typeface="MyFont" panose="02010609030101010101" charset="-122"/>
                  <a:ea typeface="MyFont" panose="02010609030101010101" charset="-122"/>
                </a:rPr>
                <a:t>2</a:t>
              </a:r>
              <a:endParaRPr lang="en-US" altLang="zh-CN" sz="1400" b="0">
                <a:solidFill>
                  <a:srgbClr val="00A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muTilde </a:t>
              </a:r>
              <a:r>
                <a:rPr lang="en-US" altLang="zh-CN" sz="1400" b="0">
                  <a:solidFill>
                    <a:srgbClr val="FF0000"/>
                  </a:solidFill>
                  <a:latin typeface="MyFont" panose="02010609030101010101" charset="-122"/>
                  <a:ea typeface="MyFont" panose="02010609030101010101" charset="-122"/>
                </a:rPr>
                <a:t>= </a:t>
              </a:r>
              <a:r>
                <a:rPr lang="en-US" altLang="zh-CN" sz="1400" b="1">
                  <a:solidFill>
                    <a:srgbClr val="000000"/>
                  </a:solidFill>
                  <a:latin typeface="MyFont" panose="02010609030101010101" charset="-122"/>
                  <a:ea typeface="MyFont" panose="02010609030101010101" charset="-122"/>
                </a:rPr>
                <a:t>sqrt</a:t>
              </a:r>
              <a:r>
                <a:rPr lang="en-US" altLang="zh-CN" sz="1400" b="0">
                  <a:solidFill>
                    <a:srgbClr val="000000"/>
                  </a:solidFill>
                  <a:latin typeface="MyFont" panose="02010609030101010101" charset="-122"/>
                  <a:ea typeface="MyFont" panose="02010609030101010101" charset="-122"/>
                </a:rPr>
                <a:t>(muBar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0000"/>
                  </a:solidFill>
                  <a:latin typeface="MyFont" panose="02010609030101010101" charset="-122"/>
                  <a:ea typeface="MyFont" panose="02010609030101010101" charset="-122"/>
                </a:rPr>
                <a:t>muBar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A000"/>
                  </a:solidFill>
                  <a:latin typeface="MyFont" panose="02010609030101010101" charset="-122"/>
                  <a:ea typeface="MyFont" panose="02010609030101010101" charset="-122"/>
                </a:rPr>
                <a:t>2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0000"/>
                  </a:solidFill>
                  <a:latin typeface="MyFont" panose="02010609030101010101" charset="-122"/>
                  <a:ea typeface="MyFont" panose="02010609030101010101" charset="-122"/>
                </a:rPr>
                <a:t>sigma2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0000"/>
                  </a:solidFill>
                  <a:latin typeface="MyFont" panose="02010609030101010101" charset="-122"/>
                  <a:ea typeface="MyFont" panose="02010609030101010101" charset="-122"/>
                </a:rPr>
                <a:t>r)</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f </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 calculateFunctionF{muBar, muTilde, sigma2, h2, h2r, xt, xTauResetR, T, t, maxIter, eps}</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e3 </a:t>
              </a:r>
              <a:r>
                <a:rPr lang="en-US" altLang="zh-CN" sz="1400" b="0">
                  <a:solidFill>
                    <a:srgbClr val="FF0000"/>
                  </a:solidFill>
                  <a:latin typeface="MyFont" panose="02010609030101010101" charset="-122"/>
                  <a:ea typeface="MyFont" panose="02010609030101010101" charset="-122"/>
                </a:rPr>
                <a:t>= </a:t>
              </a:r>
              <a:r>
                <a:rPr lang="en-US" altLang="zh-CN" sz="1400" b="1">
                  <a:solidFill>
                    <a:srgbClr val="000000"/>
                  </a:solidFill>
                  <a:latin typeface="MyFont" panose="02010609030101010101" charset="-122"/>
                  <a:ea typeface="MyFont" panose="02010609030101010101" charset="-122"/>
                  <a:hlinkClick r:id="rId4" action="ppaction://hlinkfile"/>
                </a:rPr>
                <a:t>integral</a:t>
              </a:r>
              <a:r>
                <a:rPr lang="en-US" altLang="zh-CN" sz="1400" b="0">
                  <a:solidFill>
                    <a:srgbClr val="000000"/>
                  </a:solidFill>
                  <a:latin typeface="MyFont" panose="02010609030101010101" charset="-122"/>
                  <a:ea typeface="MyFont" panose="02010609030101010101" charset="-122"/>
                </a:rPr>
                <a:t>(f, t, 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v3 </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 (</a:t>
              </a:r>
              <a:r>
                <a:rPr lang="en-US" altLang="zh-CN" sz="1400" b="1">
                  <a:solidFill>
                    <a:srgbClr val="000000"/>
                  </a:solidFill>
                  <a:latin typeface="MyFont" panose="02010609030101010101" charset="-122"/>
                  <a:ea typeface="MyFont" panose="02010609030101010101" charset="-122"/>
                </a:rPr>
                <a:t>max</a:t>
              </a:r>
              <a:r>
                <a:rPr lang="en-US" altLang="zh-CN" sz="1400" b="0">
                  <a:solidFill>
                    <a:srgbClr val="000000"/>
                  </a:solidFill>
                  <a:latin typeface="MyFont" panose="02010609030101010101" charset="-122"/>
                  <a:ea typeface="MyFont" panose="02010609030101010101" charset="-122"/>
                </a:rPr>
                <a:t>(F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0000"/>
                  </a:solidFill>
                  <a:latin typeface="MyFont" panose="02010609030101010101" charset="-122"/>
                  <a:ea typeface="MyFont" panose="02010609030101010101" charset="-122"/>
                </a:rPr>
                <a:t>theta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0000"/>
                  </a:solidFill>
                  <a:latin typeface="MyFont" panose="02010609030101010101" charset="-122"/>
                  <a:ea typeface="MyFont" panose="02010609030101010101" charset="-122"/>
                </a:rPr>
                <a:t>K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0000"/>
                  </a:solidFill>
                  <a:latin typeface="MyFont" panose="02010609030101010101" charset="-122"/>
                  <a:ea typeface="MyFont" panose="02010609030101010101" charset="-122"/>
                </a:rPr>
                <a:t>pCallR, bCall)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0000"/>
                  </a:solidFill>
                  <a:latin typeface="MyFont" panose="02010609030101010101" charset="-122"/>
                  <a:ea typeface="MyFont" panose="02010609030101010101" charset="-122"/>
                </a:rPr>
                <a:t>F)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0000"/>
                  </a:solidFill>
                  <a:latin typeface="MyFont" panose="02010609030101010101" charset="-122"/>
                  <a:ea typeface="MyFont" panose="02010609030101010101" charset="-122"/>
                </a:rPr>
                <a:t>e3</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a:t>
              </a:r>
              <a:r>
                <a:rPr lang="en-US" altLang="zh-CN" sz="1400" b="0">
                  <a:solidFill>
                    <a:srgbClr val="AF00DB"/>
                  </a:solidFill>
                  <a:latin typeface="MyFont" panose="02010609030101010101" charset="-122"/>
                  <a:ea typeface="MyFont" panose="02010609030101010101" charset="-122"/>
                </a:rPr>
                <a:t>return</a:t>
              </a:r>
              <a:r>
                <a:rPr lang="en-US" altLang="zh-CN" sz="1400" b="0">
                  <a:solidFill>
                    <a:srgbClr val="000000"/>
                  </a:solidFill>
                  <a:latin typeface="MyFont" panose="02010609030101010101" charset="-122"/>
                  <a:ea typeface="MyFont" panose="02010609030101010101" charset="-122"/>
                </a:rPr>
                <a:t> v3</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a:t>
              </a:r>
              <a:endParaRPr lang="en-US" altLang="zh-CN" sz="1400" b="0">
                <a:solidFill>
                  <a:srgbClr val="000000"/>
                </a:solidFill>
                <a:latin typeface="MyFont" panose="02010609030101010101" charset="-122"/>
                <a:ea typeface="MyFont" panose="02010609030101010101" charset="-122"/>
              </a:endParaRPr>
            </a:p>
            <a:p>
              <a:pPr>
                <a:lnSpc>
                  <a:spcPts val="1650"/>
                </a:lnSpc>
              </a:pPr>
              <a:r>
                <a:rPr lang="en-US" altLang="zh-CN" sz="1400">
                  <a:solidFill>
                    <a:srgbClr val="000000"/>
                  </a:solidFill>
                  <a:latin typeface="MyFont" panose="02010609030101010101" charset="-122"/>
                  <a:ea typeface="MyFont" panose="02010609030101010101" charset="-122"/>
                  <a:sym typeface="+mn-ea"/>
                </a:rPr>
                <a:t>res </a:t>
              </a:r>
              <a:r>
                <a:rPr lang="en-US" altLang="zh-CN" sz="1400">
                  <a:solidFill>
                    <a:srgbClr val="FF0000"/>
                  </a:solidFill>
                  <a:latin typeface="MyFont" panose="02010609030101010101" charset="-122"/>
                  <a:ea typeface="MyFont" panose="02010609030101010101" charset="-122"/>
                  <a:sym typeface="+mn-ea"/>
                </a:rPr>
                <a:t>=</a:t>
              </a:r>
              <a:r>
                <a:rPr lang="en-US" altLang="zh-CN" sz="1400" b="1">
                  <a:solidFill>
                    <a:srgbClr val="000000"/>
                  </a:solidFill>
                  <a:latin typeface="MyFont" panose="02010609030101010101" charset="-122"/>
                  <a:ea typeface="MyFont" panose="02010609030101010101" charset="-122"/>
                  <a:sym typeface="+mn-ea"/>
                </a:rPr>
                <a:t>rcbValue</a:t>
              </a:r>
              <a:r>
                <a:rPr lang="en-US" altLang="zh-CN" sz="1400">
                  <a:solidFill>
                    <a:srgbClr val="000000"/>
                  </a:solidFill>
                  <a:latin typeface="MyFont" panose="02010609030101010101" charset="-122"/>
                  <a:ea typeface="MyFont" panose="02010609030101010101" charset="-122"/>
                  <a:sym typeface="+mn-ea"/>
                </a:rPr>
                <a:t>(st</a:t>
              </a:r>
              <a:r>
                <a:rPr lang="en-US" altLang="zh-CN" sz="1400">
                  <a:solidFill>
                    <a:srgbClr val="FF0000"/>
                  </a:solidFill>
                  <a:latin typeface="MyFont" panose="02010609030101010101" charset="-122"/>
                  <a:ea typeface="MyFont" panose="02010609030101010101" charset="-122"/>
                  <a:sym typeface="+mn-ea"/>
                </a:rPr>
                <a:t>=</a:t>
              </a:r>
              <a:r>
                <a:rPr lang="en-US" altLang="zh-CN" sz="1400">
                  <a:solidFill>
                    <a:srgbClr val="00A000"/>
                  </a:solidFill>
                  <a:latin typeface="MyFont" panose="02010609030101010101" charset="-122"/>
                  <a:ea typeface="MyFont" panose="02010609030101010101" charset="-122"/>
                  <a:sym typeface="+mn-ea"/>
                </a:rPr>
                <a:t>100</a:t>
              </a:r>
              <a:r>
                <a:rPr lang="en-US" altLang="zh-CN" sz="1400">
                  <a:solidFill>
                    <a:srgbClr val="000000"/>
                  </a:solidFill>
                  <a:latin typeface="MyFont" panose="02010609030101010101" charset="-122"/>
                  <a:ea typeface="MyFont" panose="02010609030101010101" charset="-122"/>
                  <a:sym typeface="+mn-ea"/>
                </a:rPr>
                <a:t>, K</a:t>
              </a:r>
              <a:r>
                <a:rPr lang="en-US" altLang="zh-CN" sz="1400">
                  <a:solidFill>
                    <a:srgbClr val="FF0000"/>
                  </a:solidFill>
                  <a:latin typeface="MyFont" panose="02010609030101010101" charset="-122"/>
                  <a:ea typeface="MyFont" panose="02010609030101010101" charset="-122"/>
                  <a:sym typeface="+mn-ea"/>
                </a:rPr>
                <a:t>=</a:t>
              </a:r>
              <a:r>
                <a:rPr lang="en-US" altLang="zh-CN" sz="1400">
                  <a:solidFill>
                    <a:srgbClr val="00A000"/>
                  </a:solidFill>
                  <a:latin typeface="MyFont" panose="02010609030101010101" charset="-122"/>
                  <a:ea typeface="MyFont" panose="02010609030101010101" charset="-122"/>
                  <a:sym typeface="+mn-ea"/>
                </a:rPr>
                <a:t>100</a:t>
              </a:r>
              <a:r>
                <a:rPr lang="en-US" altLang="zh-CN" sz="1400">
                  <a:solidFill>
                    <a:srgbClr val="000000"/>
                  </a:solidFill>
                  <a:latin typeface="MyFont" panose="02010609030101010101" charset="-122"/>
                  <a:ea typeface="MyFont" panose="02010609030101010101" charset="-122"/>
                  <a:sym typeface="+mn-ea"/>
                </a:rPr>
                <a:t>, bCall</a:t>
              </a:r>
              <a:r>
                <a:rPr lang="en-US" altLang="zh-CN" sz="1400">
                  <a:solidFill>
                    <a:srgbClr val="FF0000"/>
                  </a:solidFill>
                  <a:latin typeface="MyFont" panose="02010609030101010101" charset="-122"/>
                  <a:ea typeface="MyFont" panose="02010609030101010101" charset="-122"/>
                  <a:sym typeface="+mn-ea"/>
                </a:rPr>
                <a:t>=</a:t>
              </a:r>
              <a:r>
                <a:rPr lang="en-US" altLang="zh-CN" sz="1400">
                  <a:solidFill>
                    <a:srgbClr val="00A000"/>
                  </a:solidFill>
                  <a:latin typeface="MyFont" panose="02010609030101010101" charset="-122"/>
                  <a:ea typeface="MyFont" panose="02010609030101010101" charset="-122"/>
                  <a:sym typeface="+mn-ea"/>
                </a:rPr>
                <a:t>130</a:t>
              </a:r>
              <a:r>
                <a:rPr lang="en-US" altLang="zh-CN" sz="1400">
                  <a:solidFill>
                    <a:srgbClr val="000000"/>
                  </a:solidFill>
                  <a:latin typeface="MyFont" panose="02010609030101010101" charset="-122"/>
                  <a:ea typeface="MyFont" panose="02010609030101010101" charset="-122"/>
                  <a:sym typeface="+mn-ea"/>
                </a:rPr>
                <a:t>, theta</a:t>
              </a:r>
              <a:r>
                <a:rPr lang="en-US" altLang="zh-CN" sz="1400">
                  <a:solidFill>
                    <a:srgbClr val="FF0000"/>
                  </a:solidFill>
                  <a:latin typeface="MyFont" panose="02010609030101010101" charset="-122"/>
                  <a:ea typeface="MyFont" panose="02010609030101010101" charset="-122"/>
                  <a:sym typeface="+mn-ea"/>
                </a:rPr>
                <a:t>=</a:t>
              </a:r>
              <a:r>
                <a:rPr lang="en-US" altLang="zh-CN" sz="1400">
                  <a:solidFill>
                    <a:srgbClr val="00A000"/>
                  </a:solidFill>
                  <a:latin typeface="MyFont" panose="02010609030101010101" charset="-122"/>
                  <a:ea typeface="MyFont" panose="02010609030101010101" charset="-122"/>
                  <a:sym typeface="+mn-ea"/>
                </a:rPr>
                <a:t>0.7</a:t>
              </a:r>
              <a:r>
                <a:rPr lang="en-US" altLang="zh-CN" sz="1400">
                  <a:solidFill>
                    <a:srgbClr val="000000"/>
                  </a:solidFill>
                  <a:latin typeface="MyFont" panose="02010609030101010101" charset="-122"/>
                  <a:ea typeface="MyFont" panose="02010609030101010101" charset="-122"/>
                  <a:sym typeface="+mn-ea"/>
                </a:rPr>
                <a:t>, pCall</a:t>
              </a:r>
              <a:r>
                <a:rPr lang="en-US" altLang="zh-CN" sz="1400">
                  <a:solidFill>
                    <a:srgbClr val="FF0000"/>
                  </a:solidFill>
                  <a:latin typeface="MyFont" panose="02010609030101010101" charset="-122"/>
                  <a:ea typeface="MyFont" panose="02010609030101010101" charset="-122"/>
                  <a:sym typeface="+mn-ea"/>
                </a:rPr>
                <a:t>=</a:t>
              </a:r>
              <a:r>
                <a:rPr lang="en-US" altLang="zh-CN" sz="1400">
                  <a:solidFill>
                    <a:srgbClr val="00A000"/>
                  </a:solidFill>
                  <a:latin typeface="MyFont" panose="02010609030101010101" charset="-122"/>
                  <a:ea typeface="MyFont" panose="02010609030101010101" charset="-122"/>
                  <a:sym typeface="+mn-ea"/>
                </a:rPr>
                <a:t>130</a:t>
              </a:r>
              <a:r>
                <a:rPr lang="en-US" altLang="zh-CN" sz="1400">
                  <a:solidFill>
                    <a:srgbClr val="000000"/>
                  </a:solidFill>
                  <a:latin typeface="MyFont" panose="02010609030101010101" charset="-122"/>
                  <a:ea typeface="MyFont" panose="02010609030101010101" charset="-122"/>
                  <a:sym typeface="+mn-ea"/>
                </a:rPr>
                <a:t>, pPut</a:t>
              </a:r>
              <a:r>
                <a:rPr lang="en-US" altLang="zh-CN" sz="1400">
                  <a:solidFill>
                    <a:srgbClr val="FF0000"/>
                  </a:solidFill>
                  <a:latin typeface="MyFont" panose="02010609030101010101" charset="-122"/>
                  <a:ea typeface="MyFont" panose="02010609030101010101" charset="-122"/>
                  <a:sym typeface="+mn-ea"/>
                </a:rPr>
                <a:t>=</a:t>
              </a:r>
              <a:r>
                <a:rPr lang="en-US" altLang="zh-CN" sz="1400">
                  <a:solidFill>
                    <a:srgbClr val="00A000"/>
                  </a:solidFill>
                  <a:latin typeface="MyFont" panose="02010609030101010101" charset="-122"/>
                  <a:ea typeface="MyFont" panose="02010609030101010101" charset="-122"/>
                  <a:sym typeface="+mn-ea"/>
                </a:rPr>
                <a:t>70</a:t>
              </a:r>
              <a:r>
                <a:rPr lang="en-US" altLang="zh-CN" sz="1400">
                  <a:solidFill>
                    <a:srgbClr val="000000"/>
                  </a:solidFill>
                  <a:latin typeface="MyFont" panose="02010609030101010101" charset="-122"/>
                  <a:ea typeface="MyFont" panose="02010609030101010101" charset="-122"/>
                  <a:sym typeface="+mn-ea"/>
                </a:rPr>
                <a:t>, pReset</a:t>
              </a:r>
              <a:r>
                <a:rPr lang="en-US" altLang="zh-CN" sz="1400">
                  <a:solidFill>
                    <a:srgbClr val="FF0000"/>
                  </a:solidFill>
                  <a:latin typeface="MyFont" panose="02010609030101010101" charset="-122"/>
                  <a:ea typeface="MyFont" panose="02010609030101010101" charset="-122"/>
                  <a:sym typeface="+mn-ea"/>
                </a:rPr>
                <a:t>=</a:t>
              </a:r>
              <a:r>
                <a:rPr lang="en-US" altLang="zh-CN" sz="1400">
                  <a:solidFill>
                    <a:srgbClr val="00A000"/>
                  </a:solidFill>
                  <a:latin typeface="MyFont" panose="02010609030101010101" charset="-122"/>
                  <a:ea typeface="MyFont" panose="02010609030101010101" charset="-122"/>
                  <a:sym typeface="+mn-ea"/>
                </a:rPr>
                <a:t>80</a:t>
              </a:r>
              <a:r>
                <a:rPr lang="en-US" altLang="zh-CN" sz="1400">
                  <a:solidFill>
                    <a:srgbClr val="000000"/>
                  </a:solidFill>
                  <a:latin typeface="MyFont" panose="02010609030101010101" charset="-122"/>
                  <a:ea typeface="MyFont" panose="02010609030101010101" charset="-122"/>
                  <a:sym typeface="+mn-ea"/>
                </a:rPr>
                <a:t>, F</a:t>
              </a:r>
              <a:r>
                <a:rPr lang="en-US" altLang="zh-CN" sz="1400">
                  <a:solidFill>
                    <a:srgbClr val="FF0000"/>
                  </a:solidFill>
                  <a:latin typeface="MyFont" panose="02010609030101010101" charset="-122"/>
                  <a:ea typeface="MyFont" panose="02010609030101010101" charset="-122"/>
                  <a:sym typeface="+mn-ea"/>
                </a:rPr>
                <a:t>=</a:t>
              </a:r>
              <a:r>
                <a:rPr lang="en-US" altLang="zh-CN" sz="1400">
                  <a:solidFill>
                    <a:srgbClr val="00A000"/>
                  </a:solidFill>
                  <a:latin typeface="MyFont" panose="02010609030101010101" charset="-122"/>
                  <a:ea typeface="MyFont" panose="02010609030101010101" charset="-122"/>
                  <a:sym typeface="+mn-ea"/>
                </a:rPr>
                <a:t>100</a:t>
              </a:r>
              <a:r>
                <a:rPr lang="en-US" altLang="zh-CN" sz="1400">
                  <a:solidFill>
                    <a:srgbClr val="000000"/>
                  </a:solidFill>
                  <a:latin typeface="MyFont" panose="02010609030101010101" charset="-122"/>
                  <a:ea typeface="MyFont" panose="02010609030101010101" charset="-122"/>
                  <a:sym typeface="+mn-ea"/>
                </a:rPr>
                <a:t>, T</a:t>
              </a:r>
              <a:r>
                <a:rPr lang="en-US" altLang="zh-CN" sz="1400">
                  <a:solidFill>
                    <a:srgbClr val="FF0000"/>
                  </a:solidFill>
                  <a:latin typeface="MyFont" panose="02010609030101010101" charset="-122"/>
                  <a:ea typeface="MyFont" panose="02010609030101010101" charset="-122"/>
                  <a:sym typeface="+mn-ea"/>
                </a:rPr>
                <a:t>=</a:t>
              </a:r>
              <a:r>
                <a:rPr lang="en-US" altLang="zh-CN" sz="1400">
                  <a:solidFill>
                    <a:srgbClr val="00A000"/>
                  </a:solidFill>
                  <a:latin typeface="MyFont" panose="02010609030101010101" charset="-122"/>
                  <a:ea typeface="MyFont" panose="02010609030101010101" charset="-122"/>
                  <a:sym typeface="+mn-ea"/>
                </a:rPr>
                <a:t>6</a:t>
              </a:r>
              <a:r>
                <a:rPr lang="en-US" altLang="zh-CN" sz="1400">
                  <a:solidFill>
                    <a:srgbClr val="000000"/>
                  </a:solidFill>
                  <a:latin typeface="MyFont" panose="02010609030101010101" charset="-122"/>
                  <a:ea typeface="MyFont" panose="02010609030101010101" charset="-122"/>
                  <a:sym typeface="+mn-ea"/>
                </a:rPr>
                <a:t>, t</a:t>
              </a:r>
              <a:r>
                <a:rPr lang="en-US" altLang="zh-CN" sz="1400">
                  <a:solidFill>
                    <a:srgbClr val="FF0000"/>
                  </a:solidFill>
                  <a:latin typeface="MyFont" panose="02010609030101010101" charset="-122"/>
                  <a:ea typeface="MyFont" panose="02010609030101010101" charset="-122"/>
                  <a:sym typeface="+mn-ea"/>
                </a:rPr>
                <a:t>=</a:t>
              </a:r>
              <a:r>
                <a:rPr lang="en-US" altLang="zh-CN" sz="1400">
                  <a:solidFill>
                    <a:srgbClr val="00A000"/>
                  </a:solidFill>
                  <a:latin typeface="MyFont" panose="02010609030101010101" charset="-122"/>
                  <a:ea typeface="MyFont" panose="02010609030101010101" charset="-122"/>
                  <a:sym typeface="+mn-ea"/>
                </a:rPr>
                <a:t>0</a:t>
              </a:r>
              <a:r>
                <a:rPr lang="en-US" altLang="zh-CN" sz="1400">
                  <a:solidFill>
                    <a:srgbClr val="000000"/>
                  </a:solidFill>
                  <a:latin typeface="MyFont" panose="02010609030101010101" charset="-122"/>
                  <a:ea typeface="MyFont" panose="02010609030101010101" charset="-122"/>
                  <a:sym typeface="+mn-ea"/>
                </a:rPr>
                <a:t>, sigma</a:t>
              </a:r>
              <a:r>
                <a:rPr lang="en-US" altLang="zh-CN" sz="1400">
                  <a:solidFill>
                    <a:srgbClr val="FF0000"/>
                  </a:solidFill>
                  <a:latin typeface="MyFont" panose="02010609030101010101" charset="-122"/>
                  <a:ea typeface="MyFont" panose="02010609030101010101" charset="-122"/>
                  <a:sym typeface="+mn-ea"/>
                </a:rPr>
                <a:t>=</a:t>
              </a:r>
              <a:r>
                <a:rPr lang="en-US" altLang="zh-CN" sz="1400">
                  <a:solidFill>
                    <a:srgbClr val="00A000"/>
                  </a:solidFill>
                  <a:latin typeface="MyFont" panose="02010609030101010101" charset="-122"/>
                  <a:ea typeface="MyFont" panose="02010609030101010101" charset="-122"/>
                  <a:sym typeface="+mn-ea"/>
                </a:rPr>
                <a:t>0.3</a:t>
              </a:r>
              <a:r>
                <a:rPr lang="en-US" altLang="zh-CN" sz="1400">
                  <a:solidFill>
                    <a:srgbClr val="000000"/>
                  </a:solidFill>
                  <a:latin typeface="MyFont" panose="02010609030101010101" charset="-122"/>
                  <a:ea typeface="MyFont" panose="02010609030101010101" charset="-122"/>
                  <a:sym typeface="+mn-ea"/>
                </a:rPr>
                <a:t>, r</a:t>
              </a:r>
              <a:r>
                <a:rPr lang="en-US" altLang="zh-CN" sz="1400">
                  <a:solidFill>
                    <a:srgbClr val="FF0000"/>
                  </a:solidFill>
                  <a:latin typeface="MyFont" panose="02010609030101010101" charset="-122"/>
                  <a:ea typeface="MyFont" panose="02010609030101010101" charset="-122"/>
                  <a:sym typeface="+mn-ea"/>
                </a:rPr>
                <a:t>=</a:t>
              </a:r>
              <a:r>
                <a:rPr lang="en-US" altLang="zh-CN" sz="1400">
                  <a:solidFill>
                    <a:srgbClr val="00A000"/>
                  </a:solidFill>
                  <a:latin typeface="MyFont" panose="02010609030101010101" charset="-122"/>
                  <a:ea typeface="MyFont" panose="02010609030101010101" charset="-122"/>
                  <a:sym typeface="+mn-ea"/>
                </a:rPr>
                <a:t>0.03</a:t>
              </a:r>
              <a:r>
                <a:rPr lang="en-US" altLang="zh-CN" sz="1400">
                  <a:solidFill>
                    <a:srgbClr val="000000"/>
                  </a:solidFill>
                  <a:latin typeface="MyFont" panose="02010609030101010101" charset="-122"/>
                  <a:ea typeface="MyFont" panose="02010609030101010101" charset="-122"/>
                  <a:sym typeface="+mn-ea"/>
                </a:rPr>
                <a:t>, maxIter</a:t>
              </a:r>
              <a:r>
                <a:rPr lang="en-US" altLang="zh-CN" sz="1400">
                  <a:solidFill>
                    <a:srgbClr val="FF0000"/>
                  </a:solidFill>
                  <a:latin typeface="MyFont" panose="02010609030101010101" charset="-122"/>
                  <a:ea typeface="MyFont" panose="02010609030101010101" charset="-122"/>
                  <a:sym typeface="+mn-ea"/>
                </a:rPr>
                <a:t>=</a:t>
              </a:r>
              <a:r>
                <a:rPr lang="en-US" altLang="zh-CN" sz="1400">
                  <a:solidFill>
                    <a:srgbClr val="00A000"/>
                  </a:solidFill>
                  <a:latin typeface="MyFont" panose="02010609030101010101" charset="-122"/>
                  <a:ea typeface="MyFont" panose="02010609030101010101" charset="-122"/>
                  <a:sym typeface="+mn-ea"/>
                </a:rPr>
                <a:t>10000</a:t>
              </a:r>
              <a:r>
                <a:rPr lang="en-US" altLang="zh-CN" sz="1400">
                  <a:solidFill>
                    <a:srgbClr val="000000"/>
                  </a:solidFill>
                  <a:latin typeface="MyFont" panose="02010609030101010101" charset="-122"/>
                  <a:ea typeface="MyFont" panose="02010609030101010101" charset="-122"/>
                  <a:sym typeface="+mn-ea"/>
                </a:rPr>
                <a:t>, eps</a:t>
              </a:r>
              <a:r>
                <a:rPr lang="en-US" altLang="zh-CN" sz="1400">
                  <a:solidFill>
                    <a:srgbClr val="FF0000"/>
                  </a:solidFill>
                  <a:latin typeface="MyFont" panose="02010609030101010101" charset="-122"/>
                  <a:ea typeface="MyFont" panose="02010609030101010101" charset="-122"/>
                  <a:sym typeface="+mn-ea"/>
                </a:rPr>
                <a:t>=</a:t>
              </a:r>
              <a:r>
                <a:rPr lang="en-US" altLang="zh-CN" sz="1400">
                  <a:solidFill>
                    <a:srgbClr val="00A000"/>
                  </a:solidFill>
                  <a:latin typeface="MyFont" panose="02010609030101010101" charset="-122"/>
                  <a:ea typeface="MyFont" panose="02010609030101010101" charset="-122"/>
                  <a:sym typeface="+mn-ea"/>
                </a:rPr>
                <a:t>1e-5</a:t>
              </a:r>
              <a:r>
                <a:rPr lang="en-US" altLang="zh-CN" sz="1400">
                  <a:solidFill>
                    <a:srgbClr val="000000"/>
                  </a:solidFill>
                  <a:latin typeface="MyFont" panose="02010609030101010101" charset="-122"/>
                  <a:ea typeface="MyFont" panose="02010609030101010101" charset="-122"/>
                  <a:sym typeface="+mn-ea"/>
                </a:rPr>
                <a:t>)</a:t>
              </a:r>
              <a:endParaRPr lang="en-US" altLang="zh-CN" sz="1400" b="0">
                <a:solidFill>
                  <a:srgbClr val="000000"/>
                </a:solidFill>
                <a:latin typeface="MyFont" panose="02010609030101010101" charset="-122"/>
                <a:ea typeface="MyFont" panose="02010609030101010101" charset="-122"/>
              </a:endParaRPr>
            </a:p>
            <a:p>
              <a:pPr>
                <a:lnSpc>
                  <a:spcPts val="1650"/>
                </a:lnSpc>
              </a:pPr>
              <a:r>
                <a:rPr lang="en-US" altLang="zh-CN" sz="1400">
                  <a:solidFill>
                    <a:srgbClr val="000000"/>
                  </a:solidFill>
                  <a:latin typeface="MyFont" panose="02010609030101010101" charset="-122"/>
                  <a:ea typeface="MyFont" panose="02010609030101010101" charset="-122"/>
                  <a:sym typeface="+mn-ea"/>
                </a:rPr>
                <a:t>// output: 12.5858253235377</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endParaRPr lang="en-US" altLang="zh-CN" sz="1400" b="0">
                <a:solidFill>
                  <a:srgbClr val="000000"/>
                </a:solidFill>
                <a:latin typeface="MyFont" panose="02010609030101010101" charset="-122"/>
                <a:ea typeface="MyFont" panose="02010609030101010101" charset="-122"/>
              </a:endParaRPr>
            </a:p>
          </p:txBody>
        </p:sp>
        <p:sp>
          <p:nvSpPr>
            <p:cNvPr id="14" name="文本框 13"/>
            <p:cNvSpPr txBox="1"/>
            <p:nvPr/>
          </p:nvSpPr>
          <p:spPr>
            <a:xfrm>
              <a:off x="8070" y="4622"/>
              <a:ext cx="2814" cy="483"/>
            </a:xfrm>
            <a:prstGeom prst="rect">
              <a:avLst/>
            </a:prstGeom>
            <a:noFill/>
          </p:spPr>
          <p:txBody>
            <a:bodyPr wrap="square" rtlCol="0">
              <a:spAutoFit/>
            </a:bodyPr>
            <a:p>
              <a:r>
                <a:rPr lang="zh-CN" altLang="en-US" sz="1400">
                  <a:solidFill>
                    <a:schemeClr val="accent6"/>
                  </a:solidFill>
                  <a:latin typeface="阿里巴巴普惠体 3.0 55 Regular" panose="00020600040101010101" charset="-122"/>
                  <a:ea typeface="阿里巴巴普惠体 3.0 55 Regular" panose="00020600040101010101" charset="-122"/>
                  <a:cs typeface="阿里巴巴普惠体 3.0 55 Regular" panose="00020600040101010101" charset="-122"/>
                  <a:hlinkClick r:id="rId5" action="ppaction://hlinksldjump"/>
                </a:rPr>
                <a:t>案例</a:t>
              </a:r>
              <a:r>
                <a:rPr lang="en-US" altLang="zh-CN" sz="1400">
                  <a:solidFill>
                    <a:schemeClr val="accent6"/>
                  </a:solidFill>
                  <a:latin typeface="阿里巴巴普惠体 3.0 55 Regular" panose="00020600040101010101" charset="-122"/>
                  <a:ea typeface="阿里巴巴普惠体 3.0 55 Regular" panose="00020600040101010101" charset="-122"/>
                  <a:cs typeface="阿里巴巴普惠体 3.0 55 Regular" panose="00020600040101010101" charset="-122"/>
                  <a:hlinkClick r:id="rId5" action="ppaction://hlinksldjump"/>
                </a:rPr>
                <a:t> 2 </a:t>
              </a:r>
              <a:r>
                <a:rPr lang="zh-CN" altLang="en-US" sz="1400">
                  <a:solidFill>
                    <a:schemeClr val="accent6"/>
                  </a:solidFill>
                  <a:latin typeface="阿里巴巴普惠体 3.0 55 Regular" panose="00020600040101010101" charset="-122"/>
                  <a:ea typeface="阿里巴巴普惠体 3.0 55 Regular" panose="00020600040101010101" charset="-122"/>
                  <a:cs typeface="阿里巴巴普惠体 3.0 55 Regular" panose="00020600040101010101" charset="-122"/>
                  <a:hlinkClick r:id="rId5" action="ppaction://hlinksldjump"/>
                </a:rPr>
                <a:t>定义的函数</a:t>
              </a:r>
              <a:endParaRPr lang="zh-CN" altLang="en-US" sz="1400">
                <a:solidFill>
                  <a:schemeClr val="accent6"/>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cxnSp>
          <p:nvCxnSpPr>
            <p:cNvPr id="15" name="曲线连接符 14"/>
            <p:cNvCxnSpPr>
              <a:endCxn id="14" idx="1"/>
            </p:cNvCxnSpPr>
            <p:nvPr/>
          </p:nvCxnSpPr>
          <p:spPr>
            <a:xfrm flipV="1">
              <a:off x="5689" y="4864"/>
              <a:ext cx="2381" cy="1048"/>
            </a:xfrm>
            <a:prstGeom prst="curvedConnector3">
              <a:avLst>
                <a:gd name="adj1" fmla="val 50021"/>
              </a:avLst>
            </a:prstGeom>
            <a:ln w="19050">
              <a:gradFill>
                <a:gsLst>
                  <a:gs pos="0">
                    <a:schemeClr val="accent1">
                      <a:lumMod val="5000"/>
                      <a:lumOff val="95000"/>
                    </a:schemeClr>
                  </a:gs>
                  <a:gs pos="89000">
                    <a:srgbClr val="0D42D3"/>
                  </a:gs>
                  <a:gs pos="0">
                    <a:schemeClr val="accent1">
                      <a:lumMod val="45000"/>
                      <a:lumOff val="55000"/>
                    </a:schemeClr>
                  </a:gs>
                </a:gsLst>
                <a:lin ang="0" scaled="0"/>
              </a:gradFill>
              <a:tailEnd type="arrow"/>
            </a:ln>
          </p:spPr>
          <p:style>
            <a:lnRef idx="1">
              <a:schemeClr val="accent1"/>
            </a:lnRef>
            <a:fillRef idx="0">
              <a:schemeClr val="accent1"/>
            </a:fillRef>
            <a:effectRef idx="0">
              <a:schemeClr val="accent1"/>
            </a:effectRef>
            <a:fontRef idx="minor">
              <a:schemeClr val="tx1"/>
            </a:fontRef>
          </p:style>
        </p:cxnSp>
      </p:grpSp>
      <p:sp>
        <p:nvSpPr>
          <p:cNvPr id="3" name="椭圆 2"/>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6"/>
    </p:custData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JIT </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支持的范围</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996315" y="1127125"/>
            <a:ext cx="1804035" cy="337185"/>
          </a:xfrm>
          <a:prstGeom prst="rect">
            <a:avLst/>
          </a:prstGeom>
        </p:spPr>
        <p:txBody>
          <a:bodyPr wrap="square">
            <a:spAutoFit/>
          </a:bodyPr>
          <a:p>
            <a:pPr marL="0" indent="0"/>
            <a:r>
              <a:rPr lang="zh-CN" altLang="en-US" sz="1600" b="1" i="0">
                <a:solidFill>
                  <a:srgbClr val="292A2E"/>
                </a:solidFill>
                <a:latin typeface="阿里巴巴普惠体 3.0 55 Regular" panose="00020600040101010101" charset="-122"/>
                <a:ea typeface="阿里巴巴普惠体 3.0 55 Regular" panose="00020600040101010101" charset="-122"/>
              </a:rPr>
              <a:t>支持的数据类型</a:t>
            </a:r>
            <a:endParaRPr lang="zh-CN" altLang="en-US" sz="1600" b="1" i="0">
              <a:solidFill>
                <a:srgbClr val="292A2E"/>
              </a:solidFill>
              <a:latin typeface="阿里巴巴普惠体 3.0 55 Regular" panose="00020600040101010101" charset="-122"/>
              <a:ea typeface="阿里巴巴普惠体 3.0 55 Regular" panose="00020600040101010101" charset="-122"/>
            </a:endParaRPr>
          </a:p>
        </p:txBody>
      </p:sp>
      <p:sp>
        <p:nvSpPr>
          <p:cNvPr id="5" name="文本框 4"/>
          <p:cNvSpPr txBox="1"/>
          <p:nvPr/>
        </p:nvSpPr>
        <p:spPr>
          <a:xfrm>
            <a:off x="996315" y="1556385"/>
            <a:ext cx="4064000" cy="306705"/>
          </a:xfrm>
          <a:prstGeom prst="rect">
            <a:avLst/>
          </a:prstGeom>
          <a:noFill/>
        </p:spPr>
        <p:txBody>
          <a:bodyPr wrap="square" rtlCol="0">
            <a:spAutoFit/>
          </a:bodyPr>
          <a:p>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支持表（</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table</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）、集合（</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set</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）外的其他数据形式</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7" name="文本框 6"/>
          <p:cNvSpPr txBox="1"/>
          <p:nvPr/>
        </p:nvSpPr>
        <p:spPr>
          <a:xfrm>
            <a:off x="1036320" y="2124075"/>
            <a:ext cx="1804035" cy="337185"/>
          </a:xfrm>
          <a:prstGeom prst="rect">
            <a:avLst/>
          </a:prstGeom>
        </p:spPr>
        <p:txBody>
          <a:bodyPr wrap="square">
            <a:spAutoFit/>
          </a:bodyPr>
          <a:p>
            <a:pPr marL="0" indent="0"/>
            <a:r>
              <a:rPr lang="zh-CN" altLang="en-US" sz="1600" b="1" i="0">
                <a:solidFill>
                  <a:srgbClr val="292A2E"/>
                </a:solidFill>
                <a:latin typeface="阿里巴巴普惠体 3.0 55 Regular" panose="00020600040101010101" charset="-122"/>
                <a:ea typeface="阿里巴巴普惠体 3.0 55 Regular" panose="00020600040101010101" charset="-122"/>
              </a:rPr>
              <a:t>支持的语句类型</a:t>
            </a:r>
            <a:endParaRPr lang="zh-CN" altLang="en-US" sz="1600" b="1" i="0">
              <a:solidFill>
                <a:srgbClr val="292A2E"/>
              </a:solidFill>
              <a:latin typeface="阿里巴巴普惠体 3.0 55 Regular" panose="00020600040101010101" charset="-122"/>
              <a:ea typeface="阿里巴巴普惠体 3.0 55 Regular" panose="00020600040101010101" charset="-122"/>
            </a:endParaRPr>
          </a:p>
        </p:txBody>
      </p:sp>
      <p:sp>
        <p:nvSpPr>
          <p:cNvPr id="8" name="文本框 7"/>
          <p:cNvSpPr txBox="1"/>
          <p:nvPr/>
        </p:nvSpPr>
        <p:spPr>
          <a:xfrm>
            <a:off x="1036320" y="2553335"/>
            <a:ext cx="4064000" cy="2030095"/>
          </a:xfrm>
          <a:prstGeom prst="rect">
            <a:avLst/>
          </a:prstGeom>
          <a:noFill/>
        </p:spPr>
        <p:txBody>
          <a:bodyPr wrap="square" rtlCol="0">
            <a:spAutoFit/>
          </a:bodyPr>
          <a:p>
            <a:pPr marL="285750" indent="-285750" fontAlgn="auto">
              <a:lnSpc>
                <a:spcPct val="150000"/>
              </a:lnSpc>
              <a:buFont typeface="Arial" panose="020B0604020202020204" pitchFamily="34" charset="0"/>
              <a:buChar char="•"/>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支持赋值语句，例如</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x = 1</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y = x + 2</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buFont typeface="Arial" panose="020B0604020202020204" pitchFamily="34" charset="0"/>
              <a:buChar char="•"/>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支持</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return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语句，例如</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return 0</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buFont typeface="Arial" panose="020B0604020202020204" pitchFamily="34" charset="0"/>
              <a:buChar char="•"/>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支持</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if-else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语句</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buFont typeface="Arial" panose="020B0604020202020204" pitchFamily="34" charset="0"/>
              <a:buChar char="•"/>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支持</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do-while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语句</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buFont typeface="Arial" panose="020B0604020202020204" pitchFamily="34" charset="0"/>
              <a:buChar char="•"/>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支持</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for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循环语句</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buFont typeface="Arial" panose="020B0604020202020204" pitchFamily="34" charset="0"/>
              <a:buChar char="•"/>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支持</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break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和</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continue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语句</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7" name="文本框 16"/>
          <p:cNvSpPr txBox="1"/>
          <p:nvPr/>
        </p:nvSpPr>
        <p:spPr>
          <a:xfrm>
            <a:off x="5612130" y="674370"/>
            <a:ext cx="5904865" cy="5769610"/>
          </a:xfrm>
          <a:prstGeom prst="rect">
            <a:avLst/>
          </a:prstGeom>
          <a:noFill/>
        </p:spPr>
        <p:txBody>
          <a:bodyPr wrap="square" rtlCol="0">
            <a:spAutoFit/>
          </a:bodyPr>
          <a:p>
            <a:r>
              <a:rPr lang="zh-CN" altLang="en-US" sz="1600" b="1">
                <a:latin typeface="阿里巴巴普惠体 3.0 55 Regular" panose="00020600040101010101" charset="-122"/>
                <a:ea typeface="阿里巴巴普惠体 3.0 55 Regular" panose="00020600040101010101" charset="-122"/>
                <a:cs typeface="阿里巴巴普惠体 3.0 55 Regular" panose="00020600040101010101" charset="-122"/>
              </a:rPr>
              <a:t>支持的运算符</a:t>
            </a:r>
            <a:b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br>
            <a:endParaRPr lang="zh-CN" altLang="en-US" sz="7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en-US" altLang="zh-CN" sz="1000">
                <a:latin typeface="阿里巴巴普惠体 3.0 55 Regular" panose="00020600040101010101" charset="-122"/>
                <a:ea typeface="阿里巴巴普惠体 3.0 55 Regular" panose="00020600040101010101" charset="-122"/>
                <a:cs typeface="阿里巴巴普惠体 3.0 55 Regular" panose="00020600040101010101" charset="-122"/>
              </a:rPr>
              <a:t>add(+), sub(-) , multiply(*) , divide(/) , and(&amp;&amp;) , or(||) , bitand(&amp;) , bitor(|) , bitxor(^) , eq(==) , neq(!=) , ge(&gt;=) , gt(&gt;) , le(&lt;=)</a:t>
            </a:r>
            <a:r>
              <a:rPr lang="zh-CN" altLang="en-US" sz="1000">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000">
                <a:latin typeface="阿里巴巴普惠体 3.0 55 Regular" panose="00020600040101010101" charset="-122"/>
                <a:ea typeface="阿里巴巴普惠体 3.0 55 Regular" panose="00020600040101010101" charset="-122"/>
                <a:cs typeface="阿里巴巴普惠体 3.0 55 Regular" panose="00020600040101010101" charset="-122"/>
              </a:rPr>
              <a:t>lt(&lt;), neg(-), mod(%), seq(..), at([])</a:t>
            </a:r>
            <a:endParaRPr lang="zh-CN" altLang="en-US" sz="12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endPar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需要注意，</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at(X, [index])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里的</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index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必须是标量或者向量，不能是数据对。</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endPar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zh-CN" altLang="en-US" sz="1600" b="1">
                <a:latin typeface="阿里巴巴普惠体 3.0 55 Regular" panose="00020600040101010101" charset="-122"/>
                <a:ea typeface="阿里巴巴普惠体 3.0 55 Regular" panose="00020600040101010101" charset="-122"/>
                <a:cs typeface="阿里巴巴普惠体 3.0 55 Regular" panose="00020600040101010101" charset="-122"/>
              </a:rPr>
              <a:t>支持的数学函数</a:t>
            </a:r>
            <a:endParaRPr lang="zh-CN" altLang="en-US" sz="1600"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endParaRPr lang="zh-CN" altLang="en-US" sz="7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en-US" altLang="zh-CN" sz="1000">
                <a:latin typeface="阿里巴巴普惠体 3.0 55 Regular" panose="00020600040101010101" charset="-122"/>
                <a:ea typeface="阿里巴巴普惠体 3.0 55 Regular" panose="00020600040101010101" charset="-122"/>
                <a:cs typeface="阿里巴巴普惠体 3.0 55 Regular" panose="00020600040101010101" charset="-122"/>
              </a:rPr>
              <a:t>exp , log , sin , asin , cos , acos , tan , atan , abs , ceil , floor , sqrt</a:t>
            </a:r>
            <a:r>
              <a:rPr lang="zh-CN" altLang="en-US" sz="1000">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000">
                <a:latin typeface="阿里巴巴普惠体 3.0 55 Regular" panose="00020600040101010101" charset="-122"/>
                <a:ea typeface="阿里巴巴普惠体 3.0 55 Regular" panose="00020600040101010101" charset="-122"/>
                <a:cs typeface="阿里巴巴普惠体 3.0 55 Regular" panose="00020600040101010101" charset="-122"/>
              </a:rPr>
              <a:t>cdfNormal, cdfBeta, cdfBinomial, cdfChiSquare, cdfExp, cdfF, cdfGamma, cdfKolmogorov, cdfcdfLogistic, cdfNormal, cdfUniform, cdfWeibull, cdfZipf, invBeta, invBinomial, invChiSquare, invExp, invF, invGamma, invLogistic, invNormal, invPoisson, invStudent, invUniform, invWeibull, cbrt, deg2rad, rad2deg, det, dot, sum, avg, min, max</a:t>
            </a:r>
            <a:r>
              <a:rPr lang="zh-CN" altLang="en-US" sz="1000">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0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endPar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zh-CN" altLang="en-US" sz="1600" b="1">
                <a:latin typeface="阿里巴巴普惠体 3.0 55 Regular" panose="00020600040101010101" charset="-122"/>
                <a:ea typeface="阿里巴巴普惠体 3.0 55 Regular" panose="00020600040101010101" charset="-122"/>
                <a:cs typeface="阿里巴巴普惠体 3.0 55 Regular" panose="00020600040101010101" charset="-122"/>
              </a:rPr>
              <a:t>支持的基础函数</a:t>
            </a:r>
            <a:br>
              <a:rPr lang="zh-CN" altLang="en-US" sz="1600" b="1">
                <a:latin typeface="阿里巴巴普惠体 3.0 55 Regular" panose="00020600040101010101" charset="-122"/>
                <a:ea typeface="阿里巴巴普惠体 3.0 55 Regular" panose="00020600040101010101" charset="-122"/>
                <a:cs typeface="阿里巴巴普惠体 3.0 55 Regular" panose="00020600040101010101" charset="-122"/>
              </a:rPr>
            </a:br>
            <a:br>
              <a:rPr lang="zh-CN" altLang="en-US" sz="700">
                <a:latin typeface="阿里巴巴普惠体 3.0 55 Regular" panose="00020600040101010101" charset="-122"/>
                <a:ea typeface="阿里巴巴普惠体 3.0 55 Regular" panose="00020600040101010101" charset="-122"/>
                <a:cs typeface="阿里巴巴普惠体 3.0 55 Regular" panose="00020600040101010101" charset="-122"/>
              </a:rPr>
            </a:br>
            <a:r>
              <a:rPr lang="en-US" altLang="zh-CN" sz="1000">
                <a:latin typeface="阿里巴巴普惠体 3.0 55 Regular" panose="00020600040101010101" charset="-122"/>
                <a:ea typeface="阿里巴巴普惠体 3.0 55 Regular" panose="00020600040101010101" charset="-122"/>
                <a:cs typeface="阿里巴巴普惠体 3.0 55 Regular" panose="00020600040101010101" charset="-122"/>
              </a:rPr>
              <a:t>take, seq , array, count, size, isValid, rand, flatten, iif, round</a:t>
            </a:r>
            <a:r>
              <a:rPr lang="zh-CN" altLang="en-US" sz="1000">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0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endPar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需要注意，</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array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函数的第一个参数必须直接指定具体的数据类型，不能通过变量传递指定。</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需要注意，</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round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函数在使用时必须指定第二个参数，且该参数须大于</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0</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endPar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zh-CN" altLang="en-US" sz="1600" b="1">
                <a:latin typeface="阿里巴巴普惠体 3.0 55 Regular" panose="00020600040101010101" charset="-122"/>
                <a:ea typeface="阿里巴巴普惠体 3.0 55 Regular" panose="00020600040101010101" charset="-122"/>
                <a:cs typeface="阿里巴巴普惠体 3.0 55 Regular" panose="00020600040101010101" charset="-122"/>
              </a:rPr>
              <a:t>支持的</a:t>
            </a:r>
            <a:r>
              <a:rPr lang="en-US" altLang="zh-CN" sz="1600" b="1">
                <a:latin typeface="阿里巴巴普惠体 3.0 55 Regular" panose="00020600040101010101" charset="-122"/>
                <a:ea typeface="阿里巴巴普惠体 3.0 55 Regular" panose="00020600040101010101" charset="-122"/>
                <a:cs typeface="阿里巴巴普惠体 3.0 55 Regular" panose="00020600040101010101" charset="-122"/>
              </a:rPr>
              <a:t> cum </a:t>
            </a:r>
            <a:r>
              <a:rPr lang="zh-CN" altLang="en-US" sz="1600" b="1">
                <a:latin typeface="阿里巴巴普惠体 3.0 55 Regular" panose="00020600040101010101" charset="-122"/>
                <a:ea typeface="阿里巴巴普惠体 3.0 55 Regular" panose="00020600040101010101" charset="-122"/>
                <a:cs typeface="阿里巴巴普惠体 3.0 55 Regular" panose="00020600040101010101" charset="-122"/>
              </a:rPr>
              <a:t>系列函数</a:t>
            </a:r>
            <a:endParaRPr lang="zh-CN" altLang="en-US" sz="1600"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en-US" altLang="zh-CN" sz="600">
                <a:latin typeface="阿里巴巴普惠体 3.0 55 Regular" panose="00020600040101010101" charset="-122"/>
                <a:ea typeface="阿里巴巴普惠体 3.0 55 Regular" panose="00020600040101010101" charset="-122"/>
                <a:cs typeface="阿里巴巴普惠体 3.0 55 Regular" panose="00020600040101010101" charset="-122"/>
              </a:rPr>
              <a:t> </a:t>
            </a:r>
            <a:endPar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en-US" altLang="zh-CN" sz="1000">
                <a:latin typeface="阿里巴巴普惠体 3.0 55 Regular" panose="00020600040101010101" charset="-122"/>
                <a:ea typeface="阿里巴巴普惠体 3.0 55 Regular" panose="00020600040101010101" charset="-122"/>
                <a:cs typeface="阿里巴巴普惠体 3.0 55 Regular" panose="00020600040101010101" charset="-122"/>
              </a:rPr>
              <a:t>cummax, cummin, cummed, cumfirstNot, cumlastNot, cumrank, cumcount, cumpercentile, cumstd, cumstdp, cumvar, cumvarp, cumsum, cumsum2, cumsum3, cumsum4, cumavg, cumprod, cumPositiveStreak, cumbeta, cumwsum, cumwavg, cumcovar, cumcorr</a:t>
            </a:r>
            <a:r>
              <a:rPr lang="zh-CN" altLang="en-US" sz="1000">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0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endPar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需要注意，目前仅支持输入类型为</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vector</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9" name="文本框 18"/>
          <p:cNvSpPr txBox="1"/>
          <p:nvPr/>
        </p:nvSpPr>
        <p:spPr>
          <a:xfrm>
            <a:off x="1036320" y="5250180"/>
            <a:ext cx="4129405" cy="1060450"/>
          </a:xfrm>
          <a:prstGeom prst="rect">
            <a:avLst/>
          </a:prstGeom>
          <a:noFill/>
        </p:spPr>
        <p:txBody>
          <a:bodyPr wrap="square" rtlCol="0" anchor="t">
            <a:spAutoFit/>
          </a:bodyPr>
          <a:p>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JIT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函数内不可以调用非</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JIT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的用户自定义函数，否则无法进行类型推导。</a:t>
            </a:r>
            <a:b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br>
            <a:endParaRPr lang="zh-CN" altLang="en-US" sz="7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对于</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JIT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函数内的变量，必须保证其类型在函数定义和使用时都保持一致。</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20" name="文本框 19"/>
          <p:cNvSpPr txBox="1"/>
          <p:nvPr/>
        </p:nvSpPr>
        <p:spPr>
          <a:xfrm>
            <a:off x="1036320" y="4798695"/>
            <a:ext cx="1804035" cy="337185"/>
          </a:xfrm>
          <a:prstGeom prst="rect">
            <a:avLst/>
          </a:prstGeom>
        </p:spPr>
        <p:txBody>
          <a:bodyPr wrap="square">
            <a:spAutoFit/>
          </a:bodyPr>
          <a:p>
            <a:pPr marL="0" indent="0"/>
            <a:r>
              <a:rPr lang="zh-CN" altLang="en-US" sz="1600" b="1" i="0">
                <a:solidFill>
                  <a:srgbClr val="292A2E"/>
                </a:solidFill>
                <a:latin typeface="阿里巴巴普惠体 3.0 55 Regular" panose="00020600040101010101" charset="-122"/>
                <a:ea typeface="阿里巴巴普惠体 3.0 55 Regular" panose="00020600040101010101" charset="-122"/>
              </a:rPr>
              <a:t>注意事项</a:t>
            </a:r>
            <a:endParaRPr lang="zh-CN" altLang="en-US" sz="1600" b="1" i="0">
              <a:solidFill>
                <a:srgbClr val="292A2E"/>
              </a:solidFill>
              <a:latin typeface="阿里巴巴普惠体 3.0 55 Regular" panose="00020600040101010101" charset="-122"/>
              <a:ea typeface="阿里巴巴普惠体 3.0 55 Regular" panose="00020600040101010101" charset="-122"/>
            </a:endParaRPr>
          </a:p>
        </p:txBody>
      </p:sp>
      <p:sp>
        <p:nvSpPr>
          <p:cNvPr id="4" name="椭圆 3"/>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3"/>
    </p:custData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JIT </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不支持的案例</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4" name="文本框 3"/>
          <p:cNvSpPr txBox="1"/>
          <p:nvPr/>
        </p:nvSpPr>
        <p:spPr>
          <a:xfrm>
            <a:off x="889635" y="1319213"/>
            <a:ext cx="3509010" cy="2306955"/>
          </a:xfrm>
          <a:prstGeom prst="rect">
            <a:avLst/>
          </a:prstGeom>
        </p:spPr>
        <p:txBody>
          <a:bodyPr wrap="square">
            <a:spAutoFit/>
          </a:bodyPr>
          <a:p>
            <a:pPr indent="0" fontAlgn="auto">
              <a:lnSpc>
                <a:spcPct val="100000"/>
              </a:lnSpc>
            </a:pPr>
            <a:r>
              <a:rPr lang="en-US" altLang="zh-CN" sz="1600" b="0">
                <a:solidFill>
                  <a:srgbClr val="AA6F00"/>
                </a:solidFill>
                <a:latin typeface="MyFont" panose="02010609030101010101" charset="-122"/>
                <a:ea typeface="MyFont" panose="02010609030101010101" charset="-122"/>
              </a:rPr>
              <a:t>@jit</a:t>
            </a:r>
            <a:endParaRPr lang="en-US" altLang="zh-CN" sz="1600" b="0">
              <a:solidFill>
                <a:srgbClr val="AA6F00"/>
              </a:solidFill>
              <a:latin typeface="MyFont" panose="02010609030101010101" charset="-122"/>
              <a:ea typeface="MyFont" panose="02010609030101010101" charset="-122"/>
            </a:endParaRPr>
          </a:p>
          <a:p>
            <a:pPr indent="0" fontAlgn="auto">
              <a:lnSpc>
                <a:spcPct val="100000"/>
              </a:lnSpc>
            </a:pPr>
            <a:r>
              <a:rPr lang="en-US" altLang="zh-CN" sz="1600" b="0">
                <a:solidFill>
                  <a:srgbClr val="AF00DB"/>
                </a:solidFill>
                <a:latin typeface="MyFont" panose="02010609030101010101" charset="-122"/>
                <a:ea typeface="MyFont" panose="02010609030101010101" charset="-122"/>
              </a:rPr>
              <a:t>def </a:t>
            </a:r>
            <a:r>
              <a:rPr lang="en-US" altLang="zh-CN" sz="1600" b="1">
                <a:solidFill>
                  <a:srgbClr val="000000"/>
                </a:solidFill>
                <a:latin typeface="MyFont" panose="02010609030101010101" charset="-122"/>
                <a:ea typeface="MyFont" panose="02010609030101010101" charset="-122"/>
              </a:rPr>
              <a:t>mySum</a:t>
            </a:r>
            <a:r>
              <a:rPr lang="en-US" altLang="zh-CN" sz="1600" b="0">
                <a:solidFill>
                  <a:srgbClr val="000000"/>
                </a:solidFill>
                <a:latin typeface="MyFont" panose="02010609030101010101" charset="-122"/>
                <a:ea typeface="MyFont" panose="02010609030101010101" charset="-122"/>
              </a:rPr>
              <a:t>(vec) {</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s </a:t>
            </a:r>
            <a:r>
              <a:rPr lang="en-US" altLang="zh-CN" sz="1600" b="0">
                <a:solidFill>
                  <a:srgbClr val="FF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0  // -&gt; s = 0.0</a:t>
            </a:r>
            <a:endParaRPr lang="en-US" altLang="zh-CN" sz="1600" b="0">
              <a:solidFill>
                <a:srgbClr val="00A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r>
              <a:rPr lang="en-US" altLang="zh-CN" sz="1600" b="1">
                <a:solidFill>
                  <a:srgbClr val="000000"/>
                </a:solidFill>
                <a:latin typeface="MyFont" panose="02010609030101010101" charset="-122"/>
                <a:ea typeface="MyFont" panose="02010609030101010101" charset="-122"/>
              </a:rPr>
              <a:t>for</a:t>
            </a:r>
            <a:r>
              <a:rPr lang="en-US" altLang="zh-CN" sz="1600" b="0">
                <a:solidFill>
                  <a:srgbClr val="000000"/>
                </a:solidFill>
                <a:latin typeface="MyFont" panose="02010609030101010101" charset="-122"/>
                <a:ea typeface="MyFont" panose="02010609030101010101" charset="-122"/>
              </a:rPr>
              <a:t>(i </a:t>
            </a:r>
            <a:r>
              <a:rPr lang="en-US" altLang="zh-CN" sz="1600" b="0">
                <a:solidFill>
                  <a:srgbClr val="AF00DB"/>
                </a:solidFill>
                <a:latin typeface="MyFont" panose="02010609030101010101" charset="-122"/>
                <a:ea typeface="MyFont" panose="02010609030101010101" charset="-122"/>
              </a:rPr>
              <a:t>in</a:t>
            </a:r>
            <a:r>
              <a:rPr lang="en-US" altLang="zh-CN" sz="1600" b="0">
                <a:solidFill>
                  <a:srgbClr val="000000"/>
                </a:solidFill>
                <a:latin typeface="MyFont" panose="02010609030101010101" charset="-122"/>
                <a:ea typeface="MyFont" panose="02010609030101010101" charset="-122"/>
              </a:rPr>
              <a:t> vec) {</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s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i</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r>
              <a:rPr lang="en-US" altLang="zh-CN" sz="1600" b="0">
                <a:solidFill>
                  <a:srgbClr val="AF00DB"/>
                </a:solidFill>
                <a:latin typeface="MyFont" panose="02010609030101010101" charset="-122"/>
                <a:ea typeface="MyFont" panose="02010609030101010101" charset="-122"/>
              </a:rPr>
              <a:t>return</a:t>
            </a:r>
            <a:r>
              <a:rPr lang="en-US" altLang="zh-CN" sz="1600" b="0">
                <a:solidFill>
                  <a:srgbClr val="000000"/>
                </a:solidFill>
                <a:latin typeface="MyFont" panose="02010609030101010101" charset="-122"/>
                <a:ea typeface="MyFont" panose="02010609030101010101" charset="-122"/>
              </a:rPr>
              <a:t> s</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1">
                <a:solidFill>
                  <a:srgbClr val="000000"/>
                </a:solidFill>
                <a:latin typeface="MyFont" panose="02010609030101010101" charset="-122"/>
                <a:ea typeface="MyFont" panose="02010609030101010101" charset="-122"/>
              </a:rPr>
              <a:t>mySum</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0.1</a:t>
            </a:r>
            <a:r>
              <a:rPr lang="en-US" altLang="zh-CN" sz="1600" b="0">
                <a:solidFill>
                  <a:srgbClr val="00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0.2</a:t>
            </a:r>
            <a:r>
              <a:rPr lang="en-US" altLang="zh-CN" sz="1600" b="0">
                <a:solidFill>
                  <a:srgbClr val="00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0.3</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p:txBody>
      </p:sp>
      <p:sp>
        <p:nvSpPr>
          <p:cNvPr id="6" name="文本框 5"/>
          <p:cNvSpPr txBox="1"/>
          <p:nvPr/>
        </p:nvSpPr>
        <p:spPr>
          <a:xfrm>
            <a:off x="4965700" y="1262380"/>
            <a:ext cx="7131685" cy="1149350"/>
          </a:xfrm>
          <a:prstGeom prst="rect">
            <a:avLst/>
          </a:prstGeom>
        </p:spPr>
        <p:txBody>
          <a:bodyPr wrap="square">
            <a:spAutoFit/>
          </a:bodyPr>
          <a:p>
            <a:pPr>
              <a:lnSpc>
                <a:spcPts val="1650"/>
              </a:lnSpc>
            </a:pPr>
            <a:r>
              <a:rPr lang="en-US" altLang="zh-CN" sz="1400" b="0">
                <a:solidFill>
                  <a:schemeClr val="accent5">
                    <a:lumMod val="75000"/>
                  </a:schemeClr>
                </a:solidFill>
                <a:latin typeface="阿里巴巴普惠体 3.0 55 Regular" panose="00020600040101010101" charset="-122"/>
                <a:ea typeface="阿里巴巴普惠体 3.0 55 Regular" panose="00020600040101010101" charset="-122"/>
              </a:rPr>
              <a:t>mySum([0.1,0.2,0.3]) </a:t>
            </a:r>
            <a:endParaRPr lang="en-US" altLang="zh-CN" sz="1400" b="0">
              <a:solidFill>
                <a:schemeClr val="accent5">
                  <a:lumMod val="75000"/>
                </a:schemeClr>
              </a:solidFill>
              <a:latin typeface="阿里巴巴普惠体 3.0 55 Regular" panose="00020600040101010101" charset="-122"/>
              <a:ea typeface="阿里巴巴普惠体 3.0 55 Regular" panose="00020600040101010101" charset="-122"/>
            </a:endParaRPr>
          </a:p>
          <a:p>
            <a:pPr>
              <a:lnSpc>
                <a:spcPts val="1650"/>
              </a:lnSpc>
            </a:pPr>
            <a:r>
              <a:rPr lang="en-US" altLang="zh-CN" sz="1400" b="0">
                <a:solidFill>
                  <a:schemeClr val="accent5">
                    <a:lumMod val="75000"/>
                  </a:schemeClr>
                </a:solidFill>
                <a:latin typeface="阿里巴巴普惠体 3.0 55 Regular" panose="00020600040101010101" charset="-122"/>
                <a:ea typeface="阿里巴巴普惠体 3.0 55 Regular" panose="00020600040101010101" charset="-122"/>
              </a:rPr>
              <a:t>=&gt; JITUDF::compile </a:t>
            </a:r>
            <a:endParaRPr lang="en-US" altLang="zh-CN" sz="1400" b="0">
              <a:solidFill>
                <a:schemeClr val="accent5">
                  <a:lumMod val="75000"/>
                </a:schemeClr>
              </a:solidFill>
              <a:latin typeface="阿里巴巴普惠体 3.0 55 Regular" panose="00020600040101010101" charset="-122"/>
              <a:ea typeface="阿里巴巴普惠体 3.0 55 Regular" panose="00020600040101010101" charset="-122"/>
            </a:endParaRPr>
          </a:p>
          <a:p>
            <a:pPr>
              <a:lnSpc>
                <a:spcPts val="1650"/>
              </a:lnSpc>
            </a:pPr>
            <a:r>
              <a:rPr lang="en-US" altLang="zh-CN" sz="1400" b="0">
                <a:solidFill>
                  <a:schemeClr val="accent5">
                    <a:lumMod val="75000"/>
                  </a:schemeClr>
                </a:solidFill>
                <a:latin typeface="阿里巴巴普惠体 3.0 55 Regular" panose="00020600040101010101" charset="-122"/>
                <a:ea typeface="阿里巴巴普惠体 3.0 55 Regular" panose="00020600040101010101" charset="-122"/>
              </a:rPr>
              <a:t>=&gt; Infer type of variable '__returnVar__' in statement: return s </a:t>
            </a:r>
            <a:endParaRPr lang="en-US" altLang="zh-CN" sz="1400" b="0">
              <a:solidFill>
                <a:schemeClr val="accent5">
                  <a:lumMod val="75000"/>
                </a:schemeClr>
              </a:solidFill>
              <a:latin typeface="阿里巴巴普惠体 3.0 55 Regular" panose="00020600040101010101" charset="-122"/>
              <a:ea typeface="阿里巴巴普惠体 3.0 55 Regular" panose="00020600040101010101" charset="-122"/>
            </a:endParaRPr>
          </a:p>
          <a:p>
            <a:pPr>
              <a:lnSpc>
                <a:spcPts val="1650"/>
              </a:lnSpc>
            </a:pPr>
            <a:r>
              <a:rPr lang="en-US" altLang="zh-CN" sz="1400" b="0">
                <a:solidFill>
                  <a:schemeClr val="accent5">
                    <a:lumMod val="75000"/>
                  </a:schemeClr>
                </a:solidFill>
                <a:latin typeface="阿里巴巴普惠体 3.0 55 Regular" panose="00020600040101010101" charset="-122"/>
                <a:ea typeface="阿里巴巴普惠体 3.0 55 Regular" panose="00020600040101010101" charset="-122"/>
              </a:rPr>
              <a:t>=&gt; Can't determine type of variable: s, two possibilities: SCALAR&amp;INT, SCALAR&amp;DOUBLE</a:t>
            </a:r>
            <a:endParaRPr lang="en-US" altLang="zh-CN" sz="1400" b="0">
              <a:solidFill>
                <a:schemeClr val="accent5">
                  <a:lumMod val="75000"/>
                </a:schemeClr>
              </a:solidFill>
              <a:latin typeface="阿里巴巴普惠体 3.0 55 Regular" panose="00020600040101010101" charset="-122"/>
              <a:ea typeface="阿里巴巴普惠体 3.0 55 Regular" panose="00020600040101010101" charset="-122"/>
            </a:endParaRPr>
          </a:p>
        </p:txBody>
      </p:sp>
      <p:sp>
        <p:nvSpPr>
          <p:cNvPr id="13" name="矩形 12"/>
          <p:cNvSpPr/>
          <p:nvPr>
            <p:custDataLst>
              <p:tags r:id="rId3"/>
            </p:custDataLst>
          </p:nvPr>
        </p:nvSpPr>
        <p:spPr>
          <a:xfrm>
            <a:off x="889635" y="1262380"/>
            <a:ext cx="3792855" cy="242062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11" name="文本框 10"/>
          <p:cNvSpPr txBox="1"/>
          <p:nvPr/>
        </p:nvSpPr>
        <p:spPr>
          <a:xfrm>
            <a:off x="889635" y="4058603"/>
            <a:ext cx="3686810" cy="2306955"/>
          </a:xfrm>
          <a:prstGeom prst="rect">
            <a:avLst/>
          </a:prstGeom>
        </p:spPr>
        <p:txBody>
          <a:bodyPr wrap="square">
            <a:spAutoFit/>
          </a:bodyPr>
          <a:p>
            <a:pPr indent="0" fontAlgn="auto">
              <a:lnSpc>
                <a:spcPct val="100000"/>
              </a:lnSpc>
            </a:pPr>
            <a:r>
              <a:rPr lang="en-US" altLang="zh-CN" sz="1600" b="0">
                <a:solidFill>
                  <a:srgbClr val="AA6F00"/>
                </a:solidFill>
                <a:latin typeface="MyFont" panose="02010609030101010101" charset="-122"/>
                <a:ea typeface="MyFont" panose="02010609030101010101" charset="-122"/>
              </a:rPr>
              <a:t>@jit</a:t>
            </a:r>
            <a:endParaRPr lang="en-US" altLang="zh-CN" sz="1600" b="0">
              <a:solidFill>
                <a:srgbClr val="AA6F00"/>
              </a:solidFill>
              <a:latin typeface="MyFont" panose="02010609030101010101" charset="-122"/>
              <a:ea typeface="MyFont" panose="02010609030101010101" charset="-122"/>
            </a:endParaRPr>
          </a:p>
          <a:p>
            <a:pPr indent="0" fontAlgn="auto">
              <a:lnSpc>
                <a:spcPct val="100000"/>
              </a:lnSpc>
            </a:pPr>
            <a:r>
              <a:rPr lang="en-US" altLang="zh-CN" sz="1600" b="0">
                <a:solidFill>
                  <a:srgbClr val="AF00DB"/>
                </a:solidFill>
                <a:latin typeface="MyFont" panose="02010609030101010101" charset="-122"/>
                <a:ea typeface="MyFont" panose="02010609030101010101" charset="-122"/>
              </a:rPr>
              <a:t>def </a:t>
            </a:r>
            <a:r>
              <a:rPr lang="en-US" altLang="zh-CN" sz="1600" b="1">
                <a:solidFill>
                  <a:srgbClr val="000000"/>
                </a:solidFill>
                <a:latin typeface="MyFont" panose="02010609030101010101" charset="-122"/>
                <a:ea typeface="MyFont" panose="02010609030101010101" charset="-122"/>
              </a:rPr>
              <a:t>foo</a:t>
            </a:r>
            <a:r>
              <a:rPr lang="en-US" altLang="zh-CN" sz="1600" b="0">
                <a:solidFill>
                  <a:srgbClr val="000000"/>
                </a:solidFill>
                <a:latin typeface="MyFont" panose="02010609030101010101" charset="-122"/>
                <a:ea typeface="MyFont" panose="02010609030101010101" charset="-122"/>
              </a:rPr>
              <a:t>(x,y){</a:t>
            </a:r>
            <a:r>
              <a:rPr lang="en-US" altLang="zh-CN" sz="1600" b="0">
                <a:solidFill>
                  <a:srgbClr val="AF00DB"/>
                </a:solidFill>
                <a:latin typeface="MyFont" panose="02010609030101010101" charset="-122"/>
                <a:ea typeface="MyFont" panose="02010609030101010101" charset="-122"/>
              </a:rPr>
              <a:t>return</a:t>
            </a:r>
            <a:r>
              <a:rPr lang="en-US" altLang="zh-CN" sz="1600" b="0">
                <a:solidFill>
                  <a:srgbClr val="000000"/>
                </a:solidFill>
                <a:latin typeface="MyFont" panose="02010609030101010101" charset="-122"/>
                <a:ea typeface="MyFont" panose="02010609030101010101" charset="-122"/>
              </a:rPr>
              <a:t> x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y}</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AA6F00"/>
                </a:solidFill>
                <a:latin typeface="MyFont" panose="02010609030101010101" charset="-122"/>
                <a:ea typeface="MyFont" panose="02010609030101010101" charset="-122"/>
              </a:rPr>
              <a:t>@jit</a:t>
            </a:r>
            <a:endParaRPr lang="en-US" altLang="zh-CN" sz="1600" b="0">
              <a:solidFill>
                <a:srgbClr val="AA6F00"/>
              </a:solidFill>
              <a:latin typeface="MyFont" panose="02010609030101010101" charset="-122"/>
              <a:ea typeface="MyFont" panose="02010609030101010101" charset="-122"/>
            </a:endParaRPr>
          </a:p>
          <a:p>
            <a:pPr indent="0" fontAlgn="auto">
              <a:lnSpc>
                <a:spcPct val="100000"/>
              </a:lnSpc>
            </a:pPr>
            <a:r>
              <a:rPr lang="en-US" altLang="zh-CN" sz="1600" b="0">
                <a:solidFill>
                  <a:srgbClr val="AF00DB"/>
                </a:solidFill>
                <a:latin typeface="MyFont" panose="02010609030101010101" charset="-122"/>
                <a:ea typeface="MyFont" panose="02010609030101010101" charset="-122"/>
              </a:rPr>
              <a:t>def </a:t>
            </a:r>
            <a:r>
              <a:rPr lang="en-US" altLang="zh-CN" sz="1600" b="1">
                <a:solidFill>
                  <a:srgbClr val="000000"/>
                </a:solidFill>
                <a:latin typeface="MyFont" panose="02010609030101010101" charset="-122"/>
                <a:ea typeface="MyFont" panose="02010609030101010101" charset="-122"/>
              </a:rPr>
              <a:t>f1</a:t>
            </a:r>
            <a:r>
              <a:rPr lang="en-US" altLang="zh-CN" sz="1600" b="0">
                <a:solidFill>
                  <a:srgbClr val="000000"/>
                </a:solidFill>
                <a:latin typeface="MyFont" panose="02010609030101010101" charset="-122"/>
                <a:ea typeface="MyFont" panose="02010609030101010101" charset="-122"/>
              </a:rPr>
              <a:t>(f){</a:t>
            </a:r>
            <a:r>
              <a:rPr lang="en-US" altLang="zh-CN" sz="1600" b="0">
                <a:solidFill>
                  <a:srgbClr val="AF00DB"/>
                </a:solidFill>
                <a:latin typeface="MyFont" panose="02010609030101010101" charset="-122"/>
                <a:ea typeface="MyFont" panose="02010609030101010101" charset="-122"/>
              </a:rPr>
              <a:t>return </a:t>
            </a:r>
            <a:r>
              <a:rPr lang="en-US" altLang="zh-CN" sz="1600" b="1">
                <a:solidFill>
                  <a:srgbClr val="000000"/>
                </a:solidFill>
                <a:latin typeface="MyFont" panose="02010609030101010101" charset="-122"/>
                <a:ea typeface="MyFont" panose="02010609030101010101" charset="-122"/>
              </a:rPr>
              <a:t>f</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1</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2</a:t>
            </a:r>
            <a:r>
              <a:rPr lang="en-US" altLang="zh-CN" sz="1600" b="0">
                <a:solidFill>
                  <a:srgbClr val="000000"/>
                </a:solidFill>
                <a:latin typeface="MyFont" panose="02010609030101010101" charset="-122"/>
                <a:ea typeface="MyFont" panose="02010609030101010101" charset="-122"/>
              </a:rPr>
              <a:t>) </a:t>
            </a:r>
            <a:r>
              <a:rPr lang="en-US" altLang="zh-CN" sz="1600" b="0">
                <a:solidFill>
                  <a:srgbClr val="FF0000"/>
                </a:solidFill>
                <a:latin typeface="MyFont" panose="02010609030101010101" charset="-122"/>
                <a:ea typeface="MyFont" panose="02010609030101010101" charset="-122"/>
              </a:rPr>
              <a:t>+ </a:t>
            </a:r>
            <a:r>
              <a:rPr lang="en-US" altLang="zh-CN" sz="1600" b="1">
                <a:solidFill>
                  <a:srgbClr val="000000"/>
                </a:solidFill>
                <a:latin typeface="MyFont" panose="02010609030101010101" charset="-122"/>
                <a:ea typeface="MyFont" panose="02010609030101010101" charset="-122"/>
              </a:rPr>
              <a:t>f</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1.0</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2</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endParaRPr lang="en-US" altLang="zh-CN" sz="1600" b="0">
              <a:solidFill>
                <a:srgbClr val="AA6F00"/>
              </a:solidFill>
              <a:latin typeface="MyFont" panose="02010609030101010101" charset="-122"/>
              <a:ea typeface="MyFont" panose="02010609030101010101" charset="-122"/>
            </a:endParaRPr>
          </a:p>
          <a:p>
            <a:pPr indent="0" fontAlgn="auto">
              <a:lnSpc>
                <a:spcPct val="100000"/>
              </a:lnSpc>
            </a:pPr>
            <a:r>
              <a:rPr lang="en-US" altLang="zh-CN" sz="1600" b="0">
                <a:solidFill>
                  <a:srgbClr val="AA6F00"/>
                </a:solidFill>
                <a:latin typeface="MyFont" panose="02010609030101010101" charset="-122"/>
                <a:ea typeface="MyFont" panose="02010609030101010101" charset="-122"/>
              </a:rPr>
              <a:t>@jit</a:t>
            </a:r>
            <a:endParaRPr lang="en-US" altLang="zh-CN" sz="1600" b="0">
              <a:solidFill>
                <a:srgbClr val="AA6F00"/>
              </a:solidFill>
              <a:latin typeface="MyFont" panose="02010609030101010101" charset="-122"/>
              <a:ea typeface="MyFont" panose="02010609030101010101" charset="-122"/>
            </a:endParaRPr>
          </a:p>
          <a:p>
            <a:pPr indent="0" fontAlgn="auto">
              <a:lnSpc>
                <a:spcPct val="100000"/>
              </a:lnSpc>
            </a:pPr>
            <a:r>
              <a:rPr lang="en-US" altLang="zh-CN" sz="1600" b="0">
                <a:solidFill>
                  <a:srgbClr val="AF00DB"/>
                </a:solidFill>
                <a:latin typeface="MyFont" panose="02010609030101010101" charset="-122"/>
                <a:ea typeface="MyFont" panose="02010609030101010101" charset="-122"/>
              </a:rPr>
              <a:t>def </a:t>
            </a:r>
            <a:r>
              <a:rPr lang="en-US" altLang="zh-CN" sz="1600" b="1">
                <a:solidFill>
                  <a:srgbClr val="000000"/>
                </a:solidFill>
                <a:latin typeface="MyFont" panose="02010609030101010101" charset="-122"/>
                <a:ea typeface="MyFont" panose="02010609030101010101" charset="-122"/>
              </a:rPr>
              <a:t>f2</a:t>
            </a:r>
            <a:r>
              <a:rPr lang="en-US" altLang="zh-CN" sz="1600" b="0">
                <a:solidFill>
                  <a:srgbClr val="000000"/>
                </a:solidFill>
                <a:latin typeface="MyFont" panose="02010609030101010101" charset="-122"/>
                <a:ea typeface="MyFont" panose="02010609030101010101" charset="-122"/>
              </a:rPr>
              <a:t>(){</a:t>
            </a:r>
            <a:r>
              <a:rPr lang="en-US" altLang="zh-CN" sz="1600" b="0">
                <a:solidFill>
                  <a:srgbClr val="AF00DB"/>
                </a:solidFill>
                <a:latin typeface="MyFont" panose="02010609030101010101" charset="-122"/>
                <a:ea typeface="MyFont" panose="02010609030101010101" charset="-122"/>
              </a:rPr>
              <a:t>return </a:t>
            </a:r>
            <a:r>
              <a:rPr lang="en-US" altLang="zh-CN" sz="1600" b="1">
                <a:solidFill>
                  <a:srgbClr val="000000"/>
                </a:solidFill>
                <a:latin typeface="MyFont" panose="02010609030101010101" charset="-122"/>
                <a:ea typeface="MyFont" panose="02010609030101010101" charset="-122"/>
              </a:rPr>
              <a:t>f1</a:t>
            </a:r>
            <a:r>
              <a:rPr lang="en-US" altLang="zh-CN" sz="1600" b="0">
                <a:solidFill>
                  <a:srgbClr val="000000"/>
                </a:solidFill>
                <a:latin typeface="MyFont" panose="02010609030101010101" charset="-122"/>
                <a:ea typeface="MyFont" panose="02010609030101010101" charset="-122"/>
              </a:rPr>
              <a:t>(foo)}</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1">
                <a:solidFill>
                  <a:srgbClr val="000000"/>
                </a:solidFill>
                <a:latin typeface="MyFont" panose="02010609030101010101" charset="-122"/>
                <a:ea typeface="MyFont" panose="02010609030101010101" charset="-122"/>
              </a:rPr>
              <a:t>f2</a:t>
            </a:r>
            <a:r>
              <a:rPr lang="en-US" altLang="zh-CN" sz="1600" b="0">
                <a:solidFill>
                  <a:srgbClr val="000000"/>
                </a:solidFill>
                <a:latin typeface="MyFont" panose="02010609030101010101" charset="-122"/>
                <a:ea typeface="MyFont" panose="02010609030101010101" charset="-122"/>
              </a:rPr>
              <a:t>() </a:t>
            </a:r>
            <a:endParaRPr lang="en-US" altLang="zh-CN" sz="1600" b="0">
              <a:solidFill>
                <a:srgbClr val="000000"/>
              </a:solidFill>
              <a:latin typeface="MyFont" panose="02010609030101010101" charset="-122"/>
              <a:ea typeface="MyFont" panose="02010609030101010101" charset="-122"/>
            </a:endParaRPr>
          </a:p>
        </p:txBody>
      </p:sp>
      <p:sp>
        <p:nvSpPr>
          <p:cNvPr id="12" name="矩形 11"/>
          <p:cNvSpPr/>
          <p:nvPr>
            <p:custDataLst>
              <p:tags r:id="rId4"/>
            </p:custDataLst>
          </p:nvPr>
        </p:nvSpPr>
        <p:spPr>
          <a:xfrm>
            <a:off x="889635" y="4001770"/>
            <a:ext cx="3793490" cy="242062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14" name="文本框 13"/>
          <p:cNvSpPr txBox="1"/>
          <p:nvPr/>
        </p:nvSpPr>
        <p:spPr>
          <a:xfrm>
            <a:off x="4965700" y="4001770"/>
            <a:ext cx="5080000" cy="514350"/>
          </a:xfrm>
          <a:prstGeom prst="rect">
            <a:avLst/>
          </a:prstGeom>
        </p:spPr>
        <p:txBody>
          <a:bodyPr>
            <a:spAutoFit/>
          </a:bodyPr>
          <a:p>
            <a:pPr>
              <a:lnSpc>
                <a:spcPts val="1650"/>
              </a:lnSpc>
            </a:pPr>
            <a:r>
              <a:rPr lang="en-US" altLang="zh-CN" sz="1400" b="0">
                <a:solidFill>
                  <a:schemeClr val="accent5">
                    <a:lumMod val="75000"/>
                  </a:schemeClr>
                </a:solidFill>
                <a:latin typeface="阿里巴巴普惠体 3.0 55 Regular" panose="00020600040101010101" charset="-122"/>
                <a:ea typeface="阿里巴巴普惠体 3.0 55 Regular" panose="00020600040101010101" charset="-122"/>
              </a:rPr>
              <a:t>Dynamic Function :f having more than one signature inside single jit function</a:t>
            </a:r>
            <a:endParaRPr lang="en-US" altLang="zh-CN" sz="1400" b="0">
              <a:solidFill>
                <a:schemeClr val="accent5">
                  <a:lumMod val="75000"/>
                </a:schemeClr>
              </a:solidFill>
              <a:latin typeface="阿里巴巴普惠体 3.0 55 Regular" panose="00020600040101010101" charset="-122"/>
              <a:ea typeface="阿里巴巴普惠体 3.0 55 Regular" panose="00020600040101010101" charset="-122"/>
            </a:endParaRPr>
          </a:p>
        </p:txBody>
      </p:sp>
      <p:sp>
        <p:nvSpPr>
          <p:cNvPr id="15" name="文本框 14"/>
          <p:cNvSpPr txBox="1"/>
          <p:nvPr/>
        </p:nvSpPr>
        <p:spPr>
          <a:xfrm>
            <a:off x="4965700" y="2545398"/>
            <a:ext cx="5080000" cy="875665"/>
          </a:xfrm>
          <a:prstGeom prst="rect">
            <a:avLst/>
          </a:prstGeom>
        </p:spPr>
        <p:txBody>
          <a:bodyPr>
            <a:spAutoFit/>
          </a:bodyPr>
          <a:p>
            <a:pPr marL="0" indent="0"/>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其中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 = 0</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确定变量 </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为 </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INT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类型。当变量 </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为 </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DOUBLE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类型时，</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 += i</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会使得变量 </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为 </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DOUBLE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类型。导致执行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mySum([0.1, 0.2, 0.3])</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时报错。</a:t>
            </a:r>
            <a:endPar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6" name="文本框 15"/>
          <p:cNvSpPr txBox="1"/>
          <p:nvPr/>
        </p:nvSpPr>
        <p:spPr>
          <a:xfrm>
            <a:off x="4965700" y="4686617"/>
            <a:ext cx="5080000" cy="583565"/>
          </a:xfrm>
          <a:prstGeom prst="rect">
            <a:avLst/>
          </a:prstGeom>
        </p:spPr>
        <p:txBody>
          <a:bodyPr>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在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JIT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f1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中，</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同时拥有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f(INT, INT)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和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f(DOUBLE, INT)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两种签名，导致执行报错。</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3" name="椭圆 2"/>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5"/>
    </p:custData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5" name="图片 4"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flipH="1">
            <a:off x="-1351280" y="0"/>
            <a:ext cx="13543280" cy="6951345"/>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3" name="椭圆 12"/>
          <p:cNvSpPr/>
          <p:nvPr/>
        </p:nvSpPr>
        <p:spPr>
          <a:xfrm rot="6960000">
            <a:off x="1805940" y="190373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7" name="文本框 6"/>
          <p:cNvSpPr txBox="1"/>
          <p:nvPr/>
        </p:nvSpPr>
        <p:spPr>
          <a:xfrm>
            <a:off x="2402205" y="2419350"/>
            <a:ext cx="1810385" cy="768350"/>
          </a:xfrm>
          <a:prstGeom prst="rect">
            <a:avLst/>
          </a:prstGeom>
          <a:noFill/>
        </p:spPr>
        <p:txBody>
          <a:bodyPr wrap="square" rtlCol="0">
            <a:spAutoFit/>
          </a:bodyPr>
          <a:lstStyle/>
          <a:p>
            <a:r>
              <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rPr>
              <a:t>03</a:t>
            </a:r>
            <a:endPar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endParaRPr>
          </a:p>
        </p:txBody>
      </p:sp>
      <p:sp>
        <p:nvSpPr>
          <p:cNvPr id="9" name="文本框 8"/>
          <p:cNvSpPr txBox="1"/>
          <p:nvPr/>
        </p:nvSpPr>
        <p:spPr>
          <a:xfrm>
            <a:off x="2402205" y="3246120"/>
            <a:ext cx="9174480" cy="922020"/>
          </a:xfrm>
          <a:prstGeom prst="rect">
            <a:avLst/>
          </a:prstGeom>
          <a:noFill/>
        </p:spPr>
        <p:txBody>
          <a:bodyPr wrap="square" rtlCol="0">
            <a:spAutoFit/>
          </a:bodyPr>
          <a:lstStyle/>
          <a:p>
            <a:pPr algn="l"/>
            <a:r>
              <a:rPr lang="en-US" altLang="zh-CN" sz="54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JIT </a:t>
            </a:r>
            <a:r>
              <a:rPr lang="zh-CN" altLang="en-US" sz="54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在批计算中的应用</a:t>
            </a:r>
            <a:endParaRPr lang="zh-CN" altLang="en-US" sz="5400" dirty="0">
              <a:solidFill>
                <a:schemeClr val="bg1"/>
              </a:solidFill>
              <a:latin typeface="Noto Sans S Chinese Regular" panose="020B0500000000000000" pitchFamily="34" charset="-128"/>
              <a:ea typeface="Noto Sans S Chinese Regular" panose="020B0500000000000000" pitchFamily="34" charset="-128"/>
            </a:endParaRPr>
          </a:p>
        </p:txBody>
      </p:sp>
      <p:grpSp>
        <p:nvGrpSpPr>
          <p:cNvPr id="14" name="组合 13"/>
          <p:cNvGrpSpPr/>
          <p:nvPr/>
        </p:nvGrpSpPr>
        <p:grpSpPr>
          <a:xfrm>
            <a:off x="11428427" y="340526"/>
            <a:ext cx="388923" cy="346007"/>
            <a:chOff x="3933635" y="-1495234"/>
            <a:chExt cx="842211" cy="749278"/>
          </a:xfrm>
          <a:solidFill>
            <a:schemeClr val="bg1">
              <a:alpha val="86000"/>
            </a:schemeClr>
          </a:solidFill>
        </p:grpSpPr>
        <p:grpSp>
          <p:nvGrpSpPr>
            <p:cNvPr id="15" name="组合 14"/>
            <p:cNvGrpSpPr/>
            <p:nvPr/>
          </p:nvGrpSpPr>
          <p:grpSpPr>
            <a:xfrm>
              <a:off x="3933635" y="-1495234"/>
              <a:ext cx="203846" cy="749278"/>
              <a:chOff x="3933635" y="-1487213"/>
              <a:chExt cx="203846" cy="749278"/>
            </a:xfrm>
            <a:grpFill/>
          </p:grpSpPr>
          <p:sp>
            <p:nvSpPr>
              <p:cNvPr id="16" name="椭圆 15"/>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7" name="椭圆 16"/>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8" name="椭圆 17"/>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9" name="组合 18"/>
            <p:cNvGrpSpPr/>
            <p:nvPr/>
          </p:nvGrpSpPr>
          <p:grpSpPr>
            <a:xfrm>
              <a:off x="4252817" y="-1495234"/>
              <a:ext cx="203846" cy="749278"/>
              <a:chOff x="4254477" y="-1495234"/>
              <a:chExt cx="203846" cy="749278"/>
            </a:xfrm>
            <a:grpFill/>
          </p:grpSpPr>
          <p:sp>
            <p:nvSpPr>
              <p:cNvPr id="20" name="椭圆 19"/>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3" name="椭圆 22"/>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5" name="椭圆 24"/>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26" name="组合 25"/>
            <p:cNvGrpSpPr/>
            <p:nvPr/>
          </p:nvGrpSpPr>
          <p:grpSpPr>
            <a:xfrm>
              <a:off x="4572000" y="-1495234"/>
              <a:ext cx="203846" cy="749278"/>
              <a:chOff x="4572000" y="-1503255"/>
              <a:chExt cx="203846" cy="749278"/>
            </a:xfrm>
            <a:grpFill/>
          </p:grpSpPr>
          <p:sp>
            <p:nvSpPr>
              <p:cNvPr id="27" name="椭圆 26"/>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8" name="椭圆 27"/>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9" name="椭圆 28"/>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30" name="直接连接符 29"/>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47" name="图片 46" descr="公司logo"/>
          <p:cNvPicPr>
            <a:picLocks noChangeAspect="1"/>
          </p:cNvPicPr>
          <p:nvPr>
            <p:custDataLst>
              <p:tags r:id="rId14"/>
            </p:custDataLst>
          </p:nvPr>
        </p:nvPicPr>
        <p:blipFill>
          <a:blip r:embed="rId15" cstate="screen"/>
          <a:stretch>
            <a:fillRect/>
          </a:stretch>
        </p:blipFill>
        <p:spPr>
          <a:xfrm>
            <a:off x="582930" y="356235"/>
            <a:ext cx="1620520" cy="889000"/>
          </a:xfrm>
          <a:prstGeom prst="rect">
            <a:avLst/>
          </a:prstGeom>
        </p:spPr>
      </p:pic>
    </p:spTree>
    <p:custDataLst>
      <p:tags r:id="rId16"/>
    </p:custData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a:off x="1041400" y="1818005"/>
            <a:ext cx="8616315" cy="2525395"/>
          </a:xfrm>
          <a:prstGeom prst="roundRect">
            <a:avLst>
              <a:gd name="adj" fmla="val 8674"/>
            </a:avLst>
          </a:prstGeom>
          <a:solidFill>
            <a:schemeClr val="accent1">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迭代计算</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996315" y="1012825"/>
            <a:ext cx="10529570" cy="565150"/>
          </a:xfrm>
          <a:prstGeom prst="rect">
            <a:avLst/>
          </a:prstGeom>
        </p:spPr>
        <p:txBody>
          <a:bodyPr wrap="square">
            <a:noAutofit/>
          </a:bodyPr>
          <a:p>
            <a:pPr indent="0" fontAlgn="auto">
              <a:lnSpc>
                <a:spcPct val="150000"/>
              </a:lnSpc>
            </a:pP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迭代计算是一种不断重复指定操作的方法，每次操作的结果都作为下次操作的初始值。</a:t>
            </a:r>
            <a:endPar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pPr>
            <a:endPar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pP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5" name="文本框 4"/>
          <p:cNvSpPr txBox="1"/>
          <p:nvPr/>
        </p:nvSpPr>
        <p:spPr>
          <a:xfrm>
            <a:off x="996315" y="4684395"/>
            <a:ext cx="8661400" cy="1337945"/>
          </a:xfrm>
          <a:prstGeom prst="rect">
            <a:avLst/>
          </a:prstGeom>
        </p:spPr>
        <p:txBody>
          <a:bodyPr wrap="square">
            <a:spAutoFit/>
          </a:bodyPr>
          <a:p>
            <a:pPr indent="0" fontAlgn="auto">
              <a:lnSpc>
                <a:spcPct val="150000"/>
              </a:lnSpc>
            </a:pP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迭代计算的场景中，因为上一步的结果是下一次计算的初始值，所以计算有先后关系，无法使用向量化运算。这种需要通过循环不断更新计算结果的场景，在 </a:t>
            </a:r>
            <a:r>
              <a:rPr lang="en-US" altLang="zh-CN"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DolphinDB </a:t>
            </a: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中可以使用 </a:t>
            </a:r>
            <a:r>
              <a:rPr lang="en-US" altLang="zh-CN"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JIT </a:t>
            </a: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来提升计算性能。</a:t>
            </a:r>
            <a:endPar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8" name="文本框 7"/>
          <p:cNvSpPr txBox="1"/>
          <p:nvPr/>
        </p:nvSpPr>
        <p:spPr>
          <a:xfrm>
            <a:off x="1138555" y="1792605"/>
            <a:ext cx="6096000" cy="2491740"/>
          </a:xfrm>
          <a:prstGeom prst="rect">
            <a:avLst/>
          </a:prstGeom>
          <a:noFill/>
        </p:spPr>
        <p:txBody>
          <a:bodyPr wrap="square" rtlCol="0" anchor="t">
            <a:spAutoFit/>
          </a:bodyPr>
          <a:p>
            <a:pPr indent="0" fontAlgn="auto">
              <a:lnSpc>
                <a:spcPct val="150000"/>
              </a:lnSpc>
            </a:pPr>
            <a:r>
              <a:rPr lang="zh-CN" altLang="en-US">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其核心应用场景包括：</a:t>
            </a:r>
            <a:endPar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buFont typeface="Arial" panose="020B0604020202020204" pitchFamily="34" charset="0"/>
              <a:buChar char="•"/>
            </a:pPr>
            <a:endParaRPr lang="zh-CN" altLang="en-US" sz="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buFont typeface="Arial" panose="020B0604020202020204" pitchFamily="34" charset="0"/>
              <a:buChar char="•"/>
            </a:pP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优化问题：如梯度下降法求解损失函数最小值。</a:t>
            </a:r>
            <a:endPar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buFont typeface="Arial" panose="020B0604020202020204" pitchFamily="34" charset="0"/>
              <a:buChar char="•"/>
            </a:pP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时间序列处理：如指数移动平均（</a:t>
            </a: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EMA</a:t>
            </a: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）、卡尔曼滤波。</a:t>
            </a:r>
            <a:endPar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buFont typeface="Arial" panose="020B0604020202020204" pitchFamily="34" charset="0"/>
              <a:buChar char="•"/>
            </a:pP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方程求解：牛顿迭代法解方程，雅可比迭代解线性方程组。</a:t>
            </a:r>
            <a:endPar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buFont typeface="Arial" panose="020B0604020202020204" pitchFamily="34" charset="0"/>
              <a:buChar char="•"/>
            </a:pP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机器学习：神经网络训练（反向传播）、</a:t>
            </a: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K-means</a:t>
            </a: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聚类。</a:t>
            </a:r>
            <a:endPar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buFont typeface="Arial" panose="020B0604020202020204" pitchFamily="34" charset="0"/>
              <a:buChar char="•"/>
            </a:pP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动态系统仿真：微分方程数值解法（如欧拉法）。</a:t>
            </a:r>
            <a:endPar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4" name="椭圆 3"/>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3"/>
    </p:custData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JIT </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在迭代计算的应用：二分法计算期权的隐含波动率</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4" name="文本框 3"/>
          <p:cNvSpPr txBox="1"/>
          <p:nvPr/>
        </p:nvSpPr>
        <p:spPr>
          <a:xfrm>
            <a:off x="996315" y="1145858"/>
            <a:ext cx="5080000" cy="368300"/>
          </a:xfrm>
          <a:prstGeom prst="rect">
            <a:avLst/>
          </a:prstGeom>
        </p:spPr>
        <p:txBody>
          <a:bodyPr>
            <a:spAutoFit/>
          </a:bodyPr>
          <a:p>
            <a:pPr marL="0" indent="0"/>
            <a:r>
              <a:rPr lang="en-US" altLang="zh-CN"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BSM </a:t>
            </a:r>
            <a:r>
              <a:rPr lang="zh-CN" altLang="en-US"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期权估价模型公式如下：</a:t>
            </a:r>
            <a:endParaRPr lang="zh-CN" altLang="en-US"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6" name="图片 5"/>
          <p:cNvPicPr>
            <a:picLocks noChangeAspect="1"/>
          </p:cNvPicPr>
          <p:nvPr/>
        </p:nvPicPr>
        <p:blipFill>
          <a:blip r:embed="rId3"/>
          <a:stretch>
            <a:fillRect/>
          </a:stretch>
        </p:blipFill>
        <p:spPr>
          <a:xfrm>
            <a:off x="986790" y="1600200"/>
            <a:ext cx="3752850" cy="1828800"/>
          </a:xfrm>
          <a:prstGeom prst="rect">
            <a:avLst/>
          </a:prstGeom>
        </p:spPr>
      </p:pic>
      <p:sp>
        <p:nvSpPr>
          <p:cNvPr id="11" name="文本框 10"/>
          <p:cNvSpPr txBox="1"/>
          <p:nvPr/>
        </p:nvSpPr>
        <p:spPr>
          <a:xfrm>
            <a:off x="996315" y="3793490"/>
            <a:ext cx="3743325" cy="2306955"/>
          </a:xfrm>
          <a:prstGeom prst="rect">
            <a:avLst/>
          </a:prstGeom>
          <a:noFill/>
        </p:spPr>
        <p:txBody>
          <a:bodyPr wrap="square" rtlCol="0" anchor="t">
            <a:spAutoFit/>
          </a:bodyPr>
          <a:p>
            <a:pPr indent="0" fontAlgn="auto">
              <a:lnSpc>
                <a:spcPct val="150000"/>
              </a:lnSpc>
            </a:pPr>
            <a:r>
              <a:rPr lang="en-US" altLang="zh-CN" sz="160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C </a:t>
            </a:r>
            <a:r>
              <a:rPr lang="zh-CN" altLang="en-US" sz="160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表示看涨期权价格；</a:t>
            </a:r>
            <a:r>
              <a:rPr lang="en-US" altLang="zh-CN" sz="160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 </a:t>
            </a:r>
            <a:r>
              <a:rPr lang="zh-CN" altLang="en-US" sz="160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表示看跌期权价格；</a:t>
            </a:r>
            <a:r>
              <a:rPr lang="en-US" altLang="zh-CN" sz="160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S0 </a:t>
            </a:r>
            <a:r>
              <a:rPr lang="zh-CN" altLang="en-US" sz="160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表示期权现价；</a:t>
            </a:r>
            <a:r>
              <a:rPr lang="en-US" altLang="zh-CN" sz="160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K </a:t>
            </a:r>
            <a:r>
              <a:rPr lang="zh-CN" altLang="en-US" sz="160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表示期权的执行价格；</a:t>
            </a:r>
            <a:r>
              <a:rPr lang="en-US" altLang="zh-CN" sz="160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 </a:t>
            </a:r>
            <a:r>
              <a:rPr lang="zh-CN" altLang="en-US" sz="160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表示连续复利无风险利率；</a:t>
            </a:r>
            <a:r>
              <a:rPr lang="en-US" altLang="zh-CN" sz="160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 </a:t>
            </a:r>
            <a:r>
              <a:rPr lang="zh-CN" altLang="en-US" sz="160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表示期权的剩余到期时间；</a:t>
            </a:r>
            <a:r>
              <a:rPr lang="en-US" altLang="zh-CN" sz="160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σ </a:t>
            </a:r>
            <a:r>
              <a:rPr lang="zh-CN" altLang="en-US" sz="160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表示期权的隐含波动率；</a:t>
            </a:r>
            <a:r>
              <a:rPr lang="en-US" altLang="zh-CN" sz="160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N(*) </a:t>
            </a:r>
            <a:r>
              <a:rPr lang="zh-CN" altLang="en-US" sz="160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表示标准正态分布函数中的累积概率。</a:t>
            </a:r>
            <a:endParaRPr lang="zh-CN" altLang="en-US" sz="160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12" name="图片 11"/>
          <p:cNvPicPr>
            <a:picLocks noChangeAspect="1"/>
          </p:cNvPicPr>
          <p:nvPr/>
        </p:nvPicPr>
        <p:blipFill>
          <a:blip r:embed="rId4"/>
          <a:stretch>
            <a:fillRect/>
          </a:stretch>
        </p:blipFill>
        <p:spPr>
          <a:xfrm>
            <a:off x="5661660" y="1600200"/>
            <a:ext cx="6096000" cy="4610100"/>
          </a:xfrm>
          <a:prstGeom prst="rect">
            <a:avLst/>
          </a:prstGeom>
        </p:spPr>
      </p:pic>
      <p:sp>
        <p:nvSpPr>
          <p:cNvPr id="13" name="文本框 12"/>
          <p:cNvSpPr txBox="1"/>
          <p:nvPr/>
        </p:nvSpPr>
        <p:spPr>
          <a:xfrm>
            <a:off x="5661660" y="1145858"/>
            <a:ext cx="5080000" cy="368300"/>
          </a:xfrm>
          <a:prstGeom prst="rect">
            <a:avLst/>
          </a:prstGeom>
        </p:spPr>
        <p:txBody>
          <a:bodyPr>
            <a:spAutoFit/>
          </a:bodyPr>
          <a:p>
            <a:pPr marL="0" indent="0"/>
            <a:r>
              <a:rPr lang="zh-CN" altLang="en-US"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二分法计算的流程如下：</a:t>
            </a:r>
            <a:endParaRPr lang="zh-CN" altLang="en-US"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3" name="椭圆 2"/>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5"/>
    </p:custData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JIT </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在迭代计算的应用：二分法计算期权的隐含波动率</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889635" y="1303973"/>
            <a:ext cx="8589010" cy="1599565"/>
          </a:xfrm>
          <a:prstGeom prst="rect">
            <a:avLst/>
          </a:prstGeom>
        </p:spPr>
        <p:txBody>
          <a:bodyPr wrap="square">
            <a:spAutoFit/>
          </a:bodyPr>
          <a:p>
            <a:pPr indent="0" fontAlgn="auto">
              <a:lnSpc>
                <a:spcPct val="100000"/>
              </a:lnSpc>
            </a:pPr>
            <a:r>
              <a:rPr lang="en-US" altLang="zh-CN" sz="1400" b="0">
                <a:solidFill>
                  <a:srgbClr val="AA6F00"/>
                </a:solidFill>
                <a:latin typeface="阿里巴巴普惠体 3.0 55 Regular" panose="00020600040101010101" charset="-122"/>
                <a:ea typeface="阿里巴巴普惠体 3.0 55 Regular" panose="00020600040101010101" charset="-122"/>
              </a:rPr>
              <a:t>@jit</a:t>
            </a:r>
            <a:endParaRPr lang="en-US" altLang="zh-CN" sz="1400" b="0">
              <a:solidFill>
                <a:srgbClr val="AA6F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AF00DB"/>
                </a:solidFill>
                <a:latin typeface="阿里巴巴普惠体 3.0 55 Regular" panose="00020600040101010101" charset="-122"/>
                <a:ea typeface="阿里巴巴普惠体 3.0 55 Regular" panose="00020600040101010101" charset="-122"/>
              </a:rPr>
              <a:t>def </a:t>
            </a:r>
            <a:r>
              <a:rPr lang="en-US" altLang="zh-CN" sz="1400" b="1">
                <a:solidFill>
                  <a:srgbClr val="000000"/>
                </a:solidFill>
                <a:latin typeface="阿里巴巴普惠体 3.0 55 Regular" panose="00020600040101010101" charset="-122"/>
                <a:ea typeface="阿里巴巴普惠体 3.0 55 Regular" panose="00020600040101010101" charset="-122"/>
              </a:rPr>
              <a:t>calculateBSMPrice</a:t>
            </a:r>
            <a:r>
              <a:rPr lang="en-US" altLang="zh-CN" sz="1400" b="0">
                <a:solidFill>
                  <a:srgbClr val="000000"/>
                </a:solidFill>
                <a:latin typeface="阿里巴巴普惠体 3.0 55 Regular" panose="00020600040101010101" charset="-122"/>
                <a:ea typeface="阿里巴巴普惠体 3.0 55 Regular" panose="00020600040101010101" charset="-122"/>
              </a:rPr>
              <a:t>(S0, K, r, T, sigma, cpMode){</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    d1 </a:t>
            </a:r>
            <a:r>
              <a:rPr lang="en-US" altLang="zh-CN" sz="1400" b="0">
                <a:solidFill>
                  <a:srgbClr val="FF0000"/>
                </a:solidFill>
                <a:latin typeface="阿里巴巴普惠体 3.0 55 Regular" panose="00020600040101010101" charset="-122"/>
                <a:ea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1">
                <a:solidFill>
                  <a:srgbClr val="000000"/>
                </a:solidFill>
                <a:latin typeface="阿里巴巴普惠体 3.0 55 Regular" panose="00020600040101010101" charset="-122"/>
                <a:ea typeface="阿里巴巴普惠体 3.0 55 Regular" panose="00020600040101010101" charset="-122"/>
              </a:rPr>
              <a:t>log</a:t>
            </a:r>
            <a:r>
              <a:rPr lang="en-US" altLang="zh-CN" sz="1400" b="0">
                <a:solidFill>
                  <a:srgbClr val="000000"/>
                </a:solidFill>
                <a:latin typeface="阿里巴巴普惠体 3.0 55 Regular" panose="00020600040101010101" charset="-122"/>
                <a:ea typeface="阿里巴巴普惠体 3.0 55 Regular" panose="00020600040101010101" charset="-122"/>
              </a:rPr>
              <a:t>(S0\K) </a:t>
            </a:r>
            <a:r>
              <a:rPr lang="en-US" altLang="zh-CN" sz="1400" b="0">
                <a:solidFill>
                  <a:srgbClr val="FF0000"/>
                </a:solidFill>
                <a:latin typeface="阿里巴巴普惠体 3.0 55 Regular" panose="00020600040101010101" charset="-122"/>
                <a:ea typeface="阿里巴巴普惠体 3.0 55 Regular" panose="00020600040101010101" charset="-122"/>
              </a:rPr>
              <a:t>+ </a:t>
            </a:r>
            <a:r>
              <a:rPr lang="en-US" altLang="zh-CN" sz="1400" b="0">
                <a:solidFill>
                  <a:srgbClr val="000000"/>
                </a:solidFill>
                <a:latin typeface="阿里巴巴普惠体 3.0 55 Regular" panose="00020600040101010101" charset="-122"/>
                <a:ea typeface="阿里巴巴普惠体 3.0 55 Regular" panose="00020600040101010101" charset="-122"/>
              </a:rPr>
              <a:t>(r </a:t>
            </a:r>
            <a:r>
              <a:rPr lang="en-US" altLang="zh-CN" sz="1400" b="0">
                <a:solidFill>
                  <a:srgbClr val="FF0000"/>
                </a:solidFill>
                <a:latin typeface="阿里巴巴普惠体 3.0 55 Regular" panose="00020600040101010101" charset="-122"/>
                <a:ea typeface="阿里巴巴普惠体 3.0 55 Regular" panose="00020600040101010101" charset="-122"/>
              </a:rPr>
              <a:t>+ </a:t>
            </a:r>
            <a:r>
              <a:rPr lang="en-US" altLang="zh-CN" sz="1400" b="0">
                <a:solidFill>
                  <a:srgbClr val="00A000"/>
                </a:solidFill>
                <a:latin typeface="阿里巴巴普惠体 3.0 55 Regular" panose="00020600040101010101" charset="-122"/>
                <a:ea typeface="阿里巴巴普惠体 3.0 55 Regular" panose="00020600040101010101" charset="-122"/>
              </a:rPr>
              <a:t>0.5 </a:t>
            </a:r>
            <a:r>
              <a:rPr lang="en-US" altLang="zh-CN" sz="1400" b="0">
                <a:solidFill>
                  <a:srgbClr val="FF0000"/>
                </a:solidFill>
                <a:latin typeface="阿里巴巴普惠体 3.0 55 Regular" panose="00020600040101010101" charset="-122"/>
                <a:ea typeface="阿里巴巴普惠体 3.0 55 Regular" panose="00020600040101010101" charset="-122"/>
              </a:rPr>
              <a:t>* </a:t>
            </a:r>
            <a:r>
              <a:rPr lang="en-US" altLang="zh-CN" sz="1400" b="0">
                <a:solidFill>
                  <a:srgbClr val="000000"/>
                </a:solidFill>
                <a:latin typeface="阿里巴巴普惠体 3.0 55 Regular" panose="00020600040101010101" charset="-122"/>
                <a:ea typeface="阿里巴巴普惠体 3.0 55 Regular" panose="00020600040101010101" charset="-122"/>
              </a:rPr>
              <a:t>sigma </a:t>
            </a:r>
            <a:r>
              <a:rPr lang="en-US" altLang="zh-CN" sz="1400" b="0">
                <a:solidFill>
                  <a:srgbClr val="FF0000"/>
                </a:solidFill>
                <a:latin typeface="阿里巴巴普惠体 3.0 55 Regular" panose="00020600040101010101" charset="-122"/>
                <a:ea typeface="阿里巴巴普惠体 3.0 55 Regular" panose="00020600040101010101" charset="-122"/>
              </a:rPr>
              <a:t>* </a:t>
            </a:r>
            <a:r>
              <a:rPr lang="en-US" altLang="zh-CN" sz="1400" b="0">
                <a:solidFill>
                  <a:srgbClr val="000000"/>
                </a:solidFill>
                <a:latin typeface="阿里巴巴普惠体 3.0 55 Regular" panose="00020600040101010101" charset="-122"/>
                <a:ea typeface="阿里巴巴普惠体 3.0 55 Regular" panose="00020600040101010101" charset="-122"/>
              </a:rPr>
              <a:t>sigma) </a:t>
            </a:r>
            <a:r>
              <a:rPr lang="en-US" altLang="zh-CN" sz="1400" b="0">
                <a:solidFill>
                  <a:srgbClr val="FF0000"/>
                </a:solidFill>
                <a:latin typeface="阿里巴巴普惠体 3.0 55 Regular" panose="00020600040101010101" charset="-122"/>
                <a:ea typeface="阿里巴巴普惠体 3.0 55 Regular" panose="00020600040101010101" charset="-122"/>
              </a:rPr>
              <a:t>* </a:t>
            </a:r>
            <a:r>
              <a:rPr lang="en-US" altLang="zh-CN" sz="1400" b="0">
                <a:solidFill>
                  <a:srgbClr val="000000"/>
                </a:solidFill>
                <a:latin typeface="阿里巴巴普惠体 3.0 55 Regular" panose="00020600040101010101" charset="-122"/>
                <a:ea typeface="阿里巴巴普惠体 3.0 55 Regular" panose="00020600040101010101" charset="-122"/>
              </a:rPr>
              <a:t>T) \ (sigma </a:t>
            </a:r>
            <a:r>
              <a:rPr lang="en-US" altLang="zh-CN" sz="1400" b="0">
                <a:solidFill>
                  <a:srgbClr val="FF0000"/>
                </a:solidFill>
                <a:latin typeface="阿里巴巴普惠体 3.0 55 Regular" panose="00020600040101010101" charset="-122"/>
                <a:ea typeface="阿里巴巴普惠体 3.0 55 Regular" panose="00020600040101010101" charset="-122"/>
              </a:rPr>
              <a:t>* </a:t>
            </a:r>
            <a:r>
              <a:rPr lang="en-US" altLang="zh-CN" sz="1400" b="1">
                <a:solidFill>
                  <a:srgbClr val="000000"/>
                </a:solidFill>
                <a:latin typeface="阿里巴巴普惠体 3.0 55 Regular" panose="00020600040101010101" charset="-122"/>
                <a:ea typeface="阿里巴巴普惠体 3.0 55 Regular" panose="00020600040101010101" charset="-122"/>
              </a:rPr>
              <a:t>sqrt</a:t>
            </a:r>
            <a:r>
              <a:rPr lang="en-US" altLang="zh-CN" sz="1400" b="0">
                <a:solidFill>
                  <a:srgbClr val="000000"/>
                </a:solidFill>
                <a:latin typeface="阿里巴巴普惠体 3.0 55 Regular" panose="00020600040101010101" charset="-122"/>
                <a:ea typeface="阿里巴巴普惠体 3.0 55 Regular" panose="00020600040101010101" charset="-122"/>
              </a:rPr>
              <a:t>(T))</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    d2 </a:t>
            </a:r>
            <a:r>
              <a:rPr lang="en-US" altLang="zh-CN" sz="1400" b="0">
                <a:solidFill>
                  <a:srgbClr val="FF0000"/>
                </a:solidFill>
                <a:latin typeface="阿里巴巴普惠体 3.0 55 Regular" panose="00020600040101010101" charset="-122"/>
                <a:ea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rPr>
              <a:t> d1 </a:t>
            </a:r>
            <a:r>
              <a:rPr lang="en-US" altLang="zh-CN" sz="1400" b="0">
                <a:solidFill>
                  <a:srgbClr val="FF0000"/>
                </a:solidFill>
                <a:latin typeface="阿里巴巴普惠体 3.0 55 Regular" panose="00020600040101010101" charset="-122"/>
                <a:ea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rPr>
              <a:t> sigma </a:t>
            </a:r>
            <a:r>
              <a:rPr lang="en-US" altLang="zh-CN" sz="1400" b="0">
                <a:solidFill>
                  <a:srgbClr val="FF0000"/>
                </a:solidFill>
                <a:latin typeface="阿里巴巴普惠体 3.0 55 Regular" panose="00020600040101010101" charset="-122"/>
                <a:ea typeface="阿里巴巴普惠体 3.0 55 Regular" panose="00020600040101010101" charset="-122"/>
              </a:rPr>
              <a:t>* </a:t>
            </a:r>
            <a:r>
              <a:rPr lang="en-US" altLang="zh-CN" sz="1400" b="1">
                <a:solidFill>
                  <a:srgbClr val="000000"/>
                </a:solidFill>
                <a:latin typeface="阿里巴巴普惠体 3.0 55 Regular" panose="00020600040101010101" charset="-122"/>
                <a:ea typeface="阿里巴巴普惠体 3.0 55 Regular" panose="00020600040101010101" charset="-122"/>
              </a:rPr>
              <a:t>sqrt</a:t>
            </a:r>
            <a:r>
              <a:rPr lang="en-US" altLang="zh-CN" sz="1400" b="0">
                <a:solidFill>
                  <a:srgbClr val="000000"/>
                </a:solidFill>
                <a:latin typeface="阿里巴巴普惠体 3.0 55 Regular" panose="00020600040101010101" charset="-122"/>
                <a:ea typeface="阿里巴巴普惠体 3.0 55 Regular" panose="00020600040101010101" charset="-122"/>
              </a:rPr>
              <a:t>(T)</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    C </a:t>
            </a:r>
            <a:r>
              <a:rPr lang="en-US" altLang="zh-CN" sz="1400" b="0">
                <a:solidFill>
                  <a:srgbClr val="FF0000"/>
                </a:solidFill>
                <a:latin typeface="阿里巴巴普惠体 3.0 55 Regular" panose="00020600040101010101" charset="-122"/>
                <a:ea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rPr>
              <a:t> cpMode </a:t>
            </a:r>
            <a:r>
              <a:rPr lang="en-US" altLang="zh-CN" sz="1400" b="0">
                <a:solidFill>
                  <a:srgbClr val="FF0000"/>
                </a:solidFill>
                <a:latin typeface="阿里巴巴普惠体 3.0 55 Regular" panose="00020600040101010101" charset="-122"/>
                <a:ea typeface="阿里巴巴普惠体 3.0 55 Regular" panose="00020600040101010101" charset="-122"/>
              </a:rPr>
              <a:t>* </a:t>
            </a:r>
            <a:r>
              <a:rPr lang="en-US" altLang="zh-CN" sz="1400" b="0">
                <a:solidFill>
                  <a:srgbClr val="000000"/>
                </a:solidFill>
                <a:latin typeface="阿里巴巴普惠体 3.0 55 Regular" panose="00020600040101010101" charset="-122"/>
                <a:ea typeface="阿里巴巴普惠体 3.0 55 Regular" panose="00020600040101010101" charset="-122"/>
              </a:rPr>
              <a:t>(S0 </a:t>
            </a:r>
            <a:r>
              <a:rPr lang="en-US" altLang="zh-CN" sz="1400" b="0">
                <a:solidFill>
                  <a:srgbClr val="FF0000"/>
                </a:solidFill>
                <a:latin typeface="阿里巴巴普惠体 3.0 55 Regular" panose="00020600040101010101" charset="-122"/>
                <a:ea typeface="阿里巴巴普惠体 3.0 55 Regular" panose="00020600040101010101" charset="-122"/>
              </a:rPr>
              <a:t>* </a:t>
            </a:r>
            <a:r>
              <a:rPr lang="en-US" altLang="zh-CN" sz="1400" b="1">
                <a:solidFill>
                  <a:srgbClr val="000000"/>
                </a:solidFill>
                <a:latin typeface="阿里巴巴普惠体 3.0 55 Regular" panose="00020600040101010101" charset="-122"/>
                <a:ea typeface="阿里巴巴普惠体 3.0 55 Regular" panose="00020600040101010101" charset="-122"/>
              </a:rPr>
              <a:t>cdfNormal</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0</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0A000"/>
                </a:solidFill>
                <a:latin typeface="阿里巴巴普惠体 3.0 55 Regular" panose="00020600040101010101" charset="-122"/>
                <a:ea typeface="阿里巴巴普惠体 3.0 55 Regular" panose="00020600040101010101" charset="-122"/>
              </a:rPr>
              <a:t>1</a:t>
            </a:r>
            <a:r>
              <a:rPr lang="en-US" altLang="zh-CN" sz="1400" b="0">
                <a:solidFill>
                  <a:srgbClr val="000000"/>
                </a:solidFill>
                <a:latin typeface="阿里巴巴普惠体 3.0 55 Regular" panose="00020600040101010101" charset="-122"/>
                <a:ea typeface="阿里巴巴普惠体 3.0 55 Regular" panose="00020600040101010101" charset="-122"/>
              </a:rPr>
              <a:t>, cpMode </a:t>
            </a:r>
            <a:r>
              <a:rPr lang="en-US" altLang="zh-CN" sz="1400" b="0">
                <a:solidFill>
                  <a:srgbClr val="FF0000"/>
                </a:solidFill>
                <a:latin typeface="阿里巴巴普惠体 3.0 55 Regular" panose="00020600040101010101" charset="-122"/>
                <a:ea typeface="阿里巴巴普惠体 3.0 55 Regular" panose="00020600040101010101" charset="-122"/>
              </a:rPr>
              <a:t>* </a:t>
            </a:r>
            <a:r>
              <a:rPr lang="en-US" altLang="zh-CN" sz="1400" b="0">
                <a:solidFill>
                  <a:srgbClr val="000000"/>
                </a:solidFill>
                <a:latin typeface="阿里巴巴普惠体 3.0 55 Regular" panose="00020600040101010101" charset="-122"/>
                <a:ea typeface="阿里巴巴普惠体 3.0 55 Regular" panose="00020600040101010101" charset="-122"/>
              </a:rPr>
              <a:t>d1) </a:t>
            </a:r>
            <a:r>
              <a:rPr lang="en-US" altLang="zh-CN" sz="1400" b="0">
                <a:solidFill>
                  <a:srgbClr val="FF0000"/>
                </a:solidFill>
                <a:latin typeface="阿里巴巴普惠体 3.0 55 Regular" panose="00020600040101010101" charset="-122"/>
                <a:ea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rPr>
              <a:t> K </a:t>
            </a:r>
            <a:r>
              <a:rPr lang="en-US" altLang="zh-CN" sz="1400" b="0">
                <a:solidFill>
                  <a:srgbClr val="FF0000"/>
                </a:solidFill>
                <a:latin typeface="阿里巴巴普惠体 3.0 55 Regular" panose="00020600040101010101" charset="-122"/>
                <a:ea typeface="阿里巴巴普惠体 3.0 55 Regular" panose="00020600040101010101" charset="-122"/>
              </a:rPr>
              <a:t>* </a:t>
            </a:r>
            <a:r>
              <a:rPr lang="en-US" altLang="zh-CN" sz="1400" b="1">
                <a:solidFill>
                  <a:srgbClr val="000000"/>
                </a:solidFill>
                <a:latin typeface="阿里巴巴普惠体 3.0 55 Regular" panose="00020600040101010101" charset="-122"/>
                <a:ea typeface="阿里巴巴普惠体 3.0 55 Regular" panose="00020600040101010101" charset="-122"/>
              </a:rPr>
              <a:t>exp</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FF0000"/>
                </a:solidFill>
                <a:latin typeface="阿里巴巴普惠体 3.0 55 Regular" panose="00020600040101010101" charset="-122"/>
                <a:ea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rPr>
              <a:t>r</a:t>
            </a:r>
            <a:r>
              <a:rPr lang="en-US" altLang="zh-CN" sz="1400" b="0">
                <a:solidFill>
                  <a:srgbClr val="FF0000"/>
                </a:solidFill>
                <a:latin typeface="阿里巴巴普惠体 3.0 55 Regular" panose="00020600040101010101" charset="-122"/>
                <a:ea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rPr>
              <a:t>T)</a:t>
            </a:r>
            <a:r>
              <a:rPr lang="en-US" altLang="zh-CN" sz="1400" b="0">
                <a:solidFill>
                  <a:srgbClr val="FF0000"/>
                </a:solidFill>
                <a:latin typeface="阿里巴巴普惠体 3.0 55 Regular" panose="00020600040101010101" charset="-122"/>
                <a:ea typeface="阿里巴巴普惠体 3.0 55 Regular" panose="00020600040101010101" charset="-122"/>
              </a:rPr>
              <a:t>*</a:t>
            </a:r>
            <a:r>
              <a:rPr lang="en-US" altLang="zh-CN" sz="1400" b="1">
                <a:solidFill>
                  <a:srgbClr val="000000"/>
                </a:solidFill>
                <a:latin typeface="阿里巴巴普惠体 3.0 55 Regular" panose="00020600040101010101" charset="-122"/>
                <a:ea typeface="阿里巴巴普惠体 3.0 55 Regular" panose="00020600040101010101" charset="-122"/>
              </a:rPr>
              <a:t>cdfNormal</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0</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0A000"/>
                </a:solidFill>
                <a:latin typeface="阿里巴巴普惠体 3.0 55 Regular" panose="00020600040101010101" charset="-122"/>
                <a:ea typeface="阿里巴巴普惠体 3.0 55 Regular" panose="00020600040101010101" charset="-122"/>
              </a:rPr>
              <a:t>1</a:t>
            </a:r>
            <a:r>
              <a:rPr lang="en-US" altLang="zh-CN" sz="1400" b="0">
                <a:solidFill>
                  <a:srgbClr val="000000"/>
                </a:solidFill>
                <a:latin typeface="阿里巴巴普惠体 3.0 55 Regular" panose="00020600040101010101" charset="-122"/>
                <a:ea typeface="阿里巴巴普惠体 3.0 55 Regular" panose="00020600040101010101" charset="-122"/>
              </a:rPr>
              <a:t>, cpMode</a:t>
            </a:r>
            <a:r>
              <a:rPr lang="en-US" altLang="zh-CN" sz="1400" b="0">
                <a:solidFill>
                  <a:srgbClr val="FF0000"/>
                </a:solidFill>
                <a:latin typeface="阿里巴巴普惠体 3.0 55 Regular" panose="00020600040101010101" charset="-122"/>
                <a:ea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rPr>
              <a:t>d2))</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AF00DB"/>
                </a:solidFill>
                <a:latin typeface="阿里巴巴普惠体 3.0 55 Regular" panose="00020600040101010101" charset="-122"/>
                <a:ea typeface="阿里巴巴普惠体 3.0 55 Regular" panose="00020600040101010101" charset="-122"/>
              </a:rPr>
              <a:t>return</a:t>
            </a:r>
            <a:r>
              <a:rPr lang="en-US" altLang="zh-CN" sz="1400" b="0">
                <a:solidFill>
                  <a:srgbClr val="000000"/>
                </a:solidFill>
                <a:latin typeface="阿里巴巴普惠体 3.0 55 Regular" panose="00020600040101010101" charset="-122"/>
                <a:ea typeface="阿里巴巴普惠体 3.0 55 Regular" panose="00020600040101010101" charset="-122"/>
              </a:rPr>
              <a:t> C</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p:txBody>
      </p:sp>
      <p:sp>
        <p:nvSpPr>
          <p:cNvPr id="5" name="矩形 4"/>
          <p:cNvSpPr/>
          <p:nvPr>
            <p:custDataLst>
              <p:tags r:id="rId3"/>
            </p:custDataLst>
          </p:nvPr>
        </p:nvSpPr>
        <p:spPr>
          <a:xfrm>
            <a:off x="889635" y="1211580"/>
            <a:ext cx="8528050" cy="178435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7" name="文本框 6"/>
          <p:cNvSpPr txBox="1"/>
          <p:nvPr/>
        </p:nvSpPr>
        <p:spPr>
          <a:xfrm>
            <a:off x="775335" y="2995930"/>
            <a:ext cx="6096000" cy="337185"/>
          </a:xfrm>
          <a:prstGeom prst="rect">
            <a:avLst/>
          </a:prstGeom>
          <a:noFill/>
        </p:spPr>
        <p:txBody>
          <a:bodyPr wrap="square" rtlCol="0" anchor="t">
            <a:spAutoFit/>
          </a:bodyPr>
          <a:p>
            <a:r>
              <a:rPr lang="zh-CN" altLang="en-US" sz="160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其中</a:t>
            </a:r>
            <a:r>
              <a:rPr lang="en-US" altLang="zh-CN" sz="160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cpMode </a:t>
            </a:r>
            <a:r>
              <a:rPr lang="zh-CN" altLang="en-US" sz="160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表示期权类型，</a:t>
            </a:r>
            <a:r>
              <a:rPr lang="en-US" altLang="zh-CN" sz="160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 </a:t>
            </a:r>
            <a:r>
              <a:rPr lang="zh-CN" altLang="en-US" sz="160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表示看涨期权；</a:t>
            </a:r>
            <a:r>
              <a:rPr lang="en-US" altLang="zh-CN" sz="160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 </a:t>
            </a:r>
            <a:r>
              <a:rPr lang="zh-CN" altLang="en-US" sz="160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表示看跌期权。</a:t>
            </a:r>
            <a:endParaRPr lang="zh-CN" altLang="en-US" sz="160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8" name="文本框 7"/>
          <p:cNvSpPr txBox="1"/>
          <p:nvPr/>
        </p:nvSpPr>
        <p:spPr>
          <a:xfrm>
            <a:off x="775335" y="861695"/>
            <a:ext cx="7860665" cy="337185"/>
          </a:xfrm>
          <a:prstGeom prst="rect">
            <a:avLst/>
          </a:prstGeom>
          <a:noFill/>
        </p:spPr>
        <p:txBody>
          <a:bodyPr wrap="square" rtlCol="0" anchor="t">
            <a:spAutoFit/>
          </a:bodyPr>
          <a:p>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根据</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 BSM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期权估价模型公式，可以通过一个</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 JIT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函数进行估价计算：</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4" name="文本框 13"/>
          <p:cNvSpPr txBox="1"/>
          <p:nvPr/>
        </p:nvSpPr>
        <p:spPr>
          <a:xfrm>
            <a:off x="775335" y="3410585"/>
            <a:ext cx="7452995" cy="33718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rPr>
              <a:t>根据二分法求解流程，实现以下的求解框架（计算一只期权的隐含波动率）：</a:t>
            </a:r>
            <a:endParaRPr lang="en-US" altLang="zh-CN" sz="1600" b="0" i="0">
              <a:solidFill>
                <a:srgbClr val="292A2E"/>
              </a:solidFill>
              <a:latin typeface="阿里巴巴普惠体 3.0 55 Regular" panose="00020600040101010101" charset="-122"/>
              <a:ea typeface="阿里巴巴普惠体 3.0 55 Regular" panose="00020600040101010101" charset="-122"/>
            </a:endParaRPr>
          </a:p>
        </p:txBody>
      </p:sp>
      <p:sp>
        <p:nvSpPr>
          <p:cNvPr id="15" name="文本框 14"/>
          <p:cNvSpPr txBox="1"/>
          <p:nvPr/>
        </p:nvSpPr>
        <p:spPr>
          <a:xfrm>
            <a:off x="889635" y="3806190"/>
            <a:ext cx="7652385" cy="2891790"/>
          </a:xfrm>
          <a:prstGeom prst="rect">
            <a:avLst/>
          </a:prstGeom>
        </p:spPr>
        <p:txBody>
          <a:bodyPr wrap="square">
            <a:spAutoFit/>
          </a:bodyPr>
          <a:p>
            <a:pPr indent="0" fontAlgn="auto">
              <a:lnSpc>
                <a:spcPct val="100000"/>
              </a:lnSpc>
            </a:pPr>
            <a:r>
              <a:rPr lang="en-US" altLang="zh-CN" sz="1400" b="0">
                <a:solidFill>
                  <a:srgbClr val="AA6F00"/>
                </a:solidFill>
                <a:latin typeface="阿里巴巴普惠体 3.0 55 Regular" panose="00020600040101010101" charset="-122"/>
                <a:ea typeface="阿里巴巴普惠体 3.0 55 Regular" panose="00020600040101010101" charset="-122"/>
              </a:rPr>
              <a:t>@jit</a:t>
            </a:r>
            <a:endParaRPr lang="en-US" altLang="zh-CN" sz="1400" b="0">
              <a:solidFill>
                <a:srgbClr val="AA6F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AF00DB"/>
                </a:solidFill>
                <a:latin typeface="阿里巴巴普惠体 3.0 55 Regular" panose="00020600040101010101" charset="-122"/>
                <a:ea typeface="阿里巴巴普惠体 3.0 55 Regular" panose="00020600040101010101" charset="-122"/>
              </a:rPr>
              <a:t>def </a:t>
            </a:r>
            <a:r>
              <a:rPr lang="en-US" altLang="zh-CN" sz="1400" b="1">
                <a:solidFill>
                  <a:srgbClr val="000000"/>
                </a:solidFill>
                <a:latin typeface="阿里巴巴普惠体 3.0 55 Regular" panose="00020600040101010101" charset="-122"/>
                <a:ea typeface="阿里巴巴普惠体 3.0 55 Regular" panose="00020600040101010101" charset="-122"/>
              </a:rPr>
              <a:t>calOneCodeImpv</a:t>
            </a:r>
            <a:r>
              <a:rPr lang="en-US" altLang="zh-CN" sz="1400" b="0">
                <a:solidFill>
                  <a:srgbClr val="000000"/>
                </a:solidFill>
                <a:latin typeface="阿里巴巴普惠体 3.0 55 Regular" panose="00020600040101010101" charset="-122"/>
                <a:ea typeface="阿里巴巴普惠体 3.0 55 Regular" panose="00020600040101010101" charset="-122"/>
              </a:rPr>
              <a:t>(C, S0, K, r, T, cpMode, eps){</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    high </a:t>
            </a:r>
            <a:r>
              <a:rPr lang="en-US" altLang="zh-CN" sz="1400" b="0">
                <a:solidFill>
                  <a:srgbClr val="FF0000"/>
                </a:solidFill>
                <a:latin typeface="阿里巴巴普惠体 3.0 55 Regular" panose="00020600040101010101" charset="-122"/>
                <a:ea typeface="阿里巴巴普惠体 3.0 55 Regular" panose="00020600040101010101" charset="-122"/>
              </a:rPr>
              <a:t>= </a:t>
            </a:r>
            <a:r>
              <a:rPr lang="en-US" altLang="zh-CN" sz="1400" b="0">
                <a:solidFill>
                  <a:srgbClr val="00A000"/>
                </a:solidFill>
                <a:latin typeface="阿里巴巴普惠体 3.0 55 Regular" panose="00020600040101010101" charset="-122"/>
                <a:ea typeface="阿里巴巴普惠体 3.0 55 Regular" panose="00020600040101010101" charset="-122"/>
              </a:rPr>
              <a:t>2.0</a:t>
            </a:r>
            <a:endParaRPr lang="en-US" altLang="zh-CN" sz="1400" b="0">
              <a:solidFill>
                <a:srgbClr val="00A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    low </a:t>
            </a:r>
            <a:r>
              <a:rPr lang="en-US" altLang="zh-CN" sz="1400" b="0">
                <a:solidFill>
                  <a:srgbClr val="FF0000"/>
                </a:solidFill>
                <a:latin typeface="阿里巴巴普惠体 3.0 55 Regular" panose="00020600040101010101" charset="-122"/>
                <a:ea typeface="阿里巴巴普惠体 3.0 55 Regular" panose="00020600040101010101" charset="-122"/>
              </a:rPr>
              <a:t>= </a:t>
            </a:r>
            <a:r>
              <a:rPr lang="en-US" altLang="zh-CN" sz="1400" b="0">
                <a:solidFill>
                  <a:srgbClr val="00A000"/>
                </a:solidFill>
                <a:latin typeface="阿里巴巴普惠体 3.0 55 Regular" panose="00020600040101010101" charset="-122"/>
                <a:ea typeface="阿里巴巴普惠体 3.0 55 Regular" panose="00020600040101010101" charset="-122"/>
              </a:rPr>
              <a:t>0.0</a:t>
            </a:r>
            <a:endParaRPr lang="en-US" altLang="zh-CN" sz="1400" b="0">
              <a:solidFill>
                <a:srgbClr val="00A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AF00DB"/>
                </a:solidFill>
                <a:latin typeface="阿里巴巴普惠体 3.0 55 Regular" panose="00020600040101010101" charset="-122"/>
                <a:ea typeface="阿里巴巴普惠体 3.0 55 Regular" panose="00020600040101010101" charset="-122"/>
              </a:rPr>
              <a:t>do</a:t>
            </a:r>
            <a:r>
              <a:rPr lang="en-US" altLang="zh-CN" sz="1400" b="0">
                <a:solidFill>
                  <a:srgbClr val="000000"/>
                </a:solidFill>
                <a:latin typeface="阿里巴巴普惠体 3.0 55 Regular" panose="00020600040101010101" charset="-122"/>
                <a:ea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AF00DB"/>
                </a:solidFill>
                <a:latin typeface="阿里巴巴普惠体 3.0 55 Regular" panose="00020600040101010101" charset="-122"/>
                <a:ea typeface="阿里巴巴普惠体 3.0 55 Regular" panose="00020600040101010101" charset="-122"/>
              </a:rPr>
              <a:t>if</a:t>
            </a:r>
            <a:r>
              <a:rPr lang="en-US" altLang="zh-CN" sz="1400" b="0">
                <a:solidFill>
                  <a:srgbClr val="000000"/>
                </a:solidFill>
                <a:latin typeface="阿里巴巴普惠体 3.0 55 Regular" panose="00020600040101010101" charset="-122"/>
                <a:ea typeface="阿里巴巴普惠体 3.0 55 Regular" panose="00020600040101010101" charset="-122"/>
              </a:rPr>
              <a:t> ((high </a:t>
            </a:r>
            <a:r>
              <a:rPr lang="en-US" altLang="zh-CN" sz="1400" b="0">
                <a:solidFill>
                  <a:srgbClr val="FF0000"/>
                </a:solidFill>
                <a:latin typeface="阿里巴巴普惠体 3.0 55 Regular" panose="00020600040101010101" charset="-122"/>
                <a:ea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rPr>
              <a:t> low) </a:t>
            </a:r>
            <a:r>
              <a:rPr lang="en-US" altLang="zh-CN" sz="1400" b="0">
                <a:solidFill>
                  <a:srgbClr val="FF0000"/>
                </a:solidFill>
                <a:latin typeface="阿里巴巴普惠体 3.0 55 Regular" panose="00020600040101010101" charset="-122"/>
                <a:ea typeface="阿里巴巴普惠体 3.0 55 Regular" panose="00020600040101010101" charset="-122"/>
              </a:rPr>
              <a:t>&lt;=</a:t>
            </a:r>
            <a:r>
              <a:rPr lang="en-US" altLang="zh-CN" sz="1400" b="0">
                <a:solidFill>
                  <a:srgbClr val="000000"/>
                </a:solidFill>
                <a:latin typeface="阿里巴巴普惠体 3.0 55 Regular" panose="00020600040101010101" charset="-122"/>
                <a:ea typeface="阿里巴巴普惠体 3.0 55 Regular" panose="00020600040101010101" charset="-122"/>
              </a:rPr>
              <a:t> eps){ </a:t>
            </a:r>
            <a:r>
              <a:rPr lang="en-US" altLang="zh-CN" sz="1400" b="0">
                <a:solidFill>
                  <a:srgbClr val="AF00DB"/>
                </a:solidFill>
                <a:latin typeface="阿里巴巴普惠体 3.0 55 Regular" panose="00020600040101010101" charset="-122"/>
                <a:ea typeface="阿里巴巴普惠体 3.0 55 Regular" panose="00020600040101010101" charset="-122"/>
              </a:rPr>
              <a:t>break</a:t>
            </a:r>
            <a:r>
              <a:rPr lang="en-US" altLang="zh-CN" sz="1400" b="0">
                <a:solidFill>
                  <a:srgbClr val="000000"/>
                </a:solidFill>
                <a:latin typeface="阿里巴巴普惠体 3.0 55 Regular" panose="00020600040101010101" charset="-122"/>
                <a:ea typeface="阿里巴巴普惠体 3.0 55 Regular" panose="00020600040101010101" charset="-122"/>
              </a:rPr>
              <a:t> }</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        sigma </a:t>
            </a:r>
            <a:r>
              <a:rPr lang="en-US" altLang="zh-CN" sz="1400" b="0">
                <a:solidFill>
                  <a:srgbClr val="FF0000"/>
                </a:solidFill>
                <a:latin typeface="阿里巴巴普惠体 3.0 55 Regular" panose="00020600040101010101" charset="-122"/>
                <a:ea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rPr>
              <a:t> (high </a:t>
            </a:r>
            <a:r>
              <a:rPr lang="en-US" altLang="zh-CN" sz="1400" b="0">
                <a:solidFill>
                  <a:srgbClr val="FF0000"/>
                </a:solidFill>
                <a:latin typeface="阿里巴巴普惠体 3.0 55 Regular" panose="00020600040101010101" charset="-122"/>
                <a:ea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rPr>
              <a:t> low) </a:t>
            </a:r>
            <a:r>
              <a:rPr lang="en-US" altLang="zh-CN" sz="1400" b="0">
                <a:solidFill>
                  <a:srgbClr val="FF0000"/>
                </a:solidFill>
                <a:latin typeface="阿里巴巴普惠体 3.0 55 Regular" panose="00020600040101010101" charset="-122"/>
                <a:ea typeface="阿里巴巴普惠体 3.0 55 Regular" panose="00020600040101010101" charset="-122"/>
              </a:rPr>
              <a:t>/ </a:t>
            </a:r>
            <a:r>
              <a:rPr lang="en-US" altLang="zh-CN" sz="1400" b="0">
                <a:solidFill>
                  <a:srgbClr val="00A000"/>
                </a:solidFill>
                <a:latin typeface="阿里巴巴普惠体 3.0 55 Regular" panose="00020600040101010101" charset="-122"/>
                <a:ea typeface="阿里巴巴普惠体 3.0 55 Regular" panose="00020600040101010101" charset="-122"/>
              </a:rPr>
              <a:t>2.0</a:t>
            </a:r>
            <a:endParaRPr lang="en-US" altLang="zh-CN" sz="1400" b="0">
              <a:solidFill>
                <a:srgbClr val="00A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        Cp </a:t>
            </a:r>
            <a:r>
              <a:rPr lang="en-US" altLang="zh-CN" sz="1400" b="0">
                <a:solidFill>
                  <a:srgbClr val="FF0000"/>
                </a:solidFill>
                <a:latin typeface="阿里巴巴普惠体 3.0 55 Regular" panose="00020600040101010101" charset="-122"/>
                <a:ea typeface="阿里巴巴普惠体 3.0 55 Regular" panose="00020600040101010101" charset="-122"/>
              </a:rPr>
              <a:t>= </a:t>
            </a:r>
            <a:r>
              <a:rPr lang="en-US" altLang="zh-CN" sz="1400" b="1">
                <a:solidFill>
                  <a:srgbClr val="000000"/>
                </a:solidFill>
                <a:latin typeface="阿里巴巴普惠体 3.0 55 Regular" panose="00020600040101010101" charset="-122"/>
                <a:ea typeface="阿里巴巴普惠体 3.0 55 Regular" panose="00020600040101010101" charset="-122"/>
              </a:rPr>
              <a:t>calculateBSMPrice</a:t>
            </a:r>
            <a:r>
              <a:rPr lang="en-US" altLang="zh-CN" sz="1400" b="0">
                <a:solidFill>
                  <a:srgbClr val="000000"/>
                </a:solidFill>
                <a:latin typeface="阿里巴巴普惠体 3.0 55 Regular" panose="00020600040101010101" charset="-122"/>
                <a:ea typeface="阿里巴巴普惠体 3.0 55 Regular" panose="00020600040101010101" charset="-122"/>
              </a:rPr>
              <a:t>(S0, K, r, T, sigma, cpMode)</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1">
                <a:solidFill>
                  <a:srgbClr val="000000"/>
                </a:solidFill>
                <a:latin typeface="阿里巴巴普惠体 3.0 55 Regular" panose="00020600040101010101" charset="-122"/>
                <a:ea typeface="阿里巴巴普惠体 3.0 55 Regular" panose="00020600040101010101" charset="-122"/>
              </a:rPr>
              <a:t>if</a:t>
            </a:r>
            <a:r>
              <a:rPr lang="en-US" altLang="zh-CN" sz="1400" b="0">
                <a:solidFill>
                  <a:srgbClr val="000000"/>
                </a:solidFill>
                <a:latin typeface="阿里巴巴普惠体 3.0 55 Regular" panose="00020600040101010101" charset="-122"/>
                <a:ea typeface="阿里巴巴普惠体 3.0 55 Regular" panose="00020600040101010101" charset="-122"/>
              </a:rPr>
              <a:t>(Cp </a:t>
            </a:r>
            <a:r>
              <a:rPr lang="en-US" altLang="zh-CN" sz="1400" b="0">
                <a:solidFill>
                  <a:srgbClr val="FF0000"/>
                </a:solidFill>
                <a:latin typeface="阿里巴巴普惠体 3.0 55 Regular" panose="00020600040101010101" charset="-122"/>
                <a:ea typeface="阿里巴巴普惠体 3.0 55 Regular" panose="00020600040101010101" charset="-122"/>
              </a:rPr>
              <a:t>&gt;</a:t>
            </a:r>
            <a:r>
              <a:rPr lang="en-US" altLang="zh-CN" sz="1400" b="0">
                <a:solidFill>
                  <a:srgbClr val="000000"/>
                </a:solidFill>
                <a:latin typeface="阿里巴巴普惠体 3.0 55 Regular" panose="00020600040101010101" charset="-122"/>
                <a:ea typeface="阿里巴巴普惠体 3.0 55 Regular" panose="00020600040101010101" charset="-122"/>
              </a:rPr>
              <a:t> C){ high </a:t>
            </a:r>
            <a:r>
              <a:rPr lang="en-US" altLang="zh-CN" sz="1400" b="0">
                <a:solidFill>
                  <a:srgbClr val="FF0000"/>
                </a:solidFill>
                <a:latin typeface="阿里巴巴普惠体 3.0 55 Regular" panose="00020600040101010101" charset="-122"/>
                <a:ea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rPr>
              <a:t> sigma}</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AF00DB"/>
                </a:solidFill>
                <a:latin typeface="阿里巴巴普惠体 3.0 55 Regular" panose="00020600040101010101" charset="-122"/>
                <a:ea typeface="阿里巴巴普惠体 3.0 55 Regular" panose="00020600040101010101" charset="-122"/>
              </a:rPr>
              <a:t>else</a:t>
            </a:r>
            <a:r>
              <a:rPr lang="en-US" altLang="zh-CN" sz="1400" b="0">
                <a:solidFill>
                  <a:srgbClr val="000000"/>
                </a:solidFill>
                <a:latin typeface="阿里巴巴普惠体 3.0 55 Regular" panose="00020600040101010101" charset="-122"/>
                <a:ea typeface="阿里巴巴普惠体 3.0 55 Regular" panose="00020600040101010101" charset="-122"/>
              </a:rPr>
              <a:t> { low </a:t>
            </a:r>
            <a:r>
              <a:rPr lang="en-US" altLang="zh-CN" sz="1400" b="0">
                <a:solidFill>
                  <a:srgbClr val="FF0000"/>
                </a:solidFill>
                <a:latin typeface="阿里巴巴普惠体 3.0 55 Regular" panose="00020600040101010101" charset="-122"/>
                <a:ea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rPr>
              <a:t> sigma}</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1">
                <a:solidFill>
                  <a:srgbClr val="000000"/>
                </a:solidFill>
                <a:latin typeface="阿里巴巴普惠体 3.0 55 Regular" panose="00020600040101010101" charset="-122"/>
                <a:ea typeface="阿里巴巴普惠体 3.0 55 Regular" panose="00020600040101010101" charset="-122"/>
              </a:rPr>
              <a:t>while</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00EE"/>
                </a:solidFill>
                <a:latin typeface="阿里巴巴普惠体 3.0 55 Regular" panose="00020600040101010101" charset="-122"/>
                <a:ea typeface="阿里巴巴普惠体 3.0 55 Regular" panose="00020600040101010101" charset="-122"/>
              </a:rPr>
              <a:t>true</a:t>
            </a:r>
            <a:r>
              <a:rPr lang="en-US" altLang="zh-CN" sz="1400" b="0">
                <a:solidFill>
                  <a:srgbClr val="000000"/>
                </a:solidFill>
                <a:latin typeface="阿里巴巴普惠体 3.0 55 Regular" panose="00020600040101010101" charset="-122"/>
                <a:ea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AF00DB"/>
                </a:solidFill>
                <a:latin typeface="阿里巴巴普惠体 3.0 55 Regular" panose="00020600040101010101" charset="-122"/>
                <a:ea typeface="阿里巴巴普惠体 3.0 55 Regular" panose="00020600040101010101" charset="-122"/>
              </a:rPr>
              <a:t>return</a:t>
            </a:r>
            <a:r>
              <a:rPr lang="en-US" altLang="zh-CN" sz="1400" b="0">
                <a:solidFill>
                  <a:srgbClr val="000000"/>
                </a:solidFill>
                <a:latin typeface="阿里巴巴普惠体 3.0 55 Regular" panose="00020600040101010101" charset="-122"/>
                <a:ea typeface="阿里巴巴普惠体 3.0 55 Regular" panose="00020600040101010101" charset="-122"/>
              </a:rPr>
              <a:t> (high </a:t>
            </a:r>
            <a:r>
              <a:rPr lang="en-US" altLang="zh-CN" sz="1400" b="0">
                <a:solidFill>
                  <a:srgbClr val="FF0000"/>
                </a:solidFill>
                <a:latin typeface="阿里巴巴普惠体 3.0 55 Regular" panose="00020600040101010101" charset="-122"/>
                <a:ea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rPr>
              <a:t> low) </a:t>
            </a:r>
            <a:r>
              <a:rPr lang="en-US" altLang="zh-CN" sz="1400" b="0">
                <a:solidFill>
                  <a:srgbClr val="FF0000"/>
                </a:solidFill>
                <a:latin typeface="阿里巴巴普惠体 3.0 55 Regular" panose="00020600040101010101" charset="-122"/>
                <a:ea typeface="阿里巴巴普惠体 3.0 55 Regular" panose="00020600040101010101" charset="-122"/>
              </a:rPr>
              <a:t>/ </a:t>
            </a:r>
            <a:r>
              <a:rPr lang="en-US" altLang="zh-CN" sz="1400" b="0">
                <a:solidFill>
                  <a:srgbClr val="00A000"/>
                </a:solidFill>
                <a:latin typeface="阿里巴巴普惠体 3.0 55 Regular" panose="00020600040101010101" charset="-122"/>
                <a:ea typeface="阿里巴巴普惠体 3.0 55 Regular" panose="00020600040101010101" charset="-122"/>
              </a:rPr>
              <a:t>2.0</a:t>
            </a:r>
            <a:endParaRPr lang="en-US" altLang="zh-CN" sz="1400" b="0">
              <a:solidFill>
                <a:srgbClr val="00A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p:txBody>
      </p:sp>
      <p:sp>
        <p:nvSpPr>
          <p:cNvPr id="16" name="矩形 15"/>
          <p:cNvSpPr/>
          <p:nvPr>
            <p:custDataLst>
              <p:tags r:id="rId4"/>
            </p:custDataLst>
          </p:nvPr>
        </p:nvSpPr>
        <p:spPr>
          <a:xfrm>
            <a:off x="889635" y="3801110"/>
            <a:ext cx="8528050" cy="290195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17" name="右箭头 16"/>
          <p:cNvSpPr/>
          <p:nvPr/>
        </p:nvSpPr>
        <p:spPr>
          <a:xfrm>
            <a:off x="6563995" y="4958080"/>
            <a:ext cx="476250" cy="635000"/>
          </a:xfrm>
          <a:prstGeom prst="rightArrow">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8" name="文本框 17"/>
          <p:cNvSpPr txBox="1"/>
          <p:nvPr/>
        </p:nvSpPr>
        <p:spPr>
          <a:xfrm>
            <a:off x="7314565" y="4958080"/>
            <a:ext cx="3284855" cy="645160"/>
          </a:xfrm>
          <a:prstGeom prst="rect">
            <a:avLst/>
          </a:prstGeom>
          <a:solidFill>
            <a:schemeClr val="bg1"/>
          </a:solidFill>
        </p:spPr>
        <p:txBody>
          <a:bodyPr wrap="square" rtlCol="0">
            <a:spAutoFit/>
          </a:bodyPr>
          <a:p>
            <a:r>
              <a:rPr lang="zh-CN" altLang="en-US">
                <a:latin typeface="阿里巴巴普惠体 3.0 55 Regular" panose="00020600040101010101" charset="-122"/>
                <a:ea typeface="阿里巴巴普惠体 3.0 55 Regular" panose="00020600040101010101" charset="-122"/>
              </a:rPr>
              <a:t>可在此基础上使用循环的方式计算出多只期权的隐含波动率。</a:t>
            </a:r>
            <a:endParaRPr lang="zh-CN" altLang="en-US">
              <a:latin typeface="阿里巴巴普惠体 3.0 55 Regular" panose="00020600040101010101" charset="-122"/>
              <a:ea typeface="阿里巴巴普惠体 3.0 55 Regular" panose="00020600040101010101" charset="-122"/>
            </a:endParaRPr>
          </a:p>
        </p:txBody>
      </p:sp>
      <p:sp>
        <p:nvSpPr>
          <p:cNvPr id="4" name="椭圆 3"/>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5"/>
    </p:custData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JIT </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在迭代计算的应用：二分法计算期权的隐含波动率</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graphicFrame>
        <p:nvGraphicFramePr>
          <p:cNvPr id="4" name="表格 3"/>
          <p:cNvGraphicFramePr/>
          <p:nvPr>
            <p:custDataLst>
              <p:tags r:id="rId3"/>
            </p:custDataLst>
          </p:nvPr>
        </p:nvGraphicFramePr>
        <p:xfrm>
          <a:off x="1041400" y="2282825"/>
          <a:ext cx="7959725" cy="1611630"/>
        </p:xfrm>
        <a:graphic>
          <a:graphicData uri="http://schemas.openxmlformats.org/drawingml/2006/table">
            <a:tbl>
              <a:tblPr firstRow="1" bandRow="1">
                <a:tableStyleId>{8A18770A-6094-4C03-AB03-2F5C2EC5DB2F}</a:tableStyleId>
              </a:tblPr>
              <a:tblGrid>
                <a:gridCol w="2804160"/>
                <a:gridCol w="1419225"/>
                <a:gridCol w="1317625"/>
                <a:gridCol w="1216025"/>
                <a:gridCol w="1202690"/>
              </a:tblGrid>
              <a:tr h="422910">
                <a:tc>
                  <a:txBody>
                    <a:bodyPr/>
                    <a:p>
                      <a:pPr marL="0" indent="0" algn="ctr" fontAlgn="t">
                        <a:spcBef>
                          <a:spcPct val="0"/>
                        </a:spcBef>
                        <a:spcAft>
                          <a:spcPct val="0"/>
                        </a:spcAft>
                      </a:pP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测试行数 </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n</a:t>
                      </a:r>
                      <a:endPar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 1 K</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1 W</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10 W</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100 W</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0">
                <a:tc>
                  <a:txBody>
                    <a:bodyPr/>
                    <a:p>
                      <a:pPr marL="0" indent="0" algn="ctr" fontAlgn="t">
                        <a:spcBef>
                          <a:spcPct val="0"/>
                        </a:spcBef>
                        <a:spcAft>
                          <a:spcPct val="0"/>
                        </a:spcAft>
                      </a:pP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未优化的计算用时（</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ms</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146</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1,257</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13,427</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138,803</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0">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JIT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优化后的计算用时（</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ms</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 47</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70</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284</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2,494</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0">
                <a:tc>
                  <a:txBody>
                    <a:bodyPr/>
                    <a:p>
                      <a:pPr marL="0" indent="0" algn="ctr" fontAlgn="t">
                        <a:spcBef>
                          <a:spcPct val="0"/>
                        </a:spcBef>
                        <a:spcAft>
                          <a:spcPct val="0"/>
                        </a:spcAft>
                      </a:pPr>
                      <a:r>
                        <a:rPr lang="zh-CN" altLang="en-US" sz="1600">
                          <a:latin typeface="阿里巴巴普惠体 3.0 55 Regular" panose="00020600040101010101" charset="-122"/>
                          <a:ea typeface="阿里巴巴普惠体 3.0 55 Regular" panose="00020600040101010101" charset="-122"/>
                        </a:rPr>
                        <a:t>性能提升倍数</a:t>
                      </a:r>
                      <a:endParaRPr lang="zh-CN" altLang="en-US"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 3.11</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17.96</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47.28</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55.65</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r>
            </a:tbl>
          </a:graphicData>
        </a:graphic>
      </p:graphicFrame>
      <p:sp>
        <p:nvSpPr>
          <p:cNvPr id="6" name="文本框 5"/>
          <p:cNvSpPr txBox="1"/>
          <p:nvPr/>
        </p:nvSpPr>
        <p:spPr>
          <a:xfrm>
            <a:off x="901700" y="1557655"/>
            <a:ext cx="6096000" cy="368300"/>
          </a:xfrm>
          <a:prstGeom prst="rect">
            <a:avLst/>
          </a:prstGeom>
          <a:noFill/>
        </p:spPr>
        <p:txBody>
          <a:bodyPr wrap="square" rtlCol="0" anchor="t">
            <a:spAutoFit/>
          </a:bodyPr>
          <a:p>
            <a:r>
              <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rPr>
              <a:t>使用</a:t>
            </a:r>
            <a:r>
              <a:rPr lang="en-US" altLang="zh-CN" b="1">
                <a:latin typeface="阿里巴巴普惠体 3.0 55 Regular" panose="00020600040101010101" charset="-122"/>
                <a:ea typeface="阿里巴巴普惠体 3.0 55 Regular" panose="00020600040101010101" charset="-122"/>
                <a:cs typeface="阿里巴巴普惠体 3.0 55 Regular" panose="00020600040101010101" charset="-122"/>
              </a:rPr>
              <a:t> JIT </a:t>
            </a:r>
            <a:r>
              <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rPr>
              <a:t>计算隐含波动率的性能对比：</a:t>
            </a:r>
            <a:endPar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1" name="文本框 10"/>
          <p:cNvSpPr txBox="1"/>
          <p:nvPr/>
        </p:nvSpPr>
        <p:spPr>
          <a:xfrm>
            <a:off x="915670" y="4430395"/>
            <a:ext cx="8085455" cy="922020"/>
          </a:xfrm>
          <a:prstGeom prst="rect">
            <a:avLst/>
          </a:prstGeom>
        </p:spPr>
        <p:txBody>
          <a:bodyPr wrap="square">
            <a:spAutoFit/>
          </a:bodyPr>
          <a:p>
            <a:pPr indent="0" fontAlgn="auto">
              <a:lnSpc>
                <a:spcPct val="150000"/>
              </a:lnSpc>
            </a:pP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可以发现，在计算期权隐含波动率的场景里，</a:t>
            </a:r>
            <a:r>
              <a:rPr lang="en-US" altLang="zh-CN"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JIT </a:t>
            </a: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能有效提升计算性能，且随着数据量的增加，提升效果会更明显。</a:t>
            </a:r>
            <a:endPar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3" name="椭圆 2"/>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4"/>
    </p:custData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24" name="图片 23"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a:off x="-1351280" y="0"/>
            <a:ext cx="13543280" cy="6951345"/>
          </a:xfrm>
          <a:prstGeom prst="rect">
            <a:avLst/>
          </a:prstGeom>
        </p:spPr>
      </p:pic>
      <p:sp>
        <p:nvSpPr>
          <p:cNvPr id="33" name="矩形 32"/>
          <p:cNvSpPr/>
          <p:nvPr>
            <p:custDataLst>
              <p:tags r:id="rId3"/>
            </p:custDataLst>
          </p:nvPr>
        </p:nvSpPr>
        <p:spPr>
          <a:xfrm>
            <a:off x="0" y="0"/>
            <a:ext cx="12292330"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grpSp>
        <p:nvGrpSpPr>
          <p:cNvPr id="34" name="组合 33"/>
          <p:cNvGrpSpPr/>
          <p:nvPr/>
        </p:nvGrpSpPr>
        <p:grpSpPr>
          <a:xfrm>
            <a:off x="11428427" y="340526"/>
            <a:ext cx="388923" cy="346007"/>
            <a:chOff x="3933635" y="-1495234"/>
            <a:chExt cx="842211" cy="749278"/>
          </a:xfrm>
          <a:solidFill>
            <a:schemeClr val="bg1">
              <a:alpha val="86000"/>
            </a:schemeClr>
          </a:solidFill>
        </p:grpSpPr>
        <p:grpSp>
          <p:nvGrpSpPr>
            <p:cNvPr id="36" name="组合 35"/>
            <p:cNvGrpSpPr/>
            <p:nvPr/>
          </p:nvGrpSpPr>
          <p:grpSpPr>
            <a:xfrm>
              <a:off x="3933635" y="-1495234"/>
              <a:ext cx="203846" cy="749278"/>
              <a:chOff x="3933635" y="-1487213"/>
              <a:chExt cx="203846" cy="749278"/>
            </a:xfrm>
            <a:grpFill/>
          </p:grpSpPr>
          <p:sp>
            <p:nvSpPr>
              <p:cNvPr id="37" name="椭圆 36"/>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38" name="椭圆 37"/>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39" name="椭圆 38"/>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grpSp>
        <p:grpSp>
          <p:nvGrpSpPr>
            <p:cNvPr id="40" name="组合 39"/>
            <p:cNvGrpSpPr/>
            <p:nvPr/>
          </p:nvGrpSpPr>
          <p:grpSpPr>
            <a:xfrm>
              <a:off x="4252817" y="-1495234"/>
              <a:ext cx="203846" cy="749278"/>
              <a:chOff x="4254477" y="-1495234"/>
              <a:chExt cx="203846" cy="749278"/>
            </a:xfrm>
            <a:grpFill/>
          </p:grpSpPr>
          <p:sp>
            <p:nvSpPr>
              <p:cNvPr id="41" name="椭圆 40"/>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42" name="椭圆 41"/>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43" name="椭圆 42"/>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grpSp>
        <p:grpSp>
          <p:nvGrpSpPr>
            <p:cNvPr id="44" name="组合 43"/>
            <p:cNvGrpSpPr/>
            <p:nvPr/>
          </p:nvGrpSpPr>
          <p:grpSpPr>
            <a:xfrm>
              <a:off x="4572000" y="-1495234"/>
              <a:ext cx="203846" cy="749278"/>
              <a:chOff x="4572000" y="-1503255"/>
              <a:chExt cx="203846" cy="749278"/>
            </a:xfrm>
            <a:grpFill/>
          </p:grpSpPr>
          <p:sp>
            <p:nvSpPr>
              <p:cNvPr id="45" name="椭圆 44"/>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46" name="椭圆 45"/>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47" name="椭圆 46"/>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grpSp>
      </p:grpSp>
      <p:cxnSp>
        <p:nvCxnSpPr>
          <p:cNvPr id="48" name="直接连接符 47"/>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11741150" y="3021965"/>
            <a:ext cx="76200" cy="675640"/>
            <a:chOff x="8828689" y="1995761"/>
            <a:chExt cx="86710" cy="810501"/>
          </a:xfrm>
        </p:grpSpPr>
        <p:sp>
          <p:nvSpPr>
            <p:cNvPr id="52" name="椭圆 51"/>
            <p:cNvSpPr/>
            <p:nvPr>
              <p:custDataLst>
                <p:tags r:id="rId14"/>
              </p:custDataLst>
            </p:nvPr>
          </p:nvSpPr>
          <p:spPr>
            <a:xfrm flipH="1">
              <a:off x="8828689" y="2357656"/>
              <a:ext cx="86710" cy="86710"/>
            </a:xfrm>
            <a:prstGeom prst="ellipse">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53" name="椭圆 52"/>
            <p:cNvSpPr/>
            <p:nvPr>
              <p:custDataLst>
                <p:tags r:id="rId15"/>
              </p:custDataLst>
            </p:nvPr>
          </p:nvSpPr>
          <p:spPr>
            <a:xfrm flipH="1">
              <a:off x="8828689" y="2719552"/>
              <a:ext cx="86710" cy="8671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54" name="椭圆 53"/>
            <p:cNvSpPr/>
            <p:nvPr>
              <p:custDataLst>
                <p:tags r:id="rId16"/>
              </p:custDataLst>
            </p:nvPr>
          </p:nvSpPr>
          <p:spPr>
            <a:xfrm flipH="1">
              <a:off x="8828689" y="1995761"/>
              <a:ext cx="86710" cy="8671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grpSp>
      <p:sp>
        <p:nvSpPr>
          <p:cNvPr id="84" name="椭圆 83"/>
          <p:cNvSpPr/>
          <p:nvPr>
            <p:custDataLst>
              <p:tags r:id="rId17"/>
            </p:custDataLst>
          </p:nvPr>
        </p:nvSpPr>
        <p:spPr>
          <a:xfrm rot="6960000">
            <a:off x="6905625" y="1991995"/>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55" name="矩形 54"/>
          <p:cNvSpPr/>
          <p:nvPr>
            <p:custDataLst>
              <p:tags r:id="rId18"/>
            </p:custDataLst>
          </p:nvPr>
        </p:nvSpPr>
        <p:spPr bwMode="auto">
          <a:xfrm>
            <a:off x="7489137" y="3581972"/>
            <a:ext cx="2756338" cy="368300"/>
          </a:xfrm>
          <a:prstGeom prst="rect">
            <a:avLst/>
          </a:prstGeom>
          <a:noFill/>
          <a:ln>
            <a:noFill/>
          </a:ln>
        </p:spPr>
        <p:txBody>
          <a:bodyPr wrap="square" rtlCol="0">
            <a:spAutoFit/>
          </a:bodyPr>
          <a:lstStyle/>
          <a:p>
            <a:r>
              <a:rPr lang="en-US" altLang="zh-CN" dirty="0">
                <a:ln w="38100">
                  <a:noFill/>
                </a:ln>
                <a:solidFill>
                  <a:schemeClr val="bg1"/>
                </a:solidFill>
                <a:latin typeface="Noto Sans S Chinese Medium" panose="020B0600000000000000" pitchFamily="34" charset="-128"/>
                <a:ea typeface="Noto Sans S Chinese Medium" panose="020B0600000000000000" pitchFamily="34" charset="-128"/>
                <a:cs typeface="Times New Roman Regular" panose="02020503050405090304" charset="0"/>
                <a:sym typeface="思源黑体 CN Normal" panose="020B0400000000000000" charset="-122"/>
              </a:rPr>
              <a:t>CONTENT</a:t>
            </a:r>
            <a:r>
              <a:rPr lang="en-US" altLang="zh-CN" dirty="0">
                <a:ln w="38100">
                  <a:noFill/>
                </a:ln>
                <a:solidFill>
                  <a:schemeClr val="bg1"/>
                </a:solidFill>
                <a:latin typeface="Noto Sans S Chinese Medium" panose="020B0600000000000000" pitchFamily="34" charset="-128"/>
                <a:ea typeface="Noto Sans S Chinese Medium" panose="020B0600000000000000" pitchFamily="34" charset="-128"/>
                <a:sym typeface="思源黑体 CN Normal" panose="020B0400000000000000" charset="-122"/>
              </a:rPr>
              <a:t>S</a:t>
            </a:r>
            <a:endParaRPr lang="en-US" altLang="zh-CN" dirty="0">
              <a:ln w="38100">
                <a:noFill/>
              </a:ln>
              <a:solidFill>
                <a:schemeClr val="bg1"/>
              </a:solidFill>
              <a:latin typeface="Noto Sans S Chinese Medium" panose="020B0600000000000000" pitchFamily="34" charset="-128"/>
              <a:ea typeface="Noto Sans S Chinese Medium" panose="020B0600000000000000" pitchFamily="34" charset="-128"/>
              <a:sym typeface="思源黑体 CN Normal" panose="020B0400000000000000" charset="-122"/>
            </a:endParaRPr>
          </a:p>
        </p:txBody>
      </p:sp>
      <p:sp>
        <p:nvSpPr>
          <p:cNvPr id="56" name="矩形 55"/>
          <p:cNvSpPr/>
          <p:nvPr>
            <p:custDataLst>
              <p:tags r:id="rId19"/>
            </p:custDataLst>
          </p:nvPr>
        </p:nvSpPr>
        <p:spPr bwMode="auto">
          <a:xfrm>
            <a:off x="7365365" y="2572385"/>
            <a:ext cx="2826385" cy="1106805"/>
          </a:xfrm>
          <a:prstGeom prst="rect">
            <a:avLst/>
          </a:prstGeom>
          <a:noFill/>
          <a:ln>
            <a:noFill/>
          </a:ln>
        </p:spPr>
        <p:txBody>
          <a:bodyPr wrap="square" rtlCol="0">
            <a:spAutoFit/>
          </a:bodyPr>
          <a:lstStyle/>
          <a:p>
            <a:r>
              <a:rPr lang="zh-CN" altLang="en-US" sz="6600" b="1"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目录</a:t>
            </a:r>
            <a:endParaRPr lang="zh-CN" altLang="en-US" sz="6600" b="1"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grpSp>
        <p:nvGrpSpPr>
          <p:cNvPr id="78" name="组合 77"/>
          <p:cNvGrpSpPr/>
          <p:nvPr>
            <p:custDataLst>
              <p:tags r:id="rId20"/>
            </p:custDataLst>
          </p:nvPr>
        </p:nvGrpSpPr>
        <p:grpSpPr>
          <a:xfrm>
            <a:off x="1354455" y="1867535"/>
            <a:ext cx="3997960" cy="405173"/>
            <a:chOff x="1407" y="1811"/>
            <a:chExt cx="6296" cy="638"/>
          </a:xfrm>
        </p:grpSpPr>
        <p:sp>
          <p:nvSpPr>
            <p:cNvPr id="58" name="矩形 57"/>
            <p:cNvSpPr/>
            <p:nvPr>
              <p:custDataLst>
                <p:tags r:id="rId21"/>
              </p:custDataLst>
            </p:nvPr>
          </p:nvSpPr>
          <p:spPr bwMode="auto">
            <a:xfrm>
              <a:off x="2424" y="1821"/>
              <a:ext cx="5279" cy="628"/>
            </a:xfrm>
            <a:prstGeom prst="rect">
              <a:avLst/>
            </a:prstGeom>
            <a:noFill/>
            <a:ln>
              <a:noFill/>
            </a:ln>
          </p:spPr>
          <p:txBody>
            <a:bodyPr wrap="square" rtlCol="0">
              <a:spAutoFit/>
            </a:bodyPr>
            <a:lstStyle/>
            <a:p>
              <a:r>
                <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即时编译（</a:t>
              </a:r>
              <a:r>
                <a:rPr lang="en-US" altLang="zh-CN"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JIT</a:t>
              </a:r>
              <a:r>
                <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）介绍</a:t>
              </a:r>
              <a:endParaRPr lang="en-US" altLang="zh-CN"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endParaRPr>
            </a:p>
          </p:txBody>
        </p:sp>
        <p:cxnSp>
          <p:nvCxnSpPr>
            <p:cNvPr id="60" name="直接连接符 59"/>
            <p:cNvCxnSpPr/>
            <p:nvPr>
              <p:custDataLst>
                <p:tags r:id="rId22"/>
              </p:custDataLst>
            </p:nvPr>
          </p:nvCxnSpPr>
          <p:spPr>
            <a:xfrm>
              <a:off x="2287" y="1987"/>
              <a:ext cx="0" cy="28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矩形 60"/>
            <p:cNvSpPr/>
            <p:nvPr>
              <p:custDataLst>
                <p:tags r:id="rId23"/>
              </p:custDataLst>
            </p:nvPr>
          </p:nvSpPr>
          <p:spPr bwMode="auto">
            <a:xfrm>
              <a:off x="1407" y="1811"/>
              <a:ext cx="771" cy="628"/>
            </a:xfrm>
            <a:prstGeom prst="rect">
              <a:avLst/>
            </a:prstGeom>
            <a:noFill/>
            <a:ln>
              <a:noFill/>
            </a:ln>
          </p:spPr>
          <p:txBody>
            <a:bodyPr wrap="square" rtlCol="0">
              <a:spAutoFit/>
            </a:bodyPr>
            <a:lstStyle/>
            <a:p>
              <a:r>
                <a:rPr lang="en-US" altLang="zh-CN" sz="2000" b="1"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01</a:t>
              </a:r>
              <a:endParaRPr lang="en-US" altLang="zh-CN" sz="2000" b="1"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grpSp>
      <p:grpSp>
        <p:nvGrpSpPr>
          <p:cNvPr id="79" name="组合 78"/>
          <p:cNvGrpSpPr/>
          <p:nvPr>
            <p:custDataLst>
              <p:tags r:id="rId24"/>
            </p:custDataLst>
          </p:nvPr>
        </p:nvGrpSpPr>
        <p:grpSpPr>
          <a:xfrm>
            <a:off x="1354455" y="2681013"/>
            <a:ext cx="3823970" cy="405130"/>
            <a:chOff x="1407" y="3241"/>
            <a:chExt cx="6022" cy="638"/>
          </a:xfrm>
        </p:grpSpPr>
        <p:sp>
          <p:nvSpPr>
            <p:cNvPr id="63" name="矩形 62"/>
            <p:cNvSpPr/>
            <p:nvPr>
              <p:custDataLst>
                <p:tags r:id="rId25"/>
              </p:custDataLst>
            </p:nvPr>
          </p:nvSpPr>
          <p:spPr bwMode="auto">
            <a:xfrm>
              <a:off x="2397" y="3251"/>
              <a:ext cx="5032" cy="628"/>
            </a:xfrm>
            <a:prstGeom prst="rect">
              <a:avLst/>
            </a:prstGeom>
            <a:noFill/>
            <a:ln>
              <a:noFill/>
            </a:ln>
          </p:spPr>
          <p:txBody>
            <a:bodyPr wrap="square" rtlCol="0">
              <a:spAutoFit/>
            </a:bodyPr>
            <a:lstStyle/>
            <a:p>
              <a:r>
                <a:rPr 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DolphinDB JIT </a:t>
              </a:r>
              <a:r>
                <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编程</a:t>
              </a:r>
              <a:endPar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endParaRPr>
            </a:p>
          </p:txBody>
        </p:sp>
        <p:cxnSp>
          <p:nvCxnSpPr>
            <p:cNvPr id="65" name="直接连接符 64"/>
            <p:cNvCxnSpPr/>
            <p:nvPr>
              <p:custDataLst>
                <p:tags r:id="rId26"/>
              </p:custDataLst>
            </p:nvPr>
          </p:nvCxnSpPr>
          <p:spPr>
            <a:xfrm>
              <a:off x="2287" y="3417"/>
              <a:ext cx="0" cy="28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6" name="矩形 65"/>
            <p:cNvSpPr/>
            <p:nvPr>
              <p:custDataLst>
                <p:tags r:id="rId27"/>
              </p:custDataLst>
            </p:nvPr>
          </p:nvSpPr>
          <p:spPr bwMode="auto">
            <a:xfrm>
              <a:off x="1407" y="3241"/>
              <a:ext cx="771" cy="628"/>
            </a:xfrm>
            <a:prstGeom prst="rect">
              <a:avLst/>
            </a:prstGeom>
            <a:noFill/>
            <a:ln>
              <a:noFill/>
            </a:ln>
          </p:spPr>
          <p:txBody>
            <a:bodyPr wrap="square" rtlCol="0">
              <a:spAutoFit/>
            </a:bodyPr>
            <a:lstStyle/>
            <a:p>
              <a:r>
                <a:rPr lang="en-US" altLang="zh-CN" sz="2000" b="1"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02</a:t>
              </a:r>
              <a:endParaRPr lang="en-US" altLang="zh-CN" sz="2000" b="1"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grpSp>
      <p:grpSp>
        <p:nvGrpSpPr>
          <p:cNvPr id="82" name="组合 81"/>
          <p:cNvGrpSpPr/>
          <p:nvPr>
            <p:custDataLst>
              <p:tags r:id="rId28"/>
            </p:custDataLst>
          </p:nvPr>
        </p:nvGrpSpPr>
        <p:grpSpPr>
          <a:xfrm>
            <a:off x="1354455" y="3494448"/>
            <a:ext cx="3767455" cy="405130"/>
            <a:chOff x="1407" y="6101"/>
            <a:chExt cx="5933" cy="638"/>
          </a:xfrm>
        </p:grpSpPr>
        <p:sp>
          <p:nvSpPr>
            <p:cNvPr id="73" name="矩形 72"/>
            <p:cNvSpPr/>
            <p:nvPr>
              <p:custDataLst>
                <p:tags r:id="rId29"/>
              </p:custDataLst>
            </p:nvPr>
          </p:nvSpPr>
          <p:spPr bwMode="auto">
            <a:xfrm>
              <a:off x="2397" y="6111"/>
              <a:ext cx="4943" cy="628"/>
            </a:xfrm>
            <a:prstGeom prst="rect">
              <a:avLst/>
            </a:prstGeom>
            <a:noFill/>
            <a:ln>
              <a:noFill/>
            </a:ln>
          </p:spPr>
          <p:txBody>
            <a:bodyPr wrap="square" rtlCol="0">
              <a:spAutoFit/>
            </a:bodyPr>
            <a:lstStyle/>
            <a:p>
              <a:r>
                <a:rPr lang="en-US" altLang="zh-CN"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JIT </a:t>
              </a:r>
              <a:r>
                <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在批计算中的应用</a:t>
              </a:r>
              <a:endPar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endParaRPr>
            </a:p>
          </p:txBody>
        </p:sp>
        <p:cxnSp>
          <p:nvCxnSpPr>
            <p:cNvPr id="75" name="直接连接符 74"/>
            <p:cNvCxnSpPr/>
            <p:nvPr>
              <p:custDataLst>
                <p:tags r:id="rId30"/>
              </p:custDataLst>
            </p:nvPr>
          </p:nvCxnSpPr>
          <p:spPr>
            <a:xfrm>
              <a:off x="2287" y="6277"/>
              <a:ext cx="0" cy="28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76" name="矩形 75"/>
            <p:cNvSpPr/>
            <p:nvPr>
              <p:custDataLst>
                <p:tags r:id="rId31"/>
              </p:custDataLst>
            </p:nvPr>
          </p:nvSpPr>
          <p:spPr bwMode="auto">
            <a:xfrm>
              <a:off x="1407" y="6101"/>
              <a:ext cx="769" cy="628"/>
            </a:xfrm>
            <a:prstGeom prst="rect">
              <a:avLst/>
            </a:prstGeom>
            <a:noFill/>
            <a:ln>
              <a:noFill/>
            </a:ln>
          </p:spPr>
          <p:txBody>
            <a:bodyPr wrap="square" rtlCol="0">
              <a:spAutoFit/>
            </a:bodyPr>
            <a:lstStyle/>
            <a:p>
              <a:r>
                <a:rPr lang="en-US" altLang="zh-CN" sz="2000" b="1">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03</a:t>
              </a:r>
              <a:endParaRPr lang="en-US" altLang="zh-CN" sz="2000" b="1">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grpSp>
      <p:cxnSp>
        <p:nvCxnSpPr>
          <p:cNvPr id="77" name="直接箭头连接符 76"/>
          <p:cNvCxnSpPr/>
          <p:nvPr>
            <p:custDataLst>
              <p:tags r:id="rId32"/>
            </p:custDataLst>
          </p:nvPr>
        </p:nvCxnSpPr>
        <p:spPr>
          <a:xfrm>
            <a:off x="7572854" y="4025172"/>
            <a:ext cx="2990215" cy="0"/>
          </a:xfrm>
          <a:prstGeom prst="straightConnector1">
            <a:avLst/>
          </a:prstGeom>
          <a:ln w="19050">
            <a:solidFill>
              <a:schemeClr val="bg1"/>
            </a:solidFill>
            <a:tailEnd type="triangle" w="sm" len="sm"/>
          </a:ln>
        </p:spPr>
        <p:style>
          <a:lnRef idx="1">
            <a:schemeClr val="accent1"/>
          </a:lnRef>
          <a:fillRef idx="0">
            <a:schemeClr val="accent1"/>
          </a:fillRef>
          <a:effectRef idx="0">
            <a:schemeClr val="accent1"/>
          </a:effectRef>
          <a:fontRef idx="minor">
            <a:schemeClr val="tx1"/>
          </a:fontRef>
        </p:style>
      </p:cxnSp>
      <p:grpSp>
        <p:nvGrpSpPr>
          <p:cNvPr id="83" name="组合 82"/>
          <p:cNvGrpSpPr/>
          <p:nvPr>
            <p:custDataLst>
              <p:tags r:id="rId33"/>
            </p:custDataLst>
          </p:nvPr>
        </p:nvGrpSpPr>
        <p:grpSpPr>
          <a:xfrm>
            <a:off x="1354455" y="4307883"/>
            <a:ext cx="3941445" cy="405130"/>
            <a:chOff x="1407" y="7921"/>
            <a:chExt cx="6207" cy="638"/>
          </a:xfrm>
        </p:grpSpPr>
        <p:sp>
          <p:nvSpPr>
            <p:cNvPr id="85" name="矩形 84"/>
            <p:cNvSpPr/>
            <p:nvPr>
              <p:custDataLst>
                <p:tags r:id="rId34"/>
              </p:custDataLst>
            </p:nvPr>
          </p:nvSpPr>
          <p:spPr bwMode="auto">
            <a:xfrm>
              <a:off x="2397" y="7931"/>
              <a:ext cx="5217" cy="628"/>
            </a:xfrm>
            <a:prstGeom prst="rect">
              <a:avLst/>
            </a:prstGeom>
            <a:noFill/>
            <a:ln>
              <a:noFill/>
            </a:ln>
          </p:spPr>
          <p:txBody>
            <a:bodyPr wrap="square" rtlCol="0">
              <a:spAutoFit/>
            </a:bodyPr>
            <a:lstStyle/>
            <a:p>
              <a:r>
                <a:rPr lang="en-US" altLang="zh-CN"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JIT </a:t>
              </a:r>
              <a:r>
                <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在流计算中的应用</a:t>
              </a:r>
              <a:endPar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endParaRPr>
            </a:p>
          </p:txBody>
        </p:sp>
        <p:sp>
          <p:nvSpPr>
            <p:cNvPr id="87" name="矩形 86"/>
            <p:cNvSpPr/>
            <p:nvPr>
              <p:custDataLst>
                <p:tags r:id="rId35"/>
              </p:custDataLst>
            </p:nvPr>
          </p:nvSpPr>
          <p:spPr bwMode="auto">
            <a:xfrm>
              <a:off x="1407" y="7921"/>
              <a:ext cx="769" cy="628"/>
            </a:xfrm>
            <a:prstGeom prst="rect">
              <a:avLst/>
            </a:prstGeom>
            <a:noFill/>
            <a:ln>
              <a:noFill/>
            </a:ln>
          </p:spPr>
          <p:txBody>
            <a:bodyPr wrap="square" rtlCol="0">
              <a:spAutoFit/>
            </a:bodyPr>
            <a:lstStyle/>
            <a:p>
              <a:r>
                <a:rPr lang="en-US" altLang="zh-CN" sz="2000" b="1">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04</a:t>
              </a:r>
              <a:endParaRPr lang="en-US" altLang="zh-CN" sz="2000" b="1">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cxnSp>
          <p:nvCxnSpPr>
            <p:cNvPr id="88" name="直接连接符 87"/>
            <p:cNvCxnSpPr/>
            <p:nvPr>
              <p:custDataLst>
                <p:tags r:id="rId36"/>
              </p:custDataLst>
            </p:nvPr>
          </p:nvCxnSpPr>
          <p:spPr>
            <a:xfrm>
              <a:off x="2287" y="8107"/>
              <a:ext cx="0" cy="28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89" name="图片 88" descr="公司logo"/>
          <p:cNvPicPr>
            <a:picLocks noChangeAspect="1"/>
          </p:cNvPicPr>
          <p:nvPr/>
        </p:nvPicPr>
        <p:blipFill>
          <a:blip r:embed="rId37" cstate="screen"/>
          <a:stretch>
            <a:fillRect/>
          </a:stretch>
        </p:blipFill>
        <p:spPr>
          <a:xfrm>
            <a:off x="582930" y="356235"/>
            <a:ext cx="1620520" cy="889000"/>
          </a:xfrm>
          <a:prstGeom prst="rect">
            <a:avLst/>
          </a:prstGeom>
        </p:spPr>
      </p:pic>
      <p:grpSp>
        <p:nvGrpSpPr>
          <p:cNvPr id="5" name="组合 4"/>
          <p:cNvGrpSpPr/>
          <p:nvPr>
            <p:custDataLst>
              <p:tags r:id="rId38"/>
            </p:custDataLst>
          </p:nvPr>
        </p:nvGrpSpPr>
        <p:grpSpPr>
          <a:xfrm>
            <a:off x="1354455" y="5121318"/>
            <a:ext cx="4057650" cy="405130"/>
            <a:chOff x="2160" y="8063"/>
            <a:chExt cx="6390" cy="638"/>
          </a:xfrm>
        </p:grpSpPr>
        <p:sp>
          <p:nvSpPr>
            <p:cNvPr id="2" name="矩形 1"/>
            <p:cNvSpPr/>
            <p:nvPr>
              <p:custDataLst>
                <p:tags r:id="rId39"/>
              </p:custDataLst>
            </p:nvPr>
          </p:nvSpPr>
          <p:spPr bwMode="auto">
            <a:xfrm>
              <a:off x="3150" y="8073"/>
              <a:ext cx="5401" cy="628"/>
            </a:xfrm>
            <a:prstGeom prst="rect">
              <a:avLst/>
            </a:prstGeom>
            <a:noFill/>
            <a:ln>
              <a:noFill/>
            </a:ln>
          </p:spPr>
          <p:txBody>
            <a:bodyPr wrap="square" rtlCol="0">
              <a:spAutoFit/>
            </a:bodyPr>
            <a:p>
              <a:r>
                <a:rPr lang="en-US" altLang="zh-CN"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JIT </a:t>
              </a:r>
              <a:r>
                <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在高阶函数中的应用</a:t>
              </a:r>
              <a:endPar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endParaRPr>
            </a:p>
          </p:txBody>
        </p:sp>
        <p:sp>
          <p:nvSpPr>
            <p:cNvPr id="3" name="矩形 2"/>
            <p:cNvSpPr/>
            <p:nvPr>
              <p:custDataLst>
                <p:tags r:id="rId40"/>
              </p:custDataLst>
            </p:nvPr>
          </p:nvSpPr>
          <p:spPr bwMode="auto">
            <a:xfrm>
              <a:off x="2160" y="8063"/>
              <a:ext cx="769" cy="628"/>
            </a:xfrm>
            <a:prstGeom prst="rect">
              <a:avLst/>
            </a:prstGeom>
            <a:noFill/>
            <a:ln>
              <a:noFill/>
            </a:ln>
          </p:spPr>
          <p:txBody>
            <a:bodyPr wrap="square" rtlCol="0">
              <a:spAutoFit/>
            </a:bodyPr>
            <a:p>
              <a:r>
                <a:rPr lang="en-US" altLang="zh-CN" sz="2000" b="1">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05</a:t>
              </a:r>
              <a:endParaRPr lang="en-US" altLang="zh-CN" sz="2000" b="1">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cxnSp>
          <p:nvCxnSpPr>
            <p:cNvPr id="4" name="直接连接符 3"/>
            <p:cNvCxnSpPr/>
            <p:nvPr>
              <p:custDataLst>
                <p:tags r:id="rId41"/>
              </p:custDataLst>
            </p:nvPr>
          </p:nvCxnSpPr>
          <p:spPr>
            <a:xfrm>
              <a:off x="3040" y="8249"/>
              <a:ext cx="0" cy="28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Tree>
    <p:custDataLst>
      <p:tags r:id="rId42"/>
    </p:custData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a:off x="1041400" y="1818005"/>
            <a:ext cx="9365615" cy="2525395"/>
          </a:xfrm>
          <a:prstGeom prst="roundRect">
            <a:avLst>
              <a:gd name="adj" fmla="val 8674"/>
            </a:avLst>
          </a:prstGeom>
          <a:solidFill>
            <a:schemeClr val="accent1">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递推计算</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982345" y="1012825"/>
            <a:ext cx="10529570" cy="565150"/>
          </a:xfrm>
          <a:prstGeom prst="rect">
            <a:avLst/>
          </a:prstGeom>
        </p:spPr>
        <p:txBody>
          <a:bodyPr wrap="square">
            <a:noAutofit/>
          </a:bodyPr>
          <a:p>
            <a:pPr indent="0" fontAlgn="auto">
              <a:lnSpc>
                <a:spcPct val="150000"/>
              </a:lnSpc>
            </a:pP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递推算法是一种特殊形式的迭代算法，它通过定义初始条件和递推关系来生成序列中的每一项。</a:t>
            </a:r>
            <a:endPar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5" name="文本框 4"/>
          <p:cNvSpPr txBox="1"/>
          <p:nvPr/>
        </p:nvSpPr>
        <p:spPr>
          <a:xfrm>
            <a:off x="996315" y="4684395"/>
            <a:ext cx="9410700" cy="922020"/>
          </a:xfrm>
          <a:prstGeom prst="rect">
            <a:avLst/>
          </a:prstGeom>
        </p:spPr>
        <p:txBody>
          <a:bodyPr wrap="square">
            <a:spAutoFit/>
          </a:bodyPr>
          <a:p>
            <a:pPr indent="0" fontAlgn="auto">
              <a:lnSpc>
                <a:spcPct val="150000"/>
              </a:lnSpc>
            </a:pP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递推计算和迭代计算一样无法使用向量化运算。在 </a:t>
            </a:r>
            <a:r>
              <a:rPr lang="en-US" altLang="zh-CN"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DolphinDB </a:t>
            </a: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中同样可以使用 </a:t>
            </a:r>
            <a:r>
              <a:rPr lang="en-US" altLang="zh-CN"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JIT </a:t>
            </a: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来提升计算性能。</a:t>
            </a:r>
            <a:endPar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8" name="文本框 7"/>
          <p:cNvSpPr txBox="1"/>
          <p:nvPr/>
        </p:nvSpPr>
        <p:spPr>
          <a:xfrm>
            <a:off x="1138555" y="1792605"/>
            <a:ext cx="8027670" cy="2491740"/>
          </a:xfrm>
          <a:prstGeom prst="rect">
            <a:avLst/>
          </a:prstGeom>
          <a:noFill/>
        </p:spPr>
        <p:txBody>
          <a:bodyPr wrap="square" rtlCol="0" anchor="t">
            <a:spAutoFit/>
          </a:bodyPr>
          <a:p>
            <a:pPr indent="0" fontAlgn="auto">
              <a:lnSpc>
                <a:spcPct val="150000"/>
              </a:lnSpc>
            </a:pPr>
            <a:r>
              <a:rPr lang="zh-CN" altLang="en-US">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其核心应用场景包括：</a:t>
            </a:r>
            <a:endPar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buFont typeface="Arial" panose="020B0604020202020204" pitchFamily="34" charset="0"/>
              <a:buChar char="•"/>
            </a:pPr>
            <a:endParaRPr lang="zh-CN" altLang="en-US" sz="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buFont typeface="Arial" panose="020B0604020202020204" pitchFamily="34" charset="0"/>
              <a:buChar char="•"/>
            </a:pP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数列生成：如斐波那契数列、阶乘、杨辉三角等。</a:t>
            </a:r>
            <a:endPar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a:p>
            <a:pPr marL="285750" indent="-285750" fontAlgn="auto">
              <a:lnSpc>
                <a:spcPct val="150000"/>
              </a:lnSpc>
              <a:buFont typeface="Arial" panose="020B0604020202020204" pitchFamily="34" charset="0"/>
              <a:buChar char="•"/>
            </a:pP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动态规划：如背包问题、最短路径问题（利用子问题递推求解）。</a:t>
            </a:r>
            <a:endPar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a:p>
            <a:pPr marL="285750" indent="-285750" fontAlgn="auto">
              <a:lnSpc>
                <a:spcPct val="150000"/>
              </a:lnSpc>
              <a:buFont typeface="Arial" panose="020B0604020202020204" pitchFamily="34" charset="0"/>
              <a:buChar char="•"/>
            </a:pP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数学函数计算：如多项式求值（霍纳法则）、递推公式定义的函数。</a:t>
            </a:r>
            <a:endPar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a:p>
            <a:pPr marL="285750" indent="-285750" fontAlgn="auto">
              <a:lnSpc>
                <a:spcPct val="150000"/>
              </a:lnSpc>
              <a:buFont typeface="Arial" panose="020B0604020202020204" pitchFamily="34" charset="0"/>
              <a:buChar char="•"/>
            </a:pP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计算机科学算法：如递归下降解析、分治算法（归并排序、快速排序）。</a:t>
            </a:r>
            <a:endPar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a:p>
            <a:pPr marL="285750" indent="-285750" fontAlgn="auto">
              <a:lnSpc>
                <a:spcPct val="150000"/>
              </a:lnSpc>
              <a:buFont typeface="Arial" panose="020B0604020202020204" pitchFamily="34" charset="0"/>
              <a:buChar char="•"/>
            </a:pP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概率与统计：如马尔可夫链、递推期望计算。</a:t>
            </a:r>
            <a:endPar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4" name="椭圆 3"/>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3"/>
    </p:custData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JIT </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在递推计算的应用：计算股票平均持仓成本</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4" name="文本框 3"/>
          <p:cNvSpPr txBox="1"/>
          <p:nvPr/>
        </p:nvSpPr>
        <p:spPr>
          <a:xfrm>
            <a:off x="835660" y="1034415"/>
            <a:ext cx="5034915" cy="1568450"/>
          </a:xfrm>
          <a:prstGeom prst="rect">
            <a:avLst/>
          </a:prstGeom>
        </p:spPr>
        <p:txBody>
          <a:bodyPr wrap="square">
            <a:spAutoFit/>
          </a:bodyPr>
          <a:p>
            <a:pPr indent="0" algn="just" fontAlgn="auto">
              <a:lnSpc>
                <a:spcPct val="150000"/>
              </a:lnSpc>
            </a:pPr>
            <a:r>
              <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平均持仓成本是指投资者在一段时间内通过多次买入同一金融资产而形成的平均购买价格。平均持仓成本可以帮助投资者评估自己的投资绩效，并作为决定是否继续持有该资产或者增加</a:t>
            </a:r>
            <a:r>
              <a:rPr lang="en-US" altLang="zh-CN"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减少仓位的依据。</a:t>
            </a:r>
            <a:endPar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grpSp>
        <p:nvGrpSpPr>
          <p:cNvPr id="12" name="组合 11"/>
          <p:cNvGrpSpPr/>
          <p:nvPr/>
        </p:nvGrpSpPr>
        <p:grpSpPr>
          <a:xfrm>
            <a:off x="835660" y="2809875"/>
            <a:ext cx="5034280" cy="2524760"/>
            <a:chOff x="1402" y="4425"/>
            <a:chExt cx="7928" cy="3976"/>
          </a:xfrm>
        </p:grpSpPr>
        <p:sp>
          <p:nvSpPr>
            <p:cNvPr id="8" name="圆角矩形 7"/>
            <p:cNvSpPr/>
            <p:nvPr/>
          </p:nvSpPr>
          <p:spPr>
            <a:xfrm>
              <a:off x="1402" y="4425"/>
              <a:ext cx="7928" cy="3977"/>
            </a:xfrm>
            <a:prstGeom prst="roundRect">
              <a:avLst>
                <a:gd name="adj" fmla="val 8674"/>
              </a:avLst>
            </a:prstGeom>
            <a:solidFill>
              <a:schemeClr val="accent1">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1" name="文本框 10"/>
            <p:cNvSpPr txBox="1"/>
            <p:nvPr/>
          </p:nvSpPr>
          <p:spPr>
            <a:xfrm>
              <a:off x="1545" y="4452"/>
              <a:ext cx="7643" cy="3924"/>
            </a:xfrm>
            <a:prstGeom prst="rect">
              <a:avLst/>
            </a:prstGeom>
            <a:noFill/>
          </p:spPr>
          <p:txBody>
            <a:bodyPr wrap="square" rtlCol="0" anchor="t">
              <a:spAutoFit/>
            </a:bodyPr>
            <a:p>
              <a:pPr indent="0" algn="just" fontAlgn="auto">
                <a:lnSpc>
                  <a:spcPct val="150000"/>
                </a:lnSpc>
              </a:pP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计算平均持仓成本主要遵循以下两个规则：</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algn="just" fontAlgn="auto">
                <a:lnSpc>
                  <a:spcPct val="150000"/>
                </a:lnSpc>
              </a:pPr>
              <a:endParaRPr lang="zh-CN" altLang="en-US" sz="8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lgn="just" fontAlgn="auto">
                <a:lnSpc>
                  <a:spcPct val="150000"/>
                </a:lnSpc>
                <a:buFont typeface="Arial" panose="020B0604020202020204" pitchFamily="34" charset="0"/>
                <a:buChar char="•"/>
              </a:pP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平均持仓成本</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所有购买股票的成本之和</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购买数量。</a:t>
              </a:r>
              <a:endPar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lgn="just" fontAlgn="auto">
                <a:lnSpc>
                  <a:spcPct val="150000"/>
                </a:lnSpc>
                <a:buFont typeface="Arial" panose="020B0604020202020204" pitchFamily="34" charset="0"/>
                <a:buChar char="•"/>
              </a:pP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当买入股票时，更新平均持仓成本；当卖出股票时，平均持仓成本不变；当股票全部卖出即空仓后，持仓成本清零重新计算。</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grpSp>
      <p:sp>
        <p:nvSpPr>
          <p:cNvPr id="3" name="文本框 2"/>
          <p:cNvSpPr txBox="1"/>
          <p:nvPr/>
        </p:nvSpPr>
        <p:spPr>
          <a:xfrm>
            <a:off x="835660" y="5542280"/>
            <a:ext cx="5205095" cy="829945"/>
          </a:xfrm>
          <a:prstGeom prst="rect">
            <a:avLst/>
          </a:prstGeom>
        </p:spPr>
        <p:txBody>
          <a:bodyPr wrap="square">
            <a:spAutoFit/>
          </a:bodyPr>
          <a:p>
            <a:pPr indent="0" algn="l" fontAlgn="auto">
              <a:lnSpc>
                <a:spcPct val="150000"/>
              </a:lnSpc>
            </a:pPr>
            <a:r>
              <a:rPr lang="zh-CN" altLang="en-US" sz="16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假设 </a:t>
            </a:r>
            <a:r>
              <a:rPr lang="en-US" altLang="zh-CN" sz="16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price </a:t>
            </a:r>
            <a:r>
              <a:rPr lang="zh-CN" altLang="en-US" sz="16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是成交金额，</a:t>
            </a:r>
            <a:r>
              <a:rPr lang="en-US" altLang="zh-CN" sz="16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amount </a:t>
            </a:r>
            <a:r>
              <a:rPr lang="zh-CN" altLang="en-US" sz="16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是成交数量，</a:t>
            </a:r>
            <a:r>
              <a:rPr lang="en-US" altLang="zh-CN" sz="16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amount  &gt; 0 </a:t>
            </a:r>
            <a:r>
              <a:rPr lang="zh-CN" altLang="en-US" sz="16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表示买入股票，</a:t>
            </a:r>
            <a:r>
              <a:rPr lang="en-US" altLang="zh-CN" sz="16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amount &lt; 0 </a:t>
            </a:r>
            <a:r>
              <a:rPr lang="zh-CN" altLang="en-US" sz="16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表示卖出股票。</a:t>
            </a:r>
            <a:endParaRPr lang="zh-CN" altLang="en-US" sz="16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5" name="文本框 4"/>
          <p:cNvSpPr txBox="1"/>
          <p:nvPr/>
        </p:nvSpPr>
        <p:spPr>
          <a:xfrm>
            <a:off x="6316345" y="1092200"/>
            <a:ext cx="5080000" cy="5015865"/>
          </a:xfrm>
          <a:prstGeom prst="rect">
            <a:avLst/>
          </a:prstGeom>
        </p:spPr>
        <p:txBody>
          <a:bodyPr>
            <a:spAutoFit/>
          </a:bodyPr>
          <a:p>
            <a:pPr indent="0" fontAlgn="auto">
              <a:lnSpc>
                <a:spcPct val="100000"/>
              </a:lnSpc>
            </a:pPr>
            <a:r>
              <a:rPr lang="en-US" altLang="zh-CN" sz="1600" b="0">
                <a:solidFill>
                  <a:srgbClr val="AA6F00"/>
                </a:solidFill>
                <a:latin typeface="MyFont" panose="02010609030101010101" charset="-122"/>
                <a:ea typeface="MyFont" panose="02010609030101010101" charset="-122"/>
              </a:rPr>
              <a:t>@jit</a:t>
            </a:r>
            <a:endParaRPr lang="en-US" altLang="zh-CN" sz="1600" b="0">
              <a:solidFill>
                <a:srgbClr val="AA6F00"/>
              </a:solidFill>
              <a:latin typeface="MyFont" panose="02010609030101010101" charset="-122"/>
              <a:ea typeface="MyFont" panose="02010609030101010101" charset="-122"/>
            </a:endParaRPr>
          </a:p>
          <a:p>
            <a:pPr indent="0" fontAlgn="auto">
              <a:lnSpc>
                <a:spcPct val="100000"/>
              </a:lnSpc>
            </a:pPr>
            <a:r>
              <a:rPr lang="en-US" altLang="zh-CN" sz="1600" b="0">
                <a:solidFill>
                  <a:srgbClr val="AF00DB"/>
                </a:solidFill>
                <a:latin typeface="MyFont" panose="02010609030101010101" charset="-122"/>
                <a:ea typeface="MyFont" panose="02010609030101010101" charset="-122"/>
              </a:rPr>
              <a:t>def </a:t>
            </a:r>
            <a:r>
              <a:rPr lang="en-US" altLang="zh-CN" sz="1600" b="1">
                <a:solidFill>
                  <a:srgbClr val="000000"/>
                </a:solidFill>
                <a:latin typeface="MyFont" panose="02010609030101010101" charset="-122"/>
                <a:ea typeface="MyFont" panose="02010609030101010101" charset="-122"/>
              </a:rPr>
              <a:t>holdingCost</a:t>
            </a:r>
            <a:r>
              <a:rPr lang="en-US" altLang="zh-CN" sz="1600" b="0">
                <a:solidFill>
                  <a:srgbClr val="000000"/>
                </a:solidFill>
                <a:latin typeface="MyFont" panose="02010609030101010101" charset="-122"/>
                <a:ea typeface="MyFont" panose="02010609030101010101" charset="-122"/>
              </a:rPr>
              <a:t>(price, amount){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holding </a:t>
            </a:r>
            <a:r>
              <a:rPr lang="en-US" altLang="zh-CN" sz="1600" b="0">
                <a:solidFill>
                  <a:srgbClr val="FF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0.0</a:t>
            </a:r>
            <a:endParaRPr lang="en-US" altLang="zh-CN" sz="1600" b="0">
              <a:solidFill>
                <a:srgbClr val="00A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cost </a:t>
            </a:r>
            <a:r>
              <a:rPr lang="en-US" altLang="zh-CN" sz="1600" b="0">
                <a:solidFill>
                  <a:srgbClr val="FF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0.0</a:t>
            </a:r>
            <a:endParaRPr lang="en-US" altLang="zh-CN" sz="1600" b="0">
              <a:solidFill>
                <a:srgbClr val="00A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n </a:t>
            </a:r>
            <a:r>
              <a:rPr lang="en-US" altLang="zh-CN" sz="1600" b="0">
                <a:solidFill>
                  <a:srgbClr val="FF0000"/>
                </a:solidFill>
                <a:latin typeface="MyFont" panose="02010609030101010101" charset="-122"/>
                <a:ea typeface="MyFont" panose="02010609030101010101" charset="-122"/>
              </a:rPr>
              <a:t>= </a:t>
            </a:r>
            <a:r>
              <a:rPr lang="en-US" altLang="zh-CN" sz="1600" b="1">
                <a:solidFill>
                  <a:srgbClr val="000000"/>
                </a:solidFill>
                <a:latin typeface="MyFont" panose="02010609030101010101" charset="-122"/>
                <a:ea typeface="MyFont" panose="02010609030101010101" charset="-122"/>
              </a:rPr>
              <a:t>size</a:t>
            </a:r>
            <a:r>
              <a:rPr lang="en-US" altLang="zh-CN" sz="1600" b="0">
                <a:solidFill>
                  <a:srgbClr val="000000"/>
                </a:solidFill>
                <a:latin typeface="MyFont" panose="02010609030101010101" charset="-122"/>
                <a:ea typeface="MyFont" panose="02010609030101010101" charset="-122"/>
              </a:rPr>
              <a:t>(price)</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avgPrices </a:t>
            </a:r>
            <a:r>
              <a:rPr lang="en-US" altLang="zh-CN" sz="1600" b="0">
                <a:solidFill>
                  <a:srgbClr val="FF0000"/>
                </a:solidFill>
                <a:latin typeface="MyFont" panose="02010609030101010101" charset="-122"/>
                <a:ea typeface="MyFont" panose="02010609030101010101" charset="-122"/>
              </a:rPr>
              <a:t>= </a:t>
            </a:r>
            <a:r>
              <a:rPr lang="en-US" altLang="zh-CN" sz="1600" b="1">
                <a:solidFill>
                  <a:srgbClr val="000000"/>
                </a:solidFill>
                <a:latin typeface="MyFont" panose="02010609030101010101" charset="-122"/>
                <a:ea typeface="MyFont" panose="02010609030101010101" charset="-122"/>
              </a:rPr>
              <a:t>array</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00EE"/>
                </a:solidFill>
                <a:latin typeface="MyFont" panose="02010609030101010101" charset="-122"/>
                <a:ea typeface="MyFont" panose="02010609030101010101" charset="-122"/>
              </a:rPr>
              <a:t>DOUBLE</a:t>
            </a:r>
            <a:r>
              <a:rPr lang="en-US" altLang="zh-CN" sz="1600" b="0">
                <a:solidFill>
                  <a:srgbClr val="000000"/>
                </a:solidFill>
                <a:latin typeface="MyFont" panose="02010609030101010101" charset="-122"/>
                <a:ea typeface="MyFont" panose="02010609030101010101" charset="-122"/>
              </a:rPr>
              <a:t>, n)</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r>
              <a:rPr lang="en-US" altLang="zh-CN" sz="1600" b="0">
                <a:solidFill>
                  <a:srgbClr val="AF00DB"/>
                </a:solidFill>
                <a:latin typeface="MyFont" panose="02010609030101010101" charset="-122"/>
                <a:ea typeface="MyFont" panose="02010609030101010101" charset="-122"/>
              </a:rPr>
              <a:t>for</a:t>
            </a:r>
            <a:r>
              <a:rPr lang="en-US" altLang="zh-CN" sz="1600" b="0">
                <a:solidFill>
                  <a:srgbClr val="000000"/>
                </a:solidFill>
                <a:latin typeface="MyFont" panose="02010609030101010101" charset="-122"/>
                <a:ea typeface="MyFont" panose="02010609030101010101" charset="-122"/>
              </a:rPr>
              <a:t> (i </a:t>
            </a:r>
            <a:r>
              <a:rPr lang="en-US" altLang="zh-CN" sz="1600" b="0">
                <a:solidFill>
                  <a:srgbClr val="AF00DB"/>
                </a:solidFill>
                <a:latin typeface="MyFont" panose="02010609030101010101" charset="-122"/>
                <a:ea typeface="MyFont" panose="02010609030101010101" charset="-122"/>
              </a:rPr>
              <a:t>in</a:t>
            </a:r>
            <a:r>
              <a:rPr lang="en-US" altLang="zh-CN" sz="1600" b="0">
                <a:solidFill>
                  <a:srgbClr val="00A000"/>
                </a:solidFill>
                <a:latin typeface="MyFont" panose="02010609030101010101" charset="-122"/>
                <a:ea typeface="MyFont" panose="02010609030101010101" charset="-122"/>
              </a:rPr>
              <a:t>0</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n){</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holding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amount[i]</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cost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amount[i]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price[i]</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r>
              <a:rPr lang="en-US" altLang="zh-CN" sz="1600" b="1">
                <a:solidFill>
                  <a:srgbClr val="000000"/>
                </a:solidFill>
                <a:latin typeface="MyFont" panose="02010609030101010101" charset="-122"/>
                <a:ea typeface="MyFont" panose="02010609030101010101" charset="-122"/>
              </a:rPr>
              <a:t>if</a:t>
            </a:r>
            <a:r>
              <a:rPr lang="en-US" altLang="zh-CN" sz="1600" b="0">
                <a:solidFill>
                  <a:srgbClr val="000000"/>
                </a:solidFill>
                <a:latin typeface="MyFont" panose="02010609030101010101" charset="-122"/>
                <a:ea typeface="MyFont" panose="02010609030101010101" charset="-122"/>
              </a:rPr>
              <a:t>(holding </a:t>
            </a:r>
            <a:r>
              <a:rPr lang="en-US" altLang="zh-CN" sz="1600" b="0">
                <a:solidFill>
                  <a:srgbClr val="FF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0</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cost </a:t>
            </a:r>
            <a:r>
              <a:rPr lang="en-US" altLang="zh-CN" sz="1600" b="0">
                <a:solidFill>
                  <a:srgbClr val="FF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0.0</a:t>
            </a:r>
            <a:endParaRPr lang="en-US" altLang="zh-CN" sz="1600" b="0">
              <a:solidFill>
                <a:srgbClr val="00A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avgPrices[i] </a:t>
            </a:r>
            <a:r>
              <a:rPr lang="en-US" altLang="zh-CN" sz="1600" b="0">
                <a:solidFill>
                  <a:srgbClr val="FF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0.0</a:t>
            </a:r>
            <a:endParaRPr lang="en-US" altLang="zh-CN" sz="1600" b="0">
              <a:solidFill>
                <a:srgbClr val="00A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r>
              <a:rPr lang="en-US" altLang="zh-CN" sz="1600" b="0">
                <a:solidFill>
                  <a:srgbClr val="AF00DB"/>
                </a:solidFill>
                <a:latin typeface="MyFont" panose="02010609030101010101" charset="-122"/>
                <a:ea typeface="MyFont" panose="02010609030101010101" charset="-122"/>
              </a:rPr>
              <a:t>elseif</a:t>
            </a:r>
            <a:r>
              <a:rPr lang="en-US" altLang="zh-CN" sz="1600" b="0">
                <a:solidFill>
                  <a:srgbClr val="000000"/>
                </a:solidFill>
                <a:latin typeface="MyFont" panose="02010609030101010101" charset="-122"/>
                <a:ea typeface="MyFont" panose="02010609030101010101" charset="-122"/>
              </a:rPr>
              <a:t> (amount[i] </a:t>
            </a:r>
            <a:r>
              <a:rPr lang="en-US" altLang="zh-CN" sz="1600" b="0">
                <a:solidFill>
                  <a:srgbClr val="FF0000"/>
                </a:solidFill>
                <a:latin typeface="MyFont" panose="02010609030101010101" charset="-122"/>
                <a:ea typeface="MyFont" panose="02010609030101010101" charset="-122"/>
              </a:rPr>
              <a:t>&gt; </a:t>
            </a:r>
            <a:r>
              <a:rPr lang="en-US" altLang="zh-CN" sz="1600" b="0">
                <a:solidFill>
                  <a:srgbClr val="00A000"/>
                </a:solidFill>
                <a:latin typeface="MyFont" panose="02010609030101010101" charset="-122"/>
                <a:ea typeface="MyFont" panose="02010609030101010101" charset="-122"/>
              </a:rPr>
              <a:t>0</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avgPrices[i]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cost\holding</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r>
              <a:rPr lang="en-US" altLang="zh-CN" sz="1600" b="0">
                <a:solidFill>
                  <a:srgbClr val="AF00DB"/>
                </a:solidFill>
                <a:latin typeface="MyFont" panose="02010609030101010101" charset="-122"/>
                <a:ea typeface="MyFont" panose="02010609030101010101" charset="-122"/>
              </a:rPr>
              <a:t>else</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avgPrices[i]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avgPrices[i</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1</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r>
              <a:rPr lang="en-US" altLang="zh-CN" sz="1600" b="0">
                <a:solidFill>
                  <a:srgbClr val="AF00DB"/>
                </a:solidFill>
                <a:latin typeface="MyFont" panose="02010609030101010101" charset="-122"/>
                <a:ea typeface="MyFont" panose="02010609030101010101" charset="-122"/>
              </a:rPr>
              <a:t>return</a:t>
            </a:r>
            <a:r>
              <a:rPr lang="en-US" altLang="zh-CN" sz="1600" b="0">
                <a:solidFill>
                  <a:srgbClr val="000000"/>
                </a:solidFill>
                <a:latin typeface="MyFont" panose="02010609030101010101" charset="-122"/>
                <a:ea typeface="MyFont" panose="02010609030101010101" charset="-122"/>
              </a:rPr>
              <a:t> avgPrices</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p:txBody>
      </p:sp>
      <p:sp>
        <p:nvSpPr>
          <p:cNvPr id="7" name="矩形 6"/>
          <p:cNvSpPr/>
          <p:nvPr>
            <p:custDataLst>
              <p:tags r:id="rId3"/>
            </p:custDataLst>
          </p:nvPr>
        </p:nvSpPr>
        <p:spPr>
          <a:xfrm>
            <a:off x="6316345" y="1038225"/>
            <a:ext cx="5441950" cy="512381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6" name="椭圆 5"/>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4"/>
    </p:custData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JIT </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在迭代计算的应用：</a:t>
            </a:r>
            <a:r>
              <a:rPr lang="zh-CN" altLang="en-US" sz="2400" b="1" noProof="0" dirty="0">
                <a:ln>
                  <a:noFill/>
                </a:ln>
                <a:solidFill>
                  <a:srgbClr val="022EA6"/>
                </a:solidFill>
                <a:effectLst/>
                <a:uLnTx/>
                <a:uFillTx/>
                <a:latin typeface="阿里巴巴普惠体 3.0 55 Regular" panose="00020600040101010101" charset="-122"/>
                <a:ea typeface="阿里巴巴普惠体 3.0 55 Regular" panose="00020600040101010101" charset="-122"/>
                <a:sym typeface="+mn-ea"/>
              </a:rPr>
              <a:t>计算股票平均持仓成本</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graphicFrame>
        <p:nvGraphicFramePr>
          <p:cNvPr id="4" name="表格 3"/>
          <p:cNvGraphicFramePr/>
          <p:nvPr>
            <p:custDataLst>
              <p:tags r:id="rId3"/>
            </p:custDataLst>
          </p:nvPr>
        </p:nvGraphicFramePr>
        <p:xfrm>
          <a:off x="1041400" y="2282825"/>
          <a:ext cx="7959725" cy="1611630"/>
        </p:xfrm>
        <a:graphic>
          <a:graphicData uri="http://schemas.openxmlformats.org/drawingml/2006/table">
            <a:tbl>
              <a:tblPr firstRow="1" bandRow="1">
                <a:tableStyleId>{F5AE5E3F-F479-4E44-B0B9-68239D7C50F3}</a:tableStyleId>
              </a:tblPr>
              <a:tblGrid>
                <a:gridCol w="2804160"/>
                <a:gridCol w="1419225"/>
                <a:gridCol w="1317625"/>
                <a:gridCol w="1216025"/>
                <a:gridCol w="1202690"/>
              </a:tblGrid>
              <a:tr h="422910">
                <a:tc>
                  <a:txBody>
                    <a:bodyPr/>
                    <a:p>
                      <a:pPr marL="0" indent="0" algn="ctr" fontAlgn="t">
                        <a:spcBef>
                          <a:spcPct val="0"/>
                        </a:spcBef>
                        <a:spcAft>
                          <a:spcPct val="0"/>
                        </a:spcAft>
                      </a:pP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每只股票的行数 </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n</a:t>
                      </a:r>
                      <a:endPar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 5 K</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1 W</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10 W</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100 W</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0">
                <a:tc>
                  <a:txBody>
                    <a:bodyPr/>
                    <a:p>
                      <a:pPr marL="0" indent="0" algn="ctr" fontAlgn="t">
                        <a:spcBef>
                          <a:spcPct val="0"/>
                        </a:spcBef>
                        <a:spcAft>
                          <a:spcPct val="0"/>
                        </a:spcAft>
                      </a:pP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未优化的计算用时（</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ms</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118</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223</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2242</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22688</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0">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JIT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优化后的计算用时（</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ms</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 38</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44</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145</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1370</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0">
                <a:tc>
                  <a:txBody>
                    <a:bodyPr/>
                    <a:p>
                      <a:pPr marL="0" indent="0" algn="ctr" fontAlgn="t">
                        <a:spcBef>
                          <a:spcPct val="0"/>
                        </a:spcBef>
                        <a:spcAft>
                          <a:spcPct val="0"/>
                        </a:spcAft>
                      </a:pPr>
                      <a:r>
                        <a:rPr lang="zh-CN" altLang="en-US" sz="1600">
                          <a:latin typeface="阿里巴巴普惠体 3.0 55 Regular" panose="00020600040101010101" charset="-122"/>
                          <a:ea typeface="阿里巴巴普惠体 3.0 55 Regular" panose="00020600040101010101" charset="-122"/>
                        </a:rPr>
                        <a:t>性能提升倍数</a:t>
                      </a:r>
                      <a:endParaRPr lang="zh-CN" altLang="en-US"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 3.11</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5.07</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15.46</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16.56</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r>
            </a:tbl>
          </a:graphicData>
        </a:graphic>
      </p:graphicFrame>
      <p:sp>
        <p:nvSpPr>
          <p:cNvPr id="6" name="文本框 5"/>
          <p:cNvSpPr txBox="1"/>
          <p:nvPr/>
        </p:nvSpPr>
        <p:spPr>
          <a:xfrm>
            <a:off x="901700" y="1557655"/>
            <a:ext cx="6096000" cy="368300"/>
          </a:xfrm>
          <a:prstGeom prst="rect">
            <a:avLst/>
          </a:prstGeom>
          <a:noFill/>
        </p:spPr>
        <p:txBody>
          <a:bodyPr wrap="square" rtlCol="0" anchor="t">
            <a:spAutoFit/>
          </a:bodyPr>
          <a:p>
            <a:r>
              <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rPr>
              <a:t>使用</a:t>
            </a:r>
            <a:r>
              <a:rPr lang="en-US" altLang="zh-CN" b="1">
                <a:latin typeface="阿里巴巴普惠体 3.0 55 Regular" panose="00020600040101010101" charset="-122"/>
                <a:ea typeface="阿里巴巴普惠体 3.0 55 Regular" panose="00020600040101010101" charset="-122"/>
                <a:cs typeface="阿里巴巴普惠体 3.0 55 Regular" panose="00020600040101010101" charset="-122"/>
              </a:rPr>
              <a:t> JIT </a:t>
            </a:r>
            <a:r>
              <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rPr>
              <a:t>计算持仓成本的性能对比：</a:t>
            </a:r>
            <a:endPar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1" name="文本框 10"/>
          <p:cNvSpPr txBox="1"/>
          <p:nvPr/>
        </p:nvSpPr>
        <p:spPr>
          <a:xfrm>
            <a:off x="901700" y="4430395"/>
            <a:ext cx="8098790" cy="922020"/>
          </a:xfrm>
          <a:prstGeom prst="rect">
            <a:avLst/>
          </a:prstGeom>
        </p:spPr>
        <p:txBody>
          <a:bodyPr wrap="square">
            <a:spAutoFit/>
          </a:bodyPr>
          <a:p>
            <a:pPr indent="0" fontAlgn="auto">
              <a:lnSpc>
                <a:spcPct val="150000"/>
              </a:lnSpc>
            </a:pP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可以发现，在计算平均持仓成本的场景里，</a:t>
            </a:r>
            <a:r>
              <a:rPr lang="en-US" altLang="zh-CN"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JIT </a:t>
            </a: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能有效提升计算性能，且随着数据量的增加，提升效果会更明显。</a:t>
            </a:r>
            <a:endPar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3" name="椭圆 2"/>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4"/>
    </p:custData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5" name="图片 4"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flipH="1">
            <a:off x="-1351280" y="0"/>
            <a:ext cx="13543280" cy="6951345"/>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3" name="椭圆 12"/>
          <p:cNvSpPr/>
          <p:nvPr/>
        </p:nvSpPr>
        <p:spPr>
          <a:xfrm rot="6960000">
            <a:off x="1805940" y="190373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7" name="文本框 6"/>
          <p:cNvSpPr txBox="1"/>
          <p:nvPr/>
        </p:nvSpPr>
        <p:spPr>
          <a:xfrm>
            <a:off x="2402205" y="2419350"/>
            <a:ext cx="1810385" cy="768350"/>
          </a:xfrm>
          <a:prstGeom prst="rect">
            <a:avLst/>
          </a:prstGeom>
          <a:noFill/>
        </p:spPr>
        <p:txBody>
          <a:bodyPr wrap="square" rtlCol="0">
            <a:spAutoFit/>
          </a:bodyPr>
          <a:lstStyle/>
          <a:p>
            <a:r>
              <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rPr>
              <a:t>04</a:t>
            </a:r>
            <a:endPar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endParaRPr>
          </a:p>
        </p:txBody>
      </p:sp>
      <p:sp>
        <p:nvSpPr>
          <p:cNvPr id="9" name="文本框 8"/>
          <p:cNvSpPr txBox="1"/>
          <p:nvPr/>
        </p:nvSpPr>
        <p:spPr>
          <a:xfrm>
            <a:off x="2402205" y="3246120"/>
            <a:ext cx="9174480" cy="922020"/>
          </a:xfrm>
          <a:prstGeom prst="rect">
            <a:avLst/>
          </a:prstGeom>
          <a:noFill/>
        </p:spPr>
        <p:txBody>
          <a:bodyPr wrap="square" rtlCol="0">
            <a:spAutoFit/>
          </a:bodyPr>
          <a:lstStyle/>
          <a:p>
            <a:pPr algn="l"/>
            <a:r>
              <a:rPr lang="en-US" altLang="zh-CN" sz="54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JIT </a:t>
            </a:r>
            <a:r>
              <a:rPr lang="zh-CN" altLang="en-US" sz="54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在流计算中的应用</a:t>
            </a:r>
            <a:endParaRPr lang="zh-CN" altLang="en-US" sz="5400" dirty="0">
              <a:solidFill>
                <a:schemeClr val="bg1"/>
              </a:solidFill>
              <a:latin typeface="Noto Sans S Chinese Regular" panose="020B0500000000000000" pitchFamily="34" charset="-128"/>
              <a:ea typeface="Noto Sans S Chinese Regular" panose="020B0500000000000000" pitchFamily="34" charset="-128"/>
            </a:endParaRPr>
          </a:p>
        </p:txBody>
      </p:sp>
      <p:grpSp>
        <p:nvGrpSpPr>
          <p:cNvPr id="14" name="组合 13"/>
          <p:cNvGrpSpPr/>
          <p:nvPr/>
        </p:nvGrpSpPr>
        <p:grpSpPr>
          <a:xfrm>
            <a:off x="11428427" y="340526"/>
            <a:ext cx="388923" cy="346007"/>
            <a:chOff x="3933635" y="-1495234"/>
            <a:chExt cx="842211" cy="749278"/>
          </a:xfrm>
          <a:solidFill>
            <a:schemeClr val="bg1">
              <a:alpha val="86000"/>
            </a:schemeClr>
          </a:solidFill>
        </p:grpSpPr>
        <p:grpSp>
          <p:nvGrpSpPr>
            <p:cNvPr id="15" name="组合 14"/>
            <p:cNvGrpSpPr/>
            <p:nvPr/>
          </p:nvGrpSpPr>
          <p:grpSpPr>
            <a:xfrm>
              <a:off x="3933635" y="-1495234"/>
              <a:ext cx="203846" cy="749278"/>
              <a:chOff x="3933635" y="-1487213"/>
              <a:chExt cx="203846" cy="749278"/>
            </a:xfrm>
            <a:grpFill/>
          </p:grpSpPr>
          <p:sp>
            <p:nvSpPr>
              <p:cNvPr id="16" name="椭圆 15"/>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7" name="椭圆 16"/>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8" name="椭圆 17"/>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9" name="组合 18"/>
            <p:cNvGrpSpPr/>
            <p:nvPr/>
          </p:nvGrpSpPr>
          <p:grpSpPr>
            <a:xfrm>
              <a:off x="4252817" y="-1495234"/>
              <a:ext cx="203846" cy="749278"/>
              <a:chOff x="4254477" y="-1495234"/>
              <a:chExt cx="203846" cy="749278"/>
            </a:xfrm>
            <a:grpFill/>
          </p:grpSpPr>
          <p:sp>
            <p:nvSpPr>
              <p:cNvPr id="20" name="椭圆 19"/>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3" name="椭圆 22"/>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5" name="椭圆 24"/>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26" name="组合 25"/>
            <p:cNvGrpSpPr/>
            <p:nvPr/>
          </p:nvGrpSpPr>
          <p:grpSpPr>
            <a:xfrm>
              <a:off x="4572000" y="-1495234"/>
              <a:ext cx="203846" cy="749278"/>
              <a:chOff x="4572000" y="-1503255"/>
              <a:chExt cx="203846" cy="749278"/>
            </a:xfrm>
            <a:grpFill/>
          </p:grpSpPr>
          <p:sp>
            <p:nvSpPr>
              <p:cNvPr id="27" name="椭圆 26"/>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8" name="椭圆 27"/>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9" name="椭圆 28"/>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30" name="直接连接符 29"/>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47" name="图片 46" descr="公司logo"/>
          <p:cNvPicPr>
            <a:picLocks noChangeAspect="1"/>
          </p:cNvPicPr>
          <p:nvPr>
            <p:custDataLst>
              <p:tags r:id="rId14"/>
            </p:custDataLst>
          </p:nvPr>
        </p:nvPicPr>
        <p:blipFill>
          <a:blip r:embed="rId15" cstate="screen"/>
          <a:stretch>
            <a:fillRect/>
          </a:stretch>
        </p:blipFill>
        <p:spPr>
          <a:xfrm>
            <a:off x="582930" y="356235"/>
            <a:ext cx="1620520" cy="889000"/>
          </a:xfrm>
          <a:prstGeom prst="rect">
            <a:avLst/>
          </a:prstGeom>
        </p:spPr>
      </p:pic>
    </p:spTree>
    <p:custDataLst>
      <p:tags r:id="rId16"/>
    </p:custData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7917180" y="4367530"/>
            <a:ext cx="1003300" cy="367665"/>
          </a:xfrm>
          <a:prstGeom prst="rect">
            <a:avLst/>
          </a:prstGeom>
          <a:solidFill>
            <a:schemeClr val="accent2">
              <a:lumMod val="40000"/>
              <a:lumOff val="60000"/>
            </a:schemeClr>
          </a:solidFill>
          <a:ln>
            <a:solidFill>
              <a:schemeClr val="accent2">
                <a:lumMod val="20000"/>
                <a:lumOff val="8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JIT </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与流计算</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996315" y="1012825"/>
            <a:ext cx="10133965" cy="565150"/>
          </a:xfrm>
          <a:prstGeom prst="rect">
            <a:avLst/>
          </a:prstGeom>
        </p:spPr>
        <p:txBody>
          <a:bodyPr wrap="square">
            <a:noAutofit/>
          </a:bodyPr>
          <a:p>
            <a:pPr indent="0" fontAlgn="auto">
              <a:lnSpc>
                <a:spcPct val="150000"/>
              </a:lnSpc>
            </a:pP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当</a:t>
            </a:r>
            <a:r>
              <a:rPr lang="zh-CN" altLang="en-US">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流计算场景中，</a:t>
            </a: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数据处理的逻辑很复杂时，单条</a:t>
            </a:r>
            <a:r>
              <a:rPr lang="en-US" altLang="zh-CN"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单批次数据的处理耗时可能会不达预期，甚至出现因为数据接收速度大于数据消费速度而产生的消费队列堆积的情况。所以，如何能提升数据消费速度，成为了流计算场景中的一个重点。</a:t>
            </a:r>
            <a:endPar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pPr>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pP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当数据处理逻辑比较复杂时，如使用很多循环语句进行处理的场景，可以利用</a:t>
            </a:r>
            <a:r>
              <a:rPr lang="en-US" altLang="zh-CN"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DolphinDB </a:t>
            </a: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的</a:t>
            </a:r>
            <a:r>
              <a:rPr lang="en-US" altLang="zh-CN"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JIT </a:t>
            </a: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功能，以提升数据处理的性能，达到降低流数据处理延时的目的。</a:t>
            </a:r>
            <a:endPar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pPr>
            <a:endPar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pPr>
            <a:endPar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pPr>
            <a:endPar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pP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文本框 3"/>
          <p:cNvSpPr txBox="1"/>
          <p:nvPr/>
        </p:nvSpPr>
        <p:spPr>
          <a:xfrm>
            <a:off x="996315" y="4254500"/>
            <a:ext cx="10134600" cy="506730"/>
          </a:xfrm>
          <a:prstGeom prst="rect">
            <a:avLst/>
          </a:prstGeom>
          <a:noFill/>
        </p:spPr>
        <p:txBody>
          <a:bodyPr wrap="square" rtlCol="0" anchor="t">
            <a:spAutoFit/>
          </a:bodyPr>
          <a:p>
            <a:pPr indent="0" fontAlgn="auto">
              <a:lnSpc>
                <a:spcPct val="150000"/>
              </a:lnSpc>
            </a:pPr>
            <a:r>
              <a:rPr lang="en-US" altLang="zh-CN" b="1">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subscribeTable</a:t>
            </a:r>
            <a:r>
              <a:rPr lang="en-US" altLang="zh-CN">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([server], tableName, [actionName], [offset=-1], handler, ...)</a:t>
            </a:r>
            <a:endParaRPr lang="en-US" altLang="zh-CN">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11" name="文本框 10"/>
          <p:cNvSpPr txBox="1"/>
          <p:nvPr/>
        </p:nvSpPr>
        <p:spPr>
          <a:xfrm>
            <a:off x="6399530" y="5129530"/>
            <a:ext cx="4064000" cy="337185"/>
          </a:xfrm>
          <a:prstGeom prst="rect">
            <a:avLst/>
          </a:prstGeom>
          <a:noFill/>
        </p:spPr>
        <p:txBody>
          <a:bodyPr wrap="square" rtlCol="0">
            <a:spAutoFit/>
          </a:bodyPr>
          <a:p>
            <a:pPr algn="ctr"/>
            <a:r>
              <a:rPr lang="zh-CN" altLang="en-US" sz="1600">
                <a:latin typeface="阿里巴巴普惠体 3.0 55 Regular" panose="00020600040101010101" charset="-122"/>
                <a:ea typeface="阿里巴巴普惠体 3.0 55 Regular" panose="00020600040101010101" charset="-122"/>
              </a:rPr>
              <a:t>回调函数：用于指定消费逻辑</a:t>
            </a:r>
            <a:endParaRPr lang="zh-CN" altLang="en-US" sz="1600">
              <a:latin typeface="阿里巴巴普惠体 3.0 55 Regular" panose="00020600040101010101" charset="-122"/>
              <a:ea typeface="阿里巴巴普惠体 3.0 55 Regular" panose="00020600040101010101" charset="-122"/>
            </a:endParaRPr>
          </a:p>
        </p:txBody>
      </p:sp>
      <p:sp>
        <p:nvSpPr>
          <p:cNvPr id="12" name="下箭头 11"/>
          <p:cNvSpPr/>
          <p:nvPr/>
        </p:nvSpPr>
        <p:spPr>
          <a:xfrm>
            <a:off x="8209280" y="4818380"/>
            <a:ext cx="431800" cy="241300"/>
          </a:xfrm>
          <a:prstGeom prst="downArrow">
            <a:avLst/>
          </a:prstGeom>
          <a:solidFill>
            <a:schemeClr val="accent2">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3" name="下箭头 12"/>
          <p:cNvSpPr/>
          <p:nvPr/>
        </p:nvSpPr>
        <p:spPr>
          <a:xfrm>
            <a:off x="8209280" y="5567680"/>
            <a:ext cx="431800" cy="241300"/>
          </a:xfrm>
          <a:prstGeom prst="downArrow">
            <a:avLst/>
          </a:prstGeom>
          <a:solidFill>
            <a:schemeClr val="accent2">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4" name="文本框 13"/>
          <p:cNvSpPr txBox="1"/>
          <p:nvPr/>
        </p:nvSpPr>
        <p:spPr>
          <a:xfrm>
            <a:off x="6412230" y="5897880"/>
            <a:ext cx="4064000" cy="337185"/>
          </a:xfrm>
          <a:prstGeom prst="rect">
            <a:avLst/>
          </a:prstGeom>
          <a:noFill/>
        </p:spPr>
        <p:txBody>
          <a:bodyPr wrap="square" rtlCol="0">
            <a:spAutoFit/>
          </a:bodyPr>
          <a:p>
            <a:pPr algn="ctr"/>
            <a:r>
              <a:rPr lang="zh-CN" altLang="en-US" sz="1600" b="1">
                <a:latin typeface="阿里巴巴普惠体 3.0 55 Regular" panose="00020600040101010101" charset="-122"/>
                <a:ea typeface="阿里巴巴普惠体 3.0 55 Regular" panose="00020600040101010101" charset="-122"/>
              </a:rPr>
              <a:t>可以通过</a:t>
            </a:r>
            <a:r>
              <a:rPr lang="en-US" altLang="zh-CN" sz="1600" b="1">
                <a:latin typeface="阿里巴巴普惠体 3.0 55 Regular" panose="00020600040101010101" charset="-122"/>
                <a:ea typeface="阿里巴巴普惠体 3.0 55 Regular" panose="00020600040101010101" charset="-122"/>
              </a:rPr>
              <a:t> JIT </a:t>
            </a:r>
            <a:r>
              <a:rPr lang="zh-CN" altLang="en-US" sz="1600" b="1">
                <a:latin typeface="阿里巴巴普惠体 3.0 55 Regular" panose="00020600040101010101" charset="-122"/>
                <a:ea typeface="阿里巴巴普惠体 3.0 55 Regular" panose="00020600040101010101" charset="-122"/>
              </a:rPr>
              <a:t>提升性能</a:t>
            </a:r>
            <a:endParaRPr lang="zh-CN" altLang="en-US" sz="1600" b="1">
              <a:latin typeface="阿里巴巴普惠体 3.0 55 Regular" panose="00020600040101010101" charset="-122"/>
              <a:ea typeface="阿里巴巴普惠体 3.0 55 Regular" panose="00020600040101010101" charset="-122"/>
            </a:endParaRPr>
          </a:p>
        </p:txBody>
      </p:sp>
      <p:sp>
        <p:nvSpPr>
          <p:cNvPr id="15" name="文本框 14"/>
          <p:cNvSpPr txBox="1"/>
          <p:nvPr/>
        </p:nvSpPr>
        <p:spPr>
          <a:xfrm>
            <a:off x="1014095" y="3874135"/>
            <a:ext cx="4064000" cy="368300"/>
          </a:xfrm>
          <a:prstGeom prst="rect">
            <a:avLst/>
          </a:prstGeom>
          <a:noFill/>
        </p:spPr>
        <p:txBody>
          <a:bodyPr wrap="square" rtlCol="0">
            <a:spAutoFit/>
          </a:bodyPr>
          <a:p>
            <a:pPr algn="l"/>
            <a:r>
              <a:rPr lang="zh-CN" b="1">
                <a:latin typeface="阿里巴巴普惠体 3.0 55 Regular" panose="00020600040101010101" charset="-122"/>
                <a:ea typeface="阿里巴巴普惠体 3.0 55 Regular" panose="00020600040101010101" charset="-122"/>
              </a:rPr>
              <a:t>流计算订阅函数：</a:t>
            </a:r>
            <a:endParaRPr lang="zh-CN" b="1">
              <a:latin typeface="阿里巴巴普惠体 3.0 55 Regular" panose="00020600040101010101" charset="-122"/>
              <a:ea typeface="阿里巴巴普惠体 3.0 55 Regular" panose="00020600040101010101" charset="-122"/>
            </a:endParaRPr>
          </a:p>
        </p:txBody>
      </p:sp>
      <p:sp>
        <p:nvSpPr>
          <p:cNvPr id="5" name="椭圆 4"/>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3"/>
    </p:custData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2400" b="1" noProof="0" dirty="0">
                <a:ln>
                  <a:noFill/>
                </a:ln>
                <a:solidFill>
                  <a:srgbClr val="022EA6"/>
                </a:solidFill>
                <a:effectLst/>
                <a:uLnTx/>
                <a:uFillTx/>
                <a:latin typeface="阿里巴巴普惠体 3.0 55 Regular" panose="00020600040101010101" charset="-122"/>
                <a:ea typeface="阿里巴巴普惠体 3.0 55 Regular" panose="00020600040101010101" charset="-122"/>
                <a:sym typeface="+mn-ea"/>
              </a:rPr>
              <a:t>JIT </a:t>
            </a:r>
            <a:r>
              <a:rPr lang="zh-CN" altLang="en-US" sz="2400" b="1" noProof="0" dirty="0">
                <a:ln>
                  <a:noFill/>
                </a:ln>
                <a:solidFill>
                  <a:srgbClr val="022EA6"/>
                </a:solidFill>
                <a:effectLst/>
                <a:uLnTx/>
                <a:uFillTx/>
                <a:latin typeface="阿里巴巴普惠体 3.0 55 Regular" panose="00020600040101010101" charset="-122"/>
                <a:ea typeface="阿里巴巴普惠体 3.0 55 Regular" panose="00020600040101010101" charset="-122"/>
                <a:sym typeface="+mn-ea"/>
              </a:rPr>
              <a:t>在回调函数中的应用</a:t>
            </a:r>
            <a:r>
              <a:rPr kumimoji="0" 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：复杂因子计算</a:t>
            </a:r>
            <a:endParaRPr kumimoji="0" 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996315" y="915035"/>
            <a:ext cx="10133965" cy="565150"/>
          </a:xfrm>
          <a:prstGeom prst="rect">
            <a:avLst/>
          </a:prstGeom>
        </p:spPr>
        <p:txBody>
          <a:bodyPr wrap="square">
            <a:noAutofit/>
          </a:bodyPr>
          <a:p>
            <a:pPr indent="0" fontAlgn="auto">
              <a:lnSpc>
                <a:spcPct val="150000"/>
              </a:lnSpc>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假设订阅了股票的</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Level-2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快照数据，即每</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3s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能收到股票当前的最新价、</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10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档买方最优委托量价、</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10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档卖方最优委托量价等数据。基于这些数据实时计算出一个复杂的因子，并对后续的下单策略做出指导。</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pPr>
            <a:endParaRPr lang="zh-CN" altLang="en-US" sz="8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因子的计算公式如下：</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pP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5" name="图片 4"/>
          <p:cNvPicPr>
            <a:picLocks noChangeAspect="1"/>
          </p:cNvPicPr>
          <p:nvPr/>
        </p:nvPicPr>
        <p:blipFill>
          <a:blip r:embed="rId3"/>
          <a:stretch>
            <a:fillRect/>
          </a:stretch>
        </p:blipFill>
        <p:spPr>
          <a:xfrm>
            <a:off x="996315" y="2439035"/>
            <a:ext cx="6108065" cy="2025015"/>
          </a:xfrm>
          <a:prstGeom prst="rect">
            <a:avLst/>
          </a:prstGeom>
        </p:spPr>
      </p:pic>
      <p:sp>
        <p:nvSpPr>
          <p:cNvPr id="7" name="文本框 6"/>
          <p:cNvSpPr txBox="1"/>
          <p:nvPr/>
        </p:nvSpPr>
        <p:spPr>
          <a:xfrm>
            <a:off x="6240145" y="1891983"/>
            <a:ext cx="5080000" cy="1660525"/>
          </a:xfrm>
          <a:prstGeom prst="rect">
            <a:avLst/>
          </a:prstGeom>
        </p:spPr>
        <p:txBody>
          <a:bodyPr>
            <a:spAutoFit/>
          </a:bodyPr>
          <a:p>
            <a:pPr indent="0" fontAlgn="auto">
              <a:lnSpc>
                <a:spcPct val="150000"/>
              </a:lnSpc>
            </a:pPr>
            <a:r>
              <a:rPr lang="zh-CN" altLang="en-US" sz="17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其中，</a:t>
            </a:r>
            <a:r>
              <a:rPr lang="en-US" altLang="zh-CN" sz="17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ap</a:t>
            </a:r>
            <a:r>
              <a:rPr lang="en-US" altLang="zh-CN" sz="1600" b="0" i="0" baseline="-2500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a:t>
            </a:r>
            <a:r>
              <a:rPr lang="en-US" altLang="zh-CN" sz="17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7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表示卖方第 </a:t>
            </a:r>
            <a:r>
              <a:rPr lang="en-US" altLang="zh-CN" sz="17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 </a:t>
            </a:r>
            <a:r>
              <a:rPr lang="zh-CN" altLang="en-US" sz="17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档价格；</a:t>
            </a:r>
            <a:r>
              <a:rPr lang="en-US" altLang="zh-CN" sz="17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av</a:t>
            </a:r>
            <a:r>
              <a:rPr lang="en-US" altLang="zh-CN" sz="1600" b="0" i="0" baseline="-2500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a:t>
            </a:r>
            <a:r>
              <a:rPr lang="en-US" altLang="zh-CN" sz="17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7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表示卖方第 </a:t>
            </a:r>
            <a:r>
              <a:rPr lang="en-US" altLang="zh-CN" sz="17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 </a:t>
            </a:r>
            <a:r>
              <a:rPr lang="zh-CN" altLang="en-US" sz="17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档委托量；</a:t>
            </a:r>
            <a:r>
              <a:rPr lang="en-US" altLang="zh-CN" sz="17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bp</a:t>
            </a:r>
            <a:r>
              <a:rPr lang="en-US" altLang="zh-CN" sz="1600" b="0" i="0" baseline="-2500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a:t>
            </a:r>
            <a:r>
              <a:rPr lang="en-US" altLang="zh-CN" sz="17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7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表示买方第 </a:t>
            </a:r>
            <a:r>
              <a:rPr lang="en-US" altLang="zh-CN" sz="17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 </a:t>
            </a:r>
            <a:r>
              <a:rPr lang="zh-CN" altLang="en-US" sz="17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档价格；</a:t>
            </a:r>
            <a:r>
              <a:rPr lang="en-US" altLang="zh-CN" sz="17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bv</a:t>
            </a:r>
            <a:r>
              <a:rPr lang="en-US" altLang="zh-CN" sz="1600" b="0" i="0" baseline="-2500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a:t>
            </a:r>
            <a:r>
              <a:rPr lang="en-US" altLang="zh-CN" sz="17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7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表示买方第 </a:t>
            </a:r>
            <a:r>
              <a:rPr lang="en-US" altLang="zh-CN" sz="17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 </a:t>
            </a:r>
            <a:r>
              <a:rPr lang="zh-CN" altLang="en-US" sz="17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档委托量；</a:t>
            </a:r>
            <a:r>
              <a:rPr lang="en-US" altLang="zh-CN" sz="17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mp[0] </a:t>
            </a:r>
            <a:r>
              <a:rPr lang="zh-CN" altLang="en-US" sz="17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 </a:t>
            </a:r>
            <a:r>
              <a:rPr lang="en-US" altLang="zh-CN" sz="17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t=0 </a:t>
            </a:r>
            <a:r>
              <a:rPr lang="zh-CN" altLang="en-US" sz="17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时刻的平均价格；</a:t>
            </a:r>
            <a:r>
              <a:rPr lang="en-US" altLang="zh-CN" sz="17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MA(mp, 5) </a:t>
            </a:r>
            <a:r>
              <a:rPr lang="zh-CN" altLang="en-US" sz="17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表示最近 </a:t>
            </a:r>
            <a:r>
              <a:rPr lang="en-US" altLang="zh-CN" sz="17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5 </a:t>
            </a:r>
            <a:r>
              <a:rPr lang="zh-CN" altLang="en-US" sz="17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个平均价格的滑动平均值。</a:t>
            </a:r>
            <a:endParaRPr lang="zh-CN" altLang="en-US" sz="17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8" name="文本框 7"/>
          <p:cNvSpPr txBox="1"/>
          <p:nvPr/>
        </p:nvSpPr>
        <p:spPr>
          <a:xfrm>
            <a:off x="996315" y="4659630"/>
            <a:ext cx="10134600" cy="829945"/>
          </a:xfrm>
          <a:prstGeom prst="rect">
            <a:avLst/>
          </a:prstGeom>
        </p:spPr>
        <p:txBody>
          <a:bodyPr wrap="square">
            <a:spAutoFit/>
          </a:bodyPr>
          <a:p>
            <a:pPr indent="0" fontAlgn="auto">
              <a:lnSpc>
                <a:spcPct val="150000"/>
              </a:lnSpc>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利用两个字典分别存储初始平均价格（</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key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为股票代码；</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value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为初始平均价格）和历史平均价格（</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key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为股票代码；</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value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为一个包含最近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5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个历史平均价格的向量）</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6" name="文本框 15"/>
          <p:cNvSpPr txBox="1"/>
          <p:nvPr/>
        </p:nvSpPr>
        <p:spPr>
          <a:xfrm>
            <a:off x="1285875" y="5591810"/>
            <a:ext cx="5080000" cy="829945"/>
          </a:xfrm>
          <a:prstGeom prst="rect">
            <a:avLst/>
          </a:prstGeom>
        </p:spPr>
        <p:txBody>
          <a:bodyPr>
            <a:spAutoFit/>
          </a:bodyPr>
          <a:p>
            <a:pPr indent="0" fontAlgn="auto">
              <a:lnSpc>
                <a:spcPct val="150000"/>
              </a:lnSpc>
            </a:pPr>
            <a:r>
              <a:rPr lang="en-US" altLang="zh-CN" sz="1600" b="1">
                <a:solidFill>
                  <a:srgbClr val="000000"/>
                </a:solidFill>
                <a:latin typeface="MyFont" panose="02010609030101010101" charset="-122"/>
                <a:ea typeface="MyFont" panose="02010609030101010101" charset="-122"/>
              </a:rPr>
              <a:t>syncDict</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00EE"/>
                </a:solidFill>
                <a:latin typeface="MyFont" panose="02010609030101010101" charset="-122"/>
                <a:ea typeface="MyFont" panose="02010609030101010101" charset="-122"/>
              </a:rPr>
              <a:t>SYMBOL</a:t>
            </a:r>
            <a:r>
              <a:rPr lang="en-US" altLang="zh-CN" sz="1600" b="0">
                <a:solidFill>
                  <a:srgbClr val="000000"/>
                </a:solidFill>
                <a:latin typeface="MyFont" panose="02010609030101010101" charset="-122"/>
                <a:ea typeface="MyFont" panose="02010609030101010101" charset="-122"/>
              </a:rPr>
              <a:t>, </a:t>
            </a:r>
            <a:r>
              <a:rPr lang="en-US" altLang="zh-CN" sz="1600" b="0">
                <a:solidFill>
                  <a:srgbClr val="0000EE"/>
                </a:solidFill>
                <a:latin typeface="MyFont" panose="02010609030101010101" charset="-122"/>
                <a:ea typeface="MyFont" panose="02010609030101010101" charset="-122"/>
              </a:rPr>
              <a:t>DOUBLE</a:t>
            </a:r>
            <a:r>
              <a:rPr lang="en-US" altLang="zh-CN" sz="1600" b="0">
                <a:solidFill>
                  <a:srgbClr val="000000"/>
                </a:solidFill>
                <a:latin typeface="MyFont" panose="02010609030101010101" charset="-122"/>
                <a:ea typeface="MyFont" panose="02010609030101010101" charset="-122"/>
              </a:rPr>
              <a:t>, </a:t>
            </a:r>
            <a:r>
              <a:rPr lang="en-US" altLang="zh-CN" sz="1600" b="0">
                <a:solidFill>
                  <a:srgbClr val="A31515"/>
                </a:solidFill>
                <a:latin typeface="MyFont" panose="02010609030101010101" charset="-122"/>
                <a:ea typeface="MyFont" panose="02010609030101010101" charset="-122"/>
              </a:rPr>
              <a:t>`initMpDict</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50000"/>
              </a:lnSpc>
            </a:pPr>
            <a:r>
              <a:rPr lang="en-US" altLang="zh-CN" sz="1600" b="1">
                <a:solidFill>
                  <a:srgbClr val="000000"/>
                </a:solidFill>
                <a:latin typeface="MyFont" panose="02010609030101010101" charset="-122"/>
                <a:ea typeface="MyFont" panose="02010609030101010101" charset="-122"/>
              </a:rPr>
              <a:t>syncDict</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00EE"/>
                </a:solidFill>
                <a:latin typeface="MyFont" panose="02010609030101010101" charset="-122"/>
                <a:ea typeface="MyFont" panose="02010609030101010101" charset="-122"/>
              </a:rPr>
              <a:t>SYMBOL</a:t>
            </a:r>
            <a:r>
              <a:rPr lang="en-US" altLang="zh-CN" sz="1600" b="0">
                <a:solidFill>
                  <a:srgbClr val="000000"/>
                </a:solidFill>
                <a:latin typeface="MyFont" panose="02010609030101010101" charset="-122"/>
                <a:ea typeface="MyFont" panose="02010609030101010101" charset="-122"/>
              </a:rPr>
              <a:t>, </a:t>
            </a:r>
            <a:r>
              <a:rPr lang="en-US" altLang="zh-CN" sz="1600" b="0">
                <a:solidFill>
                  <a:srgbClr val="0000EE"/>
                </a:solidFill>
                <a:latin typeface="MyFont" panose="02010609030101010101" charset="-122"/>
                <a:ea typeface="MyFont" panose="02010609030101010101" charset="-122"/>
              </a:rPr>
              <a:t>ANY</a:t>
            </a:r>
            <a:r>
              <a:rPr lang="en-US" altLang="zh-CN" sz="1600" b="0">
                <a:solidFill>
                  <a:srgbClr val="000000"/>
                </a:solidFill>
                <a:latin typeface="MyFont" panose="02010609030101010101" charset="-122"/>
                <a:ea typeface="MyFont" panose="02010609030101010101" charset="-122"/>
              </a:rPr>
              <a:t>, </a:t>
            </a:r>
            <a:r>
              <a:rPr lang="en-US" altLang="zh-CN" sz="1600" b="0">
                <a:solidFill>
                  <a:srgbClr val="A31515"/>
                </a:solidFill>
                <a:latin typeface="MyFont" panose="02010609030101010101" charset="-122"/>
                <a:ea typeface="MyFont" panose="02010609030101010101" charset="-122"/>
              </a:rPr>
              <a:t>`hisMpDict</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p:txBody>
      </p:sp>
      <p:sp>
        <p:nvSpPr>
          <p:cNvPr id="17" name="矩形 16"/>
          <p:cNvSpPr/>
          <p:nvPr>
            <p:custDataLst>
              <p:tags r:id="rId4"/>
            </p:custDataLst>
          </p:nvPr>
        </p:nvSpPr>
        <p:spPr>
          <a:xfrm>
            <a:off x="1122045" y="5591810"/>
            <a:ext cx="5441950" cy="82994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4" name="椭圆 3"/>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5"/>
    </p:custData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2400" b="1" noProof="0" dirty="0">
                <a:ln>
                  <a:noFill/>
                </a:ln>
                <a:solidFill>
                  <a:srgbClr val="022EA6"/>
                </a:solidFill>
                <a:effectLst/>
                <a:uLnTx/>
                <a:uFillTx/>
                <a:latin typeface="阿里巴巴普惠体 3.0 55 Regular" panose="00020600040101010101" charset="-122"/>
                <a:ea typeface="阿里巴巴普惠体 3.0 55 Regular" panose="00020600040101010101" charset="-122"/>
                <a:sym typeface="+mn-ea"/>
              </a:rPr>
              <a:t>JIT </a:t>
            </a:r>
            <a:r>
              <a:rPr lang="zh-CN" altLang="en-US" sz="2400" b="1" noProof="0" dirty="0">
                <a:ln>
                  <a:noFill/>
                </a:ln>
                <a:solidFill>
                  <a:srgbClr val="022EA6"/>
                </a:solidFill>
                <a:effectLst/>
                <a:uLnTx/>
                <a:uFillTx/>
                <a:latin typeface="阿里巴巴普惠体 3.0 55 Regular" panose="00020600040101010101" charset="-122"/>
                <a:ea typeface="阿里巴巴普惠体 3.0 55 Regular" panose="00020600040101010101" charset="-122"/>
                <a:sym typeface="+mn-ea"/>
              </a:rPr>
              <a:t>在回调函数中的应用</a:t>
            </a:r>
            <a:r>
              <a:rPr lang="zh-CN" sz="2400" b="1" noProof="0" dirty="0">
                <a:ln>
                  <a:noFill/>
                </a:ln>
                <a:solidFill>
                  <a:srgbClr val="022EA6"/>
                </a:solidFill>
                <a:effectLst/>
                <a:uLnTx/>
                <a:uFillTx/>
                <a:latin typeface="阿里巴巴普惠体 3.0 55 Regular" panose="00020600040101010101" charset="-122"/>
                <a:ea typeface="阿里巴巴普惠体 3.0 55 Regular" panose="00020600040101010101" charset="-122"/>
                <a:sym typeface="+mn-ea"/>
              </a:rPr>
              <a:t>：复杂因子计算</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sym typeface="+mn-ea"/>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5" name="文本框 4"/>
          <p:cNvSpPr txBox="1"/>
          <p:nvPr/>
        </p:nvSpPr>
        <p:spPr>
          <a:xfrm>
            <a:off x="838835" y="763905"/>
            <a:ext cx="10492105" cy="5815965"/>
          </a:xfrm>
          <a:prstGeom prst="rect">
            <a:avLst/>
          </a:prstGeom>
        </p:spPr>
        <p:txBody>
          <a:bodyPr wrap="square">
            <a:spAutoFit/>
          </a:bodyPr>
          <a:p>
            <a:pPr indent="0" fontAlgn="auto">
              <a:lnSpc>
                <a:spcPct val="100000"/>
              </a:lnSpc>
            </a:pPr>
            <a:r>
              <a:rPr lang="en-US" altLang="zh-CN" sz="1200" b="0">
                <a:solidFill>
                  <a:srgbClr val="AA6F00"/>
                </a:solidFill>
                <a:latin typeface="MyFont" panose="02010609030101010101" charset="-122"/>
                <a:ea typeface="MyFont" panose="02010609030101010101" charset="-122"/>
              </a:rPr>
              <a:t>@jit</a:t>
            </a:r>
            <a:endParaRPr lang="en-US" altLang="zh-CN" sz="1200" b="0">
              <a:solidFill>
                <a:srgbClr val="AA6F00"/>
              </a:solidFill>
              <a:latin typeface="MyFont" panose="02010609030101010101" charset="-122"/>
              <a:ea typeface="MyFont" panose="02010609030101010101" charset="-122"/>
            </a:endParaRPr>
          </a:p>
          <a:p>
            <a:pPr indent="0" fontAlgn="auto">
              <a:lnSpc>
                <a:spcPct val="100000"/>
              </a:lnSpc>
            </a:pPr>
            <a:r>
              <a:rPr lang="en-US" altLang="zh-CN" sz="1200" b="0">
                <a:solidFill>
                  <a:srgbClr val="AF00DB"/>
                </a:solidFill>
                <a:latin typeface="MyFont" panose="02010609030101010101" charset="-122"/>
                <a:ea typeface="MyFont" panose="02010609030101010101" charset="-122"/>
              </a:rPr>
              <a:t>def</a:t>
            </a:r>
            <a:r>
              <a:rPr lang="en-US" altLang="zh-CN" sz="1200" b="1">
                <a:solidFill>
                  <a:srgbClr val="000000"/>
                </a:solidFill>
                <a:latin typeface="MyFont" panose="02010609030101010101" charset="-122"/>
                <a:ea typeface="MyFont" panose="02010609030101010101" charset="-122"/>
              </a:rPr>
              <a:t>caculateOneCodeFactor</a:t>
            </a:r>
            <a:r>
              <a:rPr lang="en-US" altLang="zh-CN" sz="1200" b="0">
                <a:solidFill>
                  <a:srgbClr val="000000"/>
                </a:solidFill>
                <a:latin typeface="MyFont" panose="02010609030101010101" charset="-122"/>
                <a:ea typeface="MyFont" panose="02010609030101010101" charset="-122"/>
              </a:rPr>
              <a:t>(bp0, bp1, bp2, bp3, bp4, bv0, bv1, bv2, bv3, bv4, ap0, ap1, ap2, ap3, ap4, av0, av1, av2, av3, av4, id){</a:t>
            </a:r>
            <a:endParaRPr lang="en-US" altLang="zh-CN" sz="1200" b="0">
              <a:solidFill>
                <a:srgbClr val="000000"/>
              </a:solidFill>
              <a:latin typeface="MyFont" panose="02010609030101010101" charset="-122"/>
              <a:ea typeface="MyFont" panose="02010609030101010101" charset="-122"/>
            </a:endParaRPr>
          </a:p>
          <a:p>
            <a:pPr indent="0" fontAlgn="auto">
              <a:lnSpc>
                <a:spcPct val="100000"/>
              </a:lnSpc>
            </a:pPr>
            <a:r>
              <a:rPr lang="en-US" altLang="zh-CN" sz="1200" b="0">
                <a:solidFill>
                  <a:srgbClr val="000000"/>
                </a:solidFill>
                <a:latin typeface="MyFont" panose="02010609030101010101" charset="-122"/>
                <a:ea typeface="MyFont" panose="02010609030101010101" charset="-122"/>
              </a:rPr>
              <a:t>    hisMidPrice </a:t>
            </a:r>
            <a:r>
              <a:rPr lang="en-US" altLang="zh-CN" sz="1200" b="0">
                <a:solidFill>
                  <a:srgbClr val="FF0000"/>
                </a:solidFill>
                <a:latin typeface="MyFont" panose="02010609030101010101" charset="-122"/>
                <a:ea typeface="MyFont" panose="02010609030101010101" charset="-122"/>
              </a:rPr>
              <a:t>= </a:t>
            </a:r>
            <a:r>
              <a:rPr lang="en-US" altLang="zh-CN" sz="1200" b="1">
                <a:solidFill>
                  <a:srgbClr val="000000"/>
                </a:solidFill>
                <a:latin typeface="MyFont" panose="02010609030101010101" charset="-122"/>
                <a:ea typeface="MyFont" panose="02010609030101010101" charset="-122"/>
              </a:rPr>
              <a:t>objByName</a:t>
            </a:r>
            <a:r>
              <a:rPr lang="en-US" altLang="zh-CN" sz="1200" b="0">
                <a:solidFill>
                  <a:srgbClr val="000000"/>
                </a:solidFill>
                <a:latin typeface="MyFont" panose="02010609030101010101" charset="-122"/>
                <a:ea typeface="MyFont" panose="02010609030101010101" charset="-122"/>
              </a:rPr>
              <a:t>(</a:t>
            </a:r>
            <a:r>
              <a:rPr lang="en-US" altLang="zh-CN" sz="1200" b="0">
                <a:solidFill>
                  <a:srgbClr val="A31515"/>
                </a:solidFill>
                <a:latin typeface="MyFont" panose="02010609030101010101" charset="-122"/>
                <a:ea typeface="MyFont" panose="02010609030101010101" charset="-122"/>
              </a:rPr>
              <a:t>`hisMpDict</a:t>
            </a:r>
            <a:r>
              <a:rPr lang="en-US" altLang="zh-CN" sz="1200" b="0">
                <a:solidFill>
                  <a:srgbClr val="000000"/>
                </a:solidFill>
                <a:latin typeface="MyFont" panose="02010609030101010101" charset="-122"/>
                <a:ea typeface="MyFont" panose="02010609030101010101" charset="-122"/>
              </a:rPr>
              <a:t>)</a:t>
            </a:r>
            <a:endParaRPr lang="en-US" altLang="zh-CN" sz="1200" b="0">
              <a:solidFill>
                <a:srgbClr val="000000"/>
              </a:solidFill>
              <a:latin typeface="MyFont" panose="02010609030101010101" charset="-122"/>
              <a:ea typeface="MyFont" panose="02010609030101010101" charset="-122"/>
            </a:endParaRPr>
          </a:p>
          <a:p>
            <a:pPr indent="0" fontAlgn="auto">
              <a:lnSpc>
                <a:spcPct val="100000"/>
              </a:lnSpc>
            </a:pPr>
            <a:r>
              <a:rPr lang="en-US" altLang="zh-CN" sz="1200" b="0">
                <a:solidFill>
                  <a:srgbClr val="000000"/>
                </a:solidFill>
                <a:latin typeface="MyFont" panose="02010609030101010101" charset="-122"/>
                <a:ea typeface="MyFont" panose="02010609030101010101" charset="-122"/>
              </a:rPr>
              <a:t>    initMidPrice </a:t>
            </a:r>
            <a:r>
              <a:rPr lang="en-US" altLang="zh-CN" sz="1200" b="0">
                <a:solidFill>
                  <a:srgbClr val="FF0000"/>
                </a:solidFill>
                <a:latin typeface="MyFont" panose="02010609030101010101" charset="-122"/>
                <a:ea typeface="MyFont" panose="02010609030101010101" charset="-122"/>
              </a:rPr>
              <a:t>= </a:t>
            </a:r>
            <a:r>
              <a:rPr lang="en-US" altLang="zh-CN" sz="1200" b="1">
                <a:solidFill>
                  <a:srgbClr val="000000"/>
                </a:solidFill>
                <a:latin typeface="MyFont" panose="02010609030101010101" charset="-122"/>
                <a:ea typeface="MyFont" panose="02010609030101010101" charset="-122"/>
              </a:rPr>
              <a:t>objByName</a:t>
            </a:r>
            <a:r>
              <a:rPr lang="en-US" altLang="zh-CN" sz="1200" b="0">
                <a:solidFill>
                  <a:srgbClr val="000000"/>
                </a:solidFill>
                <a:latin typeface="MyFont" panose="02010609030101010101" charset="-122"/>
                <a:ea typeface="MyFont" panose="02010609030101010101" charset="-122"/>
              </a:rPr>
              <a:t>(</a:t>
            </a:r>
            <a:r>
              <a:rPr lang="en-US" altLang="zh-CN" sz="1200" b="0">
                <a:solidFill>
                  <a:srgbClr val="A31515"/>
                </a:solidFill>
                <a:latin typeface="MyFont" panose="02010609030101010101" charset="-122"/>
                <a:ea typeface="MyFont" panose="02010609030101010101" charset="-122"/>
              </a:rPr>
              <a:t>`initMpDict</a:t>
            </a:r>
            <a:r>
              <a:rPr lang="en-US" altLang="zh-CN" sz="1200" b="0">
                <a:solidFill>
                  <a:srgbClr val="000000"/>
                </a:solidFill>
                <a:latin typeface="MyFont" panose="02010609030101010101" charset="-122"/>
                <a:ea typeface="MyFont" panose="02010609030101010101" charset="-122"/>
              </a:rPr>
              <a:t>)</a:t>
            </a:r>
            <a:endParaRPr lang="en-US" altLang="zh-CN" sz="1200" b="0">
              <a:solidFill>
                <a:srgbClr val="000000"/>
              </a:solidFill>
              <a:latin typeface="MyFont" panose="02010609030101010101" charset="-122"/>
              <a:ea typeface="MyFont" panose="02010609030101010101" charset="-122"/>
            </a:endParaRPr>
          </a:p>
          <a:p>
            <a:pPr indent="0" fontAlgn="auto">
              <a:lnSpc>
                <a:spcPct val="100000"/>
              </a:lnSpc>
            </a:pPr>
            <a:r>
              <a:rPr lang="en-US" altLang="zh-CN" sz="1200" b="0">
                <a:solidFill>
                  <a:srgbClr val="000000"/>
                </a:solidFill>
                <a:latin typeface="MyFont" panose="02010609030101010101" charset="-122"/>
                <a:ea typeface="MyFont" panose="02010609030101010101" charset="-122"/>
              </a:rPr>
              <a:t>    mp </a:t>
            </a:r>
            <a:r>
              <a:rPr lang="en-US" altLang="zh-CN" sz="1200" b="0">
                <a:solidFill>
                  <a:srgbClr val="FF0000"/>
                </a:solidFill>
                <a:latin typeface="MyFont" panose="02010609030101010101" charset="-122"/>
                <a:ea typeface="MyFont" panose="02010609030101010101" charset="-122"/>
              </a:rPr>
              <a:t>=</a:t>
            </a:r>
            <a:r>
              <a:rPr lang="en-US" altLang="zh-CN" sz="1200" b="0">
                <a:solidFill>
                  <a:srgbClr val="000000"/>
                </a:solidFill>
                <a:latin typeface="MyFont" panose="02010609030101010101" charset="-122"/>
                <a:ea typeface="MyFont" panose="02010609030101010101" charset="-122"/>
              </a:rPr>
              <a:t> (bp1 </a:t>
            </a:r>
            <a:r>
              <a:rPr lang="en-US" altLang="zh-CN" sz="1200" b="0">
                <a:solidFill>
                  <a:srgbClr val="FF0000"/>
                </a:solidFill>
                <a:latin typeface="MyFont" panose="02010609030101010101" charset="-122"/>
                <a:ea typeface="MyFont" panose="02010609030101010101" charset="-122"/>
              </a:rPr>
              <a:t>+</a:t>
            </a:r>
            <a:r>
              <a:rPr lang="en-US" altLang="zh-CN" sz="1200" b="0">
                <a:solidFill>
                  <a:srgbClr val="000000"/>
                </a:solidFill>
                <a:latin typeface="MyFont" panose="02010609030101010101" charset="-122"/>
                <a:ea typeface="MyFont" panose="02010609030101010101" charset="-122"/>
              </a:rPr>
              <a:t> ap1)\</a:t>
            </a:r>
            <a:r>
              <a:rPr lang="en-US" altLang="zh-CN" sz="1200" b="0">
                <a:solidFill>
                  <a:srgbClr val="00A000"/>
                </a:solidFill>
                <a:latin typeface="MyFont" panose="02010609030101010101" charset="-122"/>
                <a:ea typeface="MyFont" panose="02010609030101010101" charset="-122"/>
              </a:rPr>
              <a:t>2</a:t>
            </a:r>
            <a:endParaRPr lang="en-US" altLang="zh-CN" sz="1200" b="0">
              <a:solidFill>
                <a:srgbClr val="00A000"/>
              </a:solidFill>
              <a:latin typeface="MyFont" panose="02010609030101010101" charset="-122"/>
              <a:ea typeface="MyFont" panose="02010609030101010101" charset="-122"/>
            </a:endParaRPr>
          </a:p>
          <a:p>
            <a:pPr indent="0" fontAlgn="auto">
              <a:lnSpc>
                <a:spcPct val="100000"/>
              </a:lnSpc>
            </a:pPr>
            <a:r>
              <a:rPr lang="en-US" altLang="zh-CN" sz="1200" b="0">
                <a:solidFill>
                  <a:srgbClr val="000000"/>
                </a:solidFill>
                <a:latin typeface="MyFont" panose="02010609030101010101" charset="-122"/>
                <a:ea typeface="MyFont" panose="02010609030101010101" charset="-122"/>
              </a:rPr>
              <a:t>    // </a:t>
            </a:r>
            <a:r>
              <a:rPr lang="zh-CN" altLang="en-US" sz="1200" b="0">
                <a:solidFill>
                  <a:srgbClr val="000000"/>
                </a:solidFill>
                <a:latin typeface="MyFont" panose="02010609030101010101" charset="-122"/>
                <a:ea typeface="MyFont" panose="02010609030101010101" charset="-122"/>
              </a:rPr>
              <a:t>对每一行进行计算</a:t>
            </a:r>
            <a:endParaRPr lang="zh-CN" altLang="en-US" sz="1200" b="0">
              <a:solidFill>
                <a:srgbClr val="000000"/>
              </a:solidFill>
              <a:latin typeface="MyFont" panose="02010609030101010101" charset="-122"/>
              <a:ea typeface="MyFont" panose="02010609030101010101" charset="-122"/>
            </a:endParaRPr>
          </a:p>
          <a:p>
            <a:pPr indent="0" fontAlgn="auto">
              <a:lnSpc>
                <a:spcPct val="100000"/>
              </a:lnSpc>
            </a:pPr>
            <a:r>
              <a:rPr lang="en-US" altLang="zh-CN" sz="1200" b="0">
                <a:solidFill>
                  <a:srgbClr val="000000"/>
                </a:solidFill>
                <a:latin typeface="MyFont" panose="02010609030101010101" charset="-122"/>
                <a:ea typeface="MyFont" panose="02010609030101010101" charset="-122"/>
              </a:rPr>
              <a:t>    n </a:t>
            </a:r>
            <a:r>
              <a:rPr lang="en-US" altLang="zh-CN" sz="1200" b="0">
                <a:solidFill>
                  <a:srgbClr val="FF0000"/>
                </a:solidFill>
                <a:latin typeface="MyFont" panose="02010609030101010101" charset="-122"/>
                <a:ea typeface="MyFont" panose="02010609030101010101" charset="-122"/>
              </a:rPr>
              <a:t>=</a:t>
            </a:r>
            <a:r>
              <a:rPr lang="en-US" altLang="zh-CN" sz="1200" b="1">
                <a:solidFill>
                  <a:srgbClr val="000000"/>
                </a:solidFill>
                <a:latin typeface="MyFont" panose="02010609030101010101" charset="-122"/>
                <a:ea typeface="MyFont" panose="02010609030101010101" charset="-122"/>
              </a:rPr>
              <a:t>size</a:t>
            </a:r>
            <a:r>
              <a:rPr lang="en-US" altLang="zh-CN" sz="1200" b="0">
                <a:solidFill>
                  <a:srgbClr val="000000"/>
                </a:solidFill>
                <a:latin typeface="MyFont" panose="02010609030101010101" charset="-122"/>
                <a:ea typeface="MyFont" panose="02010609030101010101" charset="-122"/>
              </a:rPr>
              <a:t>(bp0)</a:t>
            </a:r>
            <a:endParaRPr lang="en-US" altLang="zh-CN" sz="1200" b="0">
              <a:solidFill>
                <a:srgbClr val="000000"/>
              </a:solidFill>
              <a:latin typeface="MyFont" panose="02010609030101010101" charset="-122"/>
              <a:ea typeface="MyFont" panose="02010609030101010101" charset="-122"/>
            </a:endParaRPr>
          </a:p>
          <a:p>
            <a:pPr indent="0" fontAlgn="auto">
              <a:lnSpc>
                <a:spcPct val="100000"/>
              </a:lnSpc>
            </a:pPr>
            <a:r>
              <a:rPr lang="en-US" altLang="zh-CN" sz="1200" b="0">
                <a:solidFill>
                  <a:srgbClr val="000000"/>
                </a:solidFill>
                <a:latin typeface="MyFont" panose="02010609030101010101" charset="-122"/>
                <a:ea typeface="MyFont" panose="02010609030101010101" charset="-122"/>
              </a:rPr>
              <a:t>    factor </a:t>
            </a:r>
            <a:r>
              <a:rPr lang="en-US" altLang="zh-CN" sz="1200" b="0">
                <a:solidFill>
                  <a:srgbClr val="FF0000"/>
                </a:solidFill>
                <a:latin typeface="MyFont" panose="02010609030101010101" charset="-122"/>
                <a:ea typeface="MyFont" panose="02010609030101010101" charset="-122"/>
              </a:rPr>
              <a:t>= </a:t>
            </a:r>
            <a:r>
              <a:rPr lang="en-US" altLang="zh-CN" sz="1200" b="1">
                <a:solidFill>
                  <a:srgbClr val="000000"/>
                </a:solidFill>
                <a:latin typeface="MyFont" panose="02010609030101010101" charset="-122"/>
                <a:ea typeface="MyFont" panose="02010609030101010101" charset="-122"/>
              </a:rPr>
              <a:t>array</a:t>
            </a:r>
            <a:r>
              <a:rPr lang="en-US" altLang="zh-CN" sz="1200" b="0">
                <a:solidFill>
                  <a:srgbClr val="000000"/>
                </a:solidFill>
                <a:latin typeface="MyFont" panose="02010609030101010101" charset="-122"/>
                <a:ea typeface="MyFont" panose="02010609030101010101" charset="-122"/>
              </a:rPr>
              <a:t>(</a:t>
            </a:r>
            <a:r>
              <a:rPr lang="en-US" altLang="zh-CN" sz="1200" b="0">
                <a:solidFill>
                  <a:srgbClr val="0000EE"/>
                </a:solidFill>
                <a:latin typeface="MyFont" panose="02010609030101010101" charset="-122"/>
                <a:ea typeface="MyFont" panose="02010609030101010101" charset="-122"/>
              </a:rPr>
              <a:t>DOUBLE</a:t>
            </a:r>
            <a:r>
              <a:rPr lang="en-US" altLang="zh-CN" sz="1200" b="0">
                <a:solidFill>
                  <a:srgbClr val="000000"/>
                </a:solidFill>
                <a:latin typeface="MyFont" panose="02010609030101010101" charset="-122"/>
                <a:ea typeface="MyFont" panose="02010609030101010101" charset="-122"/>
              </a:rPr>
              <a:t>, n)</a:t>
            </a:r>
            <a:endParaRPr lang="en-US" altLang="zh-CN" sz="1200" b="0">
              <a:solidFill>
                <a:srgbClr val="000000"/>
              </a:solidFill>
              <a:latin typeface="MyFont" panose="02010609030101010101" charset="-122"/>
              <a:ea typeface="MyFont" panose="02010609030101010101" charset="-122"/>
            </a:endParaRPr>
          </a:p>
          <a:p>
            <a:pPr indent="0" fontAlgn="auto">
              <a:lnSpc>
                <a:spcPct val="100000"/>
              </a:lnSpc>
            </a:pPr>
            <a:r>
              <a:rPr lang="en-US" altLang="zh-CN" sz="1200" b="0">
                <a:solidFill>
                  <a:srgbClr val="000000"/>
                </a:solidFill>
                <a:latin typeface="MyFont" panose="02010609030101010101" charset="-122"/>
                <a:ea typeface="MyFont" panose="02010609030101010101" charset="-122"/>
              </a:rPr>
              <a:t>    </a:t>
            </a:r>
            <a:r>
              <a:rPr lang="en-US" altLang="zh-CN" sz="1200" b="1">
                <a:solidFill>
                  <a:srgbClr val="000000"/>
                </a:solidFill>
                <a:latin typeface="MyFont" panose="02010609030101010101" charset="-122"/>
                <a:ea typeface="MyFont" panose="02010609030101010101" charset="-122"/>
              </a:rPr>
              <a:t>for</a:t>
            </a:r>
            <a:r>
              <a:rPr lang="en-US" altLang="zh-CN" sz="1200" b="0">
                <a:solidFill>
                  <a:srgbClr val="000000"/>
                </a:solidFill>
                <a:latin typeface="MyFont" panose="02010609030101010101" charset="-122"/>
                <a:ea typeface="MyFont" panose="02010609030101010101" charset="-122"/>
              </a:rPr>
              <a:t>(i </a:t>
            </a:r>
            <a:r>
              <a:rPr lang="en-US" altLang="zh-CN" sz="1200" b="0">
                <a:solidFill>
                  <a:srgbClr val="AF00DB"/>
                </a:solidFill>
                <a:latin typeface="MyFont" panose="02010609030101010101" charset="-122"/>
                <a:ea typeface="MyFont" panose="02010609030101010101" charset="-122"/>
              </a:rPr>
              <a:t>in</a:t>
            </a:r>
            <a:r>
              <a:rPr lang="en-US" altLang="zh-CN" sz="1200" b="0">
                <a:solidFill>
                  <a:srgbClr val="00A000"/>
                </a:solidFill>
                <a:latin typeface="MyFont" panose="02010609030101010101" charset="-122"/>
                <a:ea typeface="MyFont" panose="02010609030101010101" charset="-122"/>
              </a:rPr>
              <a:t>0</a:t>
            </a:r>
            <a:r>
              <a:rPr lang="en-US" altLang="zh-CN" sz="1200" b="0">
                <a:solidFill>
                  <a:srgbClr val="FF0000"/>
                </a:solidFill>
                <a:latin typeface="MyFont" panose="02010609030101010101" charset="-122"/>
                <a:ea typeface="MyFont" panose="02010609030101010101" charset="-122"/>
              </a:rPr>
              <a:t>:</a:t>
            </a:r>
            <a:r>
              <a:rPr lang="en-US" altLang="zh-CN" sz="1200" b="0">
                <a:solidFill>
                  <a:srgbClr val="000000"/>
                </a:solidFill>
                <a:latin typeface="MyFont" panose="02010609030101010101" charset="-122"/>
                <a:ea typeface="MyFont" panose="02010609030101010101" charset="-122"/>
              </a:rPr>
              <a:t>n){</a:t>
            </a:r>
            <a:endParaRPr lang="en-US" altLang="zh-CN" sz="1200" b="0">
              <a:solidFill>
                <a:srgbClr val="000000"/>
              </a:solidFill>
              <a:latin typeface="MyFont" panose="02010609030101010101" charset="-122"/>
              <a:ea typeface="MyFont" panose="02010609030101010101" charset="-122"/>
            </a:endParaRPr>
          </a:p>
          <a:p>
            <a:pPr indent="0" fontAlgn="auto">
              <a:lnSpc>
                <a:spcPct val="100000"/>
              </a:lnSpc>
            </a:pPr>
            <a:r>
              <a:rPr lang="en-US" altLang="zh-CN" sz="1200" b="0">
                <a:solidFill>
                  <a:srgbClr val="000000"/>
                </a:solidFill>
                <a:latin typeface="MyFont" panose="02010609030101010101" charset="-122"/>
                <a:ea typeface="MyFont" panose="02010609030101010101" charset="-122"/>
              </a:rPr>
              <a:t>        code </a:t>
            </a:r>
            <a:r>
              <a:rPr lang="en-US" altLang="zh-CN" sz="1200" b="0">
                <a:solidFill>
                  <a:srgbClr val="FF0000"/>
                </a:solidFill>
                <a:latin typeface="MyFont" panose="02010609030101010101" charset="-122"/>
                <a:ea typeface="MyFont" panose="02010609030101010101" charset="-122"/>
              </a:rPr>
              <a:t>=</a:t>
            </a:r>
            <a:r>
              <a:rPr lang="en-US" altLang="zh-CN" sz="1200" b="0">
                <a:solidFill>
                  <a:srgbClr val="000000"/>
                </a:solidFill>
                <a:latin typeface="MyFont" panose="02010609030101010101" charset="-122"/>
                <a:ea typeface="MyFont" panose="02010609030101010101" charset="-122"/>
              </a:rPr>
              <a:t> id[i]</a:t>
            </a:r>
            <a:endParaRPr lang="en-US" altLang="zh-CN" sz="1200" b="0">
              <a:solidFill>
                <a:srgbClr val="000000"/>
              </a:solidFill>
              <a:latin typeface="MyFont" panose="02010609030101010101" charset="-122"/>
              <a:ea typeface="MyFont" panose="02010609030101010101" charset="-122"/>
            </a:endParaRPr>
          </a:p>
          <a:p>
            <a:pPr indent="0" fontAlgn="auto">
              <a:lnSpc>
                <a:spcPct val="100000"/>
              </a:lnSpc>
            </a:pPr>
            <a:r>
              <a:rPr lang="en-US" altLang="zh-CN" sz="1200" b="0">
                <a:solidFill>
                  <a:srgbClr val="000000"/>
                </a:solidFill>
                <a:latin typeface="MyFont" panose="02010609030101010101" charset="-122"/>
                <a:ea typeface="MyFont" panose="02010609030101010101" charset="-122"/>
              </a:rPr>
              <a:t>        // </a:t>
            </a:r>
            <a:r>
              <a:rPr lang="zh-CN" altLang="en-US" sz="1200" b="0">
                <a:solidFill>
                  <a:srgbClr val="000000"/>
                </a:solidFill>
                <a:latin typeface="MyFont" panose="02010609030101010101" charset="-122"/>
                <a:ea typeface="MyFont" panose="02010609030101010101" charset="-122"/>
              </a:rPr>
              <a:t>更新初始平均价格：</a:t>
            </a:r>
            <a:r>
              <a:rPr lang="en-US" altLang="zh-CN" sz="1200" b="0">
                <a:solidFill>
                  <a:srgbClr val="000000"/>
                </a:solidFill>
                <a:latin typeface="MyFont" panose="02010609030101010101" charset="-122"/>
                <a:ea typeface="MyFont" panose="02010609030101010101" charset="-122"/>
              </a:rPr>
              <a:t>initMpDict</a:t>
            </a:r>
            <a:endParaRPr lang="en-US" altLang="zh-CN" sz="1200" b="0">
              <a:solidFill>
                <a:srgbClr val="000000"/>
              </a:solidFill>
              <a:latin typeface="MyFont" panose="02010609030101010101" charset="-122"/>
              <a:ea typeface="MyFont" panose="02010609030101010101" charset="-122"/>
            </a:endParaRPr>
          </a:p>
          <a:p>
            <a:pPr indent="0" fontAlgn="auto">
              <a:lnSpc>
                <a:spcPct val="100000"/>
              </a:lnSpc>
            </a:pPr>
            <a:r>
              <a:rPr lang="en-US" altLang="zh-CN" sz="1200" b="0">
                <a:solidFill>
                  <a:srgbClr val="000000"/>
                </a:solidFill>
                <a:latin typeface="MyFont" panose="02010609030101010101" charset="-122"/>
                <a:ea typeface="MyFont" panose="02010609030101010101" charset="-122"/>
              </a:rPr>
              <a:t>        initMp </a:t>
            </a:r>
            <a:r>
              <a:rPr lang="en-US" altLang="zh-CN" sz="1200" b="0">
                <a:solidFill>
                  <a:srgbClr val="FF0000"/>
                </a:solidFill>
                <a:latin typeface="MyFont" panose="02010609030101010101" charset="-122"/>
                <a:ea typeface="MyFont" panose="02010609030101010101" charset="-122"/>
              </a:rPr>
              <a:t>= </a:t>
            </a:r>
            <a:r>
              <a:rPr lang="en-US" altLang="zh-CN" sz="1200" b="1">
                <a:solidFill>
                  <a:srgbClr val="000000"/>
                </a:solidFill>
                <a:latin typeface="MyFont" panose="02010609030101010101" charset="-122"/>
                <a:ea typeface="MyFont" panose="02010609030101010101" charset="-122"/>
              </a:rPr>
              <a:t>double</a:t>
            </a:r>
            <a:r>
              <a:rPr lang="en-US" altLang="zh-CN" sz="1200" b="0">
                <a:solidFill>
                  <a:srgbClr val="000000"/>
                </a:solidFill>
                <a:latin typeface="MyFont" panose="02010609030101010101" charset="-122"/>
                <a:ea typeface="MyFont" panose="02010609030101010101" charset="-122"/>
              </a:rPr>
              <a:t>(initMidPrice[code])</a:t>
            </a:r>
            <a:endParaRPr lang="en-US" altLang="zh-CN" sz="1200" b="0">
              <a:solidFill>
                <a:srgbClr val="000000"/>
              </a:solidFill>
              <a:latin typeface="MyFont" panose="02010609030101010101" charset="-122"/>
              <a:ea typeface="MyFont" panose="02010609030101010101" charset="-122"/>
            </a:endParaRPr>
          </a:p>
          <a:p>
            <a:pPr indent="0" fontAlgn="auto">
              <a:lnSpc>
                <a:spcPct val="100000"/>
              </a:lnSpc>
            </a:pPr>
            <a:r>
              <a:rPr lang="en-US" altLang="zh-CN" sz="1200" b="0">
                <a:solidFill>
                  <a:srgbClr val="000000"/>
                </a:solidFill>
                <a:latin typeface="MyFont" panose="02010609030101010101" charset="-122"/>
                <a:ea typeface="MyFont" panose="02010609030101010101" charset="-122"/>
              </a:rPr>
              <a:t>        </a:t>
            </a:r>
            <a:r>
              <a:rPr lang="en-US" altLang="zh-CN" sz="1200" b="1">
                <a:solidFill>
                  <a:srgbClr val="000000"/>
                </a:solidFill>
                <a:latin typeface="MyFont" panose="02010609030101010101" charset="-122"/>
                <a:ea typeface="MyFont" panose="02010609030101010101" charset="-122"/>
              </a:rPr>
              <a:t>if</a:t>
            </a:r>
            <a:r>
              <a:rPr lang="en-US" altLang="zh-CN" sz="1200" b="0">
                <a:solidFill>
                  <a:srgbClr val="000000"/>
                </a:solidFill>
                <a:latin typeface="MyFont" panose="02010609030101010101" charset="-122"/>
                <a:ea typeface="MyFont" panose="02010609030101010101" charset="-122"/>
              </a:rPr>
              <a:t>(initMp </a:t>
            </a:r>
            <a:r>
              <a:rPr lang="en-US" altLang="zh-CN" sz="1200" b="0">
                <a:solidFill>
                  <a:srgbClr val="FF0000"/>
                </a:solidFill>
                <a:latin typeface="MyFont" panose="02010609030101010101" charset="-122"/>
                <a:ea typeface="MyFont" panose="02010609030101010101" charset="-122"/>
              </a:rPr>
              <a:t>== </a:t>
            </a:r>
            <a:r>
              <a:rPr lang="en-US" altLang="zh-CN" sz="1200" b="0">
                <a:solidFill>
                  <a:srgbClr val="00A000"/>
                </a:solidFill>
                <a:latin typeface="MyFont" panose="02010609030101010101" charset="-122"/>
                <a:ea typeface="MyFont" panose="02010609030101010101" charset="-122"/>
              </a:rPr>
              <a:t>0.0</a:t>
            </a:r>
            <a:r>
              <a:rPr lang="en-US" altLang="zh-CN" sz="1200" b="0">
                <a:solidFill>
                  <a:srgbClr val="000000"/>
                </a:solidFill>
                <a:latin typeface="MyFont" panose="02010609030101010101" charset="-122"/>
                <a:ea typeface="MyFont" panose="02010609030101010101" charset="-122"/>
              </a:rPr>
              <a:t>){</a:t>
            </a:r>
            <a:endParaRPr lang="en-US" altLang="zh-CN" sz="1200" b="0">
              <a:solidFill>
                <a:srgbClr val="000000"/>
              </a:solidFill>
              <a:latin typeface="MyFont" panose="02010609030101010101" charset="-122"/>
              <a:ea typeface="MyFont" panose="02010609030101010101" charset="-122"/>
            </a:endParaRPr>
          </a:p>
          <a:p>
            <a:pPr indent="0" fontAlgn="auto">
              <a:lnSpc>
                <a:spcPct val="100000"/>
              </a:lnSpc>
            </a:pPr>
            <a:r>
              <a:rPr lang="en-US" altLang="zh-CN" sz="1200" b="0">
                <a:solidFill>
                  <a:srgbClr val="000000"/>
                </a:solidFill>
                <a:latin typeface="MyFont" panose="02010609030101010101" charset="-122"/>
                <a:ea typeface="MyFont" panose="02010609030101010101" charset="-122"/>
              </a:rPr>
              <a:t>            initMidPrice[code] </a:t>
            </a:r>
            <a:r>
              <a:rPr lang="en-US" altLang="zh-CN" sz="1200" b="0">
                <a:solidFill>
                  <a:srgbClr val="FF0000"/>
                </a:solidFill>
                <a:latin typeface="MyFont" panose="02010609030101010101" charset="-122"/>
                <a:ea typeface="MyFont" panose="02010609030101010101" charset="-122"/>
              </a:rPr>
              <a:t>=</a:t>
            </a:r>
            <a:r>
              <a:rPr lang="en-US" altLang="zh-CN" sz="1200" b="0">
                <a:solidFill>
                  <a:srgbClr val="000000"/>
                </a:solidFill>
                <a:latin typeface="MyFont" panose="02010609030101010101" charset="-122"/>
                <a:ea typeface="MyFont" panose="02010609030101010101" charset="-122"/>
              </a:rPr>
              <a:t> mp[i]</a:t>
            </a:r>
            <a:endParaRPr lang="en-US" altLang="zh-CN" sz="1200" b="0">
              <a:solidFill>
                <a:srgbClr val="000000"/>
              </a:solidFill>
              <a:latin typeface="MyFont" panose="02010609030101010101" charset="-122"/>
              <a:ea typeface="MyFont" panose="02010609030101010101" charset="-122"/>
            </a:endParaRPr>
          </a:p>
          <a:p>
            <a:pPr indent="0" fontAlgn="auto">
              <a:lnSpc>
                <a:spcPct val="100000"/>
              </a:lnSpc>
            </a:pPr>
            <a:r>
              <a:rPr lang="en-US" altLang="zh-CN" sz="1200" b="0">
                <a:solidFill>
                  <a:srgbClr val="000000"/>
                </a:solidFill>
                <a:latin typeface="MyFont" panose="02010609030101010101" charset="-122"/>
                <a:ea typeface="MyFont" panose="02010609030101010101" charset="-122"/>
              </a:rPr>
              <a:t>            initMp </a:t>
            </a:r>
            <a:r>
              <a:rPr lang="en-US" altLang="zh-CN" sz="1200" b="0">
                <a:solidFill>
                  <a:srgbClr val="FF0000"/>
                </a:solidFill>
                <a:latin typeface="MyFont" panose="02010609030101010101" charset="-122"/>
                <a:ea typeface="MyFont" panose="02010609030101010101" charset="-122"/>
              </a:rPr>
              <a:t>=</a:t>
            </a:r>
            <a:r>
              <a:rPr lang="en-US" altLang="zh-CN" sz="1200" b="0">
                <a:solidFill>
                  <a:srgbClr val="000000"/>
                </a:solidFill>
                <a:latin typeface="MyFont" panose="02010609030101010101" charset="-122"/>
                <a:ea typeface="MyFont" panose="02010609030101010101" charset="-122"/>
              </a:rPr>
              <a:t> mp[i]</a:t>
            </a:r>
            <a:endParaRPr lang="en-US" altLang="zh-CN" sz="1200" b="0">
              <a:solidFill>
                <a:srgbClr val="000000"/>
              </a:solidFill>
              <a:latin typeface="MyFont" panose="02010609030101010101" charset="-122"/>
              <a:ea typeface="MyFont" panose="02010609030101010101" charset="-122"/>
            </a:endParaRPr>
          </a:p>
          <a:p>
            <a:pPr indent="0" fontAlgn="auto">
              <a:lnSpc>
                <a:spcPct val="100000"/>
              </a:lnSpc>
            </a:pPr>
            <a:r>
              <a:rPr lang="en-US" altLang="zh-CN" sz="1200" b="0">
                <a:solidFill>
                  <a:srgbClr val="000000"/>
                </a:solidFill>
                <a:latin typeface="MyFont" panose="02010609030101010101" charset="-122"/>
                <a:ea typeface="MyFont" panose="02010609030101010101" charset="-122"/>
              </a:rPr>
              <a:t>        }</a:t>
            </a:r>
            <a:endParaRPr lang="en-US" altLang="zh-CN" sz="1200" b="0">
              <a:solidFill>
                <a:srgbClr val="000000"/>
              </a:solidFill>
              <a:latin typeface="MyFont" panose="02010609030101010101" charset="-122"/>
              <a:ea typeface="MyFont" panose="02010609030101010101" charset="-122"/>
            </a:endParaRPr>
          </a:p>
          <a:p>
            <a:pPr indent="0" fontAlgn="auto">
              <a:lnSpc>
                <a:spcPct val="100000"/>
              </a:lnSpc>
            </a:pPr>
            <a:r>
              <a:rPr lang="en-US" altLang="zh-CN" sz="1200" b="0">
                <a:solidFill>
                  <a:srgbClr val="000000"/>
                </a:solidFill>
                <a:latin typeface="MyFont" panose="02010609030101010101" charset="-122"/>
                <a:ea typeface="MyFont" panose="02010609030101010101" charset="-122"/>
              </a:rPr>
              <a:t>        // </a:t>
            </a:r>
            <a:r>
              <a:rPr lang="zh-CN" altLang="en-US" sz="1200" b="0">
                <a:solidFill>
                  <a:srgbClr val="000000"/>
                </a:solidFill>
                <a:latin typeface="MyFont" panose="02010609030101010101" charset="-122"/>
                <a:ea typeface="MyFont" panose="02010609030101010101" charset="-122"/>
              </a:rPr>
              <a:t>更新历史平均价格序列：</a:t>
            </a:r>
            <a:r>
              <a:rPr lang="en-US" altLang="zh-CN" sz="1200" b="0">
                <a:solidFill>
                  <a:srgbClr val="000000"/>
                </a:solidFill>
                <a:latin typeface="MyFont" panose="02010609030101010101" charset="-122"/>
                <a:ea typeface="MyFont" panose="02010609030101010101" charset="-122"/>
              </a:rPr>
              <a:t>hisMpDict</a:t>
            </a:r>
            <a:endParaRPr lang="en-US" altLang="zh-CN" sz="1200" b="0">
              <a:solidFill>
                <a:srgbClr val="000000"/>
              </a:solidFill>
              <a:latin typeface="MyFont" panose="02010609030101010101" charset="-122"/>
              <a:ea typeface="MyFont" panose="02010609030101010101" charset="-122"/>
            </a:endParaRPr>
          </a:p>
          <a:p>
            <a:pPr indent="0" fontAlgn="auto">
              <a:lnSpc>
                <a:spcPct val="100000"/>
              </a:lnSpc>
            </a:pPr>
            <a:r>
              <a:rPr lang="en-US" altLang="zh-CN" sz="1200" b="0">
                <a:solidFill>
                  <a:srgbClr val="000000"/>
                </a:solidFill>
                <a:latin typeface="MyFont" panose="02010609030101010101" charset="-122"/>
                <a:ea typeface="MyFont" panose="02010609030101010101" charset="-122"/>
              </a:rPr>
              <a:t>        hisMpVector </a:t>
            </a:r>
            <a:r>
              <a:rPr lang="en-US" altLang="zh-CN" sz="1200" b="0">
                <a:solidFill>
                  <a:srgbClr val="FF0000"/>
                </a:solidFill>
                <a:latin typeface="MyFont" panose="02010609030101010101" charset="-122"/>
                <a:ea typeface="MyFont" panose="02010609030101010101" charset="-122"/>
              </a:rPr>
              <a:t>=</a:t>
            </a:r>
            <a:r>
              <a:rPr lang="en-US" altLang="zh-CN" sz="1200" b="0">
                <a:solidFill>
                  <a:srgbClr val="000000"/>
                </a:solidFill>
                <a:latin typeface="MyFont" panose="02010609030101010101" charset="-122"/>
                <a:ea typeface="MyFont" panose="02010609030101010101" charset="-122"/>
              </a:rPr>
              <a:t> hisMidPrice[code][</a:t>
            </a:r>
            <a:r>
              <a:rPr lang="en-US" altLang="zh-CN" sz="1200" b="0">
                <a:solidFill>
                  <a:srgbClr val="00A000"/>
                </a:solidFill>
                <a:latin typeface="MyFont" panose="02010609030101010101" charset="-122"/>
                <a:ea typeface="MyFont" panose="02010609030101010101" charset="-122"/>
              </a:rPr>
              <a:t>1</a:t>
            </a:r>
            <a:r>
              <a:rPr lang="en-US" altLang="zh-CN" sz="1200" b="0">
                <a:solidFill>
                  <a:srgbClr val="FF0000"/>
                </a:solidFill>
                <a:latin typeface="MyFont" panose="02010609030101010101" charset="-122"/>
                <a:ea typeface="MyFont" panose="02010609030101010101" charset="-122"/>
              </a:rPr>
              <a:t>:</a:t>
            </a:r>
            <a:r>
              <a:rPr lang="en-US" altLang="zh-CN" sz="1200" b="0">
                <a:solidFill>
                  <a:srgbClr val="00A000"/>
                </a:solidFill>
                <a:latin typeface="MyFont" panose="02010609030101010101" charset="-122"/>
                <a:ea typeface="MyFont" panose="02010609030101010101" charset="-122"/>
              </a:rPr>
              <a:t>5</a:t>
            </a:r>
            <a:r>
              <a:rPr lang="en-US" altLang="zh-CN" sz="1200" b="0">
                <a:solidFill>
                  <a:srgbClr val="000000"/>
                </a:solidFill>
                <a:latin typeface="MyFont" panose="02010609030101010101" charset="-122"/>
                <a:ea typeface="MyFont" panose="02010609030101010101" charset="-122"/>
              </a:rPr>
              <a:t>]</a:t>
            </a:r>
            <a:endParaRPr lang="en-US" altLang="zh-CN" sz="1200" b="0">
              <a:solidFill>
                <a:srgbClr val="000000"/>
              </a:solidFill>
              <a:latin typeface="MyFont" panose="02010609030101010101" charset="-122"/>
              <a:ea typeface="MyFont" panose="02010609030101010101" charset="-122"/>
            </a:endParaRPr>
          </a:p>
          <a:p>
            <a:pPr indent="0" fontAlgn="auto">
              <a:lnSpc>
                <a:spcPct val="100000"/>
              </a:lnSpc>
            </a:pPr>
            <a:r>
              <a:rPr lang="en-US" altLang="zh-CN" sz="1200" b="0">
                <a:solidFill>
                  <a:srgbClr val="000000"/>
                </a:solidFill>
                <a:latin typeface="MyFont" panose="02010609030101010101" charset="-122"/>
                <a:ea typeface="MyFont" panose="02010609030101010101" charset="-122"/>
              </a:rPr>
              <a:t>        hisMpVector.</a:t>
            </a:r>
            <a:r>
              <a:rPr lang="en-US" altLang="zh-CN" sz="1200" b="1">
                <a:solidFill>
                  <a:srgbClr val="000000"/>
                </a:solidFill>
                <a:latin typeface="MyFont" panose="02010609030101010101" charset="-122"/>
                <a:ea typeface="MyFont" panose="02010609030101010101" charset="-122"/>
              </a:rPr>
              <a:t>append!</a:t>
            </a:r>
            <a:r>
              <a:rPr lang="en-US" altLang="zh-CN" sz="1200" b="0">
                <a:solidFill>
                  <a:srgbClr val="000000"/>
                </a:solidFill>
                <a:latin typeface="MyFont" panose="02010609030101010101" charset="-122"/>
                <a:ea typeface="MyFont" panose="02010609030101010101" charset="-122"/>
              </a:rPr>
              <a:t>(mp[i])</a:t>
            </a:r>
            <a:endParaRPr lang="en-US" altLang="zh-CN" sz="1200" b="0">
              <a:solidFill>
                <a:srgbClr val="000000"/>
              </a:solidFill>
              <a:latin typeface="MyFont" panose="02010609030101010101" charset="-122"/>
              <a:ea typeface="MyFont" panose="02010609030101010101" charset="-122"/>
            </a:endParaRPr>
          </a:p>
          <a:p>
            <a:pPr indent="0" fontAlgn="auto">
              <a:lnSpc>
                <a:spcPct val="100000"/>
              </a:lnSpc>
            </a:pPr>
            <a:r>
              <a:rPr lang="en-US" altLang="zh-CN" sz="1200" b="0">
                <a:solidFill>
                  <a:srgbClr val="000000"/>
                </a:solidFill>
                <a:latin typeface="MyFont" panose="02010609030101010101" charset="-122"/>
                <a:ea typeface="MyFont" panose="02010609030101010101" charset="-122"/>
              </a:rPr>
              <a:t>        hisMidPrice[code] </a:t>
            </a:r>
            <a:r>
              <a:rPr lang="en-US" altLang="zh-CN" sz="1200" b="0">
                <a:solidFill>
                  <a:srgbClr val="FF0000"/>
                </a:solidFill>
                <a:latin typeface="MyFont" panose="02010609030101010101" charset="-122"/>
                <a:ea typeface="MyFont" panose="02010609030101010101" charset="-122"/>
              </a:rPr>
              <a:t>=</a:t>
            </a:r>
            <a:r>
              <a:rPr lang="en-US" altLang="zh-CN" sz="1200" b="0">
                <a:solidFill>
                  <a:srgbClr val="000000"/>
                </a:solidFill>
                <a:latin typeface="MyFont" panose="02010609030101010101" charset="-122"/>
                <a:ea typeface="MyFont" panose="02010609030101010101" charset="-122"/>
              </a:rPr>
              <a:t> hisMpVector</a:t>
            </a:r>
            <a:endParaRPr lang="en-US" altLang="zh-CN" sz="1200" b="0">
              <a:solidFill>
                <a:srgbClr val="000000"/>
              </a:solidFill>
              <a:latin typeface="MyFont" panose="02010609030101010101" charset="-122"/>
              <a:ea typeface="MyFont" panose="02010609030101010101" charset="-122"/>
            </a:endParaRPr>
          </a:p>
          <a:p>
            <a:pPr indent="0" fontAlgn="auto">
              <a:lnSpc>
                <a:spcPct val="100000"/>
              </a:lnSpc>
            </a:pPr>
            <a:r>
              <a:rPr lang="en-US" altLang="zh-CN" sz="1200" b="0">
                <a:solidFill>
                  <a:srgbClr val="000000"/>
                </a:solidFill>
                <a:latin typeface="MyFont" panose="02010609030101010101" charset="-122"/>
                <a:ea typeface="MyFont" panose="02010609030101010101" charset="-122"/>
              </a:rPr>
              <a:t>        delta </a:t>
            </a:r>
            <a:r>
              <a:rPr lang="en-US" altLang="zh-CN" sz="1200" b="0">
                <a:solidFill>
                  <a:srgbClr val="FF0000"/>
                </a:solidFill>
                <a:latin typeface="MyFont" panose="02010609030101010101" charset="-122"/>
                <a:ea typeface="MyFont" panose="02010609030101010101" charset="-122"/>
              </a:rPr>
              <a:t>=</a:t>
            </a:r>
            <a:r>
              <a:rPr lang="en-US" altLang="zh-CN" sz="1200" b="0">
                <a:solidFill>
                  <a:srgbClr val="000000"/>
                </a:solidFill>
                <a:latin typeface="MyFont" panose="02010609030101010101" charset="-122"/>
                <a:ea typeface="MyFont" panose="02010609030101010101" charset="-122"/>
              </a:rPr>
              <a:t> mp[i] </a:t>
            </a:r>
            <a:r>
              <a:rPr lang="en-US" altLang="zh-CN" sz="1200" b="0">
                <a:solidFill>
                  <a:srgbClr val="FF0000"/>
                </a:solidFill>
                <a:latin typeface="MyFont" panose="02010609030101010101" charset="-122"/>
                <a:ea typeface="MyFont" panose="02010609030101010101" charset="-122"/>
              </a:rPr>
              <a:t>- </a:t>
            </a:r>
            <a:r>
              <a:rPr lang="en-US" altLang="zh-CN" sz="1200" b="1">
                <a:solidFill>
                  <a:srgbClr val="000000"/>
                </a:solidFill>
                <a:latin typeface="MyFont" panose="02010609030101010101" charset="-122"/>
                <a:ea typeface="MyFont" panose="02010609030101010101" charset="-122"/>
              </a:rPr>
              <a:t>avg</a:t>
            </a:r>
            <a:r>
              <a:rPr lang="en-US" altLang="zh-CN" sz="1200" b="0">
                <a:solidFill>
                  <a:srgbClr val="000000"/>
                </a:solidFill>
                <a:latin typeface="MyFont" panose="02010609030101010101" charset="-122"/>
                <a:ea typeface="MyFont" panose="02010609030101010101" charset="-122"/>
              </a:rPr>
              <a:t>(hisMpVector)</a:t>
            </a:r>
            <a:endParaRPr lang="en-US" altLang="zh-CN" sz="1200" b="0">
              <a:solidFill>
                <a:srgbClr val="000000"/>
              </a:solidFill>
              <a:latin typeface="MyFont" panose="02010609030101010101" charset="-122"/>
              <a:ea typeface="MyFont" panose="02010609030101010101" charset="-122"/>
            </a:endParaRPr>
          </a:p>
          <a:p>
            <a:pPr indent="0" fontAlgn="auto">
              <a:lnSpc>
                <a:spcPct val="100000"/>
              </a:lnSpc>
            </a:pPr>
            <a:r>
              <a:rPr lang="en-US" altLang="zh-CN" sz="1200" b="0">
                <a:solidFill>
                  <a:srgbClr val="000000"/>
                </a:solidFill>
                <a:latin typeface="MyFont" panose="02010609030101010101" charset="-122"/>
                <a:ea typeface="MyFont" panose="02010609030101010101" charset="-122"/>
              </a:rPr>
              <a:t>        jump </a:t>
            </a:r>
            <a:r>
              <a:rPr lang="en-US" altLang="zh-CN" sz="1200" b="0">
                <a:solidFill>
                  <a:srgbClr val="FF0000"/>
                </a:solidFill>
                <a:latin typeface="MyFont" panose="02010609030101010101" charset="-122"/>
                <a:ea typeface="MyFont" panose="02010609030101010101" charset="-122"/>
              </a:rPr>
              <a:t>= </a:t>
            </a:r>
            <a:r>
              <a:rPr lang="en-US" altLang="zh-CN" sz="1200" b="1">
                <a:solidFill>
                  <a:srgbClr val="000000"/>
                </a:solidFill>
                <a:latin typeface="MyFont" panose="02010609030101010101" charset="-122"/>
                <a:ea typeface="MyFont" panose="02010609030101010101" charset="-122"/>
              </a:rPr>
              <a:t>ceil</a:t>
            </a:r>
            <a:r>
              <a:rPr lang="en-US" altLang="zh-CN" sz="1200" b="0">
                <a:solidFill>
                  <a:srgbClr val="000000"/>
                </a:solidFill>
                <a:latin typeface="MyFont" panose="02010609030101010101" charset="-122"/>
                <a:ea typeface="MyFont" panose="02010609030101010101" charset="-122"/>
              </a:rPr>
              <a:t>(initMp </a:t>
            </a:r>
            <a:r>
              <a:rPr lang="en-US" altLang="zh-CN" sz="1200" b="0">
                <a:solidFill>
                  <a:srgbClr val="FF0000"/>
                </a:solidFill>
                <a:latin typeface="MyFont" panose="02010609030101010101" charset="-122"/>
                <a:ea typeface="MyFont" panose="02010609030101010101" charset="-122"/>
              </a:rPr>
              <a:t>* </a:t>
            </a:r>
            <a:r>
              <a:rPr lang="en-US" altLang="zh-CN" sz="1200" b="0">
                <a:solidFill>
                  <a:srgbClr val="00A000"/>
                </a:solidFill>
                <a:latin typeface="MyFont" panose="02010609030101010101" charset="-122"/>
                <a:ea typeface="MyFont" panose="02010609030101010101" charset="-122"/>
              </a:rPr>
              <a:t>0.15</a:t>
            </a:r>
            <a:r>
              <a:rPr lang="en-US" altLang="zh-CN" sz="1200" b="0">
                <a:solidFill>
                  <a:srgbClr val="000000"/>
                </a:solidFill>
                <a:latin typeface="MyFont" panose="02010609030101010101" charset="-122"/>
                <a:ea typeface="MyFont" panose="02010609030101010101" charset="-122"/>
              </a:rPr>
              <a:t>) </a:t>
            </a:r>
            <a:r>
              <a:rPr lang="en-US" altLang="zh-CN" sz="1200" b="0">
                <a:solidFill>
                  <a:srgbClr val="FF0000"/>
                </a:solidFill>
                <a:latin typeface="MyFont" panose="02010609030101010101" charset="-122"/>
                <a:ea typeface="MyFont" panose="02010609030101010101" charset="-122"/>
              </a:rPr>
              <a:t>/ </a:t>
            </a:r>
            <a:r>
              <a:rPr lang="en-US" altLang="zh-CN" sz="1200" b="0">
                <a:solidFill>
                  <a:srgbClr val="00A000"/>
                </a:solidFill>
                <a:latin typeface="MyFont" panose="02010609030101010101" charset="-122"/>
                <a:ea typeface="MyFont" panose="02010609030101010101" charset="-122"/>
              </a:rPr>
              <a:t>100.0</a:t>
            </a:r>
            <a:endParaRPr lang="en-US" altLang="zh-CN" sz="1200" b="0">
              <a:solidFill>
                <a:srgbClr val="00A000"/>
              </a:solidFill>
              <a:latin typeface="MyFont" panose="02010609030101010101" charset="-122"/>
              <a:ea typeface="MyFont" panose="02010609030101010101" charset="-122"/>
            </a:endParaRPr>
          </a:p>
          <a:p>
            <a:pPr indent="0" fontAlgn="auto">
              <a:lnSpc>
                <a:spcPct val="100000"/>
              </a:lnSpc>
            </a:pPr>
            <a:r>
              <a:rPr lang="en-US" altLang="zh-CN" sz="1200" b="0">
                <a:solidFill>
                  <a:srgbClr val="000000"/>
                </a:solidFill>
                <a:latin typeface="MyFont" panose="02010609030101010101" charset="-122"/>
                <a:ea typeface="MyFont" panose="02010609030101010101" charset="-122"/>
              </a:rPr>
              <a:t>        wavol </a:t>
            </a:r>
            <a:r>
              <a:rPr lang="en-US" altLang="zh-CN" sz="1200" b="0">
                <a:solidFill>
                  <a:srgbClr val="FF0000"/>
                </a:solidFill>
                <a:latin typeface="MyFont" panose="02010609030101010101" charset="-122"/>
                <a:ea typeface="MyFont" panose="02010609030101010101" charset="-122"/>
              </a:rPr>
              <a:t>= </a:t>
            </a:r>
            <a:r>
              <a:rPr lang="en-US" altLang="zh-CN" sz="1200" b="1">
                <a:solidFill>
                  <a:srgbClr val="000000"/>
                </a:solidFill>
                <a:latin typeface="MyFont" panose="02010609030101010101" charset="-122"/>
                <a:ea typeface="MyFont" panose="02010609030101010101" charset="-122"/>
              </a:rPr>
              <a:t>wvol</a:t>
            </a:r>
            <a:r>
              <a:rPr lang="en-US" altLang="zh-CN" sz="1200" b="0">
                <a:solidFill>
                  <a:srgbClr val="000000"/>
                </a:solidFill>
                <a:latin typeface="MyFont" panose="02010609030101010101" charset="-122"/>
                <a:ea typeface="MyFont" panose="02010609030101010101" charset="-122"/>
              </a:rPr>
              <a:t>(ap0[i], av0[i], mp[i], jump) </a:t>
            </a:r>
            <a:r>
              <a:rPr lang="en-US" altLang="zh-CN" sz="1200" b="0">
                <a:solidFill>
                  <a:srgbClr val="FF0000"/>
                </a:solidFill>
                <a:latin typeface="MyFont" panose="02010609030101010101" charset="-122"/>
                <a:ea typeface="MyFont" panose="02010609030101010101" charset="-122"/>
              </a:rPr>
              <a:t>+ </a:t>
            </a:r>
            <a:r>
              <a:rPr lang="en-US" altLang="zh-CN" sz="1200" b="1">
                <a:solidFill>
                  <a:srgbClr val="000000"/>
                </a:solidFill>
                <a:latin typeface="MyFont" panose="02010609030101010101" charset="-122"/>
                <a:ea typeface="MyFont" panose="02010609030101010101" charset="-122"/>
              </a:rPr>
              <a:t>wvol</a:t>
            </a:r>
            <a:r>
              <a:rPr lang="en-US" altLang="zh-CN" sz="1200" b="0">
                <a:solidFill>
                  <a:srgbClr val="000000"/>
                </a:solidFill>
                <a:latin typeface="MyFont" panose="02010609030101010101" charset="-122"/>
                <a:ea typeface="MyFont" panose="02010609030101010101" charset="-122"/>
              </a:rPr>
              <a:t>(ap1[i], av1[i], mp[i], jump) </a:t>
            </a:r>
            <a:r>
              <a:rPr lang="en-US" altLang="zh-CN" sz="1200" b="0">
                <a:solidFill>
                  <a:srgbClr val="FF0000"/>
                </a:solidFill>
                <a:latin typeface="MyFont" panose="02010609030101010101" charset="-122"/>
                <a:ea typeface="MyFont" panose="02010609030101010101" charset="-122"/>
              </a:rPr>
              <a:t>+ </a:t>
            </a:r>
            <a:r>
              <a:rPr lang="en-US" altLang="zh-CN" sz="1200" b="1">
                <a:solidFill>
                  <a:srgbClr val="000000"/>
                </a:solidFill>
                <a:latin typeface="MyFont" panose="02010609030101010101" charset="-122"/>
                <a:ea typeface="MyFont" panose="02010609030101010101" charset="-122"/>
              </a:rPr>
              <a:t>wvol</a:t>
            </a:r>
            <a:r>
              <a:rPr lang="en-US" altLang="zh-CN" sz="1200" b="0">
                <a:solidFill>
                  <a:srgbClr val="000000"/>
                </a:solidFill>
                <a:latin typeface="MyFont" panose="02010609030101010101" charset="-122"/>
                <a:ea typeface="MyFont" panose="02010609030101010101" charset="-122"/>
              </a:rPr>
              <a:t>(ap2[i], av2[i], mp[i], jump) </a:t>
            </a:r>
            <a:r>
              <a:rPr lang="en-US" altLang="zh-CN" sz="1200" b="0">
                <a:solidFill>
                  <a:srgbClr val="FF0000"/>
                </a:solidFill>
                <a:latin typeface="MyFont" panose="02010609030101010101" charset="-122"/>
                <a:ea typeface="MyFont" panose="02010609030101010101" charset="-122"/>
              </a:rPr>
              <a:t>+ </a:t>
            </a:r>
            <a:r>
              <a:rPr lang="en-US" altLang="zh-CN" sz="1200" b="1">
                <a:solidFill>
                  <a:srgbClr val="000000"/>
                </a:solidFill>
                <a:latin typeface="MyFont" panose="02010609030101010101" charset="-122"/>
                <a:ea typeface="MyFont" panose="02010609030101010101" charset="-122"/>
              </a:rPr>
              <a:t>wvol</a:t>
            </a:r>
            <a:r>
              <a:rPr lang="en-US" altLang="zh-CN" sz="1200" b="0">
                <a:solidFill>
                  <a:srgbClr val="000000"/>
                </a:solidFill>
                <a:latin typeface="MyFont" panose="02010609030101010101" charset="-122"/>
                <a:ea typeface="MyFont" panose="02010609030101010101" charset="-122"/>
              </a:rPr>
              <a:t>(ap3[i], av3[i], mp[i], jump) </a:t>
            </a:r>
            <a:r>
              <a:rPr lang="en-US" altLang="zh-CN" sz="1200" b="0">
                <a:solidFill>
                  <a:srgbClr val="FF0000"/>
                </a:solidFill>
                <a:latin typeface="MyFont" panose="02010609030101010101" charset="-122"/>
                <a:ea typeface="MyFont" panose="02010609030101010101" charset="-122"/>
              </a:rPr>
              <a:t>+</a:t>
            </a:r>
            <a:r>
              <a:rPr lang="en-US" altLang="zh-CN" sz="1200" b="0">
                <a:solidFill>
                  <a:srgbClr val="000000"/>
                </a:solidFill>
                <a:latin typeface="MyFont" panose="02010609030101010101" charset="-122"/>
                <a:ea typeface="MyFont" panose="02010609030101010101" charset="-122"/>
              </a:rPr>
              <a:t> </a:t>
            </a:r>
            <a:r>
              <a:rPr lang="en-US" altLang="zh-CN" sz="1200" b="1">
                <a:solidFill>
                  <a:srgbClr val="000000"/>
                </a:solidFill>
                <a:latin typeface="MyFont" panose="02010609030101010101" charset="-122"/>
                <a:ea typeface="MyFont" panose="02010609030101010101" charset="-122"/>
              </a:rPr>
              <a:t>wvol</a:t>
            </a:r>
            <a:r>
              <a:rPr lang="en-US" altLang="zh-CN" sz="1200" b="0">
                <a:solidFill>
                  <a:srgbClr val="000000"/>
                </a:solidFill>
                <a:latin typeface="MyFont" panose="02010609030101010101" charset="-122"/>
                <a:ea typeface="MyFont" panose="02010609030101010101" charset="-122"/>
              </a:rPr>
              <a:t>(ap4[i], av4[i], mp[i], jump)</a:t>
            </a:r>
            <a:endParaRPr lang="en-US" altLang="zh-CN" sz="1200" b="0">
              <a:solidFill>
                <a:srgbClr val="000000"/>
              </a:solidFill>
              <a:latin typeface="MyFont" panose="02010609030101010101" charset="-122"/>
              <a:ea typeface="MyFont" panose="02010609030101010101" charset="-122"/>
            </a:endParaRPr>
          </a:p>
          <a:p>
            <a:pPr indent="0" fontAlgn="auto">
              <a:lnSpc>
                <a:spcPct val="100000"/>
              </a:lnSpc>
            </a:pPr>
            <a:r>
              <a:rPr lang="en-US" altLang="zh-CN" sz="1200" b="0">
                <a:solidFill>
                  <a:srgbClr val="000000"/>
                </a:solidFill>
                <a:latin typeface="MyFont" panose="02010609030101010101" charset="-122"/>
                <a:ea typeface="MyFont" panose="02010609030101010101" charset="-122"/>
              </a:rPr>
              <a:t>        wbvol </a:t>
            </a:r>
            <a:r>
              <a:rPr lang="en-US" altLang="zh-CN" sz="1200" b="0">
                <a:solidFill>
                  <a:srgbClr val="FF0000"/>
                </a:solidFill>
                <a:latin typeface="MyFont" panose="02010609030101010101" charset="-122"/>
                <a:ea typeface="MyFont" panose="02010609030101010101" charset="-122"/>
              </a:rPr>
              <a:t>= </a:t>
            </a:r>
            <a:r>
              <a:rPr lang="en-US" altLang="zh-CN" sz="1200" b="1">
                <a:solidFill>
                  <a:srgbClr val="000000"/>
                </a:solidFill>
                <a:latin typeface="MyFont" panose="02010609030101010101" charset="-122"/>
                <a:ea typeface="MyFont" panose="02010609030101010101" charset="-122"/>
              </a:rPr>
              <a:t>wvol</a:t>
            </a:r>
            <a:r>
              <a:rPr lang="en-US" altLang="zh-CN" sz="1200" b="0">
                <a:solidFill>
                  <a:srgbClr val="000000"/>
                </a:solidFill>
                <a:latin typeface="MyFont" panose="02010609030101010101" charset="-122"/>
                <a:ea typeface="MyFont" panose="02010609030101010101" charset="-122"/>
              </a:rPr>
              <a:t>(bp0[i], bv0[i], mp[i], jump) </a:t>
            </a:r>
            <a:r>
              <a:rPr lang="en-US" altLang="zh-CN" sz="1200" b="0">
                <a:solidFill>
                  <a:srgbClr val="FF0000"/>
                </a:solidFill>
                <a:latin typeface="MyFont" panose="02010609030101010101" charset="-122"/>
                <a:ea typeface="MyFont" panose="02010609030101010101" charset="-122"/>
              </a:rPr>
              <a:t>+ </a:t>
            </a:r>
            <a:r>
              <a:rPr lang="en-US" altLang="zh-CN" sz="1200" b="1">
                <a:solidFill>
                  <a:srgbClr val="000000"/>
                </a:solidFill>
                <a:latin typeface="MyFont" panose="02010609030101010101" charset="-122"/>
                <a:ea typeface="MyFont" panose="02010609030101010101" charset="-122"/>
              </a:rPr>
              <a:t>wvol</a:t>
            </a:r>
            <a:r>
              <a:rPr lang="en-US" altLang="zh-CN" sz="1200" b="0">
                <a:solidFill>
                  <a:srgbClr val="000000"/>
                </a:solidFill>
                <a:latin typeface="MyFont" panose="02010609030101010101" charset="-122"/>
                <a:ea typeface="MyFont" panose="02010609030101010101" charset="-122"/>
              </a:rPr>
              <a:t>(bp1[i], bv1[i], mp[i], jump) </a:t>
            </a:r>
            <a:r>
              <a:rPr lang="en-US" altLang="zh-CN" sz="1200" b="0">
                <a:solidFill>
                  <a:srgbClr val="FF0000"/>
                </a:solidFill>
                <a:latin typeface="MyFont" panose="02010609030101010101" charset="-122"/>
                <a:ea typeface="MyFont" panose="02010609030101010101" charset="-122"/>
              </a:rPr>
              <a:t>+</a:t>
            </a:r>
            <a:r>
              <a:rPr lang="en-US" altLang="zh-CN" sz="1200" b="0">
                <a:solidFill>
                  <a:srgbClr val="000000"/>
                </a:solidFill>
                <a:latin typeface="MyFont" panose="02010609030101010101" charset="-122"/>
                <a:ea typeface="MyFont" panose="02010609030101010101" charset="-122"/>
              </a:rPr>
              <a:t> </a:t>
            </a:r>
            <a:r>
              <a:rPr lang="en-US" altLang="zh-CN" sz="1200" b="1">
                <a:solidFill>
                  <a:srgbClr val="000000"/>
                </a:solidFill>
                <a:latin typeface="MyFont" panose="02010609030101010101" charset="-122"/>
                <a:ea typeface="MyFont" panose="02010609030101010101" charset="-122"/>
              </a:rPr>
              <a:t>wvol</a:t>
            </a:r>
            <a:r>
              <a:rPr lang="en-US" altLang="zh-CN" sz="1200" b="0">
                <a:solidFill>
                  <a:srgbClr val="000000"/>
                </a:solidFill>
                <a:latin typeface="MyFont" panose="02010609030101010101" charset="-122"/>
                <a:ea typeface="MyFont" panose="02010609030101010101" charset="-122"/>
              </a:rPr>
              <a:t>(bp2[i], bv2[i], mp[i], jump) </a:t>
            </a:r>
            <a:r>
              <a:rPr lang="en-US" altLang="zh-CN" sz="1200" b="0">
                <a:solidFill>
                  <a:srgbClr val="FF0000"/>
                </a:solidFill>
                <a:latin typeface="MyFont" panose="02010609030101010101" charset="-122"/>
                <a:ea typeface="MyFont" panose="02010609030101010101" charset="-122"/>
              </a:rPr>
              <a:t>+ </a:t>
            </a:r>
            <a:r>
              <a:rPr lang="en-US" altLang="zh-CN" sz="1200" b="1">
                <a:solidFill>
                  <a:srgbClr val="000000"/>
                </a:solidFill>
                <a:latin typeface="MyFont" panose="02010609030101010101" charset="-122"/>
                <a:ea typeface="MyFont" panose="02010609030101010101" charset="-122"/>
              </a:rPr>
              <a:t>wvol</a:t>
            </a:r>
            <a:r>
              <a:rPr lang="en-US" altLang="zh-CN" sz="1200" b="0">
                <a:solidFill>
                  <a:srgbClr val="000000"/>
                </a:solidFill>
                <a:latin typeface="MyFont" panose="02010609030101010101" charset="-122"/>
                <a:ea typeface="MyFont" panose="02010609030101010101" charset="-122"/>
              </a:rPr>
              <a:t>(bp3[i], bv3[i], mp[i], jump) </a:t>
            </a:r>
            <a:r>
              <a:rPr lang="en-US" altLang="zh-CN" sz="1200" b="0">
                <a:solidFill>
                  <a:srgbClr val="FF0000"/>
                </a:solidFill>
                <a:latin typeface="MyFont" panose="02010609030101010101" charset="-122"/>
                <a:ea typeface="MyFont" panose="02010609030101010101" charset="-122"/>
              </a:rPr>
              <a:t>+ </a:t>
            </a:r>
            <a:r>
              <a:rPr lang="en-US" altLang="zh-CN" sz="1200" b="1">
                <a:solidFill>
                  <a:srgbClr val="000000"/>
                </a:solidFill>
                <a:latin typeface="MyFont" panose="02010609030101010101" charset="-122"/>
                <a:ea typeface="MyFont" panose="02010609030101010101" charset="-122"/>
              </a:rPr>
              <a:t>wvol</a:t>
            </a:r>
            <a:r>
              <a:rPr lang="en-US" altLang="zh-CN" sz="1200" b="0">
                <a:solidFill>
                  <a:srgbClr val="000000"/>
                </a:solidFill>
                <a:latin typeface="MyFont" panose="02010609030101010101" charset="-122"/>
                <a:ea typeface="MyFont" panose="02010609030101010101" charset="-122"/>
              </a:rPr>
              <a:t>(bp4[i], bv4[i], mp[i], jump)</a:t>
            </a:r>
            <a:endParaRPr lang="en-US" altLang="zh-CN" sz="1200" b="0">
              <a:solidFill>
                <a:srgbClr val="000000"/>
              </a:solidFill>
              <a:latin typeface="MyFont" panose="02010609030101010101" charset="-122"/>
              <a:ea typeface="MyFont" panose="02010609030101010101" charset="-122"/>
            </a:endParaRPr>
          </a:p>
          <a:p>
            <a:pPr indent="0" fontAlgn="auto">
              <a:lnSpc>
                <a:spcPct val="100000"/>
              </a:lnSpc>
            </a:pPr>
            <a:r>
              <a:rPr lang="en-US" altLang="zh-CN" sz="1200" b="0">
                <a:solidFill>
                  <a:srgbClr val="000000"/>
                </a:solidFill>
                <a:latin typeface="MyFont" panose="02010609030101010101" charset="-122"/>
                <a:ea typeface="MyFont" panose="02010609030101010101" charset="-122"/>
              </a:rPr>
              <a:t>        </a:t>
            </a:r>
            <a:r>
              <a:rPr lang="en-US" altLang="zh-CN" sz="1200" b="1">
                <a:solidFill>
                  <a:srgbClr val="000000"/>
                </a:solidFill>
                <a:latin typeface="MyFont" panose="02010609030101010101" charset="-122"/>
                <a:ea typeface="MyFont" panose="02010609030101010101" charset="-122"/>
              </a:rPr>
              <a:t>if</a:t>
            </a:r>
            <a:r>
              <a:rPr lang="en-US" altLang="zh-CN" sz="1200" b="0">
                <a:solidFill>
                  <a:srgbClr val="000000"/>
                </a:solidFill>
                <a:latin typeface="MyFont" panose="02010609030101010101" charset="-122"/>
                <a:ea typeface="MyFont" panose="02010609030101010101" charset="-122"/>
              </a:rPr>
              <a:t>(delta </a:t>
            </a:r>
            <a:r>
              <a:rPr lang="en-US" altLang="zh-CN" sz="1200" b="0">
                <a:solidFill>
                  <a:srgbClr val="FF0000"/>
                </a:solidFill>
                <a:latin typeface="MyFont" panose="02010609030101010101" charset="-122"/>
                <a:ea typeface="MyFont" panose="02010609030101010101" charset="-122"/>
              </a:rPr>
              <a:t>&gt; </a:t>
            </a:r>
            <a:r>
              <a:rPr lang="en-US" altLang="zh-CN" sz="1200" b="0">
                <a:solidFill>
                  <a:srgbClr val="00A000"/>
                </a:solidFill>
                <a:latin typeface="MyFont" panose="02010609030101010101" charset="-122"/>
                <a:ea typeface="MyFont" panose="02010609030101010101" charset="-122"/>
              </a:rPr>
              <a:t>0</a:t>
            </a:r>
            <a:r>
              <a:rPr lang="en-US" altLang="zh-CN" sz="1200" b="0">
                <a:solidFill>
                  <a:srgbClr val="000000"/>
                </a:solidFill>
                <a:latin typeface="MyFont" panose="02010609030101010101" charset="-122"/>
                <a:ea typeface="MyFont" panose="02010609030101010101" charset="-122"/>
              </a:rPr>
              <a:t>){  factor[i] </a:t>
            </a:r>
            <a:r>
              <a:rPr lang="en-US" altLang="zh-CN" sz="1200" b="0">
                <a:solidFill>
                  <a:srgbClr val="FF0000"/>
                </a:solidFill>
                <a:latin typeface="MyFont" panose="02010609030101010101" charset="-122"/>
                <a:ea typeface="MyFont" panose="02010609030101010101" charset="-122"/>
              </a:rPr>
              <a:t>= </a:t>
            </a:r>
            <a:r>
              <a:rPr lang="en-US" altLang="zh-CN" sz="1200" b="1">
                <a:solidFill>
                  <a:srgbClr val="000000"/>
                </a:solidFill>
                <a:latin typeface="MyFont" panose="02010609030101010101" charset="-122"/>
                <a:ea typeface="MyFont" panose="02010609030101010101" charset="-122"/>
              </a:rPr>
              <a:t>sumDiff</a:t>
            </a:r>
            <a:r>
              <a:rPr lang="en-US" altLang="zh-CN" sz="1200" b="0">
                <a:solidFill>
                  <a:srgbClr val="000000"/>
                </a:solidFill>
                <a:latin typeface="MyFont" panose="02010609030101010101" charset="-122"/>
                <a:ea typeface="MyFont" panose="02010609030101010101" charset="-122"/>
              </a:rPr>
              <a:t>(wbvol </a:t>
            </a:r>
            <a:r>
              <a:rPr lang="en-US" altLang="zh-CN" sz="1200" b="0">
                <a:solidFill>
                  <a:srgbClr val="FF0000"/>
                </a:solidFill>
                <a:latin typeface="MyFont" panose="02010609030101010101" charset="-122"/>
                <a:ea typeface="MyFont" panose="02010609030101010101" charset="-122"/>
              </a:rPr>
              <a:t>* </a:t>
            </a:r>
            <a:r>
              <a:rPr lang="en-US" altLang="zh-CN" sz="1200" b="0">
                <a:solidFill>
                  <a:srgbClr val="00A000"/>
                </a:solidFill>
                <a:latin typeface="MyFont" panose="02010609030101010101" charset="-122"/>
                <a:ea typeface="MyFont" panose="02010609030101010101" charset="-122"/>
              </a:rPr>
              <a:t>1.1</a:t>
            </a:r>
            <a:r>
              <a:rPr lang="en-US" altLang="zh-CN" sz="1200" b="0">
                <a:solidFill>
                  <a:srgbClr val="000000"/>
                </a:solidFill>
                <a:latin typeface="MyFont" panose="02010609030101010101" charset="-122"/>
                <a:ea typeface="MyFont" panose="02010609030101010101" charset="-122"/>
              </a:rPr>
              <a:t>, wavol) }</a:t>
            </a:r>
            <a:endParaRPr lang="en-US" altLang="zh-CN" sz="1200" b="0">
              <a:solidFill>
                <a:srgbClr val="000000"/>
              </a:solidFill>
              <a:latin typeface="MyFont" panose="02010609030101010101" charset="-122"/>
              <a:ea typeface="MyFont" panose="02010609030101010101" charset="-122"/>
            </a:endParaRPr>
          </a:p>
          <a:p>
            <a:pPr indent="0" fontAlgn="auto">
              <a:lnSpc>
                <a:spcPct val="100000"/>
              </a:lnSpc>
            </a:pPr>
            <a:r>
              <a:rPr lang="en-US" altLang="zh-CN" sz="1200" b="0">
                <a:solidFill>
                  <a:srgbClr val="000000"/>
                </a:solidFill>
                <a:latin typeface="MyFont" panose="02010609030101010101" charset="-122"/>
                <a:ea typeface="MyFont" panose="02010609030101010101" charset="-122"/>
              </a:rPr>
              <a:t>        </a:t>
            </a:r>
            <a:r>
              <a:rPr lang="en-US" altLang="zh-CN" sz="1200" b="0">
                <a:solidFill>
                  <a:srgbClr val="AF00DB"/>
                </a:solidFill>
                <a:latin typeface="MyFont" panose="02010609030101010101" charset="-122"/>
                <a:ea typeface="MyFont" panose="02010609030101010101" charset="-122"/>
              </a:rPr>
              <a:t>else</a:t>
            </a:r>
            <a:r>
              <a:rPr lang="en-US" altLang="zh-CN" sz="1200" b="0">
                <a:solidFill>
                  <a:srgbClr val="000000"/>
                </a:solidFill>
                <a:latin typeface="MyFont" panose="02010609030101010101" charset="-122"/>
                <a:ea typeface="MyFont" panose="02010609030101010101" charset="-122"/>
              </a:rPr>
              <a:t>{  factor[i] </a:t>
            </a:r>
            <a:r>
              <a:rPr lang="en-US" altLang="zh-CN" sz="1200" b="0">
                <a:solidFill>
                  <a:srgbClr val="FF0000"/>
                </a:solidFill>
                <a:latin typeface="MyFont" panose="02010609030101010101" charset="-122"/>
                <a:ea typeface="MyFont" panose="02010609030101010101" charset="-122"/>
              </a:rPr>
              <a:t>= </a:t>
            </a:r>
            <a:r>
              <a:rPr lang="en-US" altLang="zh-CN" sz="1200" b="1">
                <a:solidFill>
                  <a:srgbClr val="000000"/>
                </a:solidFill>
                <a:latin typeface="MyFont" panose="02010609030101010101" charset="-122"/>
                <a:ea typeface="MyFont" panose="02010609030101010101" charset="-122"/>
              </a:rPr>
              <a:t>sumDiff</a:t>
            </a:r>
            <a:r>
              <a:rPr lang="en-US" altLang="zh-CN" sz="1200" b="0">
                <a:solidFill>
                  <a:srgbClr val="000000"/>
                </a:solidFill>
                <a:latin typeface="MyFont" panose="02010609030101010101" charset="-122"/>
                <a:ea typeface="MyFont" panose="02010609030101010101" charset="-122"/>
              </a:rPr>
              <a:t>(wbvol, wavol </a:t>
            </a:r>
            <a:r>
              <a:rPr lang="en-US" altLang="zh-CN" sz="1200" b="0">
                <a:solidFill>
                  <a:srgbClr val="FF0000"/>
                </a:solidFill>
                <a:latin typeface="MyFont" panose="02010609030101010101" charset="-122"/>
                <a:ea typeface="MyFont" panose="02010609030101010101" charset="-122"/>
              </a:rPr>
              <a:t>* </a:t>
            </a:r>
            <a:r>
              <a:rPr lang="en-US" altLang="zh-CN" sz="1200" b="0">
                <a:solidFill>
                  <a:srgbClr val="00A000"/>
                </a:solidFill>
                <a:latin typeface="MyFont" panose="02010609030101010101" charset="-122"/>
                <a:ea typeface="MyFont" panose="02010609030101010101" charset="-122"/>
              </a:rPr>
              <a:t>1.1</a:t>
            </a:r>
            <a:r>
              <a:rPr lang="en-US" altLang="zh-CN" sz="1200" b="0">
                <a:solidFill>
                  <a:srgbClr val="000000"/>
                </a:solidFill>
                <a:latin typeface="MyFont" panose="02010609030101010101" charset="-122"/>
                <a:ea typeface="MyFont" panose="02010609030101010101" charset="-122"/>
              </a:rPr>
              <a:t>) }</a:t>
            </a:r>
            <a:endParaRPr lang="en-US" altLang="zh-CN" sz="1200" b="0">
              <a:solidFill>
                <a:srgbClr val="000000"/>
              </a:solidFill>
              <a:latin typeface="MyFont" panose="02010609030101010101" charset="-122"/>
              <a:ea typeface="MyFont" panose="02010609030101010101" charset="-122"/>
            </a:endParaRPr>
          </a:p>
          <a:p>
            <a:pPr indent="0" fontAlgn="auto">
              <a:lnSpc>
                <a:spcPct val="100000"/>
              </a:lnSpc>
            </a:pPr>
            <a:r>
              <a:rPr lang="en-US" altLang="zh-CN" sz="1200" b="0">
                <a:solidFill>
                  <a:srgbClr val="000000"/>
                </a:solidFill>
                <a:latin typeface="MyFont" panose="02010609030101010101" charset="-122"/>
                <a:ea typeface="MyFont" panose="02010609030101010101" charset="-122"/>
              </a:rPr>
              <a:t>    }</a:t>
            </a:r>
            <a:endParaRPr lang="en-US" altLang="zh-CN" sz="1200" b="0">
              <a:solidFill>
                <a:srgbClr val="000000"/>
              </a:solidFill>
              <a:latin typeface="MyFont" panose="02010609030101010101" charset="-122"/>
              <a:ea typeface="MyFont" panose="02010609030101010101" charset="-122"/>
            </a:endParaRPr>
          </a:p>
          <a:p>
            <a:pPr indent="0" fontAlgn="auto">
              <a:lnSpc>
                <a:spcPct val="100000"/>
              </a:lnSpc>
            </a:pPr>
            <a:r>
              <a:rPr lang="en-US" altLang="zh-CN" sz="1200" b="0">
                <a:solidFill>
                  <a:srgbClr val="000000"/>
                </a:solidFill>
                <a:latin typeface="MyFont" panose="02010609030101010101" charset="-122"/>
                <a:ea typeface="MyFont" panose="02010609030101010101" charset="-122"/>
              </a:rPr>
              <a:t>    </a:t>
            </a:r>
            <a:r>
              <a:rPr lang="en-US" altLang="zh-CN" sz="1200" b="0">
                <a:solidFill>
                  <a:srgbClr val="AF00DB"/>
                </a:solidFill>
                <a:latin typeface="MyFont" panose="02010609030101010101" charset="-122"/>
                <a:ea typeface="MyFont" panose="02010609030101010101" charset="-122"/>
              </a:rPr>
              <a:t>return</a:t>
            </a:r>
            <a:r>
              <a:rPr lang="en-US" altLang="zh-CN" sz="1200" b="0">
                <a:solidFill>
                  <a:srgbClr val="000000"/>
                </a:solidFill>
                <a:latin typeface="MyFont" panose="02010609030101010101" charset="-122"/>
                <a:ea typeface="MyFont" panose="02010609030101010101" charset="-122"/>
              </a:rPr>
              <a:t> factor</a:t>
            </a:r>
            <a:endParaRPr lang="en-US" altLang="zh-CN" sz="1200" b="0">
              <a:solidFill>
                <a:srgbClr val="000000"/>
              </a:solidFill>
              <a:latin typeface="MyFont" panose="02010609030101010101" charset="-122"/>
              <a:ea typeface="MyFont" panose="02010609030101010101" charset="-122"/>
            </a:endParaRPr>
          </a:p>
          <a:p>
            <a:pPr indent="0" fontAlgn="auto">
              <a:lnSpc>
                <a:spcPct val="100000"/>
              </a:lnSpc>
            </a:pPr>
            <a:r>
              <a:rPr lang="en-US" altLang="zh-CN" sz="1200" b="0">
                <a:solidFill>
                  <a:srgbClr val="000000"/>
                </a:solidFill>
                <a:latin typeface="MyFont" panose="02010609030101010101" charset="-122"/>
                <a:ea typeface="MyFont" panose="02010609030101010101" charset="-122"/>
              </a:rPr>
              <a:t>}</a:t>
            </a:r>
            <a:endParaRPr lang="en-US" altLang="zh-CN" sz="1200" b="0">
              <a:solidFill>
                <a:srgbClr val="000000"/>
              </a:solidFill>
              <a:latin typeface="MyFont" panose="02010609030101010101" charset="-122"/>
              <a:ea typeface="MyFont" panose="02010609030101010101" charset="-122"/>
            </a:endParaRPr>
          </a:p>
        </p:txBody>
      </p:sp>
      <p:sp>
        <p:nvSpPr>
          <p:cNvPr id="17" name="矩形 16"/>
          <p:cNvSpPr/>
          <p:nvPr>
            <p:custDataLst>
              <p:tags r:id="rId3"/>
            </p:custDataLst>
          </p:nvPr>
        </p:nvSpPr>
        <p:spPr>
          <a:xfrm>
            <a:off x="766445" y="763270"/>
            <a:ext cx="10775950" cy="581660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3" name="椭圆 2"/>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4"/>
    </p:custData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2400" b="1" noProof="0" dirty="0">
                <a:ln>
                  <a:noFill/>
                </a:ln>
                <a:solidFill>
                  <a:srgbClr val="022EA6"/>
                </a:solidFill>
                <a:effectLst/>
                <a:uLnTx/>
                <a:uFillTx/>
                <a:latin typeface="阿里巴巴普惠体 3.0 55 Regular" panose="00020600040101010101" charset="-122"/>
                <a:ea typeface="阿里巴巴普惠体 3.0 55 Regular" panose="00020600040101010101" charset="-122"/>
                <a:sym typeface="+mn-ea"/>
              </a:rPr>
              <a:t>JIT </a:t>
            </a:r>
            <a:r>
              <a:rPr lang="zh-CN" altLang="en-US" sz="2400" b="1" noProof="0" dirty="0">
                <a:ln>
                  <a:noFill/>
                </a:ln>
                <a:solidFill>
                  <a:srgbClr val="022EA6"/>
                </a:solidFill>
                <a:effectLst/>
                <a:uLnTx/>
                <a:uFillTx/>
                <a:latin typeface="阿里巴巴普惠体 3.0 55 Regular" panose="00020600040101010101" charset="-122"/>
                <a:ea typeface="阿里巴巴普惠体 3.0 55 Regular" panose="00020600040101010101" charset="-122"/>
                <a:sym typeface="+mn-ea"/>
              </a:rPr>
              <a:t>在回调函数中的应用</a:t>
            </a:r>
            <a:r>
              <a:rPr lang="zh-CN" sz="2400" b="1" noProof="0" dirty="0">
                <a:ln>
                  <a:noFill/>
                </a:ln>
                <a:solidFill>
                  <a:srgbClr val="022EA6"/>
                </a:solidFill>
                <a:effectLst/>
                <a:uLnTx/>
                <a:uFillTx/>
                <a:latin typeface="阿里巴巴普惠体 3.0 55 Regular" panose="00020600040101010101" charset="-122"/>
                <a:ea typeface="阿里巴巴普惠体 3.0 55 Regular" panose="00020600040101010101" charset="-122"/>
                <a:sym typeface="+mn-ea"/>
              </a:rPr>
              <a:t>：</a:t>
            </a:r>
            <a:r>
              <a:rPr lang="zh-CN" sz="2400" b="1" noProof="0" dirty="0">
                <a:ln>
                  <a:noFill/>
                </a:ln>
                <a:solidFill>
                  <a:srgbClr val="022EA6"/>
                </a:solidFill>
                <a:effectLst/>
                <a:uLnTx/>
                <a:uFillTx/>
                <a:latin typeface="阿里巴巴普惠体 3.0 55 Regular" panose="00020600040101010101" charset="-122"/>
                <a:ea typeface="阿里巴巴普惠体 3.0 55 Regular" panose="00020600040101010101" charset="-122"/>
                <a:sym typeface="+mn-ea"/>
              </a:rPr>
              <a:t>复杂因子计算</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sym typeface="+mn-ea"/>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609600" y="833755"/>
            <a:ext cx="5867400" cy="33718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rPr>
              <a:t>定义一个回调函数，将因子计算结果写入指定的结果表中：</a:t>
            </a:r>
            <a:endParaRPr lang="zh-CN" altLang="en-US" sz="1600" b="0" i="0">
              <a:solidFill>
                <a:srgbClr val="292A2E"/>
              </a:solidFill>
              <a:latin typeface="阿里巴巴普惠体 3.0 55 Regular" panose="00020600040101010101" charset="-122"/>
              <a:ea typeface="阿里巴巴普惠体 3.0 55 Regular" panose="00020600040101010101" charset="-122"/>
            </a:endParaRPr>
          </a:p>
        </p:txBody>
      </p:sp>
      <p:sp>
        <p:nvSpPr>
          <p:cNvPr id="4" name="文本框 3"/>
          <p:cNvSpPr txBox="1"/>
          <p:nvPr/>
        </p:nvSpPr>
        <p:spPr>
          <a:xfrm>
            <a:off x="838200" y="1317625"/>
            <a:ext cx="9257030" cy="2799715"/>
          </a:xfrm>
          <a:prstGeom prst="rect">
            <a:avLst/>
          </a:prstGeom>
        </p:spPr>
        <p:txBody>
          <a:bodyPr wrap="square">
            <a:spAutoFit/>
          </a:bodyPr>
          <a:p>
            <a:pPr indent="0" fontAlgn="auto">
              <a:lnSpc>
                <a:spcPct val="100000"/>
              </a:lnSpc>
            </a:pPr>
            <a:r>
              <a:rPr lang="en-US" altLang="zh-CN" sz="1600" b="0">
                <a:solidFill>
                  <a:srgbClr val="AF00DB"/>
                </a:solidFill>
                <a:latin typeface="MyFont" panose="02010609030101010101" charset="-122"/>
                <a:ea typeface="MyFont" panose="02010609030101010101" charset="-122"/>
              </a:rPr>
              <a:t>def </a:t>
            </a:r>
            <a:r>
              <a:rPr lang="en-US" altLang="zh-CN" sz="1600" b="1">
                <a:solidFill>
                  <a:srgbClr val="000000"/>
                </a:solidFill>
                <a:latin typeface="MyFont" panose="02010609030101010101" charset="-122"/>
                <a:ea typeface="MyFont" panose="02010609030101010101" charset="-122"/>
              </a:rPr>
              <a:t>factorHandler</a:t>
            </a:r>
            <a:r>
              <a:rPr lang="en-US" altLang="zh-CN" sz="1600" b="0">
                <a:solidFill>
                  <a:srgbClr val="000000"/>
                </a:solidFill>
                <a:latin typeface="MyFont" panose="02010609030101010101" charset="-122"/>
                <a:ea typeface="MyFont" panose="02010609030101010101" charset="-122"/>
              </a:rPr>
              <a:t>(msg){</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start </a:t>
            </a:r>
            <a:r>
              <a:rPr lang="en-US" altLang="zh-CN" sz="1600" b="0">
                <a:solidFill>
                  <a:srgbClr val="FF0000"/>
                </a:solidFill>
                <a:latin typeface="MyFont" panose="02010609030101010101" charset="-122"/>
                <a:ea typeface="MyFont" panose="02010609030101010101" charset="-122"/>
              </a:rPr>
              <a:t>= </a:t>
            </a:r>
            <a:r>
              <a:rPr lang="en-US" altLang="zh-CN" sz="1600" b="1">
                <a:solidFill>
                  <a:srgbClr val="000000"/>
                </a:solidFill>
                <a:latin typeface="MyFont" panose="02010609030101010101" charset="-122"/>
                <a:ea typeface="MyFont" panose="02010609030101010101" charset="-122"/>
              </a:rPr>
              <a:t>now</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00EE"/>
                </a:solidFill>
                <a:latin typeface="MyFont" panose="02010609030101010101" charset="-122"/>
                <a:ea typeface="MyFont" panose="02010609030101010101" charset="-122"/>
              </a:rPr>
              <a:t>true</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n </a:t>
            </a:r>
            <a:r>
              <a:rPr lang="en-US" altLang="zh-CN" sz="1600" b="0">
                <a:solidFill>
                  <a:srgbClr val="FF0000"/>
                </a:solidFill>
                <a:latin typeface="MyFont" panose="02010609030101010101" charset="-122"/>
                <a:ea typeface="MyFont" panose="02010609030101010101" charset="-122"/>
              </a:rPr>
              <a:t>= </a:t>
            </a:r>
            <a:r>
              <a:rPr lang="en-US" altLang="zh-CN" sz="1600" b="1">
                <a:solidFill>
                  <a:srgbClr val="000000"/>
                </a:solidFill>
                <a:latin typeface="MyFont" panose="02010609030101010101" charset="-122"/>
                <a:ea typeface="MyFont" panose="02010609030101010101" charset="-122"/>
              </a:rPr>
              <a:t>size</a:t>
            </a:r>
            <a:r>
              <a:rPr lang="en-US" altLang="zh-CN" sz="1600" b="0">
                <a:solidFill>
                  <a:srgbClr val="000000"/>
                </a:solidFill>
                <a:latin typeface="MyFont" panose="02010609030101010101" charset="-122"/>
                <a:ea typeface="MyFont" panose="02010609030101010101" charset="-122"/>
              </a:rPr>
              <a:t>(msg)</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factor </a:t>
            </a:r>
            <a:r>
              <a:rPr lang="en-US" altLang="zh-CN" sz="1600" b="0">
                <a:solidFill>
                  <a:srgbClr val="FF0000"/>
                </a:solidFill>
                <a:latin typeface="MyFont" panose="02010609030101010101" charset="-122"/>
                <a:ea typeface="MyFont" panose="02010609030101010101" charset="-122"/>
              </a:rPr>
              <a:t>= </a:t>
            </a:r>
            <a:r>
              <a:rPr lang="en-US" altLang="zh-CN" sz="1600" b="1">
                <a:solidFill>
                  <a:srgbClr val="000000"/>
                </a:solidFill>
                <a:latin typeface="MyFont" panose="02010609030101010101" charset="-122"/>
                <a:ea typeface="MyFont" panose="02010609030101010101" charset="-122"/>
              </a:rPr>
              <a:t>caculateOneCodeFactor</a:t>
            </a:r>
            <a:r>
              <a:rPr lang="en-US" altLang="zh-CN" sz="1600" b="0">
                <a:solidFill>
                  <a:srgbClr val="000000"/>
                </a:solidFill>
                <a:latin typeface="MyFont" panose="02010609030101010101" charset="-122"/>
                <a:ea typeface="MyFont" panose="02010609030101010101" charset="-122"/>
              </a:rPr>
              <a:t>(msg.bp0, msg.bp1, msg.bp2, msg.bp3, msg.bp4, </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msg.bv0, msg.bv1, msg.bv2, msg.bv3, msg.bv4,</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msg.ap0, msg.ap1, msg.ap2, msg.ap3, msg.ap4,</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msg.av0, msg.av1, msg.av2, msg.av3, msg.av4, msg.id)</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 </a:t>
            </a:r>
            <a:r>
              <a:rPr lang="zh-CN" altLang="en-US" sz="1600" b="0">
                <a:solidFill>
                  <a:srgbClr val="000000"/>
                </a:solidFill>
                <a:latin typeface="MyFont" panose="02010609030101010101" charset="-122"/>
                <a:ea typeface="MyFont" panose="02010609030101010101" charset="-122"/>
              </a:rPr>
              <a:t>计算结果输出到结果表</a:t>
            </a:r>
            <a:endParaRPr lang="zh-CN" altLang="en-US"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r>
              <a:rPr lang="en-US" altLang="zh-CN" sz="1600" b="1">
                <a:solidFill>
                  <a:srgbClr val="000000"/>
                </a:solidFill>
                <a:latin typeface="MyFont" panose="02010609030101010101" charset="-122"/>
                <a:ea typeface="MyFont" panose="02010609030101010101" charset="-122"/>
              </a:rPr>
              <a:t>objByName</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`factorTable</a:t>
            </a:r>
            <a:r>
              <a:rPr lang="en-US" altLang="zh-CN" sz="1600" b="0">
                <a:solidFill>
                  <a:srgbClr val="00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tableInsert</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msg.id, msg.time, factor, </a:t>
            </a:r>
            <a:r>
              <a:rPr lang="en-US" altLang="zh-CN" sz="1600" b="1">
                <a:solidFill>
                  <a:srgbClr val="000000"/>
                </a:solidFill>
                <a:latin typeface="MyFont" panose="02010609030101010101" charset="-122"/>
                <a:ea typeface="MyFont" panose="02010609030101010101" charset="-122"/>
              </a:rPr>
              <a:t>take</a:t>
            </a:r>
            <a:r>
              <a:rPr lang="en-US" altLang="zh-CN" sz="1600" b="0">
                <a:solidFill>
                  <a:srgbClr val="000000"/>
                </a:solidFill>
                <a:latin typeface="MyFont" panose="02010609030101010101" charset="-122"/>
                <a:ea typeface="MyFont" panose="02010609030101010101" charset="-122"/>
              </a:rPr>
              <a:t>(n, n), </a:t>
            </a:r>
            <a:r>
              <a:rPr lang="en-US" altLang="zh-CN" sz="1600" b="1">
                <a:solidFill>
                  <a:srgbClr val="000000"/>
                </a:solidFill>
                <a:latin typeface="MyFont" panose="02010609030101010101" charset="-122"/>
                <a:ea typeface="MyFont" panose="02010609030101010101" charset="-122"/>
              </a:rPr>
              <a:t>take</a:t>
            </a:r>
            <a:r>
              <a:rPr lang="en-US" altLang="zh-CN" sz="1600" b="0">
                <a:solidFill>
                  <a:srgbClr val="000000"/>
                </a:solidFill>
                <a:latin typeface="MyFont" panose="02010609030101010101" charset="-122"/>
                <a:ea typeface="MyFont" panose="02010609030101010101" charset="-122"/>
              </a:rPr>
              <a:t>(start,n), </a:t>
            </a:r>
            <a:r>
              <a:rPr lang="en-US" altLang="zh-CN" sz="1600" b="1">
                <a:solidFill>
                  <a:srgbClr val="000000"/>
                </a:solidFill>
                <a:latin typeface="MyFont" panose="02010609030101010101" charset="-122"/>
                <a:ea typeface="MyFont" panose="02010609030101010101" charset="-122"/>
              </a:rPr>
              <a:t>take</a:t>
            </a:r>
            <a:r>
              <a:rPr lang="en-US" altLang="zh-CN" sz="1600" b="0">
                <a:solidFill>
                  <a:srgbClr val="00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now</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00EE"/>
                </a:solidFill>
                <a:latin typeface="MyFont" panose="02010609030101010101" charset="-122"/>
                <a:ea typeface="MyFont" panose="02010609030101010101" charset="-122"/>
              </a:rPr>
              <a:t>true</a:t>
            </a:r>
            <a:r>
              <a:rPr lang="en-US" altLang="zh-CN" sz="1600" b="0">
                <a:solidFill>
                  <a:srgbClr val="000000"/>
                </a:solidFill>
                <a:latin typeface="MyFont" panose="02010609030101010101" charset="-122"/>
                <a:ea typeface="MyFont" panose="02010609030101010101" charset="-122"/>
              </a:rPr>
              <a:t>), n))</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p:txBody>
      </p:sp>
      <p:sp>
        <p:nvSpPr>
          <p:cNvPr id="6" name="矩形 5"/>
          <p:cNvSpPr/>
          <p:nvPr>
            <p:custDataLst>
              <p:tags r:id="rId3"/>
            </p:custDataLst>
          </p:nvPr>
        </p:nvSpPr>
        <p:spPr>
          <a:xfrm>
            <a:off x="723900" y="1233170"/>
            <a:ext cx="9482455" cy="296100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7" name="文本框 6"/>
          <p:cNvSpPr txBox="1"/>
          <p:nvPr/>
        </p:nvSpPr>
        <p:spPr>
          <a:xfrm>
            <a:off x="609600" y="4632008"/>
            <a:ext cx="5080000" cy="337185"/>
          </a:xfrm>
          <a:prstGeom prst="rect">
            <a:avLst/>
          </a:prstGeom>
        </p:spPr>
        <p:txBody>
          <a:bodyPr>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rPr>
              <a:t>统计流数据处理的平均延时：</a:t>
            </a:r>
            <a:endParaRPr lang="zh-CN" altLang="en-US" sz="1600" b="0" i="0">
              <a:solidFill>
                <a:srgbClr val="292A2E"/>
              </a:solidFill>
              <a:latin typeface="阿里巴巴普惠体 3.0 55 Regular" panose="00020600040101010101" charset="-122"/>
              <a:ea typeface="阿里巴巴普惠体 3.0 55 Regular" panose="00020600040101010101" charset="-122"/>
            </a:endParaRPr>
          </a:p>
        </p:txBody>
      </p:sp>
      <p:sp>
        <p:nvSpPr>
          <p:cNvPr id="8" name="文本框 7"/>
          <p:cNvSpPr txBox="1"/>
          <p:nvPr/>
        </p:nvSpPr>
        <p:spPr>
          <a:xfrm>
            <a:off x="863600" y="5132070"/>
            <a:ext cx="7429500" cy="1360805"/>
          </a:xfrm>
          <a:prstGeom prst="rect">
            <a:avLst/>
          </a:prstGeom>
        </p:spPr>
        <p:txBody>
          <a:bodyPr wrap="square">
            <a:spAutoFit/>
          </a:bodyPr>
          <a:p>
            <a:pPr>
              <a:lnSpc>
                <a:spcPts val="1650"/>
              </a:lnSpc>
            </a:pPr>
            <a:r>
              <a:rPr lang="en-US" altLang="zh-CN" sz="1600" b="0">
                <a:solidFill>
                  <a:srgbClr val="AF00DB"/>
                </a:solidFill>
                <a:latin typeface="MyFont" panose="02010609030101010101" charset="-122"/>
                <a:ea typeface="MyFont" panose="02010609030101010101" charset="-122"/>
              </a:rPr>
              <a:t>select </a:t>
            </a:r>
            <a:r>
              <a:rPr lang="en-US" altLang="zh-CN" sz="1600" b="1">
                <a:solidFill>
                  <a:srgbClr val="000000"/>
                </a:solidFill>
                <a:latin typeface="MyFont" panose="02010609030101010101" charset="-122"/>
                <a:ea typeface="MyFont" panose="02010609030101010101" charset="-122"/>
              </a:rPr>
              <a:t>avg</a:t>
            </a:r>
            <a:r>
              <a:rPr lang="en-US" altLang="zh-CN" sz="1600" b="0">
                <a:solidFill>
                  <a:srgbClr val="000000"/>
                </a:solidFill>
                <a:latin typeface="MyFont" panose="02010609030101010101" charset="-122"/>
                <a:ea typeface="MyFont" panose="02010609030101010101" charset="-122"/>
              </a:rPr>
              <a:t>((endTime</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startTime)\batch) </a:t>
            </a:r>
            <a:r>
              <a:rPr lang="en-US" altLang="zh-CN" sz="1600" b="0">
                <a:solidFill>
                  <a:srgbClr val="AF00DB"/>
                </a:solidFill>
                <a:latin typeface="MyFont" panose="02010609030101010101" charset="-122"/>
                <a:ea typeface="MyFont" panose="02010609030101010101" charset="-122"/>
              </a:rPr>
              <a:t>as</a:t>
            </a:r>
            <a:r>
              <a:rPr lang="en-US" altLang="zh-CN" sz="1600" b="0">
                <a:solidFill>
                  <a:srgbClr val="000000"/>
                </a:solidFill>
                <a:latin typeface="MyFont" panose="02010609030101010101" charset="-122"/>
                <a:ea typeface="MyFont" panose="02010609030101010101" charset="-122"/>
              </a:rPr>
              <a:t> cost </a:t>
            </a:r>
            <a:r>
              <a:rPr lang="en-US" altLang="zh-CN" sz="1600" b="0">
                <a:solidFill>
                  <a:srgbClr val="AF00DB"/>
                </a:solidFill>
                <a:latin typeface="MyFont" panose="02010609030101010101" charset="-122"/>
                <a:ea typeface="MyFont" panose="02010609030101010101" charset="-122"/>
              </a:rPr>
              <a:t>from</a:t>
            </a:r>
            <a:r>
              <a:rPr lang="en-US" altLang="zh-CN" sz="1600" b="0">
                <a:solidFill>
                  <a:srgbClr val="000000"/>
                </a:solidFill>
                <a:latin typeface="MyFont" panose="02010609030101010101" charset="-122"/>
                <a:ea typeface="MyFont" panose="02010609030101010101" charset="-122"/>
              </a:rPr>
              <a:t> factorTable</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 output: </a:t>
            </a:r>
            <a:r>
              <a:rPr lang="zh-CN" altLang="en-US" sz="1600" b="0">
                <a:solidFill>
                  <a:srgbClr val="000000"/>
                </a:solidFill>
                <a:latin typeface="MyFont" panose="02010609030101010101" charset="-122"/>
                <a:ea typeface="MyFont" panose="02010609030101010101" charset="-122"/>
              </a:rPr>
              <a:t>单位 </a:t>
            </a:r>
            <a:r>
              <a:rPr lang="en-US" altLang="zh-CN" sz="1600" b="0">
                <a:solidFill>
                  <a:srgbClr val="000000"/>
                </a:solidFill>
                <a:latin typeface="MyFont" panose="02010609030101010101" charset="-122"/>
                <a:ea typeface="MyFont" panose="02010609030101010101" charset="-122"/>
              </a:rPr>
              <a:t>ms</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cost             </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0.003248646397334</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p:txBody>
      </p:sp>
      <p:sp>
        <p:nvSpPr>
          <p:cNvPr id="11" name="矩形 10"/>
          <p:cNvSpPr/>
          <p:nvPr>
            <p:custDataLst>
              <p:tags r:id="rId4"/>
            </p:custDataLst>
          </p:nvPr>
        </p:nvSpPr>
        <p:spPr>
          <a:xfrm>
            <a:off x="723900" y="5033010"/>
            <a:ext cx="6739890" cy="151257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graphicFrame>
        <p:nvGraphicFramePr>
          <p:cNvPr id="12" name="表格 11"/>
          <p:cNvGraphicFramePr/>
          <p:nvPr>
            <p:custDataLst>
              <p:tags r:id="rId5"/>
            </p:custDataLst>
          </p:nvPr>
        </p:nvGraphicFramePr>
        <p:xfrm>
          <a:off x="7712075" y="4442460"/>
          <a:ext cx="3984625" cy="2103120"/>
        </p:xfrm>
        <a:graphic>
          <a:graphicData uri="http://schemas.openxmlformats.org/drawingml/2006/table">
            <a:tbl>
              <a:tblPr firstRow="1" bandRow="1">
                <a:tableStyleId>{E890FEAA-BCCC-4CE9-8715-2B8807E2D0A1}</a:tableStyleId>
              </a:tblPr>
              <a:tblGrid>
                <a:gridCol w="2370455"/>
                <a:gridCol w="1614170"/>
              </a:tblGrid>
              <a:tr h="579120">
                <a:tc>
                  <a:txBody>
                    <a:bodyPr/>
                    <a:p>
                      <a:pPr marL="0" indent="0" algn="ctr" fontAlgn="t">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测试数据量</a:t>
                      </a:r>
                      <a:endParaRPr lang="zh-CN" altLang="en-US" sz="14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100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只票，共 </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48.02 W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行数据</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76517" marR="76517" marT="76517" marB="76517" anchor="ctr" anchorCtr="0"/>
                </a:tc>
              </a:tr>
              <a:tr h="579120">
                <a:tc>
                  <a:txBody>
                    <a:bodyPr/>
                    <a:p>
                      <a:pPr marL="0" indent="0" algn="ctr" fontAlgn="t">
                        <a:spcBef>
                          <a:spcPct val="0"/>
                        </a:spcBef>
                        <a:spcAft>
                          <a:spcPct val="0"/>
                        </a:spcAft>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未优化的单条计算平均耗时（</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ms</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400">
                          <a:latin typeface="阿里巴巴普惠体 3.0 55 Regular" panose="00020600040101010101" charset="-122"/>
                          <a:ea typeface="阿里巴巴普惠体 3.0 55 Regular" panose="00020600040101010101" charset="-122"/>
                        </a:rPr>
                        <a:t>21.17</a:t>
                      </a:r>
                      <a:endParaRPr lang="en-US" altLang="zh-CN" sz="14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579120">
                <a:tc>
                  <a:txBody>
                    <a:bodyPr/>
                    <a:p>
                      <a:pPr marL="0" indent="0" algn="ctr" fontAlgn="t">
                        <a:spcBef>
                          <a:spcPct val="0"/>
                        </a:spcBef>
                        <a:spcAft>
                          <a:spcPct val="0"/>
                        </a:spcAft>
                      </a:pP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JIT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优化后的单条计算平均耗时（</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ms</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400">
                          <a:latin typeface="阿里巴巴普惠体 3.0 55 Regular" panose="00020600040101010101" charset="-122"/>
                          <a:ea typeface="阿里巴巴普惠体 3.0 55 Regular" panose="00020600040101010101" charset="-122"/>
                        </a:rPr>
                        <a:t>2.11</a:t>
                      </a:r>
                      <a:endParaRPr lang="en-US" altLang="zh-CN" sz="14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365760">
                <a:tc>
                  <a:txBody>
                    <a:bodyPr/>
                    <a:p>
                      <a:pPr marL="0" indent="0" algn="ctr" fontAlgn="t">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性能提升倍数</a:t>
                      </a:r>
                      <a:endParaRPr lang="zh-CN" altLang="en-US" sz="14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400">
                          <a:latin typeface="阿里巴巴普惠体 3.0 55 Regular" panose="00020600040101010101" charset="-122"/>
                          <a:ea typeface="阿里巴巴普惠体 3.0 55 Regular" panose="00020600040101010101" charset="-122"/>
                        </a:rPr>
                        <a:t>10.03</a:t>
                      </a:r>
                      <a:endParaRPr lang="en-US" altLang="zh-CN" sz="1400">
                        <a:latin typeface="阿里巴巴普惠体 3.0 55 Regular" panose="00020600040101010101" charset="-122"/>
                        <a:ea typeface="阿里巴巴普惠体 3.0 55 Regular" panose="00020600040101010101" charset="-122"/>
                      </a:endParaRPr>
                    </a:p>
                  </a:txBody>
                  <a:tcPr marL="76517" marR="76517" marT="76517" marB="76517" anchor="ctr" anchorCtr="0"/>
                </a:tc>
              </a:tr>
            </a:tbl>
          </a:graphicData>
        </a:graphic>
      </p:graphicFrame>
      <p:sp>
        <p:nvSpPr>
          <p:cNvPr id="5" name="椭圆 4"/>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6"/>
    </p:custData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2400" b="1" noProof="0" dirty="0">
                <a:ln>
                  <a:noFill/>
                </a:ln>
                <a:solidFill>
                  <a:srgbClr val="022EA6"/>
                </a:solidFill>
                <a:effectLst/>
                <a:uLnTx/>
                <a:uFillTx/>
                <a:latin typeface="阿里巴巴普惠体 3.0 55 Regular" panose="00020600040101010101" charset="-122"/>
                <a:ea typeface="阿里巴巴普惠体 3.0 55 Regular" panose="00020600040101010101" charset="-122"/>
                <a:sym typeface="+mn-ea"/>
              </a:rPr>
              <a:t>JIT </a:t>
            </a:r>
            <a:r>
              <a:rPr lang="zh-CN" altLang="en-US" sz="2400" b="1" noProof="0" dirty="0">
                <a:ln>
                  <a:noFill/>
                </a:ln>
                <a:solidFill>
                  <a:srgbClr val="022EA6"/>
                </a:solidFill>
                <a:effectLst/>
                <a:uLnTx/>
                <a:uFillTx/>
                <a:latin typeface="阿里巴巴普惠体 3.0 55 Regular" panose="00020600040101010101" charset="-122"/>
                <a:ea typeface="阿里巴巴普惠体 3.0 55 Regular" panose="00020600040101010101" charset="-122"/>
                <a:sym typeface="+mn-ea"/>
              </a:rPr>
              <a:t>在流计算引擎中的应用</a:t>
            </a:r>
            <a:r>
              <a:rPr kumimoji="0" 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：复杂高频因子计算</a:t>
            </a:r>
            <a:endParaRPr kumimoji="0" 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996315" y="915035"/>
            <a:ext cx="10133965" cy="565150"/>
          </a:xfrm>
          <a:prstGeom prst="rect">
            <a:avLst/>
          </a:prstGeom>
        </p:spPr>
        <p:txBody>
          <a:bodyPr wrap="square">
            <a:noAutofit/>
          </a:bodyPr>
          <a:p>
            <a:pPr indent="0" fontAlgn="auto">
              <a:lnSpc>
                <a:spcPct val="150000"/>
              </a:lnSpc>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假设订阅了股票的</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Level-2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快照数据，即每</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3s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能收到股票当前的最新价、</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10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档买方最优委托量价、</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10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档卖方最优委托量价等数据。基于这些数据实时计算出一个复杂的因子，并对后续的下单策略做出指导。</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文本框 3"/>
          <p:cNvSpPr txBox="1"/>
          <p:nvPr/>
        </p:nvSpPr>
        <p:spPr>
          <a:xfrm>
            <a:off x="996315" y="1830388"/>
            <a:ext cx="5080000" cy="368300"/>
          </a:xfrm>
          <a:prstGeom prst="rect">
            <a:avLst/>
          </a:prstGeom>
        </p:spPr>
        <p:txBody>
          <a:bodyPr>
            <a:spAutoFit/>
          </a:bodyPr>
          <a:p>
            <a:pPr marL="0" indent="0"/>
            <a:r>
              <a:rPr lang="zh-CN" altLang="en-US" b="1" i="0">
                <a:solidFill>
                  <a:srgbClr val="292A2E"/>
                </a:solidFill>
                <a:latin typeface="阿里巴巴普惠体 3.0 55 Regular" panose="00020600040101010101" charset="-122"/>
                <a:ea typeface="阿里巴巴普惠体 3.0 55 Regular" panose="00020600040101010101" charset="-122"/>
              </a:rPr>
              <a:t>因子的计算逻辑如下：</a:t>
            </a:r>
            <a:endParaRPr lang="zh-CN" altLang="en-US" b="1" i="0">
              <a:solidFill>
                <a:srgbClr val="292A2E"/>
              </a:solidFill>
              <a:latin typeface="阿里巴巴普惠体 3.0 55 Regular" panose="00020600040101010101" charset="-122"/>
              <a:ea typeface="阿里巴巴普惠体 3.0 55 Regular" panose="00020600040101010101" charset="-122"/>
            </a:endParaRPr>
          </a:p>
        </p:txBody>
      </p:sp>
      <p:sp>
        <p:nvSpPr>
          <p:cNvPr id="6" name="文本框 5"/>
          <p:cNvSpPr txBox="1"/>
          <p:nvPr/>
        </p:nvSpPr>
        <p:spPr>
          <a:xfrm>
            <a:off x="1003935" y="2437765"/>
            <a:ext cx="4064000" cy="337185"/>
          </a:xfrm>
          <a:prstGeom prst="rect">
            <a:avLst/>
          </a:prstGeom>
          <a:noFill/>
        </p:spPr>
        <p:txBody>
          <a:bodyPr wrap="square" rtlCol="0">
            <a:spAutoFit/>
          </a:bodyPr>
          <a:p>
            <a:r>
              <a:rPr lang="en-US" altLang="zh-CN" sz="1600" b="1">
                <a:latin typeface="阿里巴巴普惠体 3.0 55 Regular" panose="00020600040101010101" charset="-122"/>
                <a:ea typeface="阿里巴巴普惠体 3.0 55 Regular" panose="00020600040101010101" charset="-122"/>
              </a:rPr>
              <a:t>Step1. </a:t>
            </a:r>
            <a:r>
              <a:rPr lang="zh-CN" altLang="en-US" sz="1600" b="1">
                <a:latin typeface="阿里巴巴普惠体 3.0 55 Regular" panose="00020600040101010101" charset="-122"/>
                <a:ea typeface="阿里巴巴普惠体 3.0 55 Regular" panose="00020600040101010101" charset="-122"/>
              </a:rPr>
              <a:t>计算买卖压力指标</a:t>
            </a:r>
            <a:endParaRPr lang="zh-CN" altLang="en-US" sz="1600" b="1">
              <a:latin typeface="阿里巴巴普惠体 3.0 55 Regular" panose="00020600040101010101" charset="-122"/>
              <a:ea typeface="阿里巴巴普惠体 3.0 55 Regular" panose="00020600040101010101" charset="-122"/>
            </a:endParaRPr>
          </a:p>
        </p:txBody>
      </p:sp>
      <p:pic>
        <p:nvPicPr>
          <p:cNvPr id="11" name="图片 10"/>
          <p:cNvPicPr>
            <a:picLocks noChangeAspect="1"/>
          </p:cNvPicPr>
          <p:nvPr/>
        </p:nvPicPr>
        <p:blipFill>
          <a:blip r:embed="rId3"/>
          <a:stretch>
            <a:fillRect/>
          </a:stretch>
        </p:blipFill>
        <p:spPr>
          <a:xfrm>
            <a:off x="908685" y="2899410"/>
            <a:ext cx="4044950" cy="3373755"/>
          </a:xfrm>
          <a:prstGeom prst="rect">
            <a:avLst/>
          </a:prstGeom>
        </p:spPr>
      </p:pic>
      <p:sp>
        <p:nvSpPr>
          <p:cNvPr id="12" name="文本框 11"/>
          <p:cNvSpPr txBox="1"/>
          <p:nvPr/>
        </p:nvSpPr>
        <p:spPr>
          <a:xfrm>
            <a:off x="6214745" y="2437765"/>
            <a:ext cx="5619750" cy="337185"/>
          </a:xfrm>
          <a:prstGeom prst="rect">
            <a:avLst/>
          </a:prstGeom>
          <a:noFill/>
        </p:spPr>
        <p:txBody>
          <a:bodyPr wrap="square" rtlCol="0">
            <a:spAutoFit/>
          </a:bodyPr>
          <a:p>
            <a:r>
              <a:rPr lang="en-US" altLang="zh-CN" sz="1600" b="1">
                <a:latin typeface="阿里巴巴普惠体 3.0 55 Regular" panose="00020600040101010101" charset="-122"/>
                <a:ea typeface="阿里巴巴普惠体 3.0 55 Regular" panose="00020600040101010101" charset="-122"/>
              </a:rPr>
              <a:t>Step2. </a:t>
            </a:r>
            <a:r>
              <a:rPr lang="zh-CN" altLang="en-US" sz="1600" b="1">
                <a:latin typeface="阿里巴巴普惠体 3.0 55 Regular" panose="00020600040101010101" charset="-122"/>
                <a:ea typeface="阿里巴巴普惠体 3.0 55 Regular" panose="00020600040101010101" charset="-122"/>
              </a:rPr>
              <a:t>计算过去</a:t>
            </a:r>
            <a:r>
              <a:rPr lang="en-US" altLang="zh-CN" sz="1600" b="1">
                <a:latin typeface="阿里巴巴普惠体 3.0 55 Regular" panose="00020600040101010101" charset="-122"/>
                <a:ea typeface="阿里巴巴普惠体 3.0 55 Regular" panose="00020600040101010101" charset="-122"/>
              </a:rPr>
              <a:t> lag </a:t>
            </a:r>
            <a:r>
              <a:rPr lang="zh-CN" altLang="en-US" sz="1600" b="1">
                <a:latin typeface="阿里巴巴普惠体 3.0 55 Regular" panose="00020600040101010101" charset="-122"/>
                <a:ea typeface="阿里巴巴普惠体 3.0 55 Regular" panose="00020600040101010101" charset="-122"/>
              </a:rPr>
              <a:t>行的移动平均买卖压力指标</a:t>
            </a:r>
            <a:endParaRPr lang="zh-CN" altLang="en-US" sz="1600" b="1">
              <a:latin typeface="阿里巴巴普惠体 3.0 55 Regular" panose="00020600040101010101" charset="-122"/>
              <a:ea typeface="阿里巴巴普惠体 3.0 55 Regular" panose="00020600040101010101" charset="-122"/>
            </a:endParaRPr>
          </a:p>
        </p:txBody>
      </p:sp>
      <mc:AlternateContent xmlns:mc="http://schemas.openxmlformats.org/markup-compatibility/2006">
        <mc:Choice xmlns:a14="http://schemas.microsoft.com/office/drawing/2010/main" Requires="a14">
          <p:sp>
            <p:nvSpPr>
              <p:cNvPr id="13" name="文本框 12"/>
              <p:cNvSpPr txBox="1"/>
              <p:nvPr/>
            </p:nvSpPr>
            <p:spPr>
              <a:xfrm>
                <a:off x="6205156" y="3045079"/>
                <a:ext cx="4490085" cy="368300"/>
              </a:xfrm>
              <a:prstGeom prst="rect">
                <a:avLst/>
              </a:prstGeom>
              <a:noFill/>
            </p:spPr>
            <p:txBody>
              <a:bodyPr wrap="none" rtlCol="0" anchor="t">
                <a:spAutoFit/>
              </a:bodyPr>
              <a:p>
                <a:pPr algn="l"/>
                <a14:m>
                  <m:oMathPara xmlns:m="http://schemas.openxmlformats.org/officeDocument/2006/math">
                    <m:oMathParaPr>
                      <m:jc m:val="centerGroup"/>
                    </m:oMathParaPr>
                    <m:oMath xmlns:m="http://schemas.openxmlformats.org/officeDocument/2006/math">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𝑝𝑟𝑒𝑠𝑠</m:t>
                      </m:r>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𝑖</m:t>
                      </m:r>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𝑙𝑎𝑔</m:t>
                      </m:r>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1</m:t>
                      </m:r>
                      <m:r>
                        <a:rPr lang="en-US" altLang="zh-CN" i="1">
                          <a:latin typeface="Cambria Math" panose="02040503050406030204" charset="0"/>
                          <a:cs typeface="Cambria Math" panose="02040503050406030204" charset="0"/>
                        </a:rPr>
                        <m:t>] + ... + </m:t>
                      </m:r>
                      <m:r>
                        <a:rPr lang="en-US" altLang="zh-CN" i="1">
                          <a:latin typeface="Cambria Math" panose="02040503050406030204" charset="0"/>
                          <a:cs typeface="Cambria Math" panose="02040503050406030204" charset="0"/>
                        </a:rPr>
                        <m:t>𝑝𝑟𝑒𝑠𝑠</m:t>
                      </m:r>
                      <m:r>
                        <a:rPr lang="en-US" altLang="zh-CN" i="1">
                          <a:latin typeface="Cambria Math" panose="02040503050406030204" charset="0"/>
                          <a:cs typeface="Cambria Math" panose="02040503050406030204" charset="0"/>
                        </a:rPr>
                        <m:t>[</m:t>
                      </m:r>
                      <m:r>
                        <a:rPr lang="en-US" altLang="zh-CN" i="1">
                          <a:latin typeface="Cambria Math" panose="02040503050406030204" charset="0"/>
                          <a:cs typeface="Cambria Math" panose="02040503050406030204" charset="0"/>
                        </a:rPr>
                        <m:t>𝑖</m:t>
                      </m:r>
                      <m:r>
                        <a:rPr lang="en-US" altLang="zh-CN" i="1">
                          <a:latin typeface="Cambria Math" panose="02040503050406030204" charset="0"/>
                          <a:cs typeface="Cambria Math" panose="02040503050406030204" charset="0"/>
                        </a:rPr>
                        <m:t>]) / </m:t>
                      </m:r>
                      <m:r>
                        <a:rPr lang="en-US" altLang="zh-CN" i="1">
                          <a:latin typeface="Cambria Math" panose="02040503050406030204" charset="0"/>
                          <a:cs typeface="Cambria Math" panose="02040503050406030204" charset="0"/>
                        </a:rPr>
                        <m:t>𝑙𝑎𝑔</m:t>
                      </m:r>
                    </m:oMath>
                  </m:oMathPara>
                </a14:m>
                <a:endParaRPr lang="zh-CN" altLang="en-US"/>
              </a:p>
            </p:txBody>
          </p:sp>
        </mc:Choice>
        <mc:Fallback>
          <p:sp>
            <p:nvSpPr>
              <p:cNvPr id="13" name="文本框 12"/>
              <p:cNvSpPr txBox="1">
                <a:spLocks noRot="1" noChangeAspect="1" noMove="1" noResize="1" noEditPoints="1" noAdjustHandles="1" noChangeArrowheads="1" noChangeShapeType="1" noTextEdit="1"/>
              </p:cNvSpPr>
              <p:nvPr/>
            </p:nvSpPr>
            <p:spPr>
              <a:xfrm>
                <a:off x="6205156" y="3045079"/>
                <a:ext cx="4490085" cy="368300"/>
              </a:xfrm>
              <a:prstGeom prst="rect">
                <a:avLst/>
              </a:prstGeom>
              <a:blipFill rotWithShape="1">
                <a:blip r:embed="rId4"/>
                <a:stretch>
                  <a:fillRect l="-13" t="-69" r="13" b="69"/>
                </a:stretch>
              </a:blipFill>
            </p:spPr>
            <p:txBody>
              <a:bodyPr/>
              <a:lstStyle/>
              <a:p>
                <a:r>
                  <a:rPr lang="zh-CN" altLang="en-US">
                    <a:noFill/>
                  </a:rPr>
                  <a:t> </a:t>
                </a:r>
              </a:p>
            </p:txBody>
          </p:sp>
        </mc:Fallback>
      </mc:AlternateContent>
      <p:sp>
        <p:nvSpPr>
          <p:cNvPr id="14" name="右箭头 13"/>
          <p:cNvSpPr/>
          <p:nvPr/>
        </p:nvSpPr>
        <p:spPr>
          <a:xfrm>
            <a:off x="5365115" y="5906135"/>
            <a:ext cx="428625" cy="375285"/>
          </a:xfrm>
          <a:prstGeom prst="rightArrow">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5" name="文本框 14"/>
          <p:cNvSpPr txBox="1"/>
          <p:nvPr/>
        </p:nvSpPr>
        <p:spPr>
          <a:xfrm>
            <a:off x="5989320" y="5904865"/>
            <a:ext cx="1423035" cy="368300"/>
          </a:xfrm>
          <a:prstGeom prst="rect">
            <a:avLst/>
          </a:prstGeom>
          <a:noFill/>
        </p:spPr>
        <p:txBody>
          <a:bodyPr wrap="square" rtlCol="0">
            <a:spAutoFit/>
          </a:bodyPr>
          <a:p>
            <a:r>
              <a:rPr lang="en-US" altLang="zh-CN" b="1">
                <a:latin typeface="阿里巴巴普惠体 3.0 55 Regular" panose="00020600040101010101" charset="-122"/>
                <a:ea typeface="阿里巴巴普惠体 3.0 55 Regular" panose="00020600040101010101" charset="-122"/>
              </a:rPr>
              <a:t>calPressJIT</a:t>
            </a:r>
            <a:endParaRPr lang="en-US" altLang="zh-CN" b="1">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8261350" y="3732530"/>
            <a:ext cx="2440305" cy="368300"/>
          </a:xfrm>
          <a:prstGeom prst="rect">
            <a:avLst/>
          </a:prstGeom>
        </p:spPr>
        <p:txBody>
          <a:bodyPr wrap="square">
            <a:spAutoFit/>
          </a:bodyPr>
          <a:p>
            <a:pPr marL="0" algn="l">
              <a:buClrTx/>
              <a:buSzTx/>
              <a:buFontTx/>
            </a:pPr>
            <a:r>
              <a:rPr lang="en-US" altLang="zh-CN" sz="1800" b="1" i="0">
                <a:latin typeface="阿里巴巴普惠体 3.0 55 Regular" panose="00020600040101010101" charset="-122"/>
                <a:ea typeface="阿里巴巴普惠体 3.0 55 Regular" panose="00020600040101010101" charset="-122"/>
              </a:rPr>
              <a:t>averagePressJIT</a:t>
            </a:r>
            <a:endParaRPr lang="en-US" altLang="zh-CN" sz="1800" b="1" i="0">
              <a:latin typeface="阿里巴巴普惠体 3.0 55 Regular" panose="00020600040101010101" charset="-122"/>
              <a:ea typeface="阿里巴巴普惠体 3.0 55 Regular" panose="00020600040101010101" charset="-122"/>
            </a:endParaRPr>
          </a:p>
        </p:txBody>
      </p:sp>
      <p:sp>
        <p:nvSpPr>
          <p:cNvPr id="19" name="右箭头 18"/>
          <p:cNvSpPr/>
          <p:nvPr/>
        </p:nvSpPr>
        <p:spPr>
          <a:xfrm>
            <a:off x="7679055" y="3746500"/>
            <a:ext cx="428625" cy="375285"/>
          </a:xfrm>
          <a:prstGeom prst="rightArrow">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5" name="椭圆 4"/>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5"/>
    </p:custData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2400" b="1" noProof="0" dirty="0">
                <a:ln>
                  <a:noFill/>
                </a:ln>
                <a:solidFill>
                  <a:srgbClr val="022EA6"/>
                </a:solidFill>
                <a:effectLst/>
                <a:uLnTx/>
                <a:uFillTx/>
                <a:latin typeface="阿里巴巴普惠体 3.0 55 Regular" panose="00020600040101010101" charset="-122"/>
                <a:ea typeface="阿里巴巴普惠体 3.0 55 Regular" panose="00020600040101010101" charset="-122"/>
                <a:sym typeface="+mn-ea"/>
              </a:rPr>
              <a:t>JIT </a:t>
            </a:r>
            <a:r>
              <a:rPr lang="zh-CN" altLang="en-US" sz="2400" b="1" noProof="0" dirty="0">
                <a:ln>
                  <a:noFill/>
                </a:ln>
                <a:solidFill>
                  <a:srgbClr val="022EA6"/>
                </a:solidFill>
                <a:effectLst/>
                <a:uLnTx/>
                <a:uFillTx/>
                <a:latin typeface="阿里巴巴普惠体 3.0 55 Regular" panose="00020600040101010101" charset="-122"/>
                <a:ea typeface="阿里巴巴普惠体 3.0 55 Regular" panose="00020600040101010101" charset="-122"/>
                <a:sym typeface="+mn-ea"/>
              </a:rPr>
              <a:t>在流计算引擎中的应用</a:t>
            </a:r>
            <a:r>
              <a:rPr kumimoji="0" 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：复杂高频因子计算</a:t>
            </a:r>
            <a:endParaRPr kumimoji="0" 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5" name="文本框 4"/>
          <p:cNvSpPr txBox="1"/>
          <p:nvPr/>
        </p:nvSpPr>
        <p:spPr>
          <a:xfrm>
            <a:off x="1148715" y="1047750"/>
            <a:ext cx="9296400" cy="5102225"/>
          </a:xfrm>
          <a:prstGeom prst="rect">
            <a:avLst/>
          </a:prstGeom>
        </p:spPr>
        <p:txBody>
          <a:bodyPr wrap="square">
            <a:noAutofit/>
          </a:bodyPr>
          <a:p>
            <a:pPr indent="0" fontAlgn="auto">
              <a:lnSpc>
                <a:spcPct val="100000"/>
              </a:lnSpc>
            </a:pPr>
            <a:r>
              <a:rPr lang="en-US" altLang="zh-CN" sz="1600" b="0">
                <a:solidFill>
                  <a:srgbClr val="AA6F00"/>
                </a:solidFill>
                <a:latin typeface="MyFont" panose="02010609030101010101" charset="-122"/>
                <a:ea typeface="MyFont" panose="02010609030101010101" charset="-122"/>
              </a:rPr>
              <a:t>@jit</a:t>
            </a:r>
            <a:endParaRPr lang="en-US" altLang="zh-CN" sz="1600" b="0">
              <a:solidFill>
                <a:srgbClr val="AA6F00"/>
              </a:solidFill>
              <a:latin typeface="MyFont" panose="02010609030101010101" charset="-122"/>
              <a:ea typeface="MyFont" panose="02010609030101010101" charset="-122"/>
            </a:endParaRPr>
          </a:p>
          <a:p>
            <a:pPr indent="0" fontAlgn="auto">
              <a:lnSpc>
                <a:spcPct val="100000"/>
              </a:lnSpc>
            </a:pPr>
            <a:r>
              <a:rPr lang="en-US" altLang="zh-CN" sz="1600" b="0">
                <a:solidFill>
                  <a:srgbClr val="AF00DB"/>
                </a:solidFill>
                <a:latin typeface="MyFont" panose="02010609030101010101" charset="-122"/>
                <a:ea typeface="MyFont" panose="02010609030101010101" charset="-122"/>
              </a:rPr>
              <a:t>def </a:t>
            </a:r>
            <a:r>
              <a:rPr lang="en-US" altLang="zh-CN" sz="1600" b="1">
                <a:solidFill>
                  <a:srgbClr val="000000"/>
                </a:solidFill>
                <a:latin typeface="MyFont" panose="02010609030101010101" charset="-122"/>
                <a:ea typeface="MyFont" panose="02010609030101010101" charset="-122"/>
              </a:rPr>
              <a:t>calPressJIT</a:t>
            </a:r>
            <a:r>
              <a:rPr lang="en-US" altLang="zh-CN" sz="1600" b="0">
                <a:solidFill>
                  <a:srgbClr val="000000"/>
                </a:solidFill>
                <a:latin typeface="MyFont" panose="02010609030101010101" charset="-122"/>
                <a:ea typeface="MyFont" panose="02010609030101010101" charset="-122"/>
              </a:rPr>
              <a:t>(bp0, ..., bp9, bv0, ..., bv9, ap0, ..., ap9, av0, ..., av9){</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r>
              <a:rPr lang="en-US" altLang="zh-CN" sz="1600" b="1">
                <a:solidFill>
                  <a:srgbClr val="000000"/>
                </a:solidFill>
                <a:latin typeface="MyFont" panose="02010609030101010101" charset="-122"/>
                <a:ea typeface="MyFont" panose="02010609030101010101" charset="-122"/>
              </a:rPr>
              <a:t>for</a:t>
            </a:r>
            <a:r>
              <a:rPr lang="en-US" altLang="zh-CN" sz="1600" b="0">
                <a:solidFill>
                  <a:srgbClr val="000000"/>
                </a:solidFill>
                <a:latin typeface="MyFont" panose="02010609030101010101" charset="-122"/>
                <a:ea typeface="MyFont" panose="02010609030101010101" charset="-122"/>
              </a:rPr>
              <a:t>(i </a:t>
            </a:r>
            <a:r>
              <a:rPr lang="en-US" altLang="zh-CN" sz="1600" b="0">
                <a:solidFill>
                  <a:srgbClr val="AF00DB"/>
                </a:solidFill>
                <a:latin typeface="MyFont" panose="02010609030101010101" charset="-122"/>
                <a:ea typeface="MyFont" panose="02010609030101010101" charset="-122"/>
              </a:rPr>
              <a:t>in </a:t>
            </a:r>
            <a:r>
              <a:rPr lang="en-US" altLang="zh-CN" sz="1600" b="0">
                <a:solidFill>
                  <a:srgbClr val="00A000"/>
                </a:solidFill>
                <a:latin typeface="MyFont" panose="02010609030101010101" charset="-122"/>
                <a:ea typeface="MyFont" panose="02010609030101010101" charset="-122"/>
              </a:rPr>
              <a:t>0</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10</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r>
              <a:rPr lang="en-US" altLang="zh-CN" sz="1600" b="1">
                <a:solidFill>
                  <a:srgbClr val="000000"/>
                </a:solidFill>
                <a:latin typeface="MyFont" panose="02010609030101010101" charset="-122"/>
                <a:ea typeface="MyFont" panose="02010609030101010101" charset="-122"/>
              </a:rPr>
              <a:t>if</a:t>
            </a:r>
            <a:r>
              <a:rPr lang="en-US" altLang="zh-CN" sz="1600" b="0">
                <a:solidFill>
                  <a:srgbClr val="000000"/>
                </a:solidFill>
                <a:latin typeface="MyFont" panose="02010609030101010101" charset="-122"/>
                <a:ea typeface="MyFont" panose="02010609030101010101" charset="-122"/>
              </a:rPr>
              <a:t>(bp[i] </a:t>
            </a:r>
            <a:r>
              <a:rPr lang="en-US" altLang="zh-CN" sz="1600" b="0">
                <a:solidFill>
                  <a:srgbClr val="FF0000"/>
                </a:solidFill>
                <a:latin typeface="MyFont" panose="02010609030101010101" charset="-122"/>
                <a:ea typeface="MyFont" panose="02010609030101010101" charset="-122"/>
              </a:rPr>
              <a:t>&gt; </a:t>
            </a:r>
            <a:r>
              <a:rPr lang="en-US" altLang="zh-CN" sz="1600" b="0">
                <a:solidFill>
                  <a:srgbClr val="00A000"/>
                </a:solidFill>
                <a:latin typeface="MyFont" panose="02010609030101010101" charset="-122"/>
                <a:ea typeface="MyFont" panose="02010609030101010101" charset="-122"/>
              </a:rPr>
              <a:t>0</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weight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wap \ (bp[i]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wap)</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bidWeightSum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weight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bidPress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bv[i]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weight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r>
              <a:rPr lang="en-US" altLang="zh-CN" sz="1600" b="1">
                <a:solidFill>
                  <a:srgbClr val="000000"/>
                </a:solidFill>
                <a:latin typeface="MyFont" panose="02010609030101010101" charset="-122"/>
                <a:ea typeface="MyFont" panose="02010609030101010101" charset="-122"/>
              </a:rPr>
              <a:t>if</a:t>
            </a:r>
            <a:r>
              <a:rPr lang="en-US" altLang="zh-CN" sz="1600" b="0">
                <a:solidFill>
                  <a:srgbClr val="000000"/>
                </a:solidFill>
                <a:latin typeface="MyFont" panose="02010609030101010101" charset="-122"/>
                <a:ea typeface="MyFont" panose="02010609030101010101" charset="-122"/>
              </a:rPr>
              <a:t>(ap[i] </a:t>
            </a:r>
            <a:r>
              <a:rPr lang="en-US" altLang="zh-CN" sz="1600" b="0">
                <a:solidFill>
                  <a:srgbClr val="FF0000"/>
                </a:solidFill>
                <a:latin typeface="MyFont" panose="02010609030101010101" charset="-122"/>
                <a:ea typeface="MyFont" panose="02010609030101010101" charset="-122"/>
              </a:rPr>
              <a:t>&gt;</a:t>
            </a:r>
            <a:r>
              <a:rPr lang="en-US" altLang="zh-CN" sz="1600" b="0">
                <a:solidFill>
                  <a:srgbClr val="00A000"/>
                </a:solidFill>
                <a:latin typeface="MyFont" panose="02010609030101010101" charset="-122"/>
                <a:ea typeface="MyFont" panose="02010609030101010101" charset="-122"/>
              </a:rPr>
              <a:t>0</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weight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wap \ (ap[i]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wap)</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askWeightSum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weight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askPress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av[i]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weight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bidPress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bidPress \ bidWeightSum</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askPress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askPress \ askWeightSum</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press </a:t>
            </a:r>
            <a:r>
              <a:rPr lang="en-US" altLang="zh-CN" sz="1600" b="0">
                <a:solidFill>
                  <a:srgbClr val="FF0000"/>
                </a:solidFill>
                <a:latin typeface="MyFont" panose="02010609030101010101" charset="-122"/>
                <a:ea typeface="MyFont" panose="02010609030101010101" charset="-122"/>
              </a:rPr>
              <a:t>= </a:t>
            </a:r>
            <a:r>
              <a:rPr lang="en-US" altLang="zh-CN" sz="1600" b="1">
                <a:solidFill>
                  <a:srgbClr val="000000"/>
                </a:solidFill>
                <a:latin typeface="MyFont" panose="02010609030101010101" charset="-122"/>
                <a:ea typeface="MyFont" panose="02010609030101010101" charset="-122"/>
              </a:rPr>
              <a:t>log</a:t>
            </a:r>
            <a:r>
              <a:rPr lang="en-US" altLang="zh-CN" sz="1600" b="0">
                <a:solidFill>
                  <a:srgbClr val="000000"/>
                </a:solidFill>
                <a:latin typeface="MyFont" panose="02010609030101010101" charset="-122"/>
                <a:ea typeface="MyFont" panose="02010609030101010101" charset="-122"/>
              </a:rPr>
              <a:t>(bidPress \ askPress)</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r>
              <a:rPr lang="en-US" altLang="zh-CN" sz="1600" b="0">
                <a:solidFill>
                  <a:srgbClr val="AF00DB"/>
                </a:solidFill>
                <a:latin typeface="MyFont" panose="02010609030101010101" charset="-122"/>
                <a:ea typeface="MyFont" panose="02010609030101010101" charset="-122"/>
              </a:rPr>
              <a:t>return</a:t>
            </a:r>
            <a:r>
              <a:rPr lang="en-US" altLang="zh-CN" sz="1600" b="0">
                <a:solidFill>
                  <a:srgbClr val="000000"/>
                </a:solidFill>
                <a:latin typeface="MyFont" panose="02010609030101010101" charset="-122"/>
                <a:ea typeface="MyFont" panose="02010609030101010101" charset="-122"/>
              </a:rPr>
              <a:t> press</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p:txBody>
      </p:sp>
      <p:sp>
        <p:nvSpPr>
          <p:cNvPr id="7" name="矩形 6"/>
          <p:cNvSpPr/>
          <p:nvPr>
            <p:custDataLst>
              <p:tags r:id="rId3"/>
            </p:custDataLst>
          </p:nvPr>
        </p:nvSpPr>
        <p:spPr>
          <a:xfrm>
            <a:off x="1042035" y="1035685"/>
            <a:ext cx="9482455" cy="511365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8" name="文本框 7"/>
          <p:cNvSpPr txBox="1"/>
          <p:nvPr/>
        </p:nvSpPr>
        <p:spPr>
          <a:xfrm>
            <a:off x="5943600" y="1727200"/>
            <a:ext cx="4165600" cy="583565"/>
          </a:xfrm>
          <a:prstGeom prst="rect">
            <a:avLst/>
          </a:prstGeom>
        </p:spPr>
        <p:txBody>
          <a:bodyPr wrap="square">
            <a:spAutoFit/>
          </a:bodyPr>
          <a:p>
            <a:pPr marL="0" indent="0"/>
            <a:r>
              <a:rPr lang="zh-CN" altLang="en-US" sz="16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其中，</a:t>
            </a:r>
            <a:r>
              <a:rPr lang="en-US" altLang="zh-CN" sz="16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bp </a:t>
            </a:r>
            <a:r>
              <a:rPr lang="zh-CN" altLang="en-US" sz="16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表示买方价格；</a:t>
            </a:r>
            <a:r>
              <a:rPr lang="en-US" altLang="zh-CN" sz="16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bv </a:t>
            </a:r>
            <a:r>
              <a:rPr lang="zh-CN" altLang="en-US" sz="16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表示买方委托量；</a:t>
            </a:r>
            <a:r>
              <a:rPr lang="en-US" altLang="zh-CN" sz="16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ap </a:t>
            </a:r>
            <a:r>
              <a:rPr lang="zh-CN" altLang="en-US" sz="16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表示卖方价格；</a:t>
            </a:r>
            <a:r>
              <a:rPr lang="en-US" altLang="zh-CN" sz="16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av </a:t>
            </a:r>
            <a:r>
              <a:rPr lang="zh-CN" altLang="en-US" sz="16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表示卖方委托量。</a:t>
            </a:r>
            <a:endParaRPr lang="zh-CN" altLang="en-US" sz="1600" b="0" i="0">
              <a:solidFill>
                <a:schemeClr val="accent1"/>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3" name="椭圆 2"/>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4"/>
    </p:custData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5" name="图片 4"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flipH="1">
            <a:off x="-1351280" y="0"/>
            <a:ext cx="13543280" cy="6951345"/>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3" name="椭圆 12"/>
          <p:cNvSpPr/>
          <p:nvPr/>
        </p:nvSpPr>
        <p:spPr>
          <a:xfrm rot="6960000">
            <a:off x="1805940" y="190373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7" name="文本框 6"/>
          <p:cNvSpPr txBox="1"/>
          <p:nvPr/>
        </p:nvSpPr>
        <p:spPr>
          <a:xfrm>
            <a:off x="2402205" y="2419350"/>
            <a:ext cx="1810385" cy="768350"/>
          </a:xfrm>
          <a:prstGeom prst="rect">
            <a:avLst/>
          </a:prstGeom>
          <a:noFill/>
        </p:spPr>
        <p:txBody>
          <a:bodyPr wrap="square" rtlCol="0">
            <a:spAutoFit/>
          </a:bodyPr>
          <a:lstStyle/>
          <a:p>
            <a:r>
              <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rPr>
              <a:t>01</a:t>
            </a:r>
            <a:endPar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endParaRPr>
          </a:p>
        </p:txBody>
      </p:sp>
      <p:sp>
        <p:nvSpPr>
          <p:cNvPr id="9" name="文本框 8"/>
          <p:cNvSpPr txBox="1"/>
          <p:nvPr/>
        </p:nvSpPr>
        <p:spPr>
          <a:xfrm>
            <a:off x="2402205" y="3246120"/>
            <a:ext cx="7030085" cy="922020"/>
          </a:xfrm>
          <a:prstGeom prst="rect">
            <a:avLst/>
          </a:prstGeom>
          <a:noFill/>
        </p:spPr>
        <p:txBody>
          <a:bodyPr wrap="square" rtlCol="0">
            <a:spAutoFit/>
          </a:bodyPr>
          <a:lstStyle/>
          <a:p>
            <a:pPr algn="l"/>
            <a:r>
              <a:rPr lang="zh-CN" altLang="en-US" sz="54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即时编译（</a:t>
            </a:r>
            <a:r>
              <a:rPr lang="en-US" altLang="zh-CN" sz="54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JIT</a:t>
            </a:r>
            <a:r>
              <a:rPr lang="zh-CN" altLang="en-US" sz="54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）介绍</a:t>
            </a:r>
            <a:endParaRPr lang="zh-CN" sz="5400" dirty="0">
              <a:solidFill>
                <a:schemeClr val="bg1"/>
              </a:solidFill>
              <a:latin typeface="Noto Sans S Chinese Regular" panose="020B0500000000000000" pitchFamily="34" charset="-128"/>
              <a:ea typeface="Noto Sans S Chinese Regular" panose="020B0500000000000000" pitchFamily="34" charset="-128"/>
            </a:endParaRPr>
          </a:p>
        </p:txBody>
      </p:sp>
      <p:grpSp>
        <p:nvGrpSpPr>
          <p:cNvPr id="14" name="组合 13"/>
          <p:cNvGrpSpPr/>
          <p:nvPr/>
        </p:nvGrpSpPr>
        <p:grpSpPr>
          <a:xfrm>
            <a:off x="11428427" y="340526"/>
            <a:ext cx="388923" cy="346007"/>
            <a:chOff x="3933635" y="-1495234"/>
            <a:chExt cx="842211" cy="749278"/>
          </a:xfrm>
          <a:solidFill>
            <a:schemeClr val="bg1">
              <a:alpha val="86000"/>
            </a:schemeClr>
          </a:solidFill>
        </p:grpSpPr>
        <p:grpSp>
          <p:nvGrpSpPr>
            <p:cNvPr id="15" name="组合 14"/>
            <p:cNvGrpSpPr/>
            <p:nvPr/>
          </p:nvGrpSpPr>
          <p:grpSpPr>
            <a:xfrm>
              <a:off x="3933635" y="-1495234"/>
              <a:ext cx="203846" cy="749278"/>
              <a:chOff x="3933635" y="-1487213"/>
              <a:chExt cx="203846" cy="749278"/>
            </a:xfrm>
            <a:grpFill/>
          </p:grpSpPr>
          <p:sp>
            <p:nvSpPr>
              <p:cNvPr id="16" name="椭圆 15"/>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7" name="椭圆 16"/>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8" name="椭圆 17"/>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9" name="组合 18"/>
            <p:cNvGrpSpPr/>
            <p:nvPr/>
          </p:nvGrpSpPr>
          <p:grpSpPr>
            <a:xfrm>
              <a:off x="4252817" y="-1495234"/>
              <a:ext cx="203846" cy="749278"/>
              <a:chOff x="4254477" y="-1495234"/>
              <a:chExt cx="203846" cy="749278"/>
            </a:xfrm>
            <a:grpFill/>
          </p:grpSpPr>
          <p:sp>
            <p:nvSpPr>
              <p:cNvPr id="20" name="椭圆 19"/>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3" name="椭圆 22"/>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5" name="椭圆 24"/>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26" name="组合 25"/>
            <p:cNvGrpSpPr/>
            <p:nvPr/>
          </p:nvGrpSpPr>
          <p:grpSpPr>
            <a:xfrm>
              <a:off x="4572000" y="-1495234"/>
              <a:ext cx="203846" cy="749278"/>
              <a:chOff x="4572000" y="-1503255"/>
              <a:chExt cx="203846" cy="749278"/>
            </a:xfrm>
            <a:grpFill/>
          </p:grpSpPr>
          <p:sp>
            <p:nvSpPr>
              <p:cNvPr id="27" name="椭圆 26"/>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8" name="椭圆 27"/>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9" name="椭圆 28"/>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30" name="直接连接符 29"/>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47" name="图片 46" descr="公司logo"/>
          <p:cNvPicPr>
            <a:picLocks noChangeAspect="1"/>
          </p:cNvPicPr>
          <p:nvPr>
            <p:custDataLst>
              <p:tags r:id="rId14"/>
            </p:custDataLst>
          </p:nvPr>
        </p:nvPicPr>
        <p:blipFill>
          <a:blip r:embed="rId15" cstate="screen"/>
          <a:stretch>
            <a:fillRect/>
          </a:stretch>
        </p:blipFill>
        <p:spPr>
          <a:xfrm>
            <a:off x="582930" y="356235"/>
            <a:ext cx="1620520" cy="889000"/>
          </a:xfrm>
          <a:prstGeom prst="rect">
            <a:avLst/>
          </a:prstGeom>
        </p:spPr>
      </p:pic>
    </p:spTree>
    <p:custDataLst>
      <p:tags r:id="rId16"/>
    </p:custData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2400" b="1" noProof="0" dirty="0">
                <a:ln>
                  <a:noFill/>
                </a:ln>
                <a:solidFill>
                  <a:srgbClr val="022EA6"/>
                </a:solidFill>
                <a:effectLst/>
                <a:uLnTx/>
                <a:uFillTx/>
                <a:latin typeface="阿里巴巴普惠体 3.0 55 Regular" panose="00020600040101010101" charset="-122"/>
                <a:ea typeface="阿里巴巴普惠体 3.0 55 Regular" panose="00020600040101010101" charset="-122"/>
                <a:sym typeface="+mn-ea"/>
              </a:rPr>
              <a:t>JIT </a:t>
            </a:r>
            <a:r>
              <a:rPr lang="zh-CN" altLang="en-US" sz="2400" b="1" noProof="0" dirty="0">
                <a:ln>
                  <a:noFill/>
                </a:ln>
                <a:solidFill>
                  <a:srgbClr val="022EA6"/>
                </a:solidFill>
                <a:effectLst/>
                <a:uLnTx/>
                <a:uFillTx/>
                <a:latin typeface="阿里巴巴普惠体 3.0 55 Regular" panose="00020600040101010101" charset="-122"/>
                <a:ea typeface="阿里巴巴普惠体 3.0 55 Regular" panose="00020600040101010101" charset="-122"/>
                <a:sym typeface="+mn-ea"/>
              </a:rPr>
              <a:t>在流计算引擎中的应用</a:t>
            </a:r>
            <a:r>
              <a:rPr kumimoji="0" 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：复杂高频因子计算</a:t>
            </a:r>
            <a:endParaRPr kumimoji="0" 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7" name="矩形 6"/>
          <p:cNvSpPr/>
          <p:nvPr>
            <p:custDataLst>
              <p:tags r:id="rId3"/>
            </p:custDataLst>
          </p:nvPr>
        </p:nvSpPr>
        <p:spPr>
          <a:xfrm>
            <a:off x="1042035" y="1480185"/>
            <a:ext cx="9482455" cy="247713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3" name="文本框 2"/>
          <p:cNvSpPr txBox="1"/>
          <p:nvPr/>
        </p:nvSpPr>
        <p:spPr>
          <a:xfrm>
            <a:off x="1215390" y="1509395"/>
            <a:ext cx="8978900" cy="2418715"/>
          </a:xfrm>
          <a:prstGeom prst="rect">
            <a:avLst/>
          </a:prstGeom>
        </p:spPr>
        <p:txBody>
          <a:bodyPr wrap="square">
            <a:spAutoFit/>
          </a:bodyPr>
          <a:p>
            <a:pPr>
              <a:lnSpc>
                <a:spcPts val="1650"/>
              </a:lnSpc>
            </a:pPr>
            <a:r>
              <a:rPr lang="en-US" altLang="zh-CN" sz="1600" b="0">
                <a:solidFill>
                  <a:srgbClr val="AA6F00"/>
                </a:solidFill>
                <a:latin typeface="MyFont" panose="02010609030101010101" charset="-122"/>
                <a:ea typeface="MyFont" panose="02010609030101010101" charset="-122"/>
              </a:rPr>
              <a:t>@state</a:t>
            </a:r>
            <a:endParaRPr lang="en-US" altLang="zh-CN" sz="1600" b="0">
              <a:solidFill>
                <a:srgbClr val="AA6F00"/>
              </a:solidFill>
              <a:latin typeface="MyFont" panose="02010609030101010101" charset="-122"/>
              <a:ea typeface="MyFont" panose="02010609030101010101" charset="-122"/>
            </a:endParaRPr>
          </a:p>
          <a:p>
            <a:pPr>
              <a:lnSpc>
                <a:spcPts val="1650"/>
              </a:lnSpc>
            </a:pPr>
            <a:r>
              <a:rPr lang="en-US" altLang="zh-CN" sz="1600" b="0">
                <a:solidFill>
                  <a:srgbClr val="AF00DB"/>
                </a:solidFill>
                <a:latin typeface="MyFont" panose="02010609030101010101" charset="-122"/>
                <a:ea typeface="MyFont" panose="02010609030101010101" charset="-122"/>
              </a:rPr>
              <a:t>def </a:t>
            </a:r>
            <a:r>
              <a:rPr lang="en-US" altLang="zh-CN" sz="1600" b="1">
                <a:solidFill>
                  <a:srgbClr val="000000"/>
                </a:solidFill>
                <a:latin typeface="MyFont" panose="02010609030101010101" charset="-122"/>
                <a:ea typeface="MyFont" panose="02010609030101010101" charset="-122"/>
              </a:rPr>
              <a:t>averagePressJIT</a:t>
            </a:r>
            <a:r>
              <a:rPr lang="en-US" altLang="zh-CN" sz="1600" b="0">
                <a:solidFill>
                  <a:srgbClr val="000000"/>
                </a:solidFill>
                <a:latin typeface="MyFont" panose="02010609030101010101" charset="-122"/>
                <a:ea typeface="MyFont" panose="02010609030101010101" charset="-122"/>
              </a:rPr>
              <a:t>(bp0, bp1, bp2, bp3, bp4, bp5, bp6, bp7, bp8, bp9, </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                    bv0, bv1, bv2, bv3, bv4, bv5, bv6, bv7, bv8, bv9, </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                    ap0, ap1, ap2, ap3, ap4, ap5, ap6, ap7, ap8, ap9, </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                    av0, av1, av2, av3, av4, av5, av6, av7, av8, av9, lag){</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    press </a:t>
            </a:r>
            <a:r>
              <a:rPr lang="en-US" altLang="zh-CN" sz="1600" b="0">
                <a:solidFill>
                  <a:srgbClr val="FF0000"/>
                </a:solidFill>
                <a:latin typeface="MyFont" panose="02010609030101010101" charset="-122"/>
                <a:ea typeface="MyFont" panose="02010609030101010101" charset="-122"/>
              </a:rPr>
              <a:t>= </a:t>
            </a:r>
            <a:r>
              <a:rPr lang="en-US" altLang="zh-CN" sz="1600" b="1">
                <a:solidFill>
                  <a:srgbClr val="000000"/>
                </a:solidFill>
                <a:latin typeface="MyFont" panose="02010609030101010101" charset="-122"/>
                <a:ea typeface="MyFont" panose="02010609030101010101" charset="-122"/>
              </a:rPr>
              <a:t>each</a:t>
            </a:r>
            <a:r>
              <a:rPr lang="en-US" altLang="zh-CN" sz="1600" b="0">
                <a:solidFill>
                  <a:srgbClr val="000000"/>
                </a:solidFill>
                <a:latin typeface="MyFont" panose="02010609030101010101" charset="-122"/>
                <a:ea typeface="MyFont" panose="02010609030101010101" charset="-122"/>
              </a:rPr>
              <a:t>(calPressJIT, bp0, bp1, bp2, bp3, bp4, bp5, bp6, bp7, bp8, bp9, </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                        bv0, bv1, bv2, bv3, bv4, bv5, bv6, bv7, bv8, bv9, </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                        ap0, ap1, ap2, ap3, ap4, ap5, ap6, ap7, ap8, ap9, </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                        av0, av1, av2, av3, av4, av5, av6, av7, av8, av9)</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    </a:t>
            </a:r>
            <a:r>
              <a:rPr lang="en-US" altLang="zh-CN" sz="1600" b="0">
                <a:solidFill>
                  <a:srgbClr val="AF00DB"/>
                </a:solidFill>
                <a:latin typeface="MyFont" panose="02010609030101010101" charset="-122"/>
                <a:ea typeface="MyFont" panose="02010609030101010101" charset="-122"/>
              </a:rPr>
              <a:t>return </a:t>
            </a:r>
            <a:r>
              <a:rPr lang="en-US" altLang="zh-CN" sz="1600" b="1">
                <a:solidFill>
                  <a:srgbClr val="000000"/>
                </a:solidFill>
                <a:latin typeface="MyFont" panose="02010609030101010101" charset="-122"/>
                <a:ea typeface="MyFont" panose="02010609030101010101" charset="-122"/>
              </a:rPr>
              <a:t>mavg</a:t>
            </a:r>
            <a:r>
              <a:rPr lang="en-US" altLang="zh-CN" sz="1600" b="0">
                <a:solidFill>
                  <a:srgbClr val="000000"/>
                </a:solidFill>
                <a:latin typeface="MyFont" panose="02010609030101010101" charset="-122"/>
                <a:ea typeface="MyFont" panose="02010609030101010101" charset="-122"/>
              </a:rPr>
              <a:t>(press.</a:t>
            </a:r>
            <a:r>
              <a:rPr lang="en-US" altLang="zh-CN" sz="1600" b="1">
                <a:solidFill>
                  <a:srgbClr val="000000"/>
                </a:solidFill>
                <a:latin typeface="MyFont" panose="02010609030101010101" charset="-122"/>
                <a:ea typeface="MyFont" panose="02010609030101010101" charset="-122"/>
              </a:rPr>
              <a:t>nullFill</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0.0</a:t>
            </a:r>
            <a:r>
              <a:rPr lang="en-US" altLang="zh-CN" sz="1600" b="0">
                <a:solidFill>
                  <a:srgbClr val="000000"/>
                </a:solidFill>
                <a:latin typeface="MyFont" panose="02010609030101010101" charset="-122"/>
                <a:ea typeface="MyFont" panose="02010609030101010101" charset="-122"/>
              </a:rPr>
              <a:t>), lag, </a:t>
            </a:r>
            <a:r>
              <a:rPr lang="en-US" altLang="zh-CN" sz="1600" b="0">
                <a:solidFill>
                  <a:srgbClr val="00A000"/>
                </a:solidFill>
                <a:latin typeface="MyFont" panose="02010609030101010101" charset="-122"/>
                <a:ea typeface="MyFont" panose="02010609030101010101" charset="-122"/>
              </a:rPr>
              <a:t>1</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p:txBody>
      </p:sp>
      <p:sp>
        <p:nvSpPr>
          <p:cNvPr id="4" name="文本框 3"/>
          <p:cNvSpPr txBox="1"/>
          <p:nvPr/>
        </p:nvSpPr>
        <p:spPr>
          <a:xfrm>
            <a:off x="945515" y="1038543"/>
            <a:ext cx="5080000" cy="352425"/>
          </a:xfrm>
          <a:prstGeom prst="rect">
            <a:avLst/>
          </a:prstGeom>
        </p:spPr>
        <p:txBody>
          <a:bodyPr>
            <a:spAutoFit/>
          </a:bodyPr>
          <a:p>
            <a:pPr marL="0" indent="0"/>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使用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mavg</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函数，求滑动平均买卖压力。</a:t>
            </a:r>
            <a:endPar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6" name="文本框 5"/>
          <p:cNvSpPr txBox="1"/>
          <p:nvPr/>
        </p:nvSpPr>
        <p:spPr>
          <a:xfrm>
            <a:off x="1042035" y="4750118"/>
            <a:ext cx="9482455" cy="1572260"/>
          </a:xfrm>
          <a:prstGeom prst="rect">
            <a:avLst/>
          </a:prstGeom>
        </p:spPr>
        <p:txBody>
          <a:bodyPr wrap="square">
            <a:spAutoFit/>
          </a:bodyPr>
          <a:p>
            <a:pPr>
              <a:lnSpc>
                <a:spcPts val="1650"/>
              </a:lnSpc>
            </a:pPr>
            <a:r>
              <a:rPr lang="en-US" altLang="zh-CN" sz="1600" b="0">
                <a:solidFill>
                  <a:srgbClr val="000000"/>
                </a:solidFill>
                <a:latin typeface="MyFont" panose="02010609030101010101" charset="-122"/>
                <a:ea typeface="MyFont" panose="02010609030101010101" charset="-122"/>
              </a:rPr>
              <a:t>metrics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a:t>
            </a:r>
            <a:r>
              <a:rPr lang="en-US" altLang="zh-CN" sz="1600" b="0">
                <a:solidFill>
                  <a:srgbClr val="FF0000"/>
                </a:solidFill>
                <a:latin typeface="MyFont" panose="02010609030101010101" charset="-122"/>
                <a:ea typeface="MyFont" panose="02010609030101010101" charset="-122"/>
              </a:rPr>
              <a:t>&lt;</a:t>
            </a:r>
            <a:r>
              <a:rPr lang="en-US" altLang="zh-CN" sz="1600" b="0">
                <a:solidFill>
                  <a:srgbClr val="000000"/>
                </a:solidFill>
                <a:latin typeface="MyFont" panose="02010609030101010101" charset="-122"/>
                <a:ea typeface="MyFont" panose="02010609030101010101" charset="-122"/>
              </a:rPr>
              <a:t>time</a:t>
            </a:r>
            <a:r>
              <a:rPr lang="en-US" altLang="zh-CN" sz="1600" b="0">
                <a:solidFill>
                  <a:srgbClr val="FF0000"/>
                </a:solidFill>
                <a:latin typeface="MyFont" panose="02010609030101010101" charset="-122"/>
                <a:ea typeface="MyFont" panose="02010609030101010101" charset="-122"/>
              </a:rPr>
              <a:t>&gt;</a:t>
            </a:r>
            <a:r>
              <a:rPr lang="en-US" altLang="zh-CN" sz="1600" b="0">
                <a:solidFill>
                  <a:srgbClr val="000000"/>
                </a:solidFill>
                <a:latin typeface="MyFont" panose="02010609030101010101" charset="-122"/>
                <a:ea typeface="MyFont" panose="02010609030101010101" charset="-122"/>
              </a:rPr>
              <a:t>, </a:t>
            </a:r>
            <a:r>
              <a:rPr lang="en-US" altLang="zh-CN" sz="1600" b="0">
                <a:solidFill>
                  <a:srgbClr val="FF0000"/>
                </a:solidFill>
                <a:latin typeface="MyFont" panose="02010609030101010101" charset="-122"/>
                <a:ea typeface="MyFont" panose="02010609030101010101" charset="-122"/>
              </a:rPr>
              <a:t>&lt;</a:t>
            </a:r>
            <a:r>
              <a:rPr lang="en-US" altLang="zh-CN" sz="1600" b="1">
                <a:solidFill>
                  <a:srgbClr val="000000"/>
                </a:solidFill>
                <a:latin typeface="MyFont" panose="02010609030101010101" charset="-122"/>
                <a:ea typeface="MyFont" panose="02010609030101010101" charset="-122"/>
              </a:rPr>
              <a:t>averagePressJIT</a:t>
            </a:r>
            <a:r>
              <a:rPr lang="en-US" altLang="zh-CN" sz="1600" b="0">
                <a:solidFill>
                  <a:srgbClr val="000000"/>
                </a:solidFill>
                <a:latin typeface="MyFont" panose="02010609030101010101" charset="-122"/>
                <a:ea typeface="MyFont" panose="02010609030101010101" charset="-122"/>
              </a:rPr>
              <a:t>(bp0, bp1, bp2, bp3, bp4, bp5, bp6, bp7, bp8, bp9, </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                                bv0, bv1, bv2, bv3, bv4, bv5, bv6, bv7, bv8, bv9, </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                                ap0, ap1, ap2, ap3, ap4, ap5, ap6, ap7, ap8, ap9, </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                                av0, av1, av2, av3, av4, av5, av6, av7, av8, av9, lag</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60</a:t>
            </a:r>
            <a:r>
              <a:rPr lang="en-US" altLang="zh-CN" sz="1600" b="0">
                <a:solidFill>
                  <a:srgbClr val="000000"/>
                </a:solidFill>
                <a:latin typeface="MyFont" panose="02010609030101010101" charset="-122"/>
                <a:ea typeface="MyFont" panose="02010609030101010101" charset="-122"/>
              </a:rPr>
              <a:t>)</a:t>
            </a:r>
            <a:r>
              <a:rPr lang="en-US" altLang="zh-CN" sz="1600" b="0">
                <a:solidFill>
                  <a:srgbClr val="FF0000"/>
                </a:solidFill>
                <a:latin typeface="MyFont" panose="02010609030101010101" charset="-122"/>
                <a:ea typeface="MyFont" panose="02010609030101010101" charset="-122"/>
              </a:rPr>
              <a:t>&gt;</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rse </a:t>
            </a:r>
            <a:r>
              <a:rPr lang="en-US" altLang="zh-CN" sz="1600" b="0">
                <a:solidFill>
                  <a:srgbClr val="FF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createReactiveStateEngine</a:t>
            </a:r>
            <a:r>
              <a:rPr lang="en-US" altLang="zh-CN" sz="1600" b="0">
                <a:solidFill>
                  <a:srgbClr val="000000"/>
                </a:solidFill>
                <a:latin typeface="MyFont" panose="02010609030101010101" charset="-122"/>
                <a:ea typeface="MyFont" panose="02010609030101010101" charset="-122"/>
              </a:rPr>
              <a:t>(name</a:t>
            </a:r>
            <a:r>
              <a:rPr lang="en-US" altLang="zh-CN" sz="1600" b="0">
                <a:solidFill>
                  <a:srgbClr val="FF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"reactiveDemo"</a:t>
            </a:r>
            <a:r>
              <a:rPr lang="en-US" altLang="zh-CN" sz="1600" b="0">
                <a:solidFill>
                  <a:srgbClr val="000000"/>
                </a:solidFill>
                <a:latin typeface="MyFont" panose="02010609030101010101" charset="-122"/>
                <a:ea typeface="MyFont" panose="02010609030101010101" charset="-122"/>
              </a:rPr>
              <a:t>, metrics</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metrics, </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                                dummyTable</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inputTable, outputTable</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resultTable, </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                                keyColumn</a:t>
            </a:r>
            <a:r>
              <a:rPr lang="en-US" altLang="zh-CN" sz="1600" b="0">
                <a:solidFill>
                  <a:srgbClr val="FF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"id"</a:t>
            </a:r>
            <a:r>
              <a:rPr lang="en-US" altLang="zh-CN" sz="1600" b="0">
                <a:solidFill>
                  <a:srgbClr val="000000"/>
                </a:solidFill>
                <a:latin typeface="MyFont" panose="02010609030101010101" charset="-122"/>
                <a:ea typeface="MyFont" panose="02010609030101010101" charset="-122"/>
              </a:rPr>
              <a:t>, keepOrder</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EE"/>
                </a:solidFill>
                <a:latin typeface="MyFont" panose="02010609030101010101" charset="-122"/>
                <a:ea typeface="MyFont" panose="02010609030101010101" charset="-122"/>
              </a:rPr>
              <a:t>true</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p:txBody>
      </p:sp>
      <p:sp>
        <p:nvSpPr>
          <p:cNvPr id="11" name="矩形 10"/>
          <p:cNvSpPr/>
          <p:nvPr>
            <p:custDataLst>
              <p:tags r:id="rId4"/>
            </p:custDataLst>
          </p:nvPr>
        </p:nvSpPr>
        <p:spPr>
          <a:xfrm>
            <a:off x="1042035" y="4709795"/>
            <a:ext cx="9482455" cy="165290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12" name="文本框 11"/>
          <p:cNvSpPr txBox="1"/>
          <p:nvPr/>
        </p:nvSpPr>
        <p:spPr>
          <a:xfrm>
            <a:off x="958215" y="4289743"/>
            <a:ext cx="5080000" cy="352425"/>
          </a:xfrm>
          <a:prstGeom prst="rect">
            <a:avLst/>
          </a:prstGeom>
        </p:spPr>
        <p:txBody>
          <a:bodyPr>
            <a:spAutoFit/>
          </a:bodyPr>
          <a:p>
            <a:pPr marL="0" indent="0"/>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创建响应式状态引擎，计算因子。</a:t>
            </a:r>
            <a:endPar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5" name="椭圆 4"/>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5"/>
    </p:custData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2400" b="1" noProof="0" dirty="0">
                <a:ln>
                  <a:noFill/>
                </a:ln>
                <a:solidFill>
                  <a:srgbClr val="022EA6"/>
                </a:solidFill>
                <a:effectLst/>
                <a:uLnTx/>
                <a:uFillTx/>
                <a:latin typeface="阿里巴巴普惠体 3.0 55 Regular" panose="00020600040101010101" charset="-122"/>
                <a:ea typeface="阿里巴巴普惠体 3.0 55 Regular" panose="00020600040101010101" charset="-122"/>
                <a:sym typeface="+mn-ea"/>
              </a:rPr>
              <a:t>JIT </a:t>
            </a:r>
            <a:r>
              <a:rPr lang="zh-CN" altLang="en-US" sz="2400" b="1" noProof="0" dirty="0">
                <a:ln>
                  <a:noFill/>
                </a:ln>
                <a:solidFill>
                  <a:srgbClr val="022EA6"/>
                </a:solidFill>
                <a:effectLst/>
                <a:uLnTx/>
                <a:uFillTx/>
                <a:latin typeface="阿里巴巴普惠体 3.0 55 Regular" panose="00020600040101010101" charset="-122"/>
                <a:ea typeface="阿里巴巴普惠体 3.0 55 Regular" panose="00020600040101010101" charset="-122"/>
                <a:sym typeface="+mn-ea"/>
              </a:rPr>
              <a:t>在流计算引擎中的应用</a:t>
            </a:r>
            <a:r>
              <a:rPr kumimoji="0" 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：复杂高频因子计算</a:t>
            </a:r>
            <a:endParaRPr kumimoji="0" 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graphicFrame>
        <p:nvGraphicFramePr>
          <p:cNvPr id="5" name="表格 4"/>
          <p:cNvGraphicFramePr/>
          <p:nvPr>
            <p:custDataLst>
              <p:tags r:id="rId3"/>
            </p:custDataLst>
          </p:nvPr>
        </p:nvGraphicFramePr>
        <p:xfrm>
          <a:off x="1779270" y="4196715"/>
          <a:ext cx="6460490" cy="1584960"/>
        </p:xfrm>
        <a:graphic>
          <a:graphicData uri="http://schemas.openxmlformats.org/drawingml/2006/table">
            <a:tbl>
              <a:tblPr firstRow="1" bandRow="1">
                <a:tableStyleId>{BF457700-79C5-4B06-9214-011517B3A2ED}</a:tableStyleId>
              </a:tblPr>
              <a:tblGrid>
                <a:gridCol w="3230245"/>
                <a:gridCol w="3230245"/>
              </a:tblGrid>
              <a:tr h="394335">
                <a:tc>
                  <a:txBody>
                    <a:bodyPr/>
                    <a:p>
                      <a:pPr marL="0" indent="0" algn="ctr" fontAlgn="t">
                        <a:spcBef>
                          <a:spcPct val="0"/>
                        </a:spcBef>
                        <a:spcAft>
                          <a:spcPct val="0"/>
                        </a:spcAft>
                      </a:pPr>
                      <a:r>
                        <a:rPr lang="zh-CN" altLang="en-US" sz="1600">
                          <a:latin typeface="阿里巴巴普惠体 3.0 55 Regular" panose="00020600040101010101" charset="-122"/>
                          <a:ea typeface="阿里巴巴普惠体 3.0 55 Regular" panose="00020600040101010101" charset="-122"/>
                        </a:rPr>
                        <a:t>测试数据量</a:t>
                      </a:r>
                      <a:endParaRPr lang="zh-CN" altLang="en-US"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100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只票，共 </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48.02 W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行数据</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76517" marR="76517" marT="76517" marB="76517" anchor="ctr" anchorCtr="0"/>
                </a:tc>
              </a:tr>
              <a:tr h="396240">
                <a:tc>
                  <a:txBody>
                    <a:bodyPr/>
                    <a:p>
                      <a:pPr marL="0" indent="0" algn="ctr" fontAlgn="t">
                        <a:spcBef>
                          <a:spcPct val="0"/>
                        </a:spcBef>
                        <a:spcAft>
                          <a:spcPct val="0"/>
                        </a:spcAft>
                      </a:pP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未优化的计算用时（</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s</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21.06</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396240">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JIT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优化后的计算用时（</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s</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1.47</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396240">
                <a:tc>
                  <a:txBody>
                    <a:bodyPr/>
                    <a:p>
                      <a:pPr marL="0" indent="0" algn="ctr" fontAlgn="t">
                        <a:spcBef>
                          <a:spcPct val="0"/>
                        </a:spcBef>
                        <a:spcAft>
                          <a:spcPct val="0"/>
                        </a:spcAft>
                      </a:pPr>
                      <a:r>
                        <a:rPr lang="zh-CN" altLang="en-US" sz="1600">
                          <a:latin typeface="阿里巴巴普惠体 3.0 55 Regular" panose="00020600040101010101" charset="-122"/>
                          <a:ea typeface="阿里巴巴普惠体 3.0 55 Regular" panose="00020600040101010101" charset="-122"/>
                        </a:rPr>
                        <a:t>性能提升倍数</a:t>
                      </a:r>
                      <a:endParaRPr lang="zh-CN" altLang="en-US"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 14.33</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r>
            </a:tbl>
          </a:graphicData>
        </a:graphic>
      </p:graphicFrame>
      <p:sp>
        <p:nvSpPr>
          <p:cNvPr id="8" name="文本框 7"/>
          <p:cNvSpPr txBox="1"/>
          <p:nvPr/>
        </p:nvSpPr>
        <p:spPr>
          <a:xfrm>
            <a:off x="1728470" y="3730308"/>
            <a:ext cx="5080000" cy="337185"/>
          </a:xfrm>
          <a:prstGeom prst="rect">
            <a:avLst/>
          </a:prstGeom>
        </p:spPr>
        <p:txBody>
          <a:bodyPr>
            <a:spAutoFit/>
          </a:bodyPr>
          <a:p>
            <a:pPr marL="0" indent="0" algn="l"/>
            <a:r>
              <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流计算引擎使用 </a:t>
            </a:r>
            <a:r>
              <a:rPr lang="en-US" altLang="zh-CN"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JIT </a:t>
            </a:r>
            <a:r>
              <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的性能对比</a:t>
            </a:r>
            <a:endPar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3" name="文本框 12"/>
          <p:cNvSpPr txBox="1"/>
          <p:nvPr/>
        </p:nvSpPr>
        <p:spPr>
          <a:xfrm>
            <a:off x="1682115" y="1457960"/>
            <a:ext cx="7174865" cy="352425"/>
          </a:xfrm>
          <a:prstGeom prst="rect">
            <a:avLst/>
          </a:prstGeom>
        </p:spPr>
        <p:txBody>
          <a:bodyPr wrap="square">
            <a:spAutoFit/>
          </a:bodyPr>
          <a:p>
            <a:pPr marL="0" indent="0"/>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向响应式状态引擎里输入数据，使用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timer</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函数统计计算总耗时。</a:t>
            </a:r>
            <a:endPar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4" name="文本框 13"/>
          <p:cNvSpPr txBox="1"/>
          <p:nvPr/>
        </p:nvSpPr>
        <p:spPr>
          <a:xfrm>
            <a:off x="1840865" y="2155508"/>
            <a:ext cx="6298565" cy="1076325"/>
          </a:xfrm>
          <a:prstGeom prst="rect">
            <a:avLst/>
          </a:prstGeom>
        </p:spPr>
        <p:txBody>
          <a:bodyPr wrap="square">
            <a:spAutoFit/>
          </a:bodyPr>
          <a:p>
            <a:pPr indent="0" fontAlgn="auto">
              <a:lnSpc>
                <a:spcPct val="100000"/>
              </a:lnSpc>
            </a:pPr>
            <a:r>
              <a:rPr lang="en-US" altLang="zh-CN" sz="1600" b="0">
                <a:solidFill>
                  <a:srgbClr val="AF00DB"/>
                </a:solidFill>
                <a:latin typeface="阿里巴巴普惠体 3.0 55 Regular" panose="00020600040101010101" charset="-122"/>
                <a:ea typeface="阿里巴巴普惠体 3.0 55 Regular" panose="00020600040101010101" charset="-122"/>
              </a:rPr>
              <a:t>timer </a:t>
            </a:r>
            <a:r>
              <a:rPr lang="en-US" altLang="zh-CN" sz="1600" b="1">
                <a:solidFill>
                  <a:srgbClr val="000000"/>
                </a:solidFill>
                <a:latin typeface="阿里巴巴普惠体 3.0 55 Regular" panose="00020600040101010101" charset="-122"/>
                <a:ea typeface="阿里巴巴普惠体 3.0 55 Regular" panose="00020600040101010101" charset="-122"/>
              </a:rPr>
              <a:t>getStreamEngine</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A31515"/>
                </a:solidFill>
                <a:latin typeface="阿里巴巴普惠体 3.0 55 Regular" panose="00020600040101010101" charset="-122"/>
                <a:ea typeface="阿里巴巴普惠体 3.0 55 Regular" panose="00020600040101010101" charset="-122"/>
              </a:rPr>
              <a:t>"reactiveDemo"</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rPr>
              <a:t>append!</a:t>
            </a:r>
            <a:r>
              <a:rPr lang="en-US" altLang="zh-CN" sz="1600" b="0">
                <a:solidFill>
                  <a:srgbClr val="000000"/>
                </a:solidFill>
                <a:latin typeface="阿里巴巴普惠体 3.0 55 Regular" panose="00020600040101010101" charset="-122"/>
                <a:ea typeface="阿里巴巴普惠体 3.0 55 Regular" panose="00020600040101010101" charset="-122"/>
              </a:rPr>
              <a:t>(testData)</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output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Time elapsed: 2390.162 ms</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p:txBody>
      </p:sp>
      <p:sp>
        <p:nvSpPr>
          <p:cNvPr id="15" name="矩形 14"/>
          <p:cNvSpPr/>
          <p:nvPr>
            <p:custDataLst>
              <p:tags r:id="rId4"/>
            </p:custDataLst>
          </p:nvPr>
        </p:nvSpPr>
        <p:spPr>
          <a:xfrm>
            <a:off x="1740535" y="1962785"/>
            <a:ext cx="6499225" cy="146177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3" name="椭圆 2"/>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5"/>
    </p:custData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5" name="图片 4"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flipH="1">
            <a:off x="-1351280" y="0"/>
            <a:ext cx="13543280" cy="6951345"/>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3" name="椭圆 12"/>
          <p:cNvSpPr/>
          <p:nvPr/>
        </p:nvSpPr>
        <p:spPr>
          <a:xfrm rot="6960000">
            <a:off x="1805940" y="190373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7" name="文本框 6"/>
          <p:cNvSpPr txBox="1"/>
          <p:nvPr/>
        </p:nvSpPr>
        <p:spPr>
          <a:xfrm>
            <a:off x="2402205" y="2419350"/>
            <a:ext cx="1810385" cy="768350"/>
          </a:xfrm>
          <a:prstGeom prst="rect">
            <a:avLst/>
          </a:prstGeom>
          <a:noFill/>
        </p:spPr>
        <p:txBody>
          <a:bodyPr wrap="square" rtlCol="0">
            <a:spAutoFit/>
          </a:bodyPr>
          <a:lstStyle/>
          <a:p>
            <a:r>
              <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rPr>
              <a:t>05</a:t>
            </a:r>
            <a:endPar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endParaRPr>
          </a:p>
        </p:txBody>
      </p:sp>
      <p:sp>
        <p:nvSpPr>
          <p:cNvPr id="9" name="文本框 8"/>
          <p:cNvSpPr txBox="1"/>
          <p:nvPr/>
        </p:nvSpPr>
        <p:spPr>
          <a:xfrm>
            <a:off x="2402205" y="3246120"/>
            <a:ext cx="9174480" cy="922020"/>
          </a:xfrm>
          <a:prstGeom prst="rect">
            <a:avLst/>
          </a:prstGeom>
          <a:noFill/>
        </p:spPr>
        <p:txBody>
          <a:bodyPr wrap="square" rtlCol="0">
            <a:spAutoFit/>
          </a:bodyPr>
          <a:lstStyle/>
          <a:p>
            <a:pPr algn="l"/>
            <a:r>
              <a:rPr lang="en-US" altLang="zh-CN" sz="54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JIT </a:t>
            </a:r>
            <a:r>
              <a:rPr lang="zh-CN" altLang="en-US" sz="54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在高阶函数中的应用</a:t>
            </a:r>
            <a:endParaRPr lang="zh-CN" altLang="en-US" sz="5400" dirty="0">
              <a:solidFill>
                <a:schemeClr val="bg1"/>
              </a:solidFill>
              <a:latin typeface="Noto Sans S Chinese Regular" panose="020B0500000000000000" pitchFamily="34" charset="-128"/>
              <a:ea typeface="Noto Sans S Chinese Regular" panose="020B0500000000000000" pitchFamily="34" charset="-128"/>
            </a:endParaRPr>
          </a:p>
        </p:txBody>
      </p:sp>
      <p:grpSp>
        <p:nvGrpSpPr>
          <p:cNvPr id="14" name="组合 13"/>
          <p:cNvGrpSpPr/>
          <p:nvPr/>
        </p:nvGrpSpPr>
        <p:grpSpPr>
          <a:xfrm>
            <a:off x="11428427" y="340526"/>
            <a:ext cx="388923" cy="346007"/>
            <a:chOff x="3933635" y="-1495234"/>
            <a:chExt cx="842211" cy="749278"/>
          </a:xfrm>
          <a:solidFill>
            <a:schemeClr val="bg1">
              <a:alpha val="86000"/>
            </a:schemeClr>
          </a:solidFill>
        </p:grpSpPr>
        <p:grpSp>
          <p:nvGrpSpPr>
            <p:cNvPr id="15" name="组合 14"/>
            <p:cNvGrpSpPr/>
            <p:nvPr/>
          </p:nvGrpSpPr>
          <p:grpSpPr>
            <a:xfrm>
              <a:off x="3933635" y="-1495234"/>
              <a:ext cx="203846" cy="749278"/>
              <a:chOff x="3933635" y="-1487213"/>
              <a:chExt cx="203846" cy="749278"/>
            </a:xfrm>
            <a:grpFill/>
          </p:grpSpPr>
          <p:sp>
            <p:nvSpPr>
              <p:cNvPr id="16" name="椭圆 15"/>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7" name="椭圆 16"/>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8" name="椭圆 17"/>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9" name="组合 18"/>
            <p:cNvGrpSpPr/>
            <p:nvPr/>
          </p:nvGrpSpPr>
          <p:grpSpPr>
            <a:xfrm>
              <a:off x="4252817" y="-1495234"/>
              <a:ext cx="203846" cy="749278"/>
              <a:chOff x="4254477" y="-1495234"/>
              <a:chExt cx="203846" cy="749278"/>
            </a:xfrm>
            <a:grpFill/>
          </p:grpSpPr>
          <p:sp>
            <p:nvSpPr>
              <p:cNvPr id="20" name="椭圆 19"/>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3" name="椭圆 22"/>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5" name="椭圆 24"/>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26" name="组合 25"/>
            <p:cNvGrpSpPr/>
            <p:nvPr/>
          </p:nvGrpSpPr>
          <p:grpSpPr>
            <a:xfrm>
              <a:off x="4572000" y="-1495234"/>
              <a:ext cx="203846" cy="749278"/>
              <a:chOff x="4572000" y="-1503255"/>
              <a:chExt cx="203846" cy="749278"/>
            </a:xfrm>
            <a:grpFill/>
          </p:grpSpPr>
          <p:sp>
            <p:nvSpPr>
              <p:cNvPr id="27" name="椭圆 26"/>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8" name="椭圆 27"/>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9" name="椭圆 28"/>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30" name="直接连接符 29"/>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47" name="图片 46" descr="公司logo"/>
          <p:cNvPicPr>
            <a:picLocks noChangeAspect="1"/>
          </p:cNvPicPr>
          <p:nvPr>
            <p:custDataLst>
              <p:tags r:id="rId14"/>
            </p:custDataLst>
          </p:nvPr>
        </p:nvPicPr>
        <p:blipFill>
          <a:blip r:embed="rId15" cstate="screen"/>
          <a:stretch>
            <a:fillRect/>
          </a:stretch>
        </p:blipFill>
        <p:spPr>
          <a:xfrm>
            <a:off x="582930" y="356235"/>
            <a:ext cx="1620520" cy="889000"/>
          </a:xfrm>
          <a:prstGeom prst="rect">
            <a:avLst/>
          </a:prstGeom>
        </p:spPr>
      </p:pic>
    </p:spTree>
    <p:custDataLst>
      <p:tags r:id="rId16"/>
    </p:custData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阿里巴巴普惠体 3.0 55 Regular" panose="00020600040101010101" charset="-122"/>
              <a:ea typeface="阿里巴巴普惠体 3.0 55 Regular" panose="00020600040101010101" charset="-122"/>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用于迭代的高阶函数</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5" name="文本框 4"/>
          <p:cNvSpPr txBox="1"/>
          <p:nvPr/>
        </p:nvSpPr>
        <p:spPr>
          <a:xfrm>
            <a:off x="996315" y="807720"/>
            <a:ext cx="9149080" cy="829945"/>
          </a:xfrm>
          <a:prstGeom prst="rect">
            <a:avLst/>
          </a:prstGeom>
        </p:spPr>
        <p:txBody>
          <a:bodyPr wrap="square">
            <a:spAutoFit/>
          </a:bodyPr>
          <a:p>
            <a:pPr indent="0" algn="l" fontAlgn="auto">
              <a:lnSpc>
                <a:spcPct val="150000"/>
              </a:lnSpc>
            </a:pPr>
            <a:r>
              <a:rPr lang="en-US" altLang="zh-CN" sz="1600" b="1" i="0">
                <a:solidFill>
                  <a:srgbClr val="0F0F0F"/>
                </a:solidFill>
                <a:latin typeface="阿里巴巴普惠体 3.0 55 Regular" panose="00020600040101010101" charset="-122"/>
                <a:ea typeface="阿里巴巴普惠体 3.0 55 Regular" panose="00020600040101010101" charset="-122"/>
              </a:rPr>
              <a:t>accumulate(func, X, [init], [assembleRule|consistent=false])</a:t>
            </a:r>
            <a:endParaRPr lang="en-US" altLang="zh-CN" sz="1600" b="1" i="0">
              <a:solidFill>
                <a:srgbClr val="0F0F0F"/>
              </a:solidFill>
              <a:latin typeface="阿里巴巴普惠体 3.0 55 Regular" panose="00020600040101010101" charset="-122"/>
              <a:ea typeface="阿里巴巴普惠体 3.0 55 Regular" panose="00020600040101010101" charset="-122"/>
            </a:endParaRPr>
          </a:p>
          <a:p>
            <a:pPr indent="0" algn="l" fontAlgn="auto">
              <a:lnSpc>
                <a:spcPct val="150000"/>
              </a:lnSpc>
            </a:pPr>
            <a:r>
              <a:rPr lang="en-US" altLang="zh-CN" sz="1600" b="1" i="0">
                <a:solidFill>
                  <a:srgbClr val="0F0F0F"/>
                </a:solidFill>
                <a:latin typeface="阿里巴巴普惠体 3.0 55 Regular" panose="00020600040101010101" charset="-122"/>
                <a:ea typeface="阿里巴巴普惠体 3.0 55 Regular" panose="00020600040101010101" charset="-122"/>
              </a:rPr>
              <a:t>reduce(func, X, [init], [assembleRule|consistent=false])</a:t>
            </a:r>
            <a:endParaRPr lang="en-US" altLang="zh-CN" sz="1600" b="1" i="0">
              <a:solidFill>
                <a:srgbClr val="0F0F0F"/>
              </a:solidFill>
              <a:latin typeface="阿里巴巴普惠体 3.0 55 Regular" panose="00020600040101010101" charset="-122"/>
              <a:ea typeface="阿里巴巴普惠体 3.0 55 Regular" panose="00020600040101010101" charset="-122"/>
            </a:endParaRPr>
          </a:p>
        </p:txBody>
      </p:sp>
      <p:sp>
        <p:nvSpPr>
          <p:cNvPr id="6" name="文本框 5"/>
          <p:cNvSpPr txBox="1"/>
          <p:nvPr/>
        </p:nvSpPr>
        <p:spPr>
          <a:xfrm>
            <a:off x="996315" y="1674495"/>
            <a:ext cx="9453880" cy="829945"/>
          </a:xfrm>
          <a:prstGeom prst="rect">
            <a:avLst/>
          </a:prstGeom>
        </p:spPr>
        <p:txBody>
          <a:bodyPr wrap="square">
            <a:spAutoFit/>
          </a:bodyPr>
          <a:p>
            <a:pPr indent="0" algn="l" fontAlgn="auto">
              <a:lnSpc>
                <a:spcPct val="150000"/>
              </a:lnSpc>
            </a:pPr>
            <a:r>
              <a:rPr lang="zh-CN" altLang="en-US"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当 </a:t>
            </a:r>
            <a:r>
              <a:rPr lang="en-US" altLang="zh-CN"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func </a:t>
            </a:r>
            <a:r>
              <a:rPr lang="zh-CN" altLang="en-US"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是一元函数时：</a:t>
            </a:r>
            <a:r>
              <a:rPr lang="en-US" altLang="zh-CN"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accumulate </a:t>
            </a:r>
            <a:r>
              <a:rPr lang="zh-CN" altLang="en-US"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先输出</a:t>
            </a:r>
            <a:r>
              <a:rPr lang="en-US" altLang="zh-CN"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init</a:t>
            </a:r>
            <a:r>
              <a:rPr lang="zh-CN" altLang="en-US"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，再应用</a:t>
            </a:r>
            <a:r>
              <a:rPr lang="en-US" altLang="zh-CN"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func</a:t>
            </a:r>
            <a:r>
              <a:rPr lang="en-US" altLang="zh-CN"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在</a:t>
            </a:r>
            <a:r>
              <a:rPr lang="en-US" altLang="zh-CN"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init</a:t>
            </a:r>
            <a:r>
              <a:rPr lang="en-US" altLang="zh-CN"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上，然后迭代地应用</a:t>
            </a:r>
            <a:r>
              <a:rPr lang="en-US" altLang="zh-CN"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func</a:t>
            </a:r>
            <a:r>
              <a:rPr lang="en-US" altLang="zh-CN"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到前一个结果上，直至满足</a:t>
            </a:r>
            <a:r>
              <a:rPr lang="en-US" altLang="zh-CN"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X</a:t>
            </a:r>
            <a:r>
              <a:rPr lang="en-US" altLang="zh-CN"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指定地迭代条件后输出结果。</a:t>
            </a:r>
            <a:endParaRPr lang="zh-CN" altLang="en-US"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7" name="圆角矩形 6"/>
          <p:cNvSpPr/>
          <p:nvPr/>
        </p:nvSpPr>
        <p:spPr>
          <a:xfrm>
            <a:off x="2487930" y="2766695"/>
            <a:ext cx="698500" cy="685800"/>
          </a:xfrm>
          <a:prstGeom prst="roundRect">
            <a:avLst/>
          </a:prstGeom>
          <a:solidFill>
            <a:schemeClr val="accent1">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en-US" altLang="zh-CN">
                <a:latin typeface="阿里巴巴普惠体 3.0 55 Regular" panose="00020600040101010101" charset="-122"/>
                <a:ea typeface="阿里巴巴普惠体 3.0 55 Regular" panose="00020600040101010101" charset="-122"/>
              </a:rPr>
              <a:t>init</a:t>
            </a:r>
            <a:endParaRPr lang="en-US" altLang="zh-CN">
              <a:latin typeface="阿里巴巴普惠体 3.0 55 Regular" panose="00020600040101010101" charset="-122"/>
              <a:ea typeface="阿里巴巴普惠体 3.0 55 Regular" panose="00020600040101010101" charset="-122"/>
            </a:endParaRPr>
          </a:p>
        </p:txBody>
      </p:sp>
      <p:sp>
        <p:nvSpPr>
          <p:cNvPr id="8" name="圆角矩形 7"/>
          <p:cNvSpPr/>
          <p:nvPr/>
        </p:nvSpPr>
        <p:spPr>
          <a:xfrm>
            <a:off x="4258310" y="2766695"/>
            <a:ext cx="698500" cy="685800"/>
          </a:xfrm>
          <a:prstGeom prst="roundRect">
            <a:avLst/>
          </a:prstGeom>
          <a:solidFill>
            <a:schemeClr val="accent1">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en-US" altLang="zh-CN">
                <a:latin typeface="阿里巴巴普惠体 3.0 55 Regular" panose="00020600040101010101" charset="-122"/>
                <a:ea typeface="阿里巴巴普惠体 3.0 55 Regular" panose="00020600040101010101" charset="-122"/>
              </a:rPr>
              <a:t>re1</a:t>
            </a:r>
            <a:endParaRPr lang="en-US" altLang="zh-CN">
              <a:latin typeface="阿里巴巴普惠体 3.0 55 Regular" panose="00020600040101010101" charset="-122"/>
              <a:ea typeface="阿里巴巴普惠体 3.0 55 Regular" panose="00020600040101010101" charset="-122"/>
            </a:endParaRPr>
          </a:p>
        </p:txBody>
      </p:sp>
      <p:sp>
        <p:nvSpPr>
          <p:cNvPr id="11" name="圆角矩形 10"/>
          <p:cNvSpPr/>
          <p:nvPr/>
        </p:nvSpPr>
        <p:spPr>
          <a:xfrm>
            <a:off x="5891530" y="2766695"/>
            <a:ext cx="698500" cy="685800"/>
          </a:xfrm>
          <a:prstGeom prst="roundRect">
            <a:avLst/>
          </a:prstGeom>
          <a:solidFill>
            <a:schemeClr val="accent1">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en-US" altLang="zh-CN">
                <a:latin typeface="阿里巴巴普惠体 3.0 55 Regular" panose="00020600040101010101" charset="-122"/>
                <a:ea typeface="阿里巴巴普惠体 3.0 55 Regular" panose="00020600040101010101" charset="-122"/>
              </a:rPr>
              <a:t>re2</a:t>
            </a:r>
            <a:endParaRPr lang="en-US" altLang="zh-CN">
              <a:latin typeface="阿里巴巴普惠体 3.0 55 Regular" panose="00020600040101010101" charset="-122"/>
              <a:ea typeface="阿里巴巴普惠体 3.0 55 Regular" panose="00020600040101010101" charset="-122"/>
            </a:endParaRPr>
          </a:p>
        </p:txBody>
      </p:sp>
      <p:sp>
        <p:nvSpPr>
          <p:cNvPr id="12" name="圆角矩形 11"/>
          <p:cNvSpPr/>
          <p:nvPr/>
        </p:nvSpPr>
        <p:spPr>
          <a:xfrm>
            <a:off x="7585710" y="2766695"/>
            <a:ext cx="698500" cy="685800"/>
          </a:xfrm>
          <a:prstGeom prst="roundRect">
            <a:avLst/>
          </a:prstGeom>
          <a:solidFill>
            <a:schemeClr val="accent1">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en-US" altLang="zh-CN">
                <a:latin typeface="阿里巴巴普惠体 3.0 55 Regular" panose="00020600040101010101" charset="-122"/>
                <a:ea typeface="阿里巴巴普惠体 3.0 55 Regular" panose="00020600040101010101" charset="-122"/>
              </a:rPr>
              <a:t>re3</a:t>
            </a:r>
            <a:endParaRPr lang="en-US" altLang="zh-CN">
              <a:latin typeface="阿里巴巴普惠体 3.0 55 Regular" panose="00020600040101010101" charset="-122"/>
              <a:ea typeface="阿里巴巴普惠体 3.0 55 Regular" panose="00020600040101010101" charset="-122"/>
            </a:endParaRPr>
          </a:p>
        </p:txBody>
      </p:sp>
      <p:cxnSp>
        <p:nvCxnSpPr>
          <p:cNvPr id="13" name="直接箭头连接符 12"/>
          <p:cNvCxnSpPr>
            <a:stCxn id="7" idx="3"/>
            <a:endCxn id="8" idx="1"/>
          </p:cNvCxnSpPr>
          <p:nvPr/>
        </p:nvCxnSpPr>
        <p:spPr>
          <a:xfrm>
            <a:off x="3186430" y="3109595"/>
            <a:ext cx="1071880" cy="0"/>
          </a:xfrm>
          <a:prstGeom prst="straightConnector1">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a:stCxn id="8" idx="3"/>
          </p:cNvCxnSpPr>
          <p:nvPr/>
        </p:nvCxnSpPr>
        <p:spPr>
          <a:xfrm>
            <a:off x="4956810" y="3109595"/>
            <a:ext cx="934720" cy="0"/>
          </a:xfrm>
          <a:prstGeom prst="straightConnector1">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a:stCxn id="11" idx="3"/>
          </p:cNvCxnSpPr>
          <p:nvPr/>
        </p:nvCxnSpPr>
        <p:spPr>
          <a:xfrm>
            <a:off x="6590030" y="3109595"/>
            <a:ext cx="995680" cy="0"/>
          </a:xfrm>
          <a:prstGeom prst="straightConnector1">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3366135" y="2787015"/>
            <a:ext cx="1054100" cy="245110"/>
          </a:xfrm>
          <a:prstGeom prst="rect">
            <a:avLst/>
          </a:prstGeom>
          <a:noFill/>
        </p:spPr>
        <p:txBody>
          <a:bodyPr wrap="square" rtlCol="0">
            <a:spAutoFit/>
          </a:bodyPr>
          <a:p>
            <a:r>
              <a:rPr lang="en-US" altLang="zh-CN" sz="1000">
                <a:latin typeface="阿里巴巴普惠体 3.0 55 Regular" panose="00020600040101010101" charset="-122"/>
                <a:ea typeface="阿里巴巴普惠体 3.0 55 Regular" panose="00020600040101010101" charset="-122"/>
              </a:rPr>
              <a:t>func(init)</a:t>
            </a:r>
            <a:endParaRPr lang="en-US" altLang="zh-CN" sz="1000">
              <a:latin typeface="阿里巴巴普惠体 3.0 55 Regular" panose="00020600040101010101" charset="-122"/>
              <a:ea typeface="阿里巴巴普惠体 3.0 55 Regular" panose="00020600040101010101" charset="-122"/>
            </a:endParaRPr>
          </a:p>
        </p:txBody>
      </p:sp>
      <p:sp>
        <p:nvSpPr>
          <p:cNvPr id="19" name="文本框 18"/>
          <p:cNvSpPr txBox="1"/>
          <p:nvPr/>
        </p:nvSpPr>
        <p:spPr>
          <a:xfrm>
            <a:off x="5066665" y="2780030"/>
            <a:ext cx="1054100" cy="245110"/>
          </a:xfrm>
          <a:prstGeom prst="rect">
            <a:avLst/>
          </a:prstGeom>
          <a:noFill/>
        </p:spPr>
        <p:txBody>
          <a:bodyPr wrap="square" rtlCol="0">
            <a:spAutoFit/>
          </a:bodyPr>
          <a:p>
            <a:r>
              <a:rPr lang="en-US" altLang="zh-CN" sz="1000">
                <a:latin typeface="阿里巴巴普惠体 3.0 55 Regular" panose="00020600040101010101" charset="-122"/>
                <a:ea typeface="阿里巴巴普惠体 3.0 55 Regular" panose="00020600040101010101" charset="-122"/>
              </a:rPr>
              <a:t>func(re1)</a:t>
            </a:r>
            <a:endParaRPr lang="en-US" altLang="zh-CN" sz="1000">
              <a:latin typeface="阿里巴巴普惠体 3.0 55 Regular" panose="00020600040101010101" charset="-122"/>
              <a:ea typeface="阿里巴巴普惠体 3.0 55 Regular" panose="00020600040101010101" charset="-122"/>
            </a:endParaRPr>
          </a:p>
        </p:txBody>
      </p:sp>
      <p:sp>
        <p:nvSpPr>
          <p:cNvPr id="20" name="文本框 19"/>
          <p:cNvSpPr txBox="1"/>
          <p:nvPr/>
        </p:nvSpPr>
        <p:spPr>
          <a:xfrm>
            <a:off x="6716395" y="2774950"/>
            <a:ext cx="1054100" cy="245110"/>
          </a:xfrm>
          <a:prstGeom prst="rect">
            <a:avLst/>
          </a:prstGeom>
          <a:noFill/>
        </p:spPr>
        <p:txBody>
          <a:bodyPr wrap="square" rtlCol="0">
            <a:spAutoFit/>
          </a:bodyPr>
          <a:p>
            <a:r>
              <a:rPr lang="en-US" altLang="zh-CN" sz="1000">
                <a:latin typeface="阿里巴巴普惠体 3.0 55 Regular" panose="00020600040101010101" charset="-122"/>
                <a:ea typeface="阿里巴巴普惠体 3.0 55 Regular" panose="00020600040101010101" charset="-122"/>
              </a:rPr>
              <a:t>func(re2)</a:t>
            </a:r>
            <a:endParaRPr lang="en-US" altLang="zh-CN" sz="1000">
              <a:latin typeface="阿里巴巴普惠体 3.0 55 Regular" panose="00020600040101010101" charset="-122"/>
              <a:ea typeface="阿里巴巴普惠体 3.0 55 Regular" panose="00020600040101010101" charset="-122"/>
            </a:endParaRPr>
          </a:p>
        </p:txBody>
      </p:sp>
      <p:sp>
        <p:nvSpPr>
          <p:cNvPr id="21" name="文本框 20"/>
          <p:cNvSpPr txBox="1"/>
          <p:nvPr/>
        </p:nvSpPr>
        <p:spPr>
          <a:xfrm>
            <a:off x="996315" y="3812540"/>
            <a:ext cx="9415145" cy="829945"/>
          </a:xfrm>
          <a:prstGeom prst="rect">
            <a:avLst/>
          </a:prstGeom>
        </p:spPr>
        <p:txBody>
          <a:bodyPr wrap="square">
            <a:spAutoFit/>
          </a:bodyPr>
          <a:p>
            <a:pPr marL="0" algn="l">
              <a:lnSpc>
                <a:spcPct val="150000"/>
              </a:lnSpc>
              <a:buClrTx/>
              <a:buSzTx/>
              <a:buFontTx/>
            </a:pPr>
            <a:r>
              <a:rPr lang="zh-CN" altLang="en-US"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当 </a:t>
            </a:r>
            <a:r>
              <a:rPr lang="zh-CN" altLang="en-US" sz="1600" b="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func</a:t>
            </a:r>
            <a:r>
              <a:rPr lang="zh-CN" altLang="en-US"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是二元函数时，accumulate 先应用函数 / 运算符在 </a:t>
            </a:r>
            <a:r>
              <a:rPr lang="zh-CN" altLang="en-US" sz="1600" b="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init</a:t>
            </a:r>
            <a:r>
              <a:rPr lang="zh-CN" altLang="en-US"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和 </a:t>
            </a:r>
            <a:r>
              <a:rPr lang="zh-CN" altLang="en-US" sz="1600" b="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X[0]</a:t>
            </a:r>
            <a:r>
              <a:rPr lang="zh-CN" altLang="en-US"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上，再迭代地应用函数 / 运算符在前一个结果和当前元素上。当 </a:t>
            </a:r>
            <a:r>
              <a:rPr lang="zh-CN" altLang="en-US" sz="1600" b="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init</a:t>
            </a:r>
            <a:r>
              <a:rPr lang="zh-CN" altLang="en-US"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缺失时，accumulate 返回值的第一个元素是 </a:t>
            </a:r>
            <a:r>
              <a:rPr lang="zh-CN" altLang="en-US" sz="1600" b="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X[0]</a:t>
            </a:r>
            <a:r>
              <a:rPr lang="zh-CN" altLang="en-US"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22" name="文本框 21"/>
          <p:cNvSpPr txBox="1"/>
          <p:nvPr/>
        </p:nvSpPr>
        <p:spPr>
          <a:xfrm>
            <a:off x="6120765" y="2317115"/>
            <a:ext cx="2538730" cy="306705"/>
          </a:xfrm>
          <a:prstGeom prst="rect">
            <a:avLst/>
          </a:prstGeom>
          <a:noFill/>
        </p:spPr>
        <p:txBody>
          <a:bodyPr wrap="square" rtlCol="0" anchor="t">
            <a:spAutoFit/>
          </a:bodyPr>
          <a:p>
            <a:r>
              <a:rPr lang="en-US" altLang="zh-CN" sz="1400">
                <a:solidFill>
                  <a:schemeClr val="accent6">
                    <a:lumMod val="75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X </a:t>
            </a:r>
            <a:r>
              <a:rPr lang="zh-CN" altLang="en-US" sz="1400">
                <a:solidFill>
                  <a:schemeClr val="accent6">
                    <a:lumMod val="75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控制迭代次数或者终止条件</a:t>
            </a:r>
            <a:endParaRPr lang="zh-CN" altLang="en-US" sz="1400">
              <a:solidFill>
                <a:schemeClr val="accent6">
                  <a:lumMod val="75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23" name="圆角矩形 22"/>
          <p:cNvSpPr/>
          <p:nvPr/>
        </p:nvSpPr>
        <p:spPr>
          <a:xfrm>
            <a:off x="2487930" y="4970780"/>
            <a:ext cx="698500" cy="685800"/>
          </a:xfrm>
          <a:prstGeom prst="roundRect">
            <a:avLst/>
          </a:prstGeom>
          <a:solidFill>
            <a:schemeClr val="accent1">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en-US" altLang="zh-CN">
                <a:latin typeface="阿里巴巴普惠体 3.0 55 Regular" panose="00020600040101010101" charset="-122"/>
                <a:ea typeface="阿里巴巴普惠体 3.0 55 Regular" panose="00020600040101010101" charset="-122"/>
              </a:rPr>
              <a:t>init</a:t>
            </a:r>
            <a:endParaRPr lang="en-US" altLang="zh-CN">
              <a:latin typeface="阿里巴巴普惠体 3.0 55 Regular" panose="00020600040101010101" charset="-122"/>
              <a:ea typeface="阿里巴巴普惠体 3.0 55 Regular" panose="00020600040101010101" charset="-122"/>
            </a:endParaRPr>
          </a:p>
        </p:txBody>
      </p:sp>
      <p:sp>
        <p:nvSpPr>
          <p:cNvPr id="24" name="圆角矩形 23"/>
          <p:cNvSpPr/>
          <p:nvPr/>
        </p:nvSpPr>
        <p:spPr>
          <a:xfrm>
            <a:off x="4258310" y="4970780"/>
            <a:ext cx="698500" cy="685800"/>
          </a:xfrm>
          <a:prstGeom prst="roundRect">
            <a:avLst/>
          </a:prstGeom>
          <a:solidFill>
            <a:schemeClr val="accent1">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en-US" altLang="zh-CN">
                <a:latin typeface="阿里巴巴普惠体 3.0 55 Regular" panose="00020600040101010101" charset="-122"/>
                <a:ea typeface="阿里巴巴普惠体 3.0 55 Regular" panose="00020600040101010101" charset="-122"/>
              </a:rPr>
              <a:t>re1</a:t>
            </a:r>
            <a:endParaRPr lang="en-US" altLang="zh-CN">
              <a:latin typeface="阿里巴巴普惠体 3.0 55 Regular" panose="00020600040101010101" charset="-122"/>
              <a:ea typeface="阿里巴巴普惠体 3.0 55 Regular" panose="00020600040101010101" charset="-122"/>
            </a:endParaRPr>
          </a:p>
        </p:txBody>
      </p:sp>
      <p:sp>
        <p:nvSpPr>
          <p:cNvPr id="25" name="圆角矩形 24"/>
          <p:cNvSpPr/>
          <p:nvPr/>
        </p:nvSpPr>
        <p:spPr>
          <a:xfrm>
            <a:off x="5996305" y="4970780"/>
            <a:ext cx="698500" cy="685800"/>
          </a:xfrm>
          <a:prstGeom prst="roundRect">
            <a:avLst/>
          </a:prstGeom>
          <a:solidFill>
            <a:schemeClr val="accent1">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en-US" altLang="zh-CN">
                <a:latin typeface="阿里巴巴普惠体 3.0 55 Regular" panose="00020600040101010101" charset="-122"/>
                <a:ea typeface="阿里巴巴普惠体 3.0 55 Regular" panose="00020600040101010101" charset="-122"/>
              </a:rPr>
              <a:t>re2</a:t>
            </a:r>
            <a:endParaRPr lang="en-US" altLang="zh-CN">
              <a:latin typeface="阿里巴巴普惠体 3.0 55 Regular" panose="00020600040101010101" charset="-122"/>
              <a:ea typeface="阿里巴巴普惠体 3.0 55 Regular" panose="00020600040101010101" charset="-122"/>
            </a:endParaRPr>
          </a:p>
        </p:txBody>
      </p:sp>
      <p:sp>
        <p:nvSpPr>
          <p:cNvPr id="26" name="圆角矩形 25"/>
          <p:cNvSpPr/>
          <p:nvPr/>
        </p:nvSpPr>
        <p:spPr>
          <a:xfrm>
            <a:off x="7785735" y="4970780"/>
            <a:ext cx="698500" cy="685800"/>
          </a:xfrm>
          <a:prstGeom prst="roundRect">
            <a:avLst/>
          </a:prstGeom>
          <a:solidFill>
            <a:schemeClr val="accent1">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en-US" altLang="zh-CN">
                <a:latin typeface="阿里巴巴普惠体 3.0 55 Regular" panose="00020600040101010101" charset="-122"/>
                <a:ea typeface="阿里巴巴普惠体 3.0 55 Regular" panose="00020600040101010101" charset="-122"/>
              </a:rPr>
              <a:t>re3</a:t>
            </a:r>
            <a:endParaRPr lang="en-US" altLang="zh-CN">
              <a:latin typeface="阿里巴巴普惠体 3.0 55 Regular" panose="00020600040101010101" charset="-122"/>
              <a:ea typeface="阿里巴巴普惠体 3.0 55 Regular" panose="00020600040101010101" charset="-122"/>
            </a:endParaRPr>
          </a:p>
        </p:txBody>
      </p:sp>
      <p:sp>
        <p:nvSpPr>
          <p:cNvPr id="43" name="圆角矩形 42"/>
          <p:cNvSpPr/>
          <p:nvPr/>
        </p:nvSpPr>
        <p:spPr>
          <a:xfrm>
            <a:off x="2487930" y="5831205"/>
            <a:ext cx="698500" cy="685800"/>
          </a:xfrm>
          <a:prstGeom prst="roundRect">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en-US" altLang="zh-CN">
                <a:latin typeface="阿里巴巴普惠体 3.0 55 Regular" panose="00020600040101010101" charset="-122"/>
                <a:ea typeface="阿里巴巴普惠体 3.0 55 Regular" panose="00020600040101010101" charset="-122"/>
              </a:rPr>
              <a:t>X[0]</a:t>
            </a:r>
            <a:endParaRPr lang="en-US" altLang="zh-CN">
              <a:latin typeface="阿里巴巴普惠体 3.0 55 Regular" panose="00020600040101010101" charset="-122"/>
              <a:ea typeface="阿里巴巴普惠体 3.0 55 Regular" panose="00020600040101010101" charset="-122"/>
            </a:endParaRPr>
          </a:p>
        </p:txBody>
      </p:sp>
      <p:sp>
        <p:nvSpPr>
          <p:cNvPr id="44" name="圆角矩形 43"/>
          <p:cNvSpPr/>
          <p:nvPr/>
        </p:nvSpPr>
        <p:spPr>
          <a:xfrm>
            <a:off x="4258310" y="5831205"/>
            <a:ext cx="698500" cy="685800"/>
          </a:xfrm>
          <a:prstGeom prst="roundRect">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en-US" altLang="zh-CN">
                <a:latin typeface="阿里巴巴普惠体 3.0 55 Regular" panose="00020600040101010101" charset="-122"/>
                <a:ea typeface="阿里巴巴普惠体 3.0 55 Regular" panose="00020600040101010101" charset="-122"/>
              </a:rPr>
              <a:t>X[1]</a:t>
            </a:r>
            <a:endParaRPr lang="en-US" altLang="zh-CN">
              <a:latin typeface="阿里巴巴普惠体 3.0 55 Regular" panose="00020600040101010101" charset="-122"/>
              <a:ea typeface="阿里巴巴普惠体 3.0 55 Regular" panose="00020600040101010101" charset="-122"/>
            </a:endParaRPr>
          </a:p>
        </p:txBody>
      </p:sp>
      <p:sp>
        <p:nvSpPr>
          <p:cNvPr id="45" name="圆角矩形 44"/>
          <p:cNvSpPr/>
          <p:nvPr/>
        </p:nvSpPr>
        <p:spPr>
          <a:xfrm>
            <a:off x="5996305" y="5831205"/>
            <a:ext cx="698500" cy="685800"/>
          </a:xfrm>
          <a:prstGeom prst="roundRect">
            <a:avLst/>
          </a:prstGeom>
          <a:solidFill>
            <a:schemeClr val="accent4"/>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en-US" altLang="zh-CN">
                <a:latin typeface="阿里巴巴普惠体 3.0 55 Regular" panose="00020600040101010101" charset="-122"/>
                <a:ea typeface="阿里巴巴普惠体 3.0 55 Regular" panose="00020600040101010101" charset="-122"/>
                <a:sym typeface="+mn-ea"/>
              </a:rPr>
              <a:t>X[2]</a:t>
            </a:r>
            <a:endParaRPr lang="en-US" altLang="zh-CN">
              <a:latin typeface="阿里巴巴普惠体 3.0 55 Regular" panose="00020600040101010101" charset="-122"/>
              <a:ea typeface="阿里巴巴普惠体 3.0 55 Regular" panose="00020600040101010101" charset="-122"/>
              <a:sym typeface="+mn-ea"/>
            </a:endParaRPr>
          </a:p>
        </p:txBody>
      </p:sp>
      <p:grpSp>
        <p:nvGrpSpPr>
          <p:cNvPr id="48" name="组合 47"/>
          <p:cNvGrpSpPr/>
          <p:nvPr/>
        </p:nvGrpSpPr>
        <p:grpSpPr>
          <a:xfrm>
            <a:off x="3238500" y="5276215"/>
            <a:ext cx="1056640" cy="1049020"/>
            <a:chOff x="5100" y="8429"/>
            <a:chExt cx="1664" cy="1652"/>
          </a:xfrm>
        </p:grpSpPr>
        <p:cxnSp>
          <p:nvCxnSpPr>
            <p:cNvPr id="27" name="直接箭头连接符 26"/>
            <p:cNvCxnSpPr>
              <a:endCxn id="24" idx="1"/>
            </p:cNvCxnSpPr>
            <p:nvPr/>
          </p:nvCxnSpPr>
          <p:spPr>
            <a:xfrm flipV="1">
              <a:off x="5610" y="8468"/>
              <a:ext cx="1096" cy="798"/>
            </a:xfrm>
            <a:prstGeom prst="straightConnector1">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rot="19500000">
              <a:off x="5176" y="8429"/>
              <a:ext cx="1588" cy="386"/>
            </a:xfrm>
            <a:prstGeom prst="rect">
              <a:avLst/>
            </a:prstGeom>
            <a:noFill/>
          </p:spPr>
          <p:txBody>
            <a:bodyPr wrap="square" rtlCol="0">
              <a:spAutoFit/>
            </a:bodyPr>
            <a:p>
              <a:r>
                <a:rPr lang="en-US" altLang="zh-CN" sz="1000">
                  <a:latin typeface="阿里巴巴普惠体 3.0 55 Regular" panose="00020600040101010101" charset="-122"/>
                  <a:ea typeface="阿里巴巴普惠体 3.0 55 Regular" panose="00020600040101010101" charset="-122"/>
                </a:rPr>
                <a:t>func(init, x[0])</a:t>
              </a:r>
              <a:endParaRPr lang="en-US" altLang="zh-CN" sz="1000">
                <a:latin typeface="阿里巴巴普惠体 3.0 55 Regular" panose="00020600040101010101" charset="-122"/>
                <a:ea typeface="阿里巴巴普惠体 3.0 55 Regular" panose="00020600040101010101" charset="-122"/>
              </a:endParaRPr>
            </a:p>
          </p:txBody>
        </p:sp>
        <p:sp>
          <p:nvSpPr>
            <p:cNvPr id="47" name="右大括号 46"/>
            <p:cNvSpPr/>
            <p:nvPr/>
          </p:nvSpPr>
          <p:spPr>
            <a:xfrm>
              <a:off x="5100" y="8446"/>
              <a:ext cx="165" cy="1635"/>
            </a:xfrm>
            <a:prstGeom prst="rightBrace">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none"/>
            </a:ln>
          </p:spPr>
          <p:style>
            <a:lnRef idx="1">
              <a:schemeClr val="accent1"/>
            </a:lnRef>
            <a:fillRef idx="0">
              <a:schemeClr val="accent1"/>
            </a:fillRef>
            <a:effectRef idx="0">
              <a:schemeClr val="accent1"/>
            </a:effectRef>
            <a:fontRef idx="minor">
              <a:schemeClr val="tx1"/>
            </a:fontRef>
          </p:style>
          <p:txBody>
            <a:bodyPr/>
            <a:p>
              <a:endParaRPr lang="zh-CN" altLang="en-US"/>
            </a:p>
          </p:txBody>
        </p:sp>
      </p:grpSp>
      <p:grpSp>
        <p:nvGrpSpPr>
          <p:cNvPr id="49" name="组合 48"/>
          <p:cNvGrpSpPr/>
          <p:nvPr/>
        </p:nvGrpSpPr>
        <p:grpSpPr>
          <a:xfrm>
            <a:off x="4984750" y="5271135"/>
            <a:ext cx="1056640" cy="1049020"/>
            <a:chOff x="5100" y="8429"/>
            <a:chExt cx="1664" cy="1652"/>
          </a:xfrm>
        </p:grpSpPr>
        <p:cxnSp>
          <p:nvCxnSpPr>
            <p:cNvPr id="50" name="直接箭头连接符 49"/>
            <p:cNvCxnSpPr/>
            <p:nvPr/>
          </p:nvCxnSpPr>
          <p:spPr>
            <a:xfrm flipV="1">
              <a:off x="5610" y="8488"/>
              <a:ext cx="1096" cy="798"/>
            </a:xfrm>
            <a:prstGeom prst="straightConnector1">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
          <p:nvSpPr>
            <p:cNvPr id="51" name="文本框 50"/>
            <p:cNvSpPr txBox="1"/>
            <p:nvPr/>
          </p:nvSpPr>
          <p:spPr>
            <a:xfrm rot="19500000">
              <a:off x="5176" y="8429"/>
              <a:ext cx="1588" cy="386"/>
            </a:xfrm>
            <a:prstGeom prst="rect">
              <a:avLst/>
            </a:prstGeom>
            <a:noFill/>
          </p:spPr>
          <p:txBody>
            <a:bodyPr wrap="square" rtlCol="0">
              <a:spAutoFit/>
            </a:bodyPr>
            <a:p>
              <a:r>
                <a:rPr lang="en-US" altLang="zh-CN" sz="1000">
                  <a:latin typeface="阿里巴巴普惠体 3.0 55 Regular" panose="00020600040101010101" charset="-122"/>
                  <a:ea typeface="阿里巴巴普惠体 3.0 55 Regular" panose="00020600040101010101" charset="-122"/>
                </a:rPr>
                <a:t>func(re1, x[1])</a:t>
              </a:r>
              <a:endParaRPr lang="en-US" altLang="zh-CN" sz="1000">
                <a:latin typeface="阿里巴巴普惠体 3.0 55 Regular" panose="00020600040101010101" charset="-122"/>
                <a:ea typeface="阿里巴巴普惠体 3.0 55 Regular" panose="00020600040101010101" charset="-122"/>
              </a:endParaRPr>
            </a:p>
          </p:txBody>
        </p:sp>
        <p:sp>
          <p:nvSpPr>
            <p:cNvPr id="52" name="右大括号 51"/>
            <p:cNvSpPr/>
            <p:nvPr/>
          </p:nvSpPr>
          <p:spPr>
            <a:xfrm>
              <a:off x="5100" y="8446"/>
              <a:ext cx="165" cy="1635"/>
            </a:xfrm>
            <a:prstGeom prst="rightBrace">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none"/>
            </a:ln>
          </p:spPr>
          <p:style>
            <a:lnRef idx="1">
              <a:schemeClr val="accent1"/>
            </a:lnRef>
            <a:fillRef idx="0">
              <a:schemeClr val="accent1"/>
            </a:fillRef>
            <a:effectRef idx="0">
              <a:schemeClr val="accent1"/>
            </a:effectRef>
            <a:fontRef idx="minor">
              <a:schemeClr val="tx1"/>
            </a:fontRef>
          </p:style>
          <p:txBody>
            <a:bodyPr/>
            <a:p>
              <a:endParaRPr lang="zh-CN" altLang="en-US"/>
            </a:p>
          </p:txBody>
        </p:sp>
      </p:grpSp>
      <p:grpSp>
        <p:nvGrpSpPr>
          <p:cNvPr id="53" name="组合 52"/>
          <p:cNvGrpSpPr/>
          <p:nvPr/>
        </p:nvGrpSpPr>
        <p:grpSpPr>
          <a:xfrm>
            <a:off x="6746875" y="5276215"/>
            <a:ext cx="1056640" cy="1049020"/>
            <a:chOff x="5100" y="8429"/>
            <a:chExt cx="1664" cy="1652"/>
          </a:xfrm>
        </p:grpSpPr>
        <p:cxnSp>
          <p:nvCxnSpPr>
            <p:cNvPr id="54" name="直接箭头连接符 53"/>
            <p:cNvCxnSpPr/>
            <p:nvPr/>
          </p:nvCxnSpPr>
          <p:spPr>
            <a:xfrm flipV="1">
              <a:off x="5610" y="8488"/>
              <a:ext cx="1096" cy="798"/>
            </a:xfrm>
            <a:prstGeom prst="straightConnector1">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
          <p:nvSpPr>
            <p:cNvPr id="55" name="文本框 54"/>
            <p:cNvSpPr txBox="1"/>
            <p:nvPr/>
          </p:nvSpPr>
          <p:spPr>
            <a:xfrm rot="19500000">
              <a:off x="5176" y="8429"/>
              <a:ext cx="1588" cy="386"/>
            </a:xfrm>
            <a:prstGeom prst="rect">
              <a:avLst/>
            </a:prstGeom>
            <a:noFill/>
          </p:spPr>
          <p:txBody>
            <a:bodyPr wrap="square" rtlCol="0">
              <a:spAutoFit/>
            </a:bodyPr>
            <a:p>
              <a:r>
                <a:rPr lang="en-US" altLang="zh-CN" sz="1000">
                  <a:latin typeface="阿里巴巴普惠体 3.0 55 Regular" panose="00020600040101010101" charset="-122"/>
                  <a:ea typeface="阿里巴巴普惠体 3.0 55 Regular" panose="00020600040101010101" charset="-122"/>
                </a:rPr>
                <a:t>func(re2, x[2])</a:t>
              </a:r>
              <a:endParaRPr lang="en-US" altLang="zh-CN" sz="1000">
                <a:latin typeface="阿里巴巴普惠体 3.0 55 Regular" panose="00020600040101010101" charset="-122"/>
                <a:ea typeface="阿里巴巴普惠体 3.0 55 Regular" panose="00020600040101010101" charset="-122"/>
              </a:endParaRPr>
            </a:p>
          </p:txBody>
        </p:sp>
        <p:sp>
          <p:nvSpPr>
            <p:cNvPr id="56" name="右大括号 55"/>
            <p:cNvSpPr/>
            <p:nvPr/>
          </p:nvSpPr>
          <p:spPr>
            <a:xfrm>
              <a:off x="5100" y="8446"/>
              <a:ext cx="165" cy="1635"/>
            </a:xfrm>
            <a:prstGeom prst="rightBrace">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none"/>
            </a:ln>
          </p:spPr>
          <p:style>
            <a:lnRef idx="1">
              <a:schemeClr val="accent1"/>
            </a:lnRef>
            <a:fillRef idx="0">
              <a:schemeClr val="accent1"/>
            </a:fillRef>
            <a:effectRef idx="0">
              <a:schemeClr val="accent1"/>
            </a:effectRef>
            <a:fontRef idx="minor">
              <a:schemeClr val="tx1"/>
            </a:fontRef>
          </p:style>
          <p:txBody>
            <a:bodyPr/>
            <a:p>
              <a:endParaRPr lang="zh-CN" altLang="en-US"/>
            </a:p>
          </p:txBody>
        </p:sp>
      </p:grpSp>
      <p:cxnSp>
        <p:nvCxnSpPr>
          <p:cNvPr id="57" name="直接箭头连接符 56"/>
          <p:cNvCxnSpPr/>
          <p:nvPr/>
        </p:nvCxnSpPr>
        <p:spPr>
          <a:xfrm flipV="1">
            <a:off x="7038340" y="1067435"/>
            <a:ext cx="671195" cy="8255"/>
          </a:xfrm>
          <a:prstGeom prst="straightConnector1">
            <a:avLst/>
          </a:prstGeom>
          <a:ln w="63500">
            <a:gradFill>
              <a:gsLst>
                <a:gs pos="0">
                  <a:schemeClr val="accent1">
                    <a:lumMod val="11000"/>
                    <a:lumOff val="89000"/>
                  </a:schemeClr>
                </a:gs>
                <a:gs pos="89000">
                  <a:srgbClr val="0D42D3"/>
                </a:gs>
                <a:gs pos="0">
                  <a:schemeClr val="accent1">
                    <a:lumMod val="45000"/>
                    <a:lumOff val="55000"/>
                  </a:schemeClr>
                </a:gs>
              </a:gsLst>
              <a:lin ang="0" scaled="0"/>
            </a:gradFill>
            <a:tailEnd type="oval"/>
          </a:ln>
        </p:spPr>
        <p:style>
          <a:lnRef idx="1">
            <a:schemeClr val="accent1"/>
          </a:lnRef>
          <a:fillRef idx="0">
            <a:schemeClr val="accent1"/>
          </a:fillRef>
          <a:effectRef idx="0">
            <a:schemeClr val="accent1"/>
          </a:effectRef>
          <a:fontRef idx="minor">
            <a:schemeClr val="tx1"/>
          </a:fontRef>
        </p:style>
      </p:cxnSp>
      <p:cxnSp>
        <p:nvCxnSpPr>
          <p:cNvPr id="58" name="直接箭头连接符 57"/>
          <p:cNvCxnSpPr/>
          <p:nvPr/>
        </p:nvCxnSpPr>
        <p:spPr>
          <a:xfrm>
            <a:off x="6644640" y="1440180"/>
            <a:ext cx="1066800" cy="0"/>
          </a:xfrm>
          <a:prstGeom prst="straightConnector1">
            <a:avLst/>
          </a:prstGeom>
          <a:ln w="63500">
            <a:gradFill>
              <a:gsLst>
                <a:gs pos="0">
                  <a:schemeClr val="accent1">
                    <a:lumMod val="11000"/>
                    <a:lumOff val="89000"/>
                  </a:schemeClr>
                </a:gs>
                <a:gs pos="89000">
                  <a:srgbClr val="0D42D3"/>
                </a:gs>
                <a:gs pos="0">
                  <a:schemeClr val="accent1">
                    <a:lumMod val="45000"/>
                    <a:lumOff val="55000"/>
                  </a:schemeClr>
                </a:gs>
              </a:gsLst>
              <a:lin ang="0" scaled="0"/>
            </a:gradFill>
            <a:tailEnd type="oval"/>
          </a:ln>
        </p:spPr>
        <p:style>
          <a:lnRef idx="1">
            <a:schemeClr val="accent1"/>
          </a:lnRef>
          <a:fillRef idx="0">
            <a:schemeClr val="accent1"/>
          </a:fillRef>
          <a:effectRef idx="0">
            <a:schemeClr val="accent1"/>
          </a:effectRef>
          <a:fontRef idx="minor">
            <a:schemeClr val="tx1"/>
          </a:fontRef>
        </p:style>
      </p:cxnSp>
      <p:sp>
        <p:nvSpPr>
          <p:cNvPr id="59" name="文本框 58"/>
          <p:cNvSpPr txBox="1"/>
          <p:nvPr/>
        </p:nvSpPr>
        <p:spPr>
          <a:xfrm>
            <a:off x="7803515" y="833755"/>
            <a:ext cx="4064000" cy="829945"/>
          </a:xfrm>
          <a:prstGeom prst="rect">
            <a:avLst/>
          </a:prstGeom>
          <a:noFill/>
        </p:spPr>
        <p:txBody>
          <a:bodyPr wrap="square" rtlCol="0">
            <a:spAutoFit/>
          </a:bodyPr>
          <a:p>
            <a:pPr indent="0" fontAlgn="auto">
              <a:lnSpc>
                <a:spcPct val="150000"/>
              </a:lnSpc>
            </a:pPr>
            <a:r>
              <a:rPr lang="zh-CN" altLang="en-US" sz="1600">
                <a:latin typeface="阿里巴巴普惠体 3.0 55 Regular" panose="00020600040101010101" charset="-122"/>
                <a:ea typeface="阿里巴巴普惠体 3.0 55 Regular" panose="00020600040101010101" charset="-122"/>
              </a:rPr>
              <a:t>返回迭代的中间结果</a:t>
            </a:r>
            <a:endParaRPr lang="zh-CN" altLang="en-US" sz="1600">
              <a:latin typeface="阿里巴巴普惠体 3.0 55 Regular" panose="00020600040101010101" charset="-122"/>
              <a:ea typeface="阿里巴巴普惠体 3.0 55 Regular" panose="00020600040101010101" charset="-122"/>
            </a:endParaRPr>
          </a:p>
          <a:p>
            <a:pPr indent="0" fontAlgn="auto">
              <a:lnSpc>
                <a:spcPct val="150000"/>
              </a:lnSpc>
            </a:pPr>
            <a:r>
              <a:rPr lang="zh-CN" altLang="en-US" sz="1600">
                <a:latin typeface="阿里巴巴普惠体 3.0 55 Regular" panose="00020600040101010101" charset="-122"/>
                <a:ea typeface="阿里巴巴普惠体 3.0 55 Regular" panose="00020600040101010101" charset="-122"/>
              </a:rPr>
              <a:t>只返回迭代最后一个结果</a:t>
            </a:r>
            <a:endParaRPr lang="zh-CN" altLang="en-US" sz="1600">
              <a:latin typeface="阿里巴巴普惠体 3.0 55 Regular" panose="00020600040101010101" charset="-122"/>
              <a:ea typeface="阿里巴巴普惠体 3.0 55 Regular" panose="00020600040101010101" charset="-122"/>
            </a:endParaRPr>
          </a:p>
        </p:txBody>
      </p:sp>
      <p:sp>
        <p:nvSpPr>
          <p:cNvPr id="3" name="椭圆 2"/>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3"/>
    </p:custData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reduce </a:t>
            </a:r>
            <a:r>
              <a:rPr kumimoji="0" 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案例：计算指数移动平均</a:t>
            </a:r>
            <a:endParaRPr kumimoji="0" 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24" name="矩形 23"/>
          <p:cNvSpPr/>
          <p:nvPr>
            <p:custDataLst>
              <p:tags r:id="rId3"/>
            </p:custDataLst>
          </p:nvPr>
        </p:nvSpPr>
        <p:spPr>
          <a:xfrm>
            <a:off x="958215" y="2228215"/>
            <a:ext cx="4591685" cy="152781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3" name="文本框 2"/>
          <p:cNvSpPr txBox="1"/>
          <p:nvPr/>
        </p:nvSpPr>
        <p:spPr>
          <a:xfrm>
            <a:off x="869315" y="1025208"/>
            <a:ext cx="5080000" cy="337185"/>
          </a:xfrm>
          <a:prstGeom prst="rect">
            <a:avLst/>
          </a:prstGeom>
        </p:spPr>
        <p:txBody>
          <a:bodyPr>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rPr>
              <a:t>指数移动平均的递推公式如下：</a:t>
            </a:r>
            <a:endParaRPr lang="zh-CN" altLang="en-US" sz="1600" b="0" i="0">
              <a:solidFill>
                <a:srgbClr val="292A2E"/>
              </a:solidFill>
              <a:latin typeface="阿里巴巴普惠体 3.0 55 Regular" panose="00020600040101010101" charset="-122"/>
              <a:ea typeface="阿里巴巴普惠体 3.0 55 Regular" panose="00020600040101010101" charset="-122"/>
            </a:endParaRPr>
          </a:p>
        </p:txBody>
      </p:sp>
      <p:pic>
        <p:nvPicPr>
          <p:cNvPr id="5" name="图片 4"/>
          <p:cNvPicPr>
            <a:picLocks noChangeAspect="1"/>
          </p:cNvPicPr>
          <p:nvPr/>
        </p:nvPicPr>
        <p:blipFill>
          <a:blip r:embed="rId4"/>
          <a:stretch>
            <a:fillRect/>
          </a:stretch>
        </p:blipFill>
        <p:spPr>
          <a:xfrm>
            <a:off x="4018915" y="855980"/>
            <a:ext cx="4991100" cy="676275"/>
          </a:xfrm>
          <a:prstGeom prst="rect">
            <a:avLst/>
          </a:prstGeom>
        </p:spPr>
      </p:pic>
      <p:sp>
        <p:nvSpPr>
          <p:cNvPr id="6" name="文本框 5"/>
          <p:cNvSpPr txBox="1"/>
          <p:nvPr/>
        </p:nvSpPr>
        <p:spPr>
          <a:xfrm>
            <a:off x="1050608" y="2311718"/>
            <a:ext cx="4406900" cy="1360805"/>
          </a:xfrm>
          <a:prstGeom prst="rect">
            <a:avLst/>
          </a:prstGeom>
        </p:spPr>
        <p:txBody>
          <a:bodyPr wrap="square">
            <a:spAutoFit/>
          </a:bodyPr>
          <a:p>
            <a:pPr>
              <a:lnSpc>
                <a:spcPts val="1650"/>
              </a:lnSpc>
            </a:pPr>
            <a:r>
              <a:rPr lang="en-US" altLang="zh-CN" sz="1600" b="0">
                <a:solidFill>
                  <a:srgbClr val="AA6F00"/>
                </a:solidFill>
                <a:latin typeface="阿里巴巴普惠体 3.0 55 Regular" panose="00020600040101010101" charset="-122"/>
                <a:ea typeface="阿里巴巴普惠体 3.0 55 Regular" panose="00020600040101010101" charset="-122"/>
              </a:rPr>
              <a:t>@jit</a:t>
            </a:r>
            <a:endParaRPr lang="en-US" altLang="zh-CN" sz="1600" b="0">
              <a:solidFill>
                <a:srgbClr val="AA6F00"/>
              </a:solidFill>
              <a:latin typeface="阿里巴巴普惠体 3.0 55 Regular" panose="00020600040101010101" charset="-122"/>
              <a:ea typeface="阿里巴巴普惠体 3.0 55 Regular" panose="00020600040101010101" charset="-122"/>
            </a:endParaRPr>
          </a:p>
          <a:p>
            <a:pPr>
              <a:lnSpc>
                <a:spcPts val="1650"/>
              </a:lnSpc>
            </a:pPr>
            <a:r>
              <a:rPr lang="en-US" altLang="zh-CN" sz="1600" b="0">
                <a:solidFill>
                  <a:srgbClr val="AF00DB"/>
                </a:solidFill>
                <a:latin typeface="阿里巴巴普惠体 3.0 55 Regular" panose="00020600040101010101" charset="-122"/>
                <a:ea typeface="阿里巴巴普惠体 3.0 55 Regular" panose="00020600040101010101" charset="-122"/>
              </a:rPr>
              <a:t>def </a:t>
            </a:r>
            <a:r>
              <a:rPr lang="en-US" altLang="zh-CN" sz="1600" b="1">
                <a:solidFill>
                  <a:srgbClr val="000000"/>
                </a:solidFill>
                <a:latin typeface="阿里巴巴普惠体 3.0 55 Regular" panose="00020600040101010101" charset="-122"/>
                <a:ea typeface="阿里巴巴普惠体 3.0 55 Regular" panose="00020600040101010101" charset="-122"/>
              </a:rPr>
              <a:t>myEma</a:t>
            </a:r>
            <a:r>
              <a:rPr lang="en-US" altLang="zh-CN" sz="1600" b="0">
                <a:solidFill>
                  <a:srgbClr val="000000"/>
                </a:solidFill>
                <a:latin typeface="阿里巴巴普惠体 3.0 55 Regular" panose="00020600040101010101" charset="-122"/>
                <a:ea typeface="阿里巴巴普惠体 3.0 55 Regular" panose="00020600040101010101" charset="-122"/>
              </a:rPr>
              <a:t>(preEma, x){</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600" b="0">
                <a:solidFill>
                  <a:srgbClr val="000000"/>
                </a:solidFill>
                <a:latin typeface="阿里巴巴普惠体 3.0 55 Regular" panose="00020600040101010101" charset="-122"/>
                <a:ea typeface="阿里巴巴普惠体 3.0 55 Regular" panose="00020600040101010101" charset="-122"/>
              </a:rPr>
              <a:t>    N </a:t>
            </a:r>
            <a:r>
              <a:rPr lang="en-US" altLang="zh-CN" sz="1600" b="0">
                <a:solidFill>
                  <a:srgbClr val="FF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3</a:t>
            </a:r>
            <a:endParaRPr lang="en-US" altLang="zh-CN" sz="1600" b="0">
              <a:solidFill>
                <a:srgbClr val="00A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600" b="0">
                <a:solidFill>
                  <a:srgbClr val="000000"/>
                </a:solidFill>
                <a:latin typeface="阿里巴巴普惠体 3.0 55 Regular" panose="00020600040101010101" charset="-122"/>
                <a:ea typeface="阿里巴巴普惠体 3.0 55 Regular" panose="00020600040101010101" charset="-122"/>
              </a:rPr>
              <a:t>    coef </a:t>
            </a:r>
            <a:r>
              <a:rPr lang="en-US" altLang="zh-CN" sz="1600" b="0">
                <a:solidFill>
                  <a:srgbClr val="FF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2</a:t>
            </a:r>
            <a:r>
              <a:rPr lang="en-US" altLang="zh-CN" sz="1600" b="0">
                <a:solidFill>
                  <a:srgbClr val="000000"/>
                </a:solidFill>
                <a:latin typeface="阿里巴巴普惠体 3.0 55 Regular" panose="00020600040101010101" charset="-122"/>
                <a:ea typeface="阿里巴巴普惠体 3.0 55 Regular" panose="00020600040101010101" charset="-122"/>
              </a:rPr>
              <a:t> \ (N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1</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AF00DB"/>
                </a:solidFill>
                <a:latin typeface="阿里巴巴普惠体 3.0 55 Regular" panose="00020600040101010101" charset="-122"/>
                <a:ea typeface="阿里巴巴普惠体 3.0 55 Regular" panose="00020600040101010101" charset="-122"/>
              </a:rPr>
              <a:t>return</a:t>
            </a:r>
            <a:r>
              <a:rPr lang="en-US" altLang="zh-CN" sz="1600" b="0">
                <a:solidFill>
                  <a:srgbClr val="000000"/>
                </a:solidFill>
                <a:latin typeface="阿里巴巴普惠体 3.0 55 Regular" panose="00020600040101010101" charset="-122"/>
                <a:ea typeface="阿里巴巴普惠体 3.0 55 Regular" panose="00020600040101010101" charset="-122"/>
              </a:rPr>
              <a:t> coef </a:t>
            </a:r>
            <a:r>
              <a:rPr lang="en-US" altLang="zh-CN" sz="1600" b="0">
                <a:solidFill>
                  <a:srgbClr val="FF0000"/>
                </a:solidFill>
                <a:latin typeface="阿里巴巴普惠体 3.0 55 Regular" panose="00020600040101010101" charset="-122"/>
                <a:ea typeface="阿里巴巴普惠体 3.0 55 Regular" panose="00020600040101010101" charset="-122"/>
              </a:rPr>
              <a:t>* </a:t>
            </a:r>
            <a:r>
              <a:rPr lang="en-US" altLang="zh-CN" sz="1600" b="0">
                <a:solidFill>
                  <a:srgbClr val="000000"/>
                </a:solidFill>
                <a:latin typeface="阿里巴巴普惠体 3.0 55 Regular" panose="00020600040101010101" charset="-122"/>
                <a:ea typeface="阿里巴巴普惠体 3.0 55 Regular" panose="00020600040101010101" charset="-122"/>
              </a:rPr>
              <a:t>x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1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rPr>
              <a:t>coef) </a:t>
            </a:r>
            <a:r>
              <a:rPr lang="en-US" altLang="zh-CN" sz="1600" b="0">
                <a:solidFill>
                  <a:srgbClr val="FF0000"/>
                </a:solidFill>
                <a:latin typeface="阿里巴巴普惠体 3.0 55 Regular" panose="00020600040101010101" charset="-122"/>
                <a:ea typeface="阿里巴巴普惠体 3.0 55 Regular" panose="00020600040101010101" charset="-122"/>
              </a:rPr>
              <a:t>* </a:t>
            </a:r>
            <a:r>
              <a:rPr lang="en-US" altLang="zh-CN" sz="1600" b="0">
                <a:solidFill>
                  <a:srgbClr val="000000"/>
                </a:solidFill>
                <a:latin typeface="阿里巴巴普惠体 3.0 55 Regular" panose="00020600040101010101" charset="-122"/>
                <a:ea typeface="阿里巴巴普惠体 3.0 55 Regular" panose="00020600040101010101" charset="-122"/>
              </a:rPr>
              <a:t>preEma</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p:txBody>
      </p:sp>
      <p:sp>
        <p:nvSpPr>
          <p:cNvPr id="7" name="文本框 6"/>
          <p:cNvSpPr txBox="1"/>
          <p:nvPr/>
        </p:nvSpPr>
        <p:spPr>
          <a:xfrm>
            <a:off x="850900" y="1811655"/>
            <a:ext cx="4699000" cy="33718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使用以下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JIT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函数表示递推公式</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8" name="文本框 7"/>
          <p:cNvSpPr txBox="1"/>
          <p:nvPr/>
        </p:nvSpPr>
        <p:spPr>
          <a:xfrm>
            <a:off x="5949315" y="1665922"/>
            <a:ext cx="5080000" cy="483235"/>
          </a:xfrm>
          <a:prstGeom prst="rect">
            <a:avLst/>
          </a:prstGeom>
        </p:spPr>
        <p:txBody>
          <a:bodyPr>
            <a:spAutoFit/>
          </a:bodyPr>
          <a:p>
            <a:pPr indent="0" fontAlgn="auto">
              <a:lnSpc>
                <a:spcPct val="150000"/>
              </a:lnSpc>
            </a:pP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假设 </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EMA</a:t>
            </a:r>
            <a:r>
              <a:rPr lang="en-US" altLang="zh-CN" sz="1600" b="0" i="0" baseline="-250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0</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=X</a:t>
            </a:r>
            <a:r>
              <a:rPr lang="en-US" altLang="zh-CN" sz="1600" b="0" i="0" baseline="-250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0</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，迭代计算的逻辑如下：</a:t>
            </a:r>
            <a:endPar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1" name="文本框 10"/>
          <p:cNvSpPr txBox="1"/>
          <p:nvPr/>
        </p:nvSpPr>
        <p:spPr>
          <a:xfrm>
            <a:off x="6194108" y="2453958"/>
            <a:ext cx="4914900" cy="1076325"/>
          </a:xfrm>
          <a:prstGeom prst="rect">
            <a:avLst/>
          </a:prstGeom>
        </p:spPr>
        <p:txBody>
          <a:bodyPr wrap="square">
            <a:spAutoFit/>
          </a:bodyPr>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X </a:t>
            </a: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1.2</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2.1</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1.8</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1.7</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1.3</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2.2</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2.3</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1.9</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2.0</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1.0</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N </a:t>
            </a: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3</a:t>
            </a:r>
            <a:endPar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emaValue </a:t>
            </a: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reduce</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(myEma, X[</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a:t>
            </a: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X[</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0</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emaValue</a:t>
            </a:r>
            <a:r>
              <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1.4971</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2" name="矩形 11"/>
          <p:cNvSpPr/>
          <p:nvPr>
            <p:custDataLst>
              <p:tags r:id="rId5"/>
            </p:custDataLst>
          </p:nvPr>
        </p:nvSpPr>
        <p:spPr>
          <a:xfrm>
            <a:off x="6038215" y="2228215"/>
            <a:ext cx="5226685" cy="152781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graphicFrame>
        <p:nvGraphicFramePr>
          <p:cNvPr id="13" name="表格 12"/>
          <p:cNvGraphicFramePr/>
          <p:nvPr>
            <p:custDataLst>
              <p:tags r:id="rId6"/>
            </p:custDataLst>
          </p:nvPr>
        </p:nvGraphicFramePr>
        <p:xfrm>
          <a:off x="958215" y="4467860"/>
          <a:ext cx="7284720" cy="2082800"/>
        </p:xfrm>
        <a:graphic>
          <a:graphicData uri="http://schemas.openxmlformats.org/drawingml/2006/table">
            <a:tbl>
              <a:tblPr firstRow="1" bandRow="1">
                <a:tableStyleId>{968EE029-C8EE-4750-BCA8-5724F3D9A48C}</a:tableStyleId>
              </a:tblPr>
              <a:tblGrid>
                <a:gridCol w="3164205"/>
                <a:gridCol w="1030128"/>
                <a:gridCol w="1030128"/>
                <a:gridCol w="1030128"/>
                <a:gridCol w="1030128"/>
              </a:tblGrid>
              <a:tr h="398780">
                <a:tc>
                  <a:txBody>
                    <a:bodyPr/>
                    <a:p>
                      <a:pPr marL="0" indent="0" algn="ctr" fontAlgn="t">
                        <a:spcBef>
                          <a:spcPct val="0"/>
                        </a:spcBef>
                        <a:spcAft>
                          <a:spcPct val="0"/>
                        </a:spcAft>
                      </a:pP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数据量 </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n</a:t>
                      </a:r>
                      <a:endPar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 5 K</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1 W</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10 W</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100 W</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643890">
                <a:tc>
                  <a:txBody>
                    <a:bodyPr/>
                    <a:p>
                      <a:pPr marL="0" indent="0" algn="ctr" fontAlgn="t">
                        <a:spcBef>
                          <a:spcPct val="0"/>
                        </a:spcBef>
                        <a:spcAft>
                          <a:spcPct val="0"/>
                        </a:spcAft>
                      </a:pP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未优化的计算用时（</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ms</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10.48</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17.86</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148.25</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1418.48</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643890">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JIT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优化后的计算用时（</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ms</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0.19</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0.31</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2.78</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21.59</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220980">
                <a:tc>
                  <a:txBody>
                    <a:bodyPr/>
                    <a:p>
                      <a:pPr marL="0" indent="0" algn="ctr" fontAlgn="t">
                        <a:spcBef>
                          <a:spcPct val="0"/>
                        </a:spcBef>
                        <a:spcAft>
                          <a:spcPct val="0"/>
                        </a:spcAft>
                      </a:pPr>
                      <a:r>
                        <a:rPr lang="zh-CN" altLang="en-US" sz="1600">
                          <a:latin typeface="阿里巴巴普惠体 3.0 55 Regular" panose="00020600040101010101" charset="-122"/>
                          <a:ea typeface="阿里巴巴普惠体 3.0 55 Regular" panose="00020600040101010101" charset="-122"/>
                        </a:rPr>
                        <a:t>性能提升倍数</a:t>
                      </a:r>
                      <a:endParaRPr lang="zh-CN" altLang="en-US"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55.15</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57.61</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53.32</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65.70</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r>
            </a:tbl>
          </a:graphicData>
        </a:graphic>
      </p:graphicFrame>
      <p:sp>
        <p:nvSpPr>
          <p:cNvPr id="14" name="文本框 13"/>
          <p:cNvSpPr txBox="1"/>
          <p:nvPr/>
        </p:nvSpPr>
        <p:spPr>
          <a:xfrm>
            <a:off x="818515" y="4054158"/>
            <a:ext cx="5080000" cy="337185"/>
          </a:xfrm>
          <a:prstGeom prst="rect">
            <a:avLst/>
          </a:prstGeom>
        </p:spPr>
        <p:txBody>
          <a:bodyPr>
            <a:spAutoFit/>
          </a:bodyPr>
          <a:p>
            <a:pPr marL="0" indent="0" algn="l"/>
            <a:r>
              <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高阶函数 </a:t>
            </a:r>
            <a:r>
              <a:rPr lang="en-US" altLang="zh-CN"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reduce </a:t>
            </a:r>
            <a:r>
              <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使用 </a:t>
            </a:r>
            <a:r>
              <a:rPr lang="en-US" altLang="zh-CN"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JIT </a:t>
            </a:r>
            <a:r>
              <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的性能对比</a:t>
            </a:r>
            <a:endPar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椭圆 3"/>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7"/>
    </p:custData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2400" b="1" noProof="0" dirty="0">
                <a:ln>
                  <a:noFill/>
                </a:ln>
                <a:solidFill>
                  <a:srgbClr val="022EA6"/>
                </a:solidFill>
                <a:effectLst/>
                <a:uLnTx/>
                <a:uFillTx/>
                <a:latin typeface="阿里巴巴普惠体 3.0 55 Regular" panose="00020600040101010101" charset="-122"/>
                <a:ea typeface="阿里巴巴普惠体 3.0 55 Regular" panose="00020600040101010101" charset="-122"/>
                <a:sym typeface="+mn-ea"/>
              </a:rPr>
              <a:t>accumulate </a:t>
            </a:r>
            <a:r>
              <a:rPr lang="zh-CN" sz="2400" b="1" noProof="0" dirty="0">
                <a:ln>
                  <a:noFill/>
                </a:ln>
                <a:solidFill>
                  <a:srgbClr val="022EA6"/>
                </a:solidFill>
                <a:effectLst/>
                <a:uLnTx/>
                <a:uFillTx/>
                <a:latin typeface="阿里巴巴普惠体 3.0 55 Regular" panose="00020600040101010101" charset="-122"/>
                <a:ea typeface="阿里巴巴普惠体 3.0 55 Regular" panose="00020600040101010101" charset="-122"/>
                <a:sym typeface="+mn-ea"/>
              </a:rPr>
              <a:t>案例：</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统计股票连续上涨</a:t>
            </a: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连续下跌天数</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1054100" y="990600"/>
            <a:ext cx="8597265" cy="33718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假设 </a:t>
            </a:r>
            <a:r>
              <a:rPr lang="en-US" altLang="zh-CN"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ret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是一个股票收益率序列，</a:t>
            </a:r>
            <a:r>
              <a:rPr lang="en-US" altLang="zh-CN"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up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是股票连续上涨天数的统计值，递推公式为：</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13" name="图片 12"/>
          <p:cNvPicPr>
            <a:picLocks noChangeAspect="1"/>
          </p:cNvPicPr>
          <p:nvPr/>
        </p:nvPicPr>
        <p:blipFill>
          <a:blip r:embed="rId3"/>
          <a:stretch>
            <a:fillRect/>
          </a:stretch>
        </p:blipFill>
        <p:spPr>
          <a:xfrm>
            <a:off x="1155700" y="1435735"/>
            <a:ext cx="4801235" cy="1149350"/>
          </a:xfrm>
          <a:prstGeom prst="rect">
            <a:avLst/>
          </a:prstGeom>
        </p:spPr>
      </p:pic>
      <p:sp>
        <p:nvSpPr>
          <p:cNvPr id="14" name="文本框 13"/>
          <p:cNvSpPr txBox="1"/>
          <p:nvPr/>
        </p:nvSpPr>
        <p:spPr>
          <a:xfrm>
            <a:off x="1054100" y="2845118"/>
            <a:ext cx="5080000" cy="337185"/>
          </a:xfrm>
          <a:prstGeom prst="rect">
            <a:avLst/>
          </a:prstGeom>
        </p:spPr>
        <p:txBody>
          <a:bodyPr>
            <a:spAutoFit/>
          </a:bodyPr>
          <a:p>
            <a:pPr marL="0" indent="0"/>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假设</a:t>
            </a: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up0=0</a:t>
            </a: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，递推公式定义和迭代计算的逻辑如下：</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5" name="文本框 14"/>
          <p:cNvSpPr txBox="1"/>
          <p:nvPr/>
        </p:nvSpPr>
        <p:spPr>
          <a:xfrm>
            <a:off x="1237933" y="3276918"/>
            <a:ext cx="5161280" cy="3286760"/>
          </a:xfrm>
          <a:prstGeom prst="rect">
            <a:avLst/>
          </a:prstGeom>
        </p:spPr>
        <p:txBody>
          <a:bodyPr wrap="square">
            <a:noAutofit/>
          </a:bodyPr>
          <a:p>
            <a:pPr indent="0" fontAlgn="auto">
              <a:lnSpc>
                <a:spcPct val="100000"/>
              </a:lnSpc>
            </a:pPr>
            <a:r>
              <a:rPr lang="en-US" altLang="zh-CN" sz="1600" b="0">
                <a:solidFill>
                  <a:srgbClr val="AA6F00"/>
                </a:solidFill>
                <a:latin typeface="阿里巴巴普惠体 3.0 55 Regular" panose="00020600040101010101" charset="-122"/>
                <a:ea typeface="阿里巴巴普惠体 3.0 55 Regular" panose="00020600040101010101" charset="-122"/>
              </a:rPr>
              <a:t>@jit</a:t>
            </a:r>
            <a:endParaRPr lang="en-US" altLang="zh-CN" sz="1600" b="0">
              <a:solidFill>
                <a:srgbClr val="AA6F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AF00DB"/>
                </a:solidFill>
                <a:latin typeface="阿里巴巴普惠体 3.0 55 Regular" panose="00020600040101010101" charset="-122"/>
                <a:ea typeface="阿里巴巴普惠体 3.0 55 Regular" panose="00020600040101010101" charset="-122"/>
              </a:rPr>
              <a:t>def </a:t>
            </a:r>
            <a:r>
              <a:rPr lang="en-US" altLang="zh-CN" sz="1600" b="1">
                <a:solidFill>
                  <a:srgbClr val="000000"/>
                </a:solidFill>
                <a:latin typeface="阿里巴巴普惠体 3.0 55 Regular" panose="00020600040101010101" charset="-122"/>
                <a:ea typeface="阿里巴巴普惠体 3.0 55 Regular" panose="00020600040101010101" charset="-122"/>
              </a:rPr>
              <a:t>upDays</a:t>
            </a:r>
            <a:r>
              <a:rPr lang="en-US" altLang="zh-CN" sz="1600" b="0">
                <a:solidFill>
                  <a:srgbClr val="000000"/>
                </a:solidFill>
                <a:latin typeface="阿里巴巴普惠体 3.0 55 Regular" panose="00020600040101010101" charset="-122"/>
                <a:ea typeface="阿里巴巴普惠体 3.0 55 Regular" panose="00020600040101010101" charset="-122"/>
              </a:rPr>
              <a:t>(preUp, ret){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1">
                <a:solidFill>
                  <a:srgbClr val="000000"/>
                </a:solidFill>
                <a:latin typeface="阿里巴巴普惠体 3.0 55 Regular" panose="00020600040101010101" charset="-122"/>
                <a:ea typeface="阿里巴巴普惠体 3.0 55 Regular" panose="00020600040101010101" charset="-122"/>
              </a:rPr>
              <a:t>if</a:t>
            </a:r>
            <a:r>
              <a:rPr lang="en-US" altLang="zh-CN" sz="1600" b="0">
                <a:solidFill>
                  <a:srgbClr val="000000"/>
                </a:solidFill>
                <a:latin typeface="阿里巴巴普惠体 3.0 55 Regular" panose="00020600040101010101" charset="-122"/>
                <a:ea typeface="阿里巴巴普惠体 3.0 55 Regular" panose="00020600040101010101" charset="-122"/>
              </a:rPr>
              <a:t>(preUp </a:t>
            </a:r>
            <a:r>
              <a:rPr lang="en-US" altLang="zh-CN" sz="1600" b="0">
                <a:solidFill>
                  <a:srgbClr val="FF0000"/>
                </a:solidFill>
                <a:latin typeface="阿里巴巴普惠体 3.0 55 Regular" panose="00020600040101010101" charset="-122"/>
                <a:ea typeface="阿里巴巴普惠体 3.0 55 Regular" panose="00020600040101010101" charset="-122"/>
              </a:rPr>
              <a:t>&gt; </a:t>
            </a:r>
            <a:r>
              <a:rPr lang="en-US" altLang="zh-CN" sz="1600" b="0">
                <a:solidFill>
                  <a:srgbClr val="00A000"/>
                </a:solidFill>
                <a:latin typeface="阿里巴巴普惠体 3.0 55 Regular" panose="00020600040101010101" charset="-122"/>
                <a:ea typeface="阿里巴巴普惠体 3.0 55 Regular" panose="00020600040101010101" charset="-122"/>
              </a:rPr>
              <a:t>0</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1">
                <a:solidFill>
                  <a:srgbClr val="000000"/>
                </a:solidFill>
                <a:latin typeface="阿里巴巴普惠体 3.0 55 Regular" panose="00020600040101010101" charset="-122"/>
                <a:ea typeface="阿里巴巴普惠体 3.0 55 Regular" panose="00020600040101010101" charset="-122"/>
              </a:rPr>
              <a:t>if</a:t>
            </a:r>
            <a:r>
              <a:rPr lang="en-US" altLang="zh-CN" sz="1600" b="0">
                <a:solidFill>
                  <a:srgbClr val="000000"/>
                </a:solidFill>
                <a:latin typeface="阿里巴巴普惠体 3.0 55 Regular" panose="00020600040101010101" charset="-122"/>
                <a:ea typeface="阿里巴巴普惠体 3.0 55 Regular" panose="00020600040101010101" charset="-122"/>
              </a:rPr>
              <a:t>(ret </a:t>
            </a:r>
            <a:r>
              <a:rPr lang="en-US" altLang="zh-CN" sz="1600" b="0">
                <a:solidFill>
                  <a:srgbClr val="FF0000"/>
                </a:solidFill>
                <a:latin typeface="阿里巴巴普惠体 3.0 55 Regular" panose="00020600040101010101" charset="-122"/>
                <a:ea typeface="阿里巴巴普惠体 3.0 55 Regular" panose="00020600040101010101" charset="-122"/>
              </a:rPr>
              <a:t>&gt;= </a:t>
            </a:r>
            <a:r>
              <a:rPr lang="en-US" altLang="zh-CN" sz="1600" b="0">
                <a:solidFill>
                  <a:srgbClr val="00A000"/>
                </a:solidFill>
                <a:latin typeface="阿里巴巴普惠体 3.0 55 Regular" panose="00020600040101010101" charset="-122"/>
                <a:ea typeface="阿里巴巴普惠体 3.0 55 Regular" panose="00020600040101010101" charset="-122"/>
              </a:rPr>
              <a:t>0</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AF00DB"/>
                </a:solidFill>
                <a:latin typeface="阿里巴巴普惠体 3.0 55 Regular" panose="00020600040101010101" charset="-122"/>
                <a:ea typeface="阿里巴巴普惠体 3.0 55 Regular" panose="00020600040101010101" charset="-122"/>
              </a:rPr>
              <a:t>return</a:t>
            </a:r>
            <a:r>
              <a:rPr lang="en-US" altLang="zh-CN" sz="1600" b="0">
                <a:solidFill>
                  <a:srgbClr val="000000"/>
                </a:solidFill>
                <a:latin typeface="阿里巴巴普惠体 3.0 55 Regular" panose="00020600040101010101" charset="-122"/>
                <a:ea typeface="阿里巴巴普惠体 3.0 55 Regular" panose="00020600040101010101" charset="-122"/>
              </a:rPr>
              <a:t> preUp </a:t>
            </a:r>
            <a:r>
              <a:rPr lang="en-US" altLang="zh-CN" sz="1600" b="0">
                <a:solidFill>
                  <a:srgbClr val="FF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1</a:t>
            </a:r>
            <a:endParaRPr lang="en-US" altLang="zh-CN" sz="1600" b="0">
              <a:solidFill>
                <a:srgbClr val="00A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AF00DB"/>
                </a:solidFill>
                <a:latin typeface="阿里巴巴普惠体 3.0 55 Regular" panose="00020600040101010101" charset="-122"/>
                <a:ea typeface="阿里巴巴普惠体 3.0 55 Regular" panose="00020600040101010101" charset="-122"/>
              </a:rPr>
              <a:t>else</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AF00DB"/>
                </a:solidFill>
                <a:latin typeface="阿里巴巴普惠体 3.0 55 Regular" panose="00020600040101010101" charset="-122"/>
                <a:ea typeface="阿里巴巴普惠体 3.0 55 Regular" panose="00020600040101010101" charset="-122"/>
              </a:rPr>
              <a:t>return</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1</a:t>
            </a:r>
            <a:endParaRPr lang="en-US" altLang="zh-CN" sz="1600" b="0">
              <a:solidFill>
                <a:srgbClr val="00A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AF00DB"/>
                </a:solidFill>
                <a:latin typeface="阿里巴巴普惠体 3.0 55 Regular" panose="00020600040101010101" charset="-122"/>
                <a:ea typeface="阿里巴巴普惠体 3.0 55 Regular" panose="00020600040101010101" charset="-122"/>
              </a:rPr>
              <a:t>else</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1">
                <a:solidFill>
                  <a:srgbClr val="000000"/>
                </a:solidFill>
                <a:latin typeface="阿里巴巴普惠体 3.0 55 Regular" panose="00020600040101010101" charset="-122"/>
                <a:ea typeface="阿里巴巴普惠体 3.0 55 Regular" panose="00020600040101010101" charset="-122"/>
              </a:rPr>
              <a:t>if</a:t>
            </a:r>
            <a:r>
              <a:rPr lang="en-US" altLang="zh-CN" sz="1600" b="0">
                <a:solidFill>
                  <a:srgbClr val="000000"/>
                </a:solidFill>
                <a:latin typeface="阿里巴巴普惠体 3.0 55 Regular" panose="00020600040101010101" charset="-122"/>
                <a:ea typeface="阿里巴巴普惠体 3.0 55 Regular" panose="00020600040101010101" charset="-122"/>
              </a:rPr>
              <a:t>(ret </a:t>
            </a:r>
            <a:r>
              <a:rPr lang="en-US" altLang="zh-CN" sz="1600" b="0">
                <a:solidFill>
                  <a:srgbClr val="FF0000"/>
                </a:solidFill>
                <a:latin typeface="阿里巴巴普惠体 3.0 55 Regular" panose="00020600040101010101" charset="-122"/>
                <a:ea typeface="阿里巴巴普惠体 3.0 55 Regular" panose="00020600040101010101" charset="-122"/>
              </a:rPr>
              <a:t>&lt;= </a:t>
            </a:r>
            <a:r>
              <a:rPr lang="en-US" altLang="zh-CN" sz="1600" b="0">
                <a:solidFill>
                  <a:srgbClr val="00A000"/>
                </a:solidFill>
                <a:latin typeface="阿里巴巴普惠体 3.0 55 Regular" panose="00020600040101010101" charset="-122"/>
                <a:ea typeface="阿里巴巴普惠体 3.0 55 Regular" panose="00020600040101010101" charset="-122"/>
              </a:rPr>
              <a:t>0</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AF00DB"/>
                </a:solidFill>
                <a:latin typeface="阿里巴巴普惠体 3.0 55 Regular" panose="00020600040101010101" charset="-122"/>
                <a:ea typeface="阿里巴巴普惠体 3.0 55 Regular" panose="00020600040101010101" charset="-122"/>
              </a:rPr>
              <a:t>return</a:t>
            </a:r>
            <a:r>
              <a:rPr lang="en-US" altLang="zh-CN" sz="1600" b="0">
                <a:solidFill>
                  <a:srgbClr val="000000"/>
                </a:solidFill>
                <a:latin typeface="阿里巴巴普惠体 3.0 55 Regular" panose="00020600040101010101" charset="-122"/>
                <a:ea typeface="阿里巴巴普惠体 3.0 55 Regular" panose="00020600040101010101" charset="-122"/>
              </a:rPr>
              <a:t> preUp </a:t>
            </a:r>
            <a:r>
              <a:rPr lang="en-US" altLang="zh-CN" sz="1600" b="0">
                <a:solidFill>
                  <a:srgbClr val="FF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1</a:t>
            </a:r>
            <a:endParaRPr lang="en-US" altLang="zh-CN" sz="1600" b="0">
              <a:solidFill>
                <a:srgbClr val="00A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AF00DB"/>
                </a:solidFill>
                <a:latin typeface="阿里巴巴普惠体 3.0 55 Regular" panose="00020600040101010101" charset="-122"/>
                <a:ea typeface="阿里巴巴普惠体 3.0 55 Regular" panose="00020600040101010101" charset="-122"/>
              </a:rPr>
              <a:t>else</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AF00DB"/>
                </a:solidFill>
                <a:latin typeface="阿里巴巴普惠体 3.0 55 Regular" panose="00020600040101010101" charset="-122"/>
                <a:ea typeface="阿里巴巴普惠体 3.0 55 Regular" panose="00020600040101010101" charset="-122"/>
              </a:rPr>
              <a:t>return</a:t>
            </a:r>
            <a:r>
              <a:rPr lang="en-US" altLang="zh-CN" sz="1600" b="0">
                <a:solidFill>
                  <a:srgbClr val="00A000"/>
                </a:solidFill>
                <a:latin typeface="阿里巴巴普惠体 3.0 55 Regular" panose="00020600040101010101" charset="-122"/>
                <a:ea typeface="阿里巴巴普惠体 3.0 55 Regular" panose="00020600040101010101" charset="-122"/>
              </a:rPr>
              <a:t>1</a:t>
            </a:r>
            <a:endParaRPr lang="en-US" altLang="zh-CN" sz="1600" b="0">
              <a:solidFill>
                <a:srgbClr val="00A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a:solidFill>
                  <a:srgbClr val="000000"/>
                </a:solidFill>
                <a:latin typeface="阿里巴巴普惠体 3.0 55 Regular" panose="00020600040101010101" charset="-122"/>
                <a:ea typeface="阿里巴巴普惠体 3.0 55 Regular" panose="00020600040101010101" charset="-122"/>
                <a:sym typeface="+mn-ea"/>
              </a:rPr>
              <a:t>ret </a:t>
            </a:r>
            <a:r>
              <a:rPr lang="en-US" altLang="zh-CN" sz="1600">
                <a:solidFill>
                  <a:srgbClr val="FF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0.2</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0.3</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0.1</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600">
                <a:solidFill>
                  <a:srgbClr val="FF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0.1</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600">
                <a:solidFill>
                  <a:srgbClr val="FF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0.3</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0.1</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0.2</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0.1</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0.2</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600">
                <a:solidFill>
                  <a:srgbClr val="FF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0.3</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a:solidFill>
                  <a:srgbClr val="000000"/>
                </a:solidFill>
                <a:latin typeface="阿里巴巴普惠体 3.0 55 Regular" panose="00020600040101010101" charset="-122"/>
                <a:ea typeface="阿里巴巴普惠体 3.0 55 Regular" panose="00020600040101010101" charset="-122"/>
                <a:sym typeface="+mn-ea"/>
              </a:rPr>
              <a:t>up </a:t>
            </a:r>
            <a:r>
              <a:rPr lang="en-US" altLang="zh-CN" sz="1600">
                <a:solidFill>
                  <a:srgbClr val="FF0000"/>
                </a:solidFill>
                <a:latin typeface="阿里巴巴普惠体 3.0 55 Regular" panose="00020600040101010101" charset="-122"/>
                <a:ea typeface="阿里巴巴普惠体 3.0 55 Regular" panose="00020600040101010101" charset="-122"/>
                <a:sym typeface="+mn-ea"/>
              </a:rPr>
              <a:t>= </a:t>
            </a:r>
            <a:r>
              <a:rPr lang="en-US" altLang="zh-CN" sz="1600" b="1">
                <a:solidFill>
                  <a:srgbClr val="000000"/>
                </a:solidFill>
                <a:latin typeface="阿里巴巴普惠体 3.0 55 Regular" panose="00020600040101010101" charset="-122"/>
                <a:ea typeface="阿里巴巴普惠体 3.0 55 Regular" panose="00020600040101010101" charset="-122"/>
                <a:sym typeface="+mn-ea"/>
              </a:rPr>
              <a:t>accumulate</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(upDays, ret, </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0</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a:solidFill>
                  <a:srgbClr val="000000"/>
                </a:solidFill>
                <a:latin typeface="阿里巴巴普惠体 3.0 55 Regular" panose="00020600040101010101" charset="-122"/>
                <a:ea typeface="阿里巴巴普惠体 3.0 55 Regular" panose="00020600040101010101" charset="-122"/>
                <a:sym typeface="+mn-ea"/>
              </a:rPr>
              <a:t>// up: [1, 2, 3, -1, -2, 1, 2, 3, 4, -1]</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endParaRPr lang="en-US" altLang="zh-CN" sz="1600" b="0">
              <a:solidFill>
                <a:srgbClr val="000000"/>
              </a:solidFill>
              <a:latin typeface="阿里巴巴普惠体 3.0 55 Regular" panose="00020600040101010101" charset="-122"/>
              <a:ea typeface="阿里巴巴普惠体 3.0 55 Regular" panose="00020600040101010101" charset="-122"/>
            </a:endParaRPr>
          </a:p>
        </p:txBody>
      </p:sp>
      <p:sp>
        <p:nvSpPr>
          <p:cNvPr id="16" name="矩形 15"/>
          <p:cNvSpPr/>
          <p:nvPr>
            <p:custDataLst>
              <p:tags r:id="rId4"/>
            </p:custDataLst>
          </p:nvPr>
        </p:nvSpPr>
        <p:spPr>
          <a:xfrm>
            <a:off x="1155700" y="3251200"/>
            <a:ext cx="5325745" cy="333819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graphicFrame>
        <p:nvGraphicFramePr>
          <p:cNvPr id="20" name="表格 19"/>
          <p:cNvGraphicFramePr/>
          <p:nvPr>
            <p:custDataLst>
              <p:tags r:id="rId5"/>
            </p:custDataLst>
          </p:nvPr>
        </p:nvGraphicFramePr>
        <p:xfrm>
          <a:off x="6870065" y="2859405"/>
          <a:ext cx="4796155" cy="2072640"/>
        </p:xfrm>
        <a:graphic>
          <a:graphicData uri="http://schemas.openxmlformats.org/drawingml/2006/table">
            <a:tbl>
              <a:tblPr firstRow="1">
                <a:tableStyleId>{4EAB7805-1AE4-4284-A9C0-B26C2D5452EF}</a:tableStyleId>
              </a:tblPr>
              <a:tblGrid>
                <a:gridCol w="1621790"/>
                <a:gridCol w="802005"/>
                <a:gridCol w="701675"/>
                <a:gridCol w="688975"/>
                <a:gridCol w="981710"/>
              </a:tblGrid>
              <a:tr h="396240">
                <a:tc>
                  <a:txBody>
                    <a:bodyPr/>
                    <a:p>
                      <a:pPr marL="0" indent="0" algn="ctr" fontAlgn="t">
                        <a:spcBef>
                          <a:spcPct val="0"/>
                        </a:spcBef>
                        <a:spcAft>
                          <a:spcPct val="0"/>
                        </a:spcAft>
                      </a:pP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数据量 </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n</a:t>
                      </a:r>
                      <a:endPar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 5 K</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1 W</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10 W</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100 W</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640080">
                <a:tc>
                  <a:txBody>
                    <a:bodyPr/>
                    <a:p>
                      <a:pPr marL="0" indent="0" algn="ctr" fontAlgn="t">
                        <a:spcBef>
                          <a:spcPct val="0"/>
                        </a:spcBef>
                        <a:spcAft>
                          <a:spcPct val="0"/>
                        </a:spcAft>
                      </a:pP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未优化的计算用时（</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ms</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7.70</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9.53</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75.99</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649.48</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640080">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JIT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优化后的计算用时（</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ms</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0.37</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0.59</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4.95</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50.80</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396240">
                <a:tc>
                  <a:txBody>
                    <a:bodyPr/>
                    <a:p>
                      <a:pPr marL="0" indent="0" algn="ctr" fontAlgn="t">
                        <a:spcBef>
                          <a:spcPct val="0"/>
                        </a:spcBef>
                        <a:spcAft>
                          <a:spcPct val="0"/>
                        </a:spcAft>
                      </a:pPr>
                      <a:r>
                        <a:rPr lang="zh-CN" altLang="en-US" sz="1600">
                          <a:latin typeface="阿里巴巴普惠体 3.0 55 Regular" panose="00020600040101010101" charset="-122"/>
                          <a:ea typeface="阿里巴巴普惠体 3.0 55 Regular" panose="00020600040101010101" charset="-122"/>
                        </a:rPr>
                        <a:t>性能提升倍数</a:t>
                      </a:r>
                      <a:endParaRPr lang="zh-CN" altLang="en-US"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20.81</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16.15</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15.35</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en-US" altLang="zh-CN" sz="1600">
                          <a:latin typeface="阿里巴巴普惠体 3.0 55 Regular" panose="00020600040101010101" charset="-122"/>
                          <a:ea typeface="阿里巴巴普惠体 3.0 55 Regular" panose="00020600040101010101" charset="-122"/>
                        </a:rPr>
                        <a:t>12.78</a:t>
                      </a:r>
                      <a:endParaRPr lang="en-US" altLang="zh-CN" sz="1600">
                        <a:latin typeface="阿里巴巴普惠体 3.0 55 Regular" panose="00020600040101010101" charset="-122"/>
                        <a:ea typeface="阿里巴巴普惠体 3.0 55 Regular" panose="00020600040101010101" charset="-122"/>
                      </a:endParaRPr>
                    </a:p>
                  </a:txBody>
                  <a:tcPr marL="76517" marR="76517" marT="76517" marB="76517" anchor="ctr" anchorCtr="0"/>
                </a:tc>
              </a:tr>
            </a:tbl>
          </a:graphicData>
        </a:graphic>
      </p:graphicFrame>
      <p:sp>
        <p:nvSpPr>
          <p:cNvPr id="4" name="椭圆 3"/>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6"/>
    </p:custData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2" name="图片 1"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a:off x="0" y="0"/>
            <a:ext cx="12192000" cy="6858000"/>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34" name="椭圆 33"/>
          <p:cNvSpPr/>
          <p:nvPr>
            <p:custDataLst>
              <p:tags r:id="rId4"/>
            </p:custDataLst>
          </p:nvPr>
        </p:nvSpPr>
        <p:spPr>
          <a:xfrm rot="6960000">
            <a:off x="2613025" y="219075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nvGrpSpPr>
          <p:cNvPr id="16" name="组合 15"/>
          <p:cNvGrpSpPr/>
          <p:nvPr/>
        </p:nvGrpSpPr>
        <p:grpSpPr>
          <a:xfrm>
            <a:off x="398780" y="6149340"/>
            <a:ext cx="2580640" cy="337185"/>
            <a:chOff x="13801" y="9536"/>
            <a:chExt cx="4064" cy="531"/>
          </a:xfrm>
        </p:grpSpPr>
        <p:sp>
          <p:nvSpPr>
            <p:cNvPr id="18" name="文本框 17"/>
            <p:cNvSpPr txBox="1"/>
            <p:nvPr>
              <p:custDataLst>
                <p:tags r:id="rId5"/>
              </p:custDataLst>
            </p:nvPr>
          </p:nvSpPr>
          <p:spPr>
            <a:xfrm>
              <a:off x="13801" y="9536"/>
              <a:ext cx="1089" cy="531"/>
            </a:xfrm>
            <a:prstGeom prst="rect">
              <a:avLst/>
            </a:prstGeom>
            <a:noFill/>
          </p:spPr>
          <p:txBody>
            <a:bodyPr wrap="square" rtlCol="0" anchor="ctr" anchorCtr="0">
              <a:spAutoFit/>
            </a:bodyPr>
            <a:lstStyle/>
            <a:p>
              <a:pPr algn="ctr" fontAlgn="ctr">
                <a:lnSpc>
                  <a:spcPct val="100000"/>
                </a:lnSpc>
              </a:pPr>
              <a:r>
                <a:rPr lang="en-US" altLang="zh-CN" sz="1600" b="1" dirty="0">
                  <a:solidFill>
                    <a:schemeClr val="bg1">
                      <a:alpha val="50000"/>
                    </a:schemeClr>
                  </a:solidFill>
                  <a:latin typeface="Noto Sans S Chinese Regular" panose="020B0500000000000000" pitchFamily="34" charset="-128"/>
                  <a:ea typeface="Noto Sans S Chinese Regular" panose="020B0500000000000000" pitchFamily="34" charset="-128"/>
                  <a:cs typeface="思源黑体 Medium" panose="020B0600000000000000" charset="-122"/>
                </a:rPr>
                <a:t>01 </a:t>
              </a:r>
              <a:endParaRPr lang="en-US" altLang="zh-CN" sz="1600" b="1" dirty="0">
                <a:solidFill>
                  <a:schemeClr val="bg1">
                    <a:alpha val="50000"/>
                  </a:schemeClr>
                </a:solidFill>
                <a:latin typeface="Noto Sans S Chinese Regular" panose="020B0500000000000000" pitchFamily="34" charset="-128"/>
                <a:ea typeface="Noto Sans S Chinese Regular" panose="020B0500000000000000" pitchFamily="34" charset="-128"/>
                <a:cs typeface="思源黑体 Medium" panose="020B0600000000000000" charset="-122"/>
              </a:endParaRPr>
            </a:p>
          </p:txBody>
        </p:sp>
        <p:cxnSp>
          <p:nvCxnSpPr>
            <p:cNvPr id="20" name="直接连接符 19"/>
            <p:cNvCxnSpPr/>
            <p:nvPr>
              <p:custDataLst>
                <p:tags r:id="rId6"/>
              </p:custDataLst>
            </p:nvPr>
          </p:nvCxnSpPr>
          <p:spPr>
            <a:xfrm>
              <a:off x="14733" y="9757"/>
              <a:ext cx="2208" cy="0"/>
            </a:xfrm>
            <a:prstGeom prst="line">
              <a:avLst/>
            </a:prstGeom>
            <a:ln w="127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custDataLst>
                <p:tags r:id="rId7"/>
              </p:custDataLst>
            </p:nvPr>
          </p:nvSpPr>
          <p:spPr>
            <a:xfrm>
              <a:off x="16776" y="9536"/>
              <a:ext cx="1089" cy="531"/>
            </a:xfrm>
            <a:prstGeom prst="rect">
              <a:avLst/>
            </a:prstGeom>
            <a:noFill/>
          </p:spPr>
          <p:txBody>
            <a:bodyPr wrap="square" rtlCol="0" anchor="ctr" anchorCtr="0">
              <a:spAutoFit/>
            </a:bodyPr>
            <a:lstStyle/>
            <a:p>
              <a:pPr algn="ctr" fontAlgn="ctr">
                <a:lnSpc>
                  <a:spcPct val="100000"/>
                </a:lnSpc>
              </a:pPr>
              <a:r>
                <a:rPr lang="en-US" altLang="zh-CN" sz="1600" b="1" dirty="0">
                  <a:solidFill>
                    <a:schemeClr val="bg1">
                      <a:alpha val="50000"/>
                    </a:schemeClr>
                  </a:solidFill>
                  <a:latin typeface="Noto Sans S Chinese Regular" panose="020B0500000000000000" pitchFamily="34" charset="-128"/>
                  <a:ea typeface="Noto Sans S Chinese Regular" panose="020B0500000000000000" pitchFamily="34" charset="-128"/>
                  <a:cs typeface="思源黑体 Medium" panose="020B0600000000000000" charset="-122"/>
                </a:rPr>
                <a:t>04 </a:t>
              </a:r>
              <a:endParaRPr lang="en-US" altLang="zh-CN" sz="1600" b="1" dirty="0">
                <a:solidFill>
                  <a:schemeClr val="bg1">
                    <a:alpha val="50000"/>
                  </a:schemeClr>
                </a:solidFill>
                <a:latin typeface="Noto Sans S Chinese Regular" panose="020B0500000000000000" pitchFamily="34" charset="-128"/>
                <a:ea typeface="Noto Sans S Chinese Regular" panose="020B0500000000000000" pitchFamily="34" charset="-128"/>
                <a:cs typeface="思源黑体 Medium" panose="020B0600000000000000" charset="-122"/>
              </a:endParaRPr>
            </a:p>
          </p:txBody>
        </p:sp>
        <p:cxnSp>
          <p:nvCxnSpPr>
            <p:cNvPr id="22" name="直接连接符 21"/>
            <p:cNvCxnSpPr/>
            <p:nvPr>
              <p:custDataLst>
                <p:tags r:id="rId8"/>
              </p:custDataLst>
            </p:nvPr>
          </p:nvCxnSpPr>
          <p:spPr>
            <a:xfrm>
              <a:off x="14723" y="9757"/>
              <a:ext cx="943" cy="0"/>
            </a:xfrm>
            <a:prstGeom prst="line">
              <a:avLst/>
            </a:prstGeom>
            <a:ln w="3810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grpSp>
      <p:sp>
        <p:nvSpPr>
          <p:cNvPr id="28" name="文本框 27"/>
          <p:cNvSpPr txBox="1"/>
          <p:nvPr>
            <p:custDataLst>
              <p:tags r:id="rId9"/>
            </p:custDataLst>
          </p:nvPr>
        </p:nvSpPr>
        <p:spPr>
          <a:xfrm>
            <a:off x="2287905" y="2589848"/>
            <a:ext cx="7636510" cy="1630045"/>
          </a:xfrm>
          <a:prstGeom prst="rect">
            <a:avLst/>
          </a:prstGeom>
          <a:noFill/>
        </p:spPr>
        <p:txBody>
          <a:bodyPr wrap="square" rtlCol="0" anchor="ctr" anchorCtr="0">
            <a:spAutoFit/>
          </a:bodyPr>
          <a:lstStyle/>
          <a:p>
            <a:pPr algn="ctr" fontAlgn="ctr">
              <a:lnSpc>
                <a:spcPct val="100000"/>
              </a:lnSpc>
            </a:pPr>
            <a:r>
              <a:rPr lang="en-US" altLang="zh-CN" sz="10000" b="1" spc="400" dirty="0">
                <a:solidFill>
                  <a:schemeClr val="bg1"/>
                </a:solidFill>
                <a:uFillTx/>
                <a:latin typeface="阿里巴巴普惠体 3.0 55 Regular" panose="00020600040101010101" charset="-122"/>
                <a:ea typeface="阿里巴巴普惠体 3.0 55 Regular" panose="00020600040101010101" charset="-122"/>
                <a:cs typeface="思源黑体 Medium" panose="020B0600000000000000" charset="-122"/>
                <a:sym typeface="+mn-ea"/>
              </a:rPr>
              <a:t>THANKS</a:t>
            </a:r>
            <a:endParaRPr lang="en-US" altLang="zh-CN" sz="10000" b="1" spc="400" dirty="0">
              <a:solidFill>
                <a:schemeClr val="bg1"/>
              </a:solidFill>
              <a:uFillTx/>
              <a:latin typeface="阿里巴巴普惠体 3.0 55 Regular" panose="00020600040101010101" charset="-122"/>
              <a:ea typeface="阿里巴巴普惠体 3.0 55 Regular" panose="00020600040101010101" charset="-122"/>
              <a:cs typeface="思源黑体 Medium" panose="020B0600000000000000" charset="-122"/>
              <a:sym typeface="+mn-ea"/>
            </a:endParaRPr>
          </a:p>
        </p:txBody>
      </p:sp>
      <p:grpSp>
        <p:nvGrpSpPr>
          <p:cNvPr id="24" name="组合 23"/>
          <p:cNvGrpSpPr/>
          <p:nvPr/>
        </p:nvGrpSpPr>
        <p:grpSpPr>
          <a:xfrm>
            <a:off x="11428427" y="340526"/>
            <a:ext cx="388923" cy="346007"/>
            <a:chOff x="3933635" y="-1495234"/>
            <a:chExt cx="842211" cy="749278"/>
          </a:xfrm>
          <a:solidFill>
            <a:schemeClr val="bg1">
              <a:alpha val="86000"/>
            </a:schemeClr>
          </a:solidFill>
        </p:grpSpPr>
        <p:grpSp>
          <p:nvGrpSpPr>
            <p:cNvPr id="81" name="组合 80"/>
            <p:cNvGrpSpPr/>
            <p:nvPr/>
          </p:nvGrpSpPr>
          <p:grpSpPr>
            <a:xfrm>
              <a:off x="3933635" y="-1495234"/>
              <a:ext cx="203846" cy="749278"/>
              <a:chOff x="3933635" y="-1487213"/>
              <a:chExt cx="203846" cy="749278"/>
            </a:xfrm>
            <a:grpFill/>
          </p:grpSpPr>
          <p:sp>
            <p:nvSpPr>
              <p:cNvPr id="82" name="椭圆 81"/>
              <p:cNvSpPr/>
              <p:nvPr>
                <p:custDataLst>
                  <p:tags r:id="rId10"/>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89" name="椭圆 88"/>
              <p:cNvSpPr/>
              <p:nvPr>
                <p:custDataLst>
                  <p:tags r:id="rId11"/>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90" name="椭圆 89"/>
              <p:cNvSpPr/>
              <p:nvPr>
                <p:custDataLst>
                  <p:tags r:id="rId12"/>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91" name="组合 90"/>
            <p:cNvGrpSpPr/>
            <p:nvPr/>
          </p:nvGrpSpPr>
          <p:grpSpPr>
            <a:xfrm>
              <a:off x="4252817" y="-1495234"/>
              <a:ext cx="203846" cy="749278"/>
              <a:chOff x="4254477" y="-1495234"/>
              <a:chExt cx="203846" cy="749278"/>
            </a:xfrm>
            <a:grpFill/>
          </p:grpSpPr>
          <p:sp>
            <p:nvSpPr>
              <p:cNvPr id="92" name="椭圆 91"/>
              <p:cNvSpPr/>
              <p:nvPr>
                <p:custDataLst>
                  <p:tags r:id="rId13"/>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93" name="椭圆 92"/>
              <p:cNvSpPr/>
              <p:nvPr>
                <p:custDataLst>
                  <p:tags r:id="rId14"/>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94" name="椭圆 93"/>
              <p:cNvSpPr/>
              <p:nvPr>
                <p:custDataLst>
                  <p:tags r:id="rId15"/>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04" name="组合 103"/>
            <p:cNvGrpSpPr/>
            <p:nvPr/>
          </p:nvGrpSpPr>
          <p:grpSpPr>
            <a:xfrm>
              <a:off x="4572000" y="-1495234"/>
              <a:ext cx="203846" cy="749278"/>
              <a:chOff x="4572000" y="-1503255"/>
              <a:chExt cx="203846" cy="749278"/>
            </a:xfrm>
            <a:grpFill/>
          </p:grpSpPr>
          <p:sp>
            <p:nvSpPr>
              <p:cNvPr id="105" name="椭圆 104"/>
              <p:cNvSpPr/>
              <p:nvPr>
                <p:custDataLst>
                  <p:tags r:id="rId16"/>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06" name="椭圆 105"/>
              <p:cNvSpPr/>
              <p:nvPr>
                <p:custDataLst>
                  <p:tags r:id="rId17"/>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07" name="椭圆 106"/>
              <p:cNvSpPr/>
              <p:nvPr>
                <p:custDataLst>
                  <p:tags r:id="rId18"/>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4" name="直接连接符 3"/>
          <p:cNvCxnSpPr/>
          <p:nvPr>
            <p:custDataLst>
              <p:tags r:id="rId19"/>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5" name="图片 4" descr="公司logo"/>
          <p:cNvPicPr>
            <a:picLocks noChangeAspect="1"/>
          </p:cNvPicPr>
          <p:nvPr/>
        </p:nvPicPr>
        <p:blipFill>
          <a:blip r:embed="rId20" cstate="screen"/>
          <a:stretch>
            <a:fillRect/>
          </a:stretch>
        </p:blipFill>
        <p:spPr>
          <a:xfrm>
            <a:off x="582930" y="356235"/>
            <a:ext cx="1620520" cy="889000"/>
          </a:xfrm>
          <a:prstGeom prst="rect">
            <a:avLst/>
          </a:prstGeom>
        </p:spPr>
      </p:pic>
      <p:cxnSp>
        <p:nvCxnSpPr>
          <p:cNvPr id="13" name="直接连接符 12"/>
          <p:cNvCxnSpPr/>
          <p:nvPr>
            <p:custDataLst>
              <p:tags r:id="rId21"/>
            </p:custDataLst>
          </p:nvPr>
        </p:nvCxnSpPr>
        <p:spPr>
          <a:xfrm>
            <a:off x="11611610" y="2054372"/>
            <a:ext cx="0" cy="2954215"/>
          </a:xfrm>
          <a:prstGeom prst="line">
            <a:avLst/>
          </a:prstGeom>
          <a:ln w="158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custDataLst>
      <p:tags r:id="rId22"/>
    </p:custData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即时编译的概念</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5" name="文本框 4"/>
          <p:cNvSpPr txBox="1"/>
          <p:nvPr/>
        </p:nvSpPr>
        <p:spPr>
          <a:xfrm>
            <a:off x="1041400" y="1000760"/>
            <a:ext cx="10471785" cy="1198880"/>
          </a:xfrm>
          <a:prstGeom prst="rect">
            <a:avLst/>
          </a:prstGeom>
        </p:spPr>
        <p:txBody>
          <a:bodyPr wrap="square">
            <a:spAutoFit/>
          </a:bodyPr>
          <a:p>
            <a:pPr indent="0" fontAlgn="auto">
              <a:lnSpc>
                <a:spcPct val="150000"/>
              </a:lnSpc>
            </a:pPr>
            <a:r>
              <a:rPr lang="zh-CN" altLang="en-US"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即时编译（</a:t>
            </a:r>
            <a:r>
              <a:rPr lang="en-US" altLang="zh-CN"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Just-In-Time Compilation</a:t>
            </a:r>
            <a:r>
              <a:rPr lang="zh-CN" altLang="en-US"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JIT</a:t>
            </a:r>
            <a:r>
              <a:rPr lang="zh-CN" altLang="en-US"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）是一种在程序运行时将代码从中间表示（如字节码）动态编译成机器码的技术，旨在提高执行效率。与传统的静态编译（提前将源代码编译为机器码）不同，</a:t>
            </a:r>
            <a:r>
              <a:rPr lang="en-US" altLang="zh-CN"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JIT</a:t>
            </a:r>
            <a:r>
              <a:rPr lang="zh-CN" altLang="en-US"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在程序运行时根据上下文实时编译代码，结合了解释器的快速启动和编译器的优化执行能力，以达到与静态编译语言相近的执行效率。</a:t>
            </a:r>
            <a:endParaRPr lang="zh-CN" altLang="en-US"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7" name="文本框 6"/>
          <p:cNvSpPr txBox="1"/>
          <p:nvPr/>
        </p:nvSpPr>
        <p:spPr>
          <a:xfrm>
            <a:off x="1012825" y="3035300"/>
            <a:ext cx="9358630" cy="1198880"/>
          </a:xfrm>
          <a:prstGeom prst="rect">
            <a:avLst/>
          </a:prstGeom>
          <a:noFill/>
        </p:spPr>
        <p:txBody>
          <a:bodyPr wrap="square" rtlCol="0" anchor="t">
            <a:spAutoFit/>
          </a:bodyPr>
          <a:p>
            <a:pPr marL="285750" indent="-285750" fontAlgn="auto">
              <a:lnSpc>
                <a:spcPct val="150000"/>
              </a:lnSpc>
              <a:buFont typeface="Arial" panose="020B0604020202020204" pitchFamily="34" charset="0"/>
              <a:buChar char="•"/>
            </a:pPr>
            <a:r>
              <a:rPr lang="zh-CN" altLang="en-US" sz="16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性能提升：针对热点代码的优化（如内联、循环展开）可接近静态编译性能。</a:t>
            </a:r>
            <a:endParaRPr lang="en-US" altLang="zh-CN"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buFont typeface="Arial" panose="020B0604020202020204" pitchFamily="34" charset="0"/>
              <a:buChar char="•"/>
            </a:pPr>
            <a:r>
              <a:rPr lang="zh-CN" altLang="en-US" sz="16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跨平台兼容：字节码与平台无关，</a:t>
            </a:r>
            <a:r>
              <a:rPr lang="en-US" altLang="zh-CN" sz="16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JIT</a:t>
            </a:r>
            <a:r>
              <a:rPr lang="zh-CN" altLang="en-US" sz="16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根据实际运行环境生成适配的机器码。</a:t>
            </a:r>
            <a:endParaRPr lang="en-US" altLang="zh-CN"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buFont typeface="Arial" panose="020B0604020202020204" pitchFamily="34" charset="0"/>
              <a:buChar char="•"/>
            </a:pPr>
            <a:r>
              <a:rPr lang="zh-CN" altLang="en-US" sz="16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动态优化：利用运行时信息（如类型、分支预测）进行针对性优化。</a:t>
            </a:r>
            <a:endParaRPr lang="zh-CN" altLang="en-US" sz="16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8" name="文本框 7"/>
          <p:cNvSpPr txBox="1"/>
          <p:nvPr/>
        </p:nvSpPr>
        <p:spPr>
          <a:xfrm>
            <a:off x="1012825" y="2667000"/>
            <a:ext cx="4064000" cy="368300"/>
          </a:xfrm>
          <a:prstGeom prst="rect">
            <a:avLst/>
          </a:prstGeom>
          <a:noFill/>
        </p:spPr>
        <p:txBody>
          <a:bodyPr wrap="square" rtlCol="0">
            <a:spAutoFit/>
          </a:bodyPr>
          <a:p>
            <a:r>
              <a:rPr lang="zh-CN" altLang="en-US" b="1">
                <a:latin typeface="阿里巴巴普惠体 3.0 55 Regular" panose="00020600040101010101" charset="-122"/>
                <a:ea typeface="阿里巴巴普惠体 3.0 55 Regular" panose="00020600040101010101" charset="-122"/>
              </a:rPr>
              <a:t>优势：</a:t>
            </a:r>
            <a:endParaRPr lang="zh-CN" altLang="en-US" b="1">
              <a:latin typeface="阿里巴巴普惠体 3.0 55 Regular" panose="00020600040101010101" charset="-122"/>
              <a:ea typeface="阿里巴巴普惠体 3.0 55 Regular" panose="00020600040101010101" charset="-122"/>
            </a:endParaRPr>
          </a:p>
        </p:txBody>
      </p:sp>
      <p:sp>
        <p:nvSpPr>
          <p:cNvPr id="11" name="文本框 10"/>
          <p:cNvSpPr txBox="1"/>
          <p:nvPr/>
        </p:nvSpPr>
        <p:spPr>
          <a:xfrm>
            <a:off x="1012825" y="4782820"/>
            <a:ext cx="7200265" cy="1198880"/>
          </a:xfrm>
          <a:prstGeom prst="rect">
            <a:avLst/>
          </a:prstGeom>
        </p:spPr>
        <p:txBody>
          <a:bodyPr wrap="square">
            <a:spAutoFit/>
          </a:bodyPr>
          <a:p>
            <a:pPr marL="285750" indent="-285750" fontAlgn="auto">
              <a:lnSpc>
                <a:spcPct val="150000"/>
              </a:lnSpc>
              <a:spcBef>
                <a:spcPct val="0"/>
              </a:spcBef>
              <a:spcAft>
                <a:spcPct val="0"/>
              </a:spcAft>
              <a:buFont typeface="Arial" panose="020B0604020202020204" pitchFamily="34" charset="0"/>
              <a:buChar char="•"/>
            </a:pPr>
            <a:r>
              <a:rPr lang="zh-CN" altLang="en-US" sz="1600" b="0" i="0">
                <a:solidFill>
                  <a:srgbClr val="404040"/>
                </a:solidFill>
                <a:latin typeface="阿里巴巴普惠体 3.0 55 Regular" panose="00020600040101010101" charset="-122"/>
                <a:ea typeface="阿里巴巴普惠体 3.0 55 Regular" panose="00020600040101010101" charset="-122"/>
              </a:rPr>
              <a:t>内存开销：编译过程需占用额外内存。</a:t>
            </a:r>
            <a:endParaRPr lang="zh-CN" altLang="en-US" sz="1600" b="0" i="0">
              <a:solidFill>
                <a:srgbClr val="404040"/>
              </a:solidFill>
              <a:latin typeface="阿里巴巴普惠体 3.0 55 Regular" panose="00020600040101010101" charset="-122"/>
              <a:ea typeface="阿里巴巴普惠体 3.0 55 Regular" panose="00020600040101010101" charset="-122"/>
            </a:endParaRPr>
          </a:p>
          <a:p>
            <a:pPr marL="285750" indent="-285750" fontAlgn="auto">
              <a:lnSpc>
                <a:spcPct val="150000"/>
              </a:lnSpc>
              <a:spcBef>
                <a:spcPct val="0"/>
              </a:spcBef>
              <a:spcAft>
                <a:spcPct val="0"/>
              </a:spcAft>
              <a:buFont typeface="Arial" panose="020B0604020202020204" pitchFamily="34" charset="0"/>
              <a:buChar char="•"/>
            </a:pPr>
            <a:r>
              <a:rPr lang="zh-CN" altLang="en-US" sz="1600" b="0" i="0">
                <a:solidFill>
                  <a:srgbClr val="404040"/>
                </a:solidFill>
                <a:latin typeface="阿里巴巴普惠体 3.0 55 Regular" panose="00020600040101010101" charset="-122"/>
                <a:ea typeface="阿里巴巴普惠体 3.0 55 Regular" panose="00020600040101010101" charset="-122"/>
              </a:rPr>
              <a:t>启动延迟：首次编译可能导致短暂性能下降（可通过分层编译缓解）。</a:t>
            </a:r>
            <a:endParaRPr lang="zh-CN" altLang="en-US" sz="1600" b="0" i="0">
              <a:solidFill>
                <a:srgbClr val="404040"/>
              </a:solidFill>
              <a:latin typeface="阿里巴巴普惠体 3.0 55 Regular" panose="00020600040101010101" charset="-122"/>
              <a:ea typeface="阿里巴巴普惠体 3.0 55 Regular" panose="00020600040101010101" charset="-122"/>
            </a:endParaRPr>
          </a:p>
          <a:p>
            <a:pPr marL="285750" indent="-285750" fontAlgn="auto">
              <a:lnSpc>
                <a:spcPct val="150000"/>
              </a:lnSpc>
              <a:spcBef>
                <a:spcPct val="0"/>
              </a:spcBef>
              <a:spcAft>
                <a:spcPct val="0"/>
              </a:spcAft>
              <a:buFont typeface="Arial" panose="020B0604020202020204" pitchFamily="34" charset="0"/>
              <a:buChar char="•"/>
            </a:pPr>
            <a:r>
              <a:rPr lang="zh-CN" altLang="en-US" sz="1600" b="0" i="0">
                <a:solidFill>
                  <a:srgbClr val="404040"/>
                </a:solidFill>
                <a:latin typeface="阿里巴巴普惠体 3.0 55 Regular" panose="00020600040101010101" charset="-122"/>
                <a:ea typeface="阿里巴巴普惠体 3.0 55 Regular" panose="00020600040101010101" charset="-122"/>
              </a:rPr>
              <a:t>复杂性：需平衡编译时间与优化收益。</a:t>
            </a:r>
            <a:endParaRPr lang="zh-CN" altLang="en-US" sz="1600" b="0" i="0">
              <a:solidFill>
                <a:srgbClr val="404040"/>
              </a:solidFill>
              <a:latin typeface="阿里巴巴普惠体 3.0 55 Regular" panose="00020600040101010101" charset="-122"/>
              <a:ea typeface="阿里巴巴普惠体 3.0 55 Regular" panose="00020600040101010101" charset="-122"/>
            </a:endParaRPr>
          </a:p>
        </p:txBody>
      </p:sp>
      <p:sp>
        <p:nvSpPr>
          <p:cNvPr id="12" name="文本框 11"/>
          <p:cNvSpPr txBox="1"/>
          <p:nvPr/>
        </p:nvSpPr>
        <p:spPr>
          <a:xfrm>
            <a:off x="1012825" y="4414520"/>
            <a:ext cx="4064000" cy="368300"/>
          </a:xfrm>
          <a:prstGeom prst="rect">
            <a:avLst/>
          </a:prstGeom>
          <a:noFill/>
        </p:spPr>
        <p:txBody>
          <a:bodyPr wrap="square" rtlCol="0">
            <a:spAutoFit/>
          </a:bodyPr>
          <a:p>
            <a:r>
              <a:rPr lang="zh-CN" altLang="en-US" b="1">
                <a:latin typeface="阿里巴巴普惠体 3.0 55 Regular" panose="00020600040101010101" charset="-122"/>
                <a:ea typeface="阿里巴巴普惠体 3.0 55 Regular" panose="00020600040101010101" charset="-122"/>
              </a:rPr>
              <a:t>挑战：</a:t>
            </a:r>
            <a:endParaRPr lang="zh-CN" altLang="en-US" b="1">
              <a:latin typeface="阿里巴巴普惠体 3.0 55 Regular" panose="00020600040101010101" charset="-122"/>
              <a:ea typeface="阿里巴巴普惠体 3.0 55 Regular" panose="00020600040101010101" charset="-122"/>
            </a:endParaRPr>
          </a:p>
        </p:txBody>
      </p:sp>
      <p:grpSp>
        <p:nvGrpSpPr>
          <p:cNvPr id="24" name="组合 23"/>
          <p:cNvGrpSpPr/>
          <p:nvPr/>
        </p:nvGrpSpPr>
        <p:grpSpPr>
          <a:xfrm>
            <a:off x="8581390" y="2877820"/>
            <a:ext cx="3132455" cy="2741295"/>
            <a:chOff x="13559" y="4790"/>
            <a:chExt cx="4978" cy="5274"/>
          </a:xfrm>
        </p:grpSpPr>
        <p:pic>
          <p:nvPicPr>
            <p:cNvPr id="13" name="https://img8.file.cache.docer.com/storage/1681193827498283100/a17d80623a75d01a96b4390a7f887955.png" descr="字母J蓝色.png"/>
            <p:cNvPicPr>
              <a:picLocks noChangeAspect="1"/>
            </p:cNvPicPr>
            <p:nvPr/>
          </p:nvPicPr>
          <p:blipFill>
            <a:blip r:embed="rId3"/>
            <a:stretch>
              <a:fillRect/>
            </a:stretch>
          </p:blipFill>
          <p:spPr>
            <a:xfrm>
              <a:off x="13559" y="4790"/>
              <a:ext cx="1360" cy="1360"/>
            </a:xfrm>
            <a:prstGeom prst="rect">
              <a:avLst/>
            </a:prstGeom>
          </p:spPr>
        </p:pic>
        <p:pic>
          <p:nvPicPr>
            <p:cNvPr id="16" name="https://img8.file.cache.docer.com/storage/1681193828325043500/f363adcbd666653e17b014935b4ac6d4.png" descr="字母I蓝色.png"/>
            <p:cNvPicPr>
              <a:picLocks noChangeAspect="1"/>
            </p:cNvPicPr>
            <p:nvPr/>
          </p:nvPicPr>
          <p:blipFill>
            <a:blip r:embed="rId4"/>
            <a:stretch>
              <a:fillRect/>
            </a:stretch>
          </p:blipFill>
          <p:spPr>
            <a:xfrm>
              <a:off x="14969" y="6562"/>
              <a:ext cx="1330" cy="1330"/>
            </a:xfrm>
            <a:prstGeom prst="rect">
              <a:avLst/>
            </a:prstGeom>
          </p:spPr>
        </p:pic>
        <p:pic>
          <p:nvPicPr>
            <p:cNvPr id="17" name="https://img8.file.cache.docer.com/storage/1681193815872486300/e5cb4c7a3373e368e152463bc03d44b5.png" descr="字母T蓝色.png"/>
            <p:cNvPicPr>
              <a:picLocks noChangeAspect="1"/>
            </p:cNvPicPr>
            <p:nvPr/>
          </p:nvPicPr>
          <p:blipFill>
            <a:blip r:embed="rId5"/>
            <a:stretch>
              <a:fillRect/>
            </a:stretch>
          </p:blipFill>
          <p:spPr>
            <a:xfrm>
              <a:off x="16299" y="8304"/>
              <a:ext cx="1323" cy="1323"/>
            </a:xfrm>
            <a:prstGeom prst="rect">
              <a:avLst/>
            </a:prstGeom>
          </p:spPr>
        </p:pic>
        <p:sp>
          <p:nvSpPr>
            <p:cNvPr id="18" name="文本框 17"/>
            <p:cNvSpPr txBox="1"/>
            <p:nvPr/>
          </p:nvSpPr>
          <p:spPr>
            <a:xfrm>
              <a:off x="14719" y="5470"/>
              <a:ext cx="1299" cy="1004"/>
            </a:xfrm>
            <a:prstGeom prst="rect">
              <a:avLst/>
            </a:prstGeom>
            <a:noFill/>
          </p:spPr>
          <p:txBody>
            <a:bodyPr wrap="square" rtlCol="0">
              <a:spAutoFit/>
            </a:bodyPr>
            <a:p>
              <a:r>
                <a:rPr lang="en-US" altLang="zh-CN" sz="2800" b="1">
                  <a:solidFill>
                    <a:srgbClr val="00B9FA"/>
                  </a:solidFill>
                  <a:effectLst>
                    <a:outerShdw blurRad="60007" dist="200025" dir="15000000" sy="30000" kx="-1800000" algn="bl" rotWithShape="0">
                      <a:prstClr val="black">
                        <a:alpha val="32000"/>
                      </a:prstClr>
                    </a:outerShdw>
                  </a:effectLst>
                </a:rPr>
                <a:t>ust</a:t>
              </a:r>
              <a:endParaRPr lang="en-US" altLang="zh-CN" sz="2800" b="1">
                <a:solidFill>
                  <a:srgbClr val="00B9FA"/>
                </a:solidFill>
                <a:effectLst>
                  <a:outerShdw blurRad="60007" dist="200025" dir="15000000" sy="30000" kx="-1800000" algn="bl" rotWithShape="0">
                    <a:prstClr val="black">
                      <a:alpha val="32000"/>
                    </a:prstClr>
                  </a:outerShdw>
                </a:effectLst>
              </a:endParaRPr>
            </a:p>
          </p:txBody>
        </p:sp>
        <p:sp>
          <p:nvSpPr>
            <p:cNvPr id="19" name="文本框 18"/>
            <p:cNvSpPr txBox="1"/>
            <p:nvPr/>
          </p:nvSpPr>
          <p:spPr>
            <a:xfrm>
              <a:off x="16019" y="7217"/>
              <a:ext cx="1299" cy="1004"/>
            </a:xfrm>
            <a:prstGeom prst="rect">
              <a:avLst/>
            </a:prstGeom>
            <a:noFill/>
          </p:spPr>
          <p:txBody>
            <a:bodyPr wrap="square" rtlCol="0">
              <a:spAutoFit/>
            </a:bodyPr>
            <a:p>
              <a:r>
                <a:rPr lang="en-US" altLang="zh-CN" sz="2800" b="1">
                  <a:solidFill>
                    <a:srgbClr val="00B9FA"/>
                  </a:solidFill>
                  <a:effectLst>
                    <a:outerShdw blurRad="60007" dist="200025" dir="15000000" sy="30000" kx="-1800000" algn="bl" rotWithShape="0">
                      <a:prstClr val="black">
                        <a:alpha val="32000"/>
                      </a:prstClr>
                    </a:outerShdw>
                  </a:effectLst>
                </a:rPr>
                <a:t>n</a:t>
              </a:r>
              <a:endParaRPr lang="en-US" altLang="zh-CN" sz="2800" b="1">
                <a:solidFill>
                  <a:srgbClr val="00B9FA"/>
                </a:solidFill>
                <a:effectLst>
                  <a:outerShdw blurRad="60007" dist="200025" dir="15000000" sy="30000" kx="-1800000" algn="bl" rotWithShape="0">
                    <a:prstClr val="black">
                      <a:alpha val="32000"/>
                    </a:prstClr>
                  </a:outerShdw>
                </a:effectLst>
              </a:endParaRPr>
            </a:p>
          </p:txBody>
        </p:sp>
        <p:sp>
          <p:nvSpPr>
            <p:cNvPr id="20" name="文本框 19"/>
            <p:cNvSpPr txBox="1"/>
            <p:nvPr/>
          </p:nvSpPr>
          <p:spPr>
            <a:xfrm>
              <a:off x="17238" y="8924"/>
              <a:ext cx="1299" cy="1004"/>
            </a:xfrm>
            <a:prstGeom prst="rect">
              <a:avLst/>
            </a:prstGeom>
            <a:noFill/>
          </p:spPr>
          <p:txBody>
            <a:bodyPr wrap="square" rtlCol="0">
              <a:spAutoFit/>
            </a:bodyPr>
            <a:p>
              <a:r>
                <a:rPr lang="en-US" altLang="zh-CN" sz="2800" b="1">
                  <a:solidFill>
                    <a:srgbClr val="00B9FA"/>
                  </a:solidFill>
                  <a:effectLst>
                    <a:outerShdw blurRad="60007" dist="200025" dir="15000000" sy="30000" kx="-1800000" algn="bl" rotWithShape="0">
                      <a:prstClr val="black">
                        <a:alpha val="32000"/>
                      </a:prstClr>
                    </a:outerShdw>
                  </a:effectLst>
                </a:rPr>
                <a:t>ime</a:t>
              </a:r>
              <a:endParaRPr lang="en-US" altLang="zh-CN" sz="2800" b="1">
                <a:solidFill>
                  <a:srgbClr val="00B9FA"/>
                </a:solidFill>
                <a:effectLst>
                  <a:outerShdw blurRad="60007" dist="200025" dir="15000000" sy="30000" kx="-1800000" algn="bl" rotWithShape="0">
                    <a:prstClr val="black">
                      <a:alpha val="32000"/>
                    </a:prstClr>
                  </a:outerShdw>
                </a:effectLst>
              </a:endParaRPr>
            </a:p>
          </p:txBody>
        </p:sp>
        <p:cxnSp>
          <p:nvCxnSpPr>
            <p:cNvPr id="22" name="肘形连接符 21"/>
            <p:cNvCxnSpPr/>
            <p:nvPr/>
          </p:nvCxnSpPr>
          <p:spPr>
            <a:xfrm>
              <a:off x="13673" y="6559"/>
              <a:ext cx="2249" cy="1865"/>
            </a:xfrm>
            <a:prstGeom prst="bentConnector3">
              <a:avLst>
                <a:gd name="adj1" fmla="val 50022"/>
              </a:avLst>
            </a:prstGeom>
            <a:ln w="63500">
              <a:gradFill>
                <a:gsLst>
                  <a:gs pos="0">
                    <a:schemeClr val="accent1">
                      <a:lumMod val="5000"/>
                      <a:lumOff val="95000"/>
                    </a:schemeClr>
                  </a:gs>
                  <a:gs pos="89000">
                    <a:srgbClr val="0196E6"/>
                  </a:gs>
                  <a:gs pos="0">
                    <a:srgbClr val="00D4FE"/>
                  </a:gs>
                </a:gsLst>
                <a:lin ang="0" scaled="0"/>
              </a:gradFill>
              <a:tailEnd type="none"/>
            </a:ln>
          </p:spPr>
          <p:style>
            <a:lnRef idx="1">
              <a:schemeClr val="accent1"/>
            </a:lnRef>
            <a:fillRef idx="0">
              <a:schemeClr val="accent1"/>
            </a:fillRef>
            <a:effectRef idx="0">
              <a:schemeClr val="accent1"/>
            </a:effectRef>
            <a:fontRef idx="minor">
              <a:schemeClr val="tx1"/>
            </a:fontRef>
          </p:style>
        </p:cxnSp>
        <p:cxnSp>
          <p:nvCxnSpPr>
            <p:cNvPr id="23" name="肘形连接符 22"/>
            <p:cNvCxnSpPr/>
            <p:nvPr/>
          </p:nvCxnSpPr>
          <p:spPr>
            <a:xfrm rot="5400000" flipV="1">
              <a:off x="15702" y="8644"/>
              <a:ext cx="1640" cy="1200"/>
            </a:xfrm>
            <a:prstGeom prst="bentConnector3">
              <a:avLst>
                <a:gd name="adj1" fmla="val 99512"/>
              </a:avLst>
            </a:prstGeom>
            <a:ln w="63500">
              <a:gradFill>
                <a:gsLst>
                  <a:gs pos="0">
                    <a:schemeClr val="accent1">
                      <a:lumMod val="5000"/>
                      <a:lumOff val="95000"/>
                    </a:schemeClr>
                  </a:gs>
                  <a:gs pos="89000">
                    <a:srgbClr val="0196E6"/>
                  </a:gs>
                  <a:gs pos="0">
                    <a:srgbClr val="00D4FE"/>
                  </a:gs>
                </a:gsLst>
                <a:lin ang="0" scaled="0"/>
              </a:gradFill>
              <a:tailEnd type="triangle"/>
            </a:ln>
          </p:spPr>
          <p:style>
            <a:lnRef idx="1">
              <a:schemeClr val="accent1"/>
            </a:lnRef>
            <a:fillRef idx="0">
              <a:schemeClr val="accent1"/>
            </a:fillRef>
            <a:effectRef idx="0">
              <a:schemeClr val="accent1"/>
            </a:effectRef>
            <a:fontRef idx="minor">
              <a:schemeClr val="tx1"/>
            </a:fontRef>
          </p:style>
        </p:cxnSp>
      </p:grpSp>
      <p:sp>
        <p:nvSpPr>
          <p:cNvPr id="3" name="椭圆 2"/>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6"/>
    </p:custData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5" name="图片 4"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flipH="1">
            <a:off x="-1351280" y="0"/>
            <a:ext cx="13543280" cy="6951345"/>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3" name="椭圆 12"/>
          <p:cNvSpPr/>
          <p:nvPr/>
        </p:nvSpPr>
        <p:spPr>
          <a:xfrm rot="6960000">
            <a:off x="1805940" y="190373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7" name="文本框 6"/>
          <p:cNvSpPr txBox="1"/>
          <p:nvPr/>
        </p:nvSpPr>
        <p:spPr>
          <a:xfrm>
            <a:off x="2402205" y="2419350"/>
            <a:ext cx="1810385" cy="768350"/>
          </a:xfrm>
          <a:prstGeom prst="rect">
            <a:avLst/>
          </a:prstGeom>
          <a:noFill/>
        </p:spPr>
        <p:txBody>
          <a:bodyPr wrap="square" rtlCol="0">
            <a:spAutoFit/>
          </a:bodyPr>
          <a:lstStyle/>
          <a:p>
            <a:r>
              <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rPr>
              <a:t>02</a:t>
            </a:r>
            <a:endPar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endParaRPr>
          </a:p>
        </p:txBody>
      </p:sp>
      <p:sp>
        <p:nvSpPr>
          <p:cNvPr id="9" name="文本框 8"/>
          <p:cNvSpPr txBox="1"/>
          <p:nvPr/>
        </p:nvSpPr>
        <p:spPr>
          <a:xfrm>
            <a:off x="2402205" y="3246120"/>
            <a:ext cx="9174480" cy="922020"/>
          </a:xfrm>
          <a:prstGeom prst="rect">
            <a:avLst/>
          </a:prstGeom>
          <a:noFill/>
        </p:spPr>
        <p:txBody>
          <a:bodyPr wrap="square" rtlCol="0">
            <a:spAutoFit/>
          </a:bodyPr>
          <a:lstStyle/>
          <a:p>
            <a:pPr algn="l"/>
            <a:r>
              <a:rPr lang="en-US" sz="54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DolphinDB JIT </a:t>
            </a:r>
            <a:r>
              <a:rPr lang="zh-CN" altLang="en-US" sz="54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编程</a:t>
            </a:r>
            <a:endParaRPr lang="zh-CN" altLang="en-US" sz="5400" dirty="0">
              <a:solidFill>
                <a:schemeClr val="bg1"/>
              </a:solidFill>
              <a:latin typeface="Noto Sans S Chinese Regular" panose="020B0500000000000000" pitchFamily="34" charset="-128"/>
              <a:ea typeface="Noto Sans S Chinese Regular" panose="020B0500000000000000" pitchFamily="34" charset="-128"/>
            </a:endParaRPr>
          </a:p>
        </p:txBody>
      </p:sp>
      <p:grpSp>
        <p:nvGrpSpPr>
          <p:cNvPr id="14" name="组合 13"/>
          <p:cNvGrpSpPr/>
          <p:nvPr/>
        </p:nvGrpSpPr>
        <p:grpSpPr>
          <a:xfrm>
            <a:off x="11428427" y="340526"/>
            <a:ext cx="388923" cy="346007"/>
            <a:chOff x="3933635" y="-1495234"/>
            <a:chExt cx="842211" cy="749278"/>
          </a:xfrm>
          <a:solidFill>
            <a:schemeClr val="bg1">
              <a:alpha val="86000"/>
            </a:schemeClr>
          </a:solidFill>
        </p:grpSpPr>
        <p:grpSp>
          <p:nvGrpSpPr>
            <p:cNvPr id="15" name="组合 14"/>
            <p:cNvGrpSpPr/>
            <p:nvPr/>
          </p:nvGrpSpPr>
          <p:grpSpPr>
            <a:xfrm>
              <a:off x="3933635" y="-1495234"/>
              <a:ext cx="203846" cy="749278"/>
              <a:chOff x="3933635" y="-1487213"/>
              <a:chExt cx="203846" cy="749278"/>
            </a:xfrm>
            <a:grpFill/>
          </p:grpSpPr>
          <p:sp>
            <p:nvSpPr>
              <p:cNvPr id="16" name="椭圆 15"/>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7" name="椭圆 16"/>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8" name="椭圆 17"/>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9" name="组合 18"/>
            <p:cNvGrpSpPr/>
            <p:nvPr/>
          </p:nvGrpSpPr>
          <p:grpSpPr>
            <a:xfrm>
              <a:off x="4252817" y="-1495234"/>
              <a:ext cx="203846" cy="749278"/>
              <a:chOff x="4254477" y="-1495234"/>
              <a:chExt cx="203846" cy="749278"/>
            </a:xfrm>
            <a:grpFill/>
          </p:grpSpPr>
          <p:sp>
            <p:nvSpPr>
              <p:cNvPr id="20" name="椭圆 19"/>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3" name="椭圆 22"/>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5" name="椭圆 24"/>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26" name="组合 25"/>
            <p:cNvGrpSpPr/>
            <p:nvPr/>
          </p:nvGrpSpPr>
          <p:grpSpPr>
            <a:xfrm>
              <a:off x="4572000" y="-1495234"/>
              <a:ext cx="203846" cy="749278"/>
              <a:chOff x="4572000" y="-1503255"/>
              <a:chExt cx="203846" cy="749278"/>
            </a:xfrm>
            <a:grpFill/>
          </p:grpSpPr>
          <p:sp>
            <p:nvSpPr>
              <p:cNvPr id="27" name="椭圆 26"/>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8" name="椭圆 27"/>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9" name="椭圆 28"/>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30" name="直接连接符 29"/>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47" name="图片 46" descr="公司logo"/>
          <p:cNvPicPr>
            <a:picLocks noChangeAspect="1"/>
          </p:cNvPicPr>
          <p:nvPr>
            <p:custDataLst>
              <p:tags r:id="rId14"/>
            </p:custDataLst>
          </p:nvPr>
        </p:nvPicPr>
        <p:blipFill>
          <a:blip r:embed="rId15" cstate="screen"/>
          <a:stretch>
            <a:fillRect/>
          </a:stretch>
        </p:blipFill>
        <p:spPr>
          <a:xfrm>
            <a:off x="582930" y="356235"/>
            <a:ext cx="1620520" cy="889000"/>
          </a:xfrm>
          <a:prstGeom prst="rect">
            <a:avLst/>
          </a:prstGeom>
        </p:spPr>
      </p:pic>
    </p:spTree>
    <p:custDataLst>
      <p:tags r:id="rId16"/>
    </p:custData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DolphinDB JIT </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介绍</a:t>
            </a: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 </a:t>
            </a:r>
            <a:endPar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996315" y="978535"/>
            <a:ext cx="9572625" cy="4477385"/>
          </a:xfrm>
          <a:prstGeom prst="rect">
            <a:avLst/>
          </a:prstGeom>
        </p:spPr>
        <p:txBody>
          <a:bodyPr wrap="square">
            <a:spAutoFit/>
          </a:bodyPr>
          <a:p>
            <a:pPr indent="0" fontAlgn="auto">
              <a:lnSpc>
                <a:spcPct val="150000"/>
              </a:lnSpc>
            </a:pPr>
            <a:r>
              <a:rPr lang="en-US" altLang="zh-CN"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DolphinDB </a:t>
            </a: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以</a:t>
            </a:r>
            <a:r>
              <a:rPr lang="zh-CN" altLang="en-US"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a:t>
            </a: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为最小单位进行即时编译优化。</a:t>
            </a:r>
            <a:r>
              <a:rPr lang="en-US" altLang="zh-CN"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JIT </a:t>
            </a: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函数根据各个参数的类型确定函数签名。例如 </a:t>
            </a:r>
            <a:r>
              <a:rPr lang="en-US" altLang="zh-CN"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f(INT, INT) </a:t>
            </a: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是一个函数签名；</a:t>
            </a:r>
            <a:r>
              <a:rPr lang="en-US" altLang="zh-CN"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f(INT, DOUBLE) </a:t>
            </a: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是另一个函数签名。对于同一个签名，</a:t>
            </a:r>
            <a:r>
              <a:rPr lang="en-US" altLang="zh-CN"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DolphinDB </a:t>
            </a: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只会编译一次，并缓存编译结果。</a:t>
            </a:r>
            <a:endPar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pPr>
            <a:b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br>
            <a:endParaRPr lang="zh-CN" altLang="en-US" sz="9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pPr>
            <a:r>
              <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适合使用</a:t>
            </a:r>
            <a:r>
              <a:rPr lang="en-US" altLang="zh-CN"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JIT </a:t>
            </a:r>
            <a:r>
              <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的场景：</a:t>
            </a:r>
            <a:br>
              <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br>
            <a:endParaRPr lang="zh-CN" altLang="en-US" sz="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buFont typeface="Arial" panose="020B0604020202020204" pitchFamily="34" charset="0"/>
              <a:buChar char="•"/>
            </a:pPr>
            <a:r>
              <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函数内部存在循环逻辑</a:t>
            </a:r>
            <a:endPar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buFont typeface="Arial" panose="020B0604020202020204" pitchFamily="34" charset="0"/>
              <a:buChar char="•"/>
            </a:pPr>
            <a:r>
              <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运行时间远超编译耗时</a:t>
            </a:r>
            <a:endPar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buFont typeface="Arial" panose="020B0604020202020204" pitchFamily="34" charset="0"/>
              <a:buNone/>
            </a:pPr>
            <a:endPar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buFont typeface="Arial" panose="020B0604020202020204" pitchFamily="34" charset="0"/>
              <a:buNone/>
            </a:pPr>
            <a:r>
              <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不适合使用</a:t>
            </a:r>
            <a:r>
              <a:rPr lang="en-US" altLang="zh-CN"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JIT </a:t>
            </a:r>
            <a:r>
              <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的场景：</a:t>
            </a:r>
            <a:br>
              <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br>
            <a:endParaRPr lang="zh-CN" altLang="en-US" sz="7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buFont typeface="Arial" panose="020B0604020202020204" pitchFamily="34" charset="0"/>
              <a:buChar char="•"/>
            </a:pPr>
            <a:r>
              <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被外部程序反复调用的函数</a:t>
            </a:r>
            <a:endPar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文本框 3"/>
          <p:cNvSpPr txBox="1"/>
          <p:nvPr/>
        </p:nvSpPr>
        <p:spPr>
          <a:xfrm>
            <a:off x="7947025" y="2734628"/>
            <a:ext cx="2356485" cy="2799715"/>
          </a:xfrm>
          <a:prstGeom prst="rect">
            <a:avLst/>
          </a:prstGeom>
        </p:spPr>
        <p:txBody>
          <a:bodyPr wrap="square">
            <a:spAutoFit/>
          </a:bodyPr>
          <a:p>
            <a:pPr indent="0" fontAlgn="auto">
              <a:lnSpc>
                <a:spcPct val="100000"/>
              </a:lnSpc>
            </a:pPr>
            <a:r>
              <a:rPr lang="en-US" altLang="zh-CN" sz="1600" b="0">
                <a:solidFill>
                  <a:srgbClr val="AA6F00"/>
                </a:solidFill>
                <a:latin typeface="MyFont" panose="02010609030101010101" charset="-122"/>
                <a:ea typeface="MyFont" panose="02010609030101010101" charset="-122"/>
              </a:rPr>
              <a:t>@jit</a:t>
            </a:r>
            <a:endParaRPr lang="en-US" altLang="zh-CN" sz="1600" b="0">
              <a:solidFill>
                <a:srgbClr val="AA6F00"/>
              </a:solidFill>
              <a:latin typeface="MyFont" panose="02010609030101010101" charset="-122"/>
              <a:ea typeface="MyFont" panose="02010609030101010101" charset="-122"/>
            </a:endParaRPr>
          </a:p>
          <a:p>
            <a:pPr indent="0" fontAlgn="auto">
              <a:lnSpc>
                <a:spcPct val="100000"/>
              </a:lnSpc>
            </a:pPr>
            <a:r>
              <a:rPr lang="en-US" altLang="zh-CN" sz="1600" b="0">
                <a:solidFill>
                  <a:srgbClr val="AF00DB"/>
                </a:solidFill>
                <a:latin typeface="MyFont" panose="02010609030101010101" charset="-122"/>
                <a:ea typeface="MyFont" panose="02010609030101010101" charset="-122"/>
              </a:rPr>
              <a:t>def </a:t>
            </a:r>
            <a:r>
              <a:rPr lang="en-US" altLang="zh-CN" sz="1600" b="1">
                <a:solidFill>
                  <a:srgbClr val="000000"/>
                </a:solidFill>
                <a:latin typeface="MyFont" panose="02010609030101010101" charset="-122"/>
                <a:ea typeface="MyFont" panose="02010609030101010101" charset="-122"/>
              </a:rPr>
              <a:t>sum_with_jit</a:t>
            </a:r>
            <a:r>
              <a:rPr lang="en-US" altLang="zh-CN" sz="1600" b="0">
                <a:solidFill>
                  <a:srgbClr val="000000"/>
                </a:solidFill>
                <a:latin typeface="MyFont" panose="02010609030101010101" charset="-122"/>
                <a:ea typeface="MyFont" panose="02010609030101010101" charset="-122"/>
              </a:rPr>
              <a:t>(v) {</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s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0F</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i </a:t>
            </a:r>
            <a:r>
              <a:rPr lang="en-US" altLang="zh-CN" sz="1600" b="0">
                <a:solidFill>
                  <a:srgbClr val="FF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0</a:t>
            </a:r>
            <a:endParaRPr lang="en-US" altLang="zh-CN" sz="1600" b="0">
              <a:solidFill>
                <a:srgbClr val="00A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n </a:t>
            </a:r>
            <a:r>
              <a:rPr lang="en-US" altLang="zh-CN" sz="1600" b="0">
                <a:solidFill>
                  <a:srgbClr val="FF0000"/>
                </a:solidFill>
                <a:latin typeface="MyFont" panose="02010609030101010101" charset="-122"/>
                <a:ea typeface="MyFont" panose="02010609030101010101" charset="-122"/>
              </a:rPr>
              <a:t>= </a:t>
            </a:r>
            <a:r>
              <a:rPr lang="en-US" altLang="zh-CN" sz="1600" b="1">
                <a:solidFill>
                  <a:srgbClr val="000000"/>
                </a:solidFill>
                <a:latin typeface="MyFont" panose="02010609030101010101" charset="-122"/>
                <a:ea typeface="MyFont" panose="02010609030101010101" charset="-122"/>
              </a:rPr>
              <a:t>size</a:t>
            </a:r>
            <a:r>
              <a:rPr lang="en-US" altLang="zh-CN" sz="1600" b="0">
                <a:solidFill>
                  <a:srgbClr val="000000"/>
                </a:solidFill>
                <a:latin typeface="MyFont" panose="02010609030101010101" charset="-122"/>
                <a:ea typeface="MyFont" panose="02010609030101010101" charset="-122"/>
              </a:rPr>
              <a:t>(v)</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r>
              <a:rPr lang="en-US" altLang="zh-CN" sz="1600" b="0">
                <a:solidFill>
                  <a:srgbClr val="AF00DB"/>
                </a:solidFill>
                <a:latin typeface="MyFont" panose="02010609030101010101" charset="-122"/>
                <a:ea typeface="MyFont" panose="02010609030101010101" charset="-122"/>
              </a:rPr>
              <a:t>do</a:t>
            </a:r>
            <a:r>
              <a:rPr lang="en-US" altLang="zh-CN" sz="1600" b="0">
                <a:solidFill>
                  <a:srgbClr val="000000"/>
                </a:solidFill>
                <a:latin typeface="MyFont" panose="02010609030101010101" charset="-122"/>
                <a:ea typeface="MyFont" panose="02010609030101010101" charset="-122"/>
              </a:rPr>
              <a:t> {</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s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v[i]</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i </a:t>
            </a:r>
            <a:r>
              <a:rPr lang="en-US" altLang="zh-CN" sz="1600" b="0">
                <a:solidFill>
                  <a:srgbClr val="FF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1</a:t>
            </a:r>
            <a:endParaRPr lang="en-US" altLang="zh-CN" sz="1600" b="0">
              <a:solidFill>
                <a:srgbClr val="00A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 </a:t>
            </a:r>
            <a:r>
              <a:rPr lang="en-US" altLang="zh-CN" sz="1600" b="1">
                <a:solidFill>
                  <a:srgbClr val="000000"/>
                </a:solidFill>
                <a:latin typeface="MyFont" panose="02010609030101010101" charset="-122"/>
                <a:ea typeface="MyFont" panose="02010609030101010101" charset="-122"/>
              </a:rPr>
              <a:t>while</a:t>
            </a:r>
            <a:r>
              <a:rPr lang="en-US" altLang="zh-CN" sz="1600" b="0">
                <a:solidFill>
                  <a:srgbClr val="000000"/>
                </a:solidFill>
                <a:latin typeface="MyFont" panose="02010609030101010101" charset="-122"/>
                <a:ea typeface="MyFont" panose="02010609030101010101" charset="-122"/>
              </a:rPr>
              <a:t>(i </a:t>
            </a:r>
            <a:r>
              <a:rPr lang="en-US" altLang="zh-CN" sz="1600" b="0">
                <a:solidFill>
                  <a:srgbClr val="FF0000"/>
                </a:solidFill>
                <a:latin typeface="MyFont" panose="02010609030101010101" charset="-122"/>
                <a:ea typeface="MyFont" panose="02010609030101010101" charset="-122"/>
              </a:rPr>
              <a:t>&lt;</a:t>
            </a:r>
            <a:r>
              <a:rPr lang="en-US" altLang="zh-CN" sz="1600" b="0">
                <a:solidFill>
                  <a:srgbClr val="000000"/>
                </a:solidFill>
                <a:latin typeface="MyFont" panose="02010609030101010101" charset="-122"/>
                <a:ea typeface="MyFont" panose="02010609030101010101" charset="-122"/>
              </a:rPr>
              <a:t> n)</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r>
              <a:rPr lang="en-US" altLang="zh-CN" sz="1600" b="0">
                <a:solidFill>
                  <a:srgbClr val="AF00DB"/>
                </a:solidFill>
                <a:latin typeface="MyFont" panose="02010609030101010101" charset="-122"/>
                <a:ea typeface="MyFont" panose="02010609030101010101" charset="-122"/>
              </a:rPr>
              <a:t>return</a:t>
            </a:r>
            <a:r>
              <a:rPr lang="en-US" altLang="zh-CN" sz="1600" b="0">
                <a:solidFill>
                  <a:srgbClr val="000000"/>
                </a:solidFill>
                <a:latin typeface="MyFont" panose="02010609030101010101" charset="-122"/>
                <a:ea typeface="MyFont" panose="02010609030101010101" charset="-122"/>
              </a:rPr>
              <a:t> s</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p:txBody>
      </p:sp>
      <p:sp>
        <p:nvSpPr>
          <p:cNvPr id="5" name="文本框 4"/>
          <p:cNvSpPr txBox="1"/>
          <p:nvPr/>
        </p:nvSpPr>
        <p:spPr>
          <a:xfrm>
            <a:off x="4759008" y="3014028"/>
            <a:ext cx="2667635" cy="2241550"/>
          </a:xfrm>
          <a:prstGeom prst="rect">
            <a:avLst/>
          </a:prstGeom>
        </p:spPr>
        <p:txBody>
          <a:bodyPr wrap="square">
            <a:spAutoFit/>
          </a:bodyPr>
          <a:p>
            <a:pPr>
              <a:lnSpc>
                <a:spcPts val="1650"/>
              </a:lnSpc>
            </a:pPr>
            <a:r>
              <a:rPr lang="en-US" altLang="zh-CN" sz="1600" b="0">
                <a:solidFill>
                  <a:srgbClr val="AF00DB"/>
                </a:solidFill>
                <a:latin typeface="MyFont" panose="02010609030101010101" charset="-122"/>
                <a:ea typeface="MyFont" panose="02010609030101010101" charset="-122"/>
              </a:rPr>
              <a:t>def </a:t>
            </a:r>
            <a:r>
              <a:rPr lang="en-US" altLang="zh-CN" sz="1600" b="1">
                <a:solidFill>
                  <a:srgbClr val="000000"/>
                </a:solidFill>
                <a:latin typeface="MyFont" panose="02010609030101010101" charset="-122"/>
                <a:ea typeface="MyFont" panose="02010609030101010101" charset="-122"/>
              </a:rPr>
              <a:t>sum_without_jit</a:t>
            </a:r>
            <a:r>
              <a:rPr lang="en-US" altLang="zh-CN" sz="1600" b="0">
                <a:solidFill>
                  <a:srgbClr val="000000"/>
                </a:solidFill>
                <a:latin typeface="MyFont" panose="02010609030101010101" charset="-122"/>
                <a:ea typeface="MyFont" panose="02010609030101010101" charset="-122"/>
              </a:rPr>
              <a:t>(v) {</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  s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0F</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  i </a:t>
            </a:r>
            <a:r>
              <a:rPr lang="en-US" altLang="zh-CN" sz="1600" b="0">
                <a:solidFill>
                  <a:srgbClr val="FF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0</a:t>
            </a:r>
            <a:endParaRPr lang="en-US" altLang="zh-CN" sz="1600" b="0">
              <a:solidFill>
                <a:srgbClr val="00A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  n </a:t>
            </a:r>
            <a:r>
              <a:rPr lang="en-US" altLang="zh-CN" sz="1600" b="0">
                <a:solidFill>
                  <a:srgbClr val="FF0000"/>
                </a:solidFill>
                <a:latin typeface="MyFont" panose="02010609030101010101" charset="-122"/>
                <a:ea typeface="MyFont" panose="02010609030101010101" charset="-122"/>
              </a:rPr>
              <a:t>= </a:t>
            </a:r>
            <a:r>
              <a:rPr lang="en-US" altLang="zh-CN" sz="1600" b="1">
                <a:solidFill>
                  <a:srgbClr val="000000"/>
                </a:solidFill>
                <a:latin typeface="MyFont" panose="02010609030101010101" charset="-122"/>
                <a:ea typeface="MyFont" panose="02010609030101010101" charset="-122"/>
              </a:rPr>
              <a:t>size</a:t>
            </a:r>
            <a:r>
              <a:rPr lang="en-US" altLang="zh-CN" sz="1600" b="0">
                <a:solidFill>
                  <a:srgbClr val="000000"/>
                </a:solidFill>
                <a:latin typeface="MyFont" panose="02010609030101010101" charset="-122"/>
                <a:ea typeface="MyFont" panose="02010609030101010101" charset="-122"/>
              </a:rPr>
              <a:t>(v)</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r>
              <a:rPr lang="en-US" altLang="zh-CN" sz="1600" b="0">
                <a:solidFill>
                  <a:srgbClr val="AF00DB"/>
                </a:solidFill>
                <a:latin typeface="MyFont" panose="02010609030101010101" charset="-122"/>
                <a:ea typeface="MyFont" panose="02010609030101010101" charset="-122"/>
              </a:rPr>
              <a:t>do</a:t>
            </a:r>
            <a:r>
              <a:rPr lang="en-US" altLang="zh-CN" sz="1600" b="0">
                <a:solidFill>
                  <a:srgbClr val="000000"/>
                </a:solidFill>
                <a:latin typeface="MyFont" panose="02010609030101010101" charset="-122"/>
                <a:ea typeface="MyFont" panose="02010609030101010101" charset="-122"/>
              </a:rPr>
              <a:t> {</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    s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v[i]</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    i </a:t>
            </a:r>
            <a:r>
              <a:rPr lang="en-US" altLang="zh-CN" sz="1600" b="0">
                <a:solidFill>
                  <a:srgbClr val="FF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1</a:t>
            </a:r>
            <a:endParaRPr lang="en-US" altLang="zh-CN" sz="1600" b="0">
              <a:solidFill>
                <a:srgbClr val="00A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  } </a:t>
            </a:r>
            <a:r>
              <a:rPr lang="en-US" altLang="zh-CN" sz="1600" b="1">
                <a:solidFill>
                  <a:srgbClr val="000000"/>
                </a:solidFill>
                <a:latin typeface="MyFont" panose="02010609030101010101" charset="-122"/>
                <a:ea typeface="MyFont" panose="02010609030101010101" charset="-122"/>
              </a:rPr>
              <a:t>while</a:t>
            </a:r>
            <a:r>
              <a:rPr lang="en-US" altLang="zh-CN" sz="1600" b="0">
                <a:solidFill>
                  <a:srgbClr val="000000"/>
                </a:solidFill>
                <a:latin typeface="MyFont" panose="02010609030101010101" charset="-122"/>
                <a:ea typeface="MyFont" panose="02010609030101010101" charset="-122"/>
              </a:rPr>
              <a:t>(i </a:t>
            </a:r>
            <a:r>
              <a:rPr lang="en-US" altLang="zh-CN" sz="1600" b="0">
                <a:solidFill>
                  <a:srgbClr val="FF0000"/>
                </a:solidFill>
                <a:latin typeface="MyFont" panose="02010609030101010101" charset="-122"/>
                <a:ea typeface="MyFont" panose="02010609030101010101" charset="-122"/>
              </a:rPr>
              <a:t>&lt;</a:t>
            </a:r>
            <a:r>
              <a:rPr lang="en-US" altLang="zh-CN" sz="1600" b="0">
                <a:solidFill>
                  <a:srgbClr val="000000"/>
                </a:solidFill>
                <a:latin typeface="MyFont" panose="02010609030101010101" charset="-122"/>
                <a:ea typeface="MyFont" panose="02010609030101010101" charset="-122"/>
              </a:rPr>
              <a:t> n)</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  </a:t>
            </a:r>
            <a:r>
              <a:rPr lang="en-US" altLang="zh-CN" sz="1600" b="0">
                <a:solidFill>
                  <a:srgbClr val="AF00DB"/>
                </a:solidFill>
                <a:latin typeface="MyFont" panose="02010609030101010101" charset="-122"/>
                <a:ea typeface="MyFont" panose="02010609030101010101" charset="-122"/>
              </a:rPr>
              <a:t>return</a:t>
            </a:r>
            <a:r>
              <a:rPr lang="en-US" altLang="zh-CN" sz="1600" b="0">
                <a:solidFill>
                  <a:srgbClr val="000000"/>
                </a:solidFill>
                <a:latin typeface="MyFont" panose="02010609030101010101" charset="-122"/>
                <a:ea typeface="MyFont" panose="02010609030101010101" charset="-122"/>
              </a:rPr>
              <a:t> s</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p:txBody>
      </p:sp>
      <p:sp>
        <p:nvSpPr>
          <p:cNvPr id="7" name="矩形 6"/>
          <p:cNvSpPr/>
          <p:nvPr>
            <p:custDataLst>
              <p:tags r:id="rId3"/>
            </p:custDataLst>
          </p:nvPr>
        </p:nvSpPr>
        <p:spPr>
          <a:xfrm>
            <a:off x="4671695" y="2680970"/>
            <a:ext cx="2842260" cy="290766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6" name="矩形 5"/>
          <p:cNvSpPr/>
          <p:nvPr>
            <p:custDataLst>
              <p:tags r:id="rId4"/>
            </p:custDataLst>
          </p:nvPr>
        </p:nvSpPr>
        <p:spPr>
          <a:xfrm>
            <a:off x="7859395" y="2680970"/>
            <a:ext cx="2531745" cy="290703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8" name="文本框 7"/>
          <p:cNvSpPr txBox="1"/>
          <p:nvPr/>
        </p:nvSpPr>
        <p:spPr>
          <a:xfrm>
            <a:off x="7859395" y="5760085"/>
            <a:ext cx="2531110" cy="521970"/>
          </a:xfrm>
          <a:prstGeom prst="rect">
            <a:avLst/>
          </a:prstGeom>
        </p:spPr>
        <p:txBody>
          <a:bodyPr wrap="square">
            <a:spAutoFit/>
          </a:bodyPr>
          <a:p>
            <a:pPr marL="0" indent="0"/>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在自定义函数前面添加 </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@jit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修饰符来定义 </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JIT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a:t>
            </a:r>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1" name="椭圆 10"/>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5"/>
    </p:custData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JIT </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案例</a:t>
            </a: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1</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：无穷级数求和</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996315" y="897255"/>
            <a:ext cx="9572625" cy="829945"/>
          </a:xfrm>
          <a:prstGeom prst="rect">
            <a:avLst/>
          </a:prstGeom>
        </p:spPr>
        <p:txBody>
          <a:bodyPr wrap="square">
            <a:spAutoFit/>
          </a:bodyPr>
          <a:p>
            <a:pPr indent="0" fontAlgn="auto">
              <a:lnSpc>
                <a:spcPct val="150000"/>
              </a:lnSpc>
            </a:pPr>
            <a:r>
              <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有一个数列</a:t>
            </a:r>
            <a:r>
              <a:rPr lang="en-US" altLang="zh-CN"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λ</a:t>
            </a:r>
            <a:r>
              <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，其表达式如下：</a:t>
            </a:r>
            <a:endPar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pPr>
            <a:endPar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13" name="图片 12"/>
          <p:cNvPicPr>
            <a:picLocks noChangeAspect="1"/>
          </p:cNvPicPr>
          <p:nvPr/>
        </p:nvPicPr>
        <p:blipFill>
          <a:blip r:embed="rId3"/>
          <a:stretch>
            <a:fillRect/>
          </a:stretch>
        </p:blipFill>
        <p:spPr>
          <a:xfrm>
            <a:off x="4095115" y="739140"/>
            <a:ext cx="2714625" cy="866775"/>
          </a:xfrm>
          <a:prstGeom prst="rect">
            <a:avLst/>
          </a:prstGeom>
        </p:spPr>
      </p:pic>
      <p:sp>
        <p:nvSpPr>
          <p:cNvPr id="15" name="文本框 14"/>
          <p:cNvSpPr txBox="1"/>
          <p:nvPr/>
        </p:nvSpPr>
        <p:spPr>
          <a:xfrm>
            <a:off x="1055370" y="1696720"/>
            <a:ext cx="8279765" cy="1076325"/>
          </a:xfrm>
          <a:prstGeom prst="rect">
            <a:avLst/>
          </a:prstGeom>
        </p:spPr>
        <p:txBody>
          <a:bodyPr wrap="square">
            <a:spAutoFit/>
          </a:bodyPr>
          <a:p>
            <a:pPr indent="0" fontAlgn="auto">
              <a:lnSpc>
                <a:spcPct val="100000"/>
              </a:lnSpc>
            </a:pPr>
            <a:r>
              <a:rPr lang="en-US" altLang="zh-CN" sz="1600" b="0">
                <a:solidFill>
                  <a:srgbClr val="AA6F00"/>
                </a:solidFill>
                <a:latin typeface="MyFont" panose="02010609030101010101" charset="-122"/>
                <a:ea typeface="MyFont" panose="02010609030101010101" charset="-122"/>
              </a:rPr>
              <a:t>@jit</a:t>
            </a:r>
            <a:endParaRPr lang="en-US" altLang="zh-CN" sz="1600" b="0">
              <a:solidFill>
                <a:srgbClr val="AA6F00"/>
              </a:solidFill>
              <a:latin typeface="MyFont" panose="02010609030101010101" charset="-122"/>
              <a:ea typeface="MyFont" panose="02010609030101010101" charset="-122"/>
            </a:endParaRPr>
          </a:p>
          <a:p>
            <a:pPr indent="0" fontAlgn="auto">
              <a:lnSpc>
                <a:spcPct val="100000"/>
              </a:lnSpc>
            </a:pPr>
            <a:r>
              <a:rPr lang="en-US" altLang="zh-CN" sz="1600" b="0">
                <a:solidFill>
                  <a:srgbClr val="AF00DB"/>
                </a:solidFill>
                <a:latin typeface="MyFont" panose="02010609030101010101" charset="-122"/>
                <a:ea typeface="MyFont" panose="02010609030101010101" charset="-122"/>
              </a:rPr>
              <a:t>def </a:t>
            </a:r>
            <a:r>
              <a:rPr lang="en-US" altLang="zh-CN" sz="1600" b="1">
                <a:solidFill>
                  <a:srgbClr val="000000"/>
                </a:solidFill>
                <a:latin typeface="MyFont" panose="02010609030101010101" charset="-122"/>
                <a:ea typeface="MyFont" panose="02010609030101010101" charset="-122"/>
              </a:rPr>
              <a:t>calculateLambdaKTilde</a:t>
            </a:r>
            <a:r>
              <a:rPr lang="en-US" altLang="zh-CN" sz="1600" b="0">
                <a:solidFill>
                  <a:srgbClr val="000000"/>
                </a:solidFill>
                <a:latin typeface="MyFont" panose="02010609030101010101" charset="-122"/>
                <a:ea typeface="MyFont" panose="02010609030101010101" charset="-122"/>
              </a:rPr>
              <a:t>(muTilde, sigma2, h2, k){</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r>
              <a:rPr lang="en-US" altLang="zh-CN" sz="1600" b="0">
                <a:solidFill>
                  <a:srgbClr val="AF00DB"/>
                </a:solidFill>
                <a:latin typeface="MyFont" panose="02010609030101010101" charset="-122"/>
                <a:ea typeface="MyFont" panose="02010609030101010101" charset="-122"/>
              </a:rPr>
              <a:t>return</a:t>
            </a:r>
            <a:r>
              <a:rPr lang="en-US" altLang="zh-CN" sz="1600" b="0">
                <a:solidFill>
                  <a:srgbClr val="000000"/>
                </a:solidFill>
                <a:latin typeface="MyFont" panose="02010609030101010101" charset="-122"/>
                <a:ea typeface="MyFont" panose="02010609030101010101" charset="-122"/>
              </a:rPr>
              <a:t> (muTilde </a:t>
            </a:r>
            <a:r>
              <a:rPr lang="en-US" altLang="zh-CN" sz="1600" b="0">
                <a:solidFill>
                  <a:srgbClr val="FF0000"/>
                </a:solidFill>
                <a:latin typeface="MyFont" panose="02010609030101010101" charset="-122"/>
                <a:ea typeface="MyFont" panose="02010609030101010101" charset="-122"/>
              </a:rPr>
              <a:t>* </a:t>
            </a:r>
            <a:r>
              <a:rPr lang="en-US" altLang="zh-CN" sz="1600" b="0">
                <a:solidFill>
                  <a:srgbClr val="000000"/>
                </a:solidFill>
                <a:latin typeface="MyFont" panose="02010609030101010101" charset="-122"/>
                <a:ea typeface="MyFont" panose="02010609030101010101" charset="-122"/>
              </a:rPr>
              <a:t>muTilde \ sigma2 </a:t>
            </a:r>
            <a:r>
              <a:rPr lang="en-US" altLang="zh-CN" sz="1600" b="0">
                <a:solidFill>
                  <a:srgbClr val="FF0000"/>
                </a:solidFill>
                <a:latin typeface="MyFont" panose="02010609030101010101" charset="-122"/>
                <a:ea typeface="MyFont" panose="02010609030101010101" charset="-122"/>
              </a:rPr>
              <a:t>+ </a:t>
            </a:r>
            <a:r>
              <a:rPr lang="en-US" altLang="zh-CN" sz="1600" b="1">
                <a:solidFill>
                  <a:srgbClr val="000000"/>
                </a:solidFill>
                <a:latin typeface="MyFont" panose="02010609030101010101" charset="-122"/>
                <a:ea typeface="MyFont" panose="02010609030101010101" charset="-122"/>
              </a:rPr>
              <a:t>square</a:t>
            </a:r>
            <a:r>
              <a:rPr lang="en-US" altLang="zh-CN" sz="1600" b="0">
                <a:solidFill>
                  <a:srgbClr val="000000"/>
                </a:solidFill>
                <a:latin typeface="MyFont" panose="02010609030101010101" charset="-122"/>
                <a:ea typeface="MyFont" panose="02010609030101010101" charset="-122"/>
              </a:rPr>
              <a:t>(k </a:t>
            </a:r>
            <a:r>
              <a:rPr lang="en-US" altLang="zh-CN" sz="1600" b="0">
                <a:solidFill>
                  <a:srgbClr val="FF0000"/>
                </a:solidFill>
                <a:latin typeface="MyFont" panose="02010609030101010101" charset="-122"/>
                <a:ea typeface="MyFont" panose="02010609030101010101" charset="-122"/>
              </a:rPr>
              <a:t>* </a:t>
            </a:r>
            <a:r>
              <a:rPr lang="en-US" altLang="zh-CN" sz="1600" b="0">
                <a:solidFill>
                  <a:srgbClr val="0000EE"/>
                </a:solidFill>
                <a:latin typeface="MyFont" panose="02010609030101010101" charset="-122"/>
                <a:ea typeface="MyFont" panose="02010609030101010101" charset="-122"/>
              </a:rPr>
              <a:t>pi </a:t>
            </a:r>
            <a:r>
              <a:rPr lang="en-US" altLang="zh-CN" sz="1600" b="0">
                <a:solidFill>
                  <a:srgbClr val="000000"/>
                </a:solidFill>
                <a:latin typeface="MyFont" panose="02010609030101010101" charset="-122"/>
                <a:ea typeface="MyFont" panose="02010609030101010101" charset="-122"/>
              </a:rPr>
              <a:t>\ h2) </a:t>
            </a:r>
            <a:r>
              <a:rPr lang="en-US" altLang="zh-CN" sz="1600" b="0">
                <a:solidFill>
                  <a:srgbClr val="FF0000"/>
                </a:solidFill>
                <a:latin typeface="MyFont" panose="02010609030101010101" charset="-122"/>
                <a:ea typeface="MyFont" panose="02010609030101010101" charset="-122"/>
              </a:rPr>
              <a:t>* </a:t>
            </a:r>
            <a:r>
              <a:rPr lang="en-US" altLang="zh-CN" sz="1600" b="0">
                <a:solidFill>
                  <a:srgbClr val="000000"/>
                </a:solidFill>
                <a:latin typeface="MyFont" panose="02010609030101010101" charset="-122"/>
                <a:ea typeface="MyFont" panose="02010609030101010101" charset="-122"/>
              </a:rPr>
              <a:t>sigma2) \ </a:t>
            </a:r>
            <a:r>
              <a:rPr lang="en-US" altLang="zh-CN" sz="1600" b="0">
                <a:solidFill>
                  <a:srgbClr val="00A000"/>
                </a:solidFill>
                <a:latin typeface="MyFont" panose="02010609030101010101" charset="-122"/>
                <a:ea typeface="MyFont" panose="02010609030101010101" charset="-122"/>
              </a:rPr>
              <a:t>2</a:t>
            </a:r>
            <a:endParaRPr lang="en-US" altLang="zh-CN" sz="1600" b="0">
              <a:solidFill>
                <a:srgbClr val="00A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p:txBody>
      </p:sp>
      <p:sp>
        <p:nvSpPr>
          <p:cNvPr id="16" name="矩形 15"/>
          <p:cNvSpPr/>
          <p:nvPr>
            <p:custDataLst>
              <p:tags r:id="rId4"/>
            </p:custDataLst>
          </p:nvPr>
        </p:nvSpPr>
        <p:spPr>
          <a:xfrm>
            <a:off x="1055370" y="1586865"/>
            <a:ext cx="10211435" cy="129603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17" name="文本框 16"/>
          <p:cNvSpPr txBox="1"/>
          <p:nvPr/>
        </p:nvSpPr>
        <p:spPr>
          <a:xfrm>
            <a:off x="1041400" y="3035300"/>
            <a:ext cx="7949565" cy="33718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对于两个更复杂的数列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和数列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B</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，它们依赖上面的数列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λ</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，表达式如下：</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18" name="图片 17"/>
          <p:cNvPicPr>
            <a:picLocks noChangeAspect="1"/>
          </p:cNvPicPr>
          <p:nvPr/>
        </p:nvPicPr>
        <p:blipFill>
          <a:blip r:embed="rId5"/>
          <a:stretch>
            <a:fillRect/>
          </a:stretch>
        </p:blipFill>
        <p:spPr>
          <a:xfrm>
            <a:off x="1041400" y="3392170"/>
            <a:ext cx="4979670" cy="731520"/>
          </a:xfrm>
          <a:prstGeom prst="rect">
            <a:avLst/>
          </a:prstGeom>
        </p:spPr>
      </p:pic>
      <p:pic>
        <p:nvPicPr>
          <p:cNvPr id="19" name="图片 18"/>
          <p:cNvPicPr>
            <a:picLocks noChangeAspect="1"/>
          </p:cNvPicPr>
          <p:nvPr/>
        </p:nvPicPr>
        <p:blipFill>
          <a:blip r:embed="rId6"/>
          <a:stretch>
            <a:fillRect/>
          </a:stretch>
        </p:blipFill>
        <p:spPr>
          <a:xfrm>
            <a:off x="6225540" y="3501390"/>
            <a:ext cx="4343400" cy="638175"/>
          </a:xfrm>
          <a:prstGeom prst="rect">
            <a:avLst/>
          </a:prstGeom>
        </p:spPr>
      </p:pic>
      <p:sp>
        <p:nvSpPr>
          <p:cNvPr id="20" name="文本框 19"/>
          <p:cNvSpPr txBox="1"/>
          <p:nvPr/>
        </p:nvSpPr>
        <p:spPr>
          <a:xfrm>
            <a:off x="1041400" y="4179570"/>
            <a:ext cx="4979670" cy="2280285"/>
          </a:xfrm>
          <a:prstGeom prst="rect">
            <a:avLst/>
          </a:prstGeom>
        </p:spPr>
        <p:txBody>
          <a:bodyPr>
            <a:noAutofit/>
          </a:bodyPr>
          <a:p>
            <a:pPr indent="0" fontAlgn="auto">
              <a:lnSpc>
                <a:spcPct val="100000"/>
              </a:lnSpc>
            </a:pPr>
            <a:r>
              <a:rPr lang="en-US" altLang="zh-CN" sz="1400" b="0">
                <a:solidFill>
                  <a:srgbClr val="000000"/>
                </a:solidFill>
                <a:latin typeface="MyFont" panose="02010609030101010101" charset="-122"/>
                <a:ea typeface="MyFont" panose="02010609030101010101" charset="-122"/>
              </a:rPr>
              <a:t>/* Ak</a:t>
            </a:r>
            <a:r>
              <a:rPr lang="zh-CN" altLang="en-US" sz="1400" b="0">
                <a:solidFill>
                  <a:srgbClr val="000000"/>
                </a:solidFill>
                <a:latin typeface="MyFont" panose="02010609030101010101" charset="-122"/>
                <a:ea typeface="MyFont" panose="02010609030101010101" charset="-122"/>
              </a:rPr>
              <a:t>数列 </a:t>
            </a:r>
            <a:r>
              <a:rPr lang="en-US" altLang="zh-CN" sz="1400" b="0">
                <a:solidFill>
                  <a:srgbClr val="000000"/>
                </a:solidFill>
                <a:latin typeface="MyFont" panose="02010609030101010101" charset="-122"/>
                <a:ea typeface="MyFont" panose="02010609030101010101" charset="-122"/>
              </a:rPr>
              <a: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AA6F00"/>
                </a:solidFill>
                <a:latin typeface="MyFont" panose="02010609030101010101" charset="-122"/>
                <a:ea typeface="MyFont" panose="02010609030101010101" charset="-122"/>
              </a:rPr>
              <a:t>@jit</a:t>
            </a:r>
            <a:endParaRPr lang="en-US" altLang="zh-CN" sz="1400" b="0">
              <a:solidFill>
                <a:srgbClr val="AA6F00"/>
              </a:solidFill>
              <a:latin typeface="MyFont" panose="02010609030101010101" charset="-122"/>
              <a:ea typeface="MyFont" panose="02010609030101010101" charset="-122"/>
            </a:endParaRPr>
          </a:p>
          <a:p>
            <a:pPr indent="0" fontAlgn="auto">
              <a:lnSpc>
                <a:spcPct val="100000"/>
              </a:lnSpc>
            </a:pPr>
            <a:r>
              <a:rPr lang="en-US" altLang="zh-CN" sz="1400" b="0">
                <a:solidFill>
                  <a:srgbClr val="AF00DB"/>
                </a:solidFill>
                <a:latin typeface="MyFont" panose="02010609030101010101" charset="-122"/>
                <a:ea typeface="MyFont" panose="02010609030101010101" charset="-122"/>
              </a:rPr>
              <a:t>def </a:t>
            </a:r>
            <a:r>
              <a:rPr lang="en-US" altLang="zh-CN" sz="1400" b="1">
                <a:solidFill>
                  <a:srgbClr val="000000"/>
                </a:solidFill>
                <a:latin typeface="MyFont" panose="02010609030101010101" charset="-122"/>
                <a:ea typeface="MyFont" panose="02010609030101010101" charset="-122"/>
              </a:rPr>
              <a:t>calculateAK</a:t>
            </a:r>
            <a:r>
              <a:rPr lang="en-US" altLang="zh-CN" sz="1400" b="0">
                <a:solidFill>
                  <a:srgbClr val="000000"/>
                </a:solidFill>
                <a:latin typeface="MyFont" panose="02010609030101010101" charset="-122"/>
                <a:ea typeface="MyFont" panose="02010609030101010101" charset="-122"/>
              </a:rPr>
              <a:t>(muTilde, sigma2, h2, h2r, xTauResetR, T, tauReset, k){</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lambdaKTilde </a:t>
            </a:r>
            <a:r>
              <a:rPr lang="en-US" altLang="zh-CN" sz="1400" b="0">
                <a:solidFill>
                  <a:srgbClr val="FF0000"/>
                </a:solidFill>
                <a:latin typeface="MyFont" panose="02010609030101010101" charset="-122"/>
                <a:ea typeface="MyFont" panose="02010609030101010101" charset="-122"/>
              </a:rPr>
              <a:t>= </a:t>
            </a:r>
            <a:r>
              <a:rPr lang="en-US" altLang="zh-CN" sz="1400" b="1">
                <a:solidFill>
                  <a:srgbClr val="000000"/>
                </a:solidFill>
                <a:latin typeface="MyFont" panose="02010609030101010101" charset="-122"/>
                <a:ea typeface="MyFont" panose="02010609030101010101" charset="-122"/>
              </a:rPr>
              <a:t>calculateLambdaKTilde</a:t>
            </a:r>
            <a:r>
              <a:rPr lang="en-US" altLang="zh-CN" sz="1400" b="0">
                <a:solidFill>
                  <a:srgbClr val="000000"/>
                </a:solidFill>
                <a:latin typeface="MyFont" panose="02010609030101010101" charset="-122"/>
                <a:ea typeface="MyFont" panose="02010609030101010101" charset="-122"/>
              </a:rPr>
              <a:t>(muTilde, sigma2, h2, k)</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a:t>
            </a:r>
            <a:r>
              <a:rPr lang="en-US" altLang="zh-CN" sz="1400" b="0">
                <a:solidFill>
                  <a:srgbClr val="AF00DB"/>
                </a:solidFill>
                <a:latin typeface="MyFont" panose="02010609030101010101" charset="-122"/>
                <a:ea typeface="MyFont" panose="02010609030101010101" charset="-122"/>
              </a:rPr>
              <a:t>return </a:t>
            </a:r>
            <a:r>
              <a:rPr lang="en-US" altLang="zh-CN" sz="1400" b="1">
                <a:solidFill>
                  <a:srgbClr val="000000"/>
                </a:solidFill>
                <a:latin typeface="MyFont" panose="02010609030101010101" charset="-122"/>
                <a:ea typeface="MyFont" panose="02010609030101010101" charset="-122"/>
              </a:rPr>
              <a:t>exp</a:t>
            </a:r>
            <a:r>
              <a:rPr lang="en-US" altLang="zh-CN" sz="1400" b="0">
                <a:solidFill>
                  <a:srgbClr val="000000"/>
                </a:solidFill>
                <a:latin typeface="MyFont" panose="02010609030101010101" charset="-122"/>
                <a:ea typeface="MyFont" panose="02010609030101010101" charset="-122"/>
              </a:rPr>
              <a:t>(</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lambdaKTilde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0000"/>
                </a:solidFill>
                <a:latin typeface="MyFont" panose="02010609030101010101" charset="-122"/>
                <a:ea typeface="MyFont" panose="02010609030101010101" charset="-122"/>
              </a:rPr>
              <a:t>(T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0000"/>
                </a:solidFill>
                <a:latin typeface="MyFont" panose="02010609030101010101" charset="-122"/>
                <a:ea typeface="MyFont" panose="02010609030101010101" charset="-122"/>
              </a:rPr>
              <a:t>tauReset)) \ lambdaKTilde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0000"/>
                </a:solidFill>
                <a:latin typeface="MyFont" panose="02010609030101010101" charset="-122"/>
                <a:ea typeface="MyFont" panose="02010609030101010101" charset="-122"/>
              </a:rPr>
              <a:t>k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00EE"/>
                </a:solidFill>
                <a:latin typeface="MyFont" panose="02010609030101010101" charset="-122"/>
                <a:ea typeface="MyFont" panose="02010609030101010101" charset="-122"/>
              </a:rPr>
              <a:t>pi </a:t>
            </a:r>
            <a:r>
              <a:rPr lang="en-US" altLang="zh-CN" sz="1400" b="0">
                <a:solidFill>
                  <a:srgbClr val="FF0000"/>
                </a:solidFill>
                <a:latin typeface="MyFont" panose="02010609030101010101" charset="-122"/>
                <a:ea typeface="MyFont" panose="02010609030101010101" charset="-122"/>
              </a:rPr>
              <a:t>* </a:t>
            </a:r>
            <a:r>
              <a:rPr lang="en-US" altLang="zh-CN" sz="1400" b="1">
                <a:solidFill>
                  <a:srgbClr val="000000"/>
                </a:solidFill>
                <a:latin typeface="MyFont" panose="02010609030101010101" charset="-122"/>
                <a:ea typeface="MyFont" panose="02010609030101010101" charset="-122"/>
              </a:rPr>
              <a:t>sin</a:t>
            </a:r>
            <a:r>
              <a:rPr lang="en-US" altLang="zh-CN" sz="1400" b="0">
                <a:solidFill>
                  <a:srgbClr val="000000"/>
                </a:solidFill>
                <a:latin typeface="MyFont" panose="02010609030101010101" charset="-122"/>
                <a:ea typeface="MyFont" panose="02010609030101010101" charset="-122"/>
              </a:rPr>
              <a:t>(k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00EE"/>
                </a:solidFill>
                <a:latin typeface="MyFont" panose="02010609030101010101" charset="-122"/>
                <a:ea typeface="MyFont" panose="02010609030101010101" charset="-122"/>
              </a:rPr>
              <a:t>pi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0000"/>
                </a:solidFill>
                <a:latin typeface="MyFont" panose="02010609030101010101" charset="-122"/>
                <a:ea typeface="MyFont" panose="02010609030101010101" charset="-122"/>
              </a:rPr>
              <a:t>(h2r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0000"/>
                </a:solidFill>
                <a:latin typeface="MyFont" panose="02010609030101010101" charset="-122"/>
                <a:ea typeface="MyFont" panose="02010609030101010101" charset="-122"/>
              </a:rPr>
              <a:t>xTauResetR) \ h2r)</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endParaRPr lang="en-US" altLang="zh-CN" sz="1400" b="0">
              <a:solidFill>
                <a:srgbClr val="000000"/>
              </a:solidFill>
              <a:latin typeface="MyFont" panose="02010609030101010101" charset="-122"/>
              <a:ea typeface="MyFont" panose="02010609030101010101" charset="-122"/>
            </a:endParaRPr>
          </a:p>
        </p:txBody>
      </p:sp>
      <p:sp>
        <p:nvSpPr>
          <p:cNvPr id="21" name="文本框 20"/>
          <p:cNvSpPr txBox="1"/>
          <p:nvPr/>
        </p:nvSpPr>
        <p:spPr>
          <a:xfrm>
            <a:off x="6225540" y="4170045"/>
            <a:ext cx="5040630" cy="2245360"/>
          </a:xfrm>
          <a:prstGeom prst="rect">
            <a:avLst/>
          </a:prstGeom>
          <a:noFill/>
        </p:spPr>
        <p:txBody>
          <a:bodyPr wrap="square" rtlCol="0" anchor="t">
            <a:spAutoFit/>
          </a:bodyPr>
          <a:p>
            <a:pPr indent="0" fontAlgn="auto">
              <a:lnSpc>
                <a:spcPct val="100000"/>
              </a:lnSpc>
            </a:pPr>
            <a:r>
              <a:rPr lang="en-US" altLang="zh-CN" sz="1400">
                <a:solidFill>
                  <a:srgbClr val="000000"/>
                </a:solidFill>
                <a:latin typeface="MyFont" panose="02010609030101010101" charset="-122"/>
                <a:ea typeface="MyFont" panose="02010609030101010101" charset="-122"/>
                <a:sym typeface="+mn-ea"/>
              </a:rPr>
              <a:t>/* Bk</a:t>
            </a:r>
            <a:r>
              <a:rPr lang="zh-CN" altLang="en-US" sz="1400">
                <a:solidFill>
                  <a:srgbClr val="000000"/>
                </a:solidFill>
                <a:latin typeface="MyFont" panose="02010609030101010101" charset="-122"/>
                <a:ea typeface="MyFont" panose="02010609030101010101" charset="-122"/>
                <a:sym typeface="+mn-ea"/>
              </a:rPr>
              <a:t>数列 </a:t>
            </a:r>
            <a:r>
              <a:rPr lang="en-US" altLang="zh-CN" sz="1400">
                <a:solidFill>
                  <a:srgbClr val="000000"/>
                </a:solidFill>
                <a:latin typeface="MyFont" panose="02010609030101010101" charset="-122"/>
                <a:ea typeface="MyFont" panose="02010609030101010101" charset="-122"/>
                <a:sym typeface="+mn-ea"/>
              </a:rPr>
              <a: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a:solidFill>
                  <a:srgbClr val="AA6F00"/>
                </a:solidFill>
                <a:latin typeface="MyFont" panose="02010609030101010101" charset="-122"/>
                <a:ea typeface="MyFont" panose="02010609030101010101" charset="-122"/>
                <a:sym typeface="+mn-ea"/>
              </a:rPr>
              <a:t>@jit</a:t>
            </a:r>
            <a:endParaRPr lang="en-US" altLang="zh-CN" sz="1400" b="0">
              <a:solidFill>
                <a:srgbClr val="AA6F00"/>
              </a:solidFill>
              <a:latin typeface="MyFont" panose="02010609030101010101" charset="-122"/>
              <a:ea typeface="MyFont" panose="02010609030101010101" charset="-122"/>
            </a:endParaRPr>
          </a:p>
          <a:p>
            <a:pPr indent="0" fontAlgn="auto">
              <a:lnSpc>
                <a:spcPct val="100000"/>
              </a:lnSpc>
            </a:pPr>
            <a:r>
              <a:rPr lang="en-US" altLang="zh-CN" sz="1400">
                <a:solidFill>
                  <a:srgbClr val="AF00DB"/>
                </a:solidFill>
                <a:latin typeface="MyFont" panose="02010609030101010101" charset="-122"/>
                <a:ea typeface="MyFont" panose="02010609030101010101" charset="-122"/>
                <a:sym typeface="+mn-ea"/>
              </a:rPr>
              <a:t>def </a:t>
            </a:r>
            <a:r>
              <a:rPr lang="en-US" altLang="zh-CN" sz="1400" b="1">
                <a:solidFill>
                  <a:srgbClr val="000000"/>
                </a:solidFill>
                <a:latin typeface="MyFont" panose="02010609030101010101" charset="-122"/>
                <a:ea typeface="MyFont" panose="02010609030101010101" charset="-122"/>
                <a:sym typeface="+mn-ea"/>
              </a:rPr>
              <a:t>calculateBK</a:t>
            </a:r>
            <a:r>
              <a:rPr lang="en-US" altLang="zh-CN" sz="1400">
                <a:solidFill>
                  <a:srgbClr val="000000"/>
                </a:solidFill>
                <a:latin typeface="MyFont" panose="02010609030101010101" charset="-122"/>
                <a:ea typeface="MyFont" panose="02010609030101010101" charset="-122"/>
                <a:sym typeface="+mn-ea"/>
              </a:rPr>
              <a:t>(muTilde, sigma2, h2, xt, t, tauReset, k)</a:t>
            </a:r>
            <a:endParaRPr lang="en-US" altLang="zh-CN" sz="1400">
              <a:solidFill>
                <a:srgbClr val="000000"/>
              </a:solidFill>
              <a:latin typeface="MyFont" panose="02010609030101010101" charset="-122"/>
              <a:ea typeface="MyFont" panose="02010609030101010101" charset="-122"/>
              <a:sym typeface="+mn-ea"/>
            </a:endParaRPr>
          </a:p>
          <a:p>
            <a:pPr indent="0" fontAlgn="auto">
              <a:lnSpc>
                <a:spcPct val="100000"/>
              </a:lnSpc>
            </a:pPr>
            <a:r>
              <a:rPr lang="en-US" altLang="zh-CN" sz="1400">
                <a:solidFill>
                  <a:srgbClr val="000000"/>
                </a:solidFill>
                <a:latin typeface="MyFont" panose="02010609030101010101" charset="-122"/>
                <a:ea typeface="MyFont" panose="02010609030101010101" charset="-122"/>
                <a:sym typeface="+mn-ea"/>
              </a:rPr>
              <a: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a:solidFill>
                  <a:srgbClr val="000000"/>
                </a:solidFill>
                <a:latin typeface="MyFont" panose="02010609030101010101" charset="-122"/>
                <a:ea typeface="MyFont" panose="02010609030101010101" charset="-122"/>
                <a:sym typeface="+mn-ea"/>
              </a:rPr>
              <a:t>    lambdaKTilde </a:t>
            </a:r>
            <a:r>
              <a:rPr lang="en-US" altLang="zh-CN" sz="1400">
                <a:solidFill>
                  <a:srgbClr val="FF0000"/>
                </a:solidFill>
                <a:latin typeface="MyFont" panose="02010609030101010101" charset="-122"/>
                <a:ea typeface="MyFont" panose="02010609030101010101" charset="-122"/>
                <a:sym typeface="+mn-ea"/>
              </a:rPr>
              <a:t>= </a:t>
            </a:r>
            <a:r>
              <a:rPr lang="en-US" altLang="zh-CN" sz="1400" b="1">
                <a:solidFill>
                  <a:srgbClr val="000000"/>
                </a:solidFill>
                <a:latin typeface="MyFont" panose="02010609030101010101" charset="-122"/>
                <a:ea typeface="MyFont" panose="02010609030101010101" charset="-122"/>
                <a:sym typeface="+mn-ea"/>
              </a:rPr>
              <a:t>calculateLambdaKTilde</a:t>
            </a:r>
            <a:r>
              <a:rPr lang="en-US" altLang="zh-CN" sz="1400">
                <a:solidFill>
                  <a:srgbClr val="000000"/>
                </a:solidFill>
                <a:latin typeface="MyFont" panose="02010609030101010101" charset="-122"/>
                <a:ea typeface="MyFont" panose="02010609030101010101" charset="-122"/>
                <a:sym typeface="+mn-ea"/>
              </a:rPr>
              <a:t>(muTilde, sigma2, h2, k)</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a:solidFill>
                  <a:srgbClr val="000000"/>
                </a:solidFill>
                <a:latin typeface="MyFont" panose="02010609030101010101" charset="-122"/>
                <a:ea typeface="MyFont" panose="02010609030101010101" charset="-122"/>
                <a:sym typeface="+mn-ea"/>
              </a:rPr>
              <a:t>    </a:t>
            </a:r>
            <a:r>
              <a:rPr lang="en-US" altLang="zh-CN" sz="1400">
                <a:solidFill>
                  <a:srgbClr val="AF00DB"/>
                </a:solidFill>
                <a:latin typeface="MyFont" panose="02010609030101010101" charset="-122"/>
                <a:ea typeface="MyFont" panose="02010609030101010101" charset="-122"/>
                <a:sym typeface="+mn-ea"/>
              </a:rPr>
              <a:t>return </a:t>
            </a:r>
            <a:r>
              <a:rPr lang="en-US" altLang="zh-CN" sz="1400" b="1">
                <a:solidFill>
                  <a:srgbClr val="000000"/>
                </a:solidFill>
                <a:latin typeface="MyFont" panose="02010609030101010101" charset="-122"/>
                <a:ea typeface="MyFont" panose="02010609030101010101" charset="-122"/>
                <a:sym typeface="+mn-ea"/>
              </a:rPr>
              <a:t>exp</a:t>
            </a:r>
            <a:r>
              <a:rPr lang="en-US" altLang="zh-CN" sz="1400">
                <a:solidFill>
                  <a:srgbClr val="000000"/>
                </a:solidFill>
                <a:latin typeface="MyFont" panose="02010609030101010101" charset="-122"/>
                <a:ea typeface="MyFont" panose="02010609030101010101" charset="-122"/>
                <a:sym typeface="+mn-ea"/>
              </a:rPr>
              <a:t>(</a:t>
            </a:r>
            <a:r>
              <a:rPr lang="en-US" altLang="zh-CN" sz="1400">
                <a:solidFill>
                  <a:srgbClr val="FF0000"/>
                </a:solidFill>
                <a:latin typeface="MyFont" panose="02010609030101010101" charset="-122"/>
                <a:ea typeface="MyFont" panose="02010609030101010101" charset="-122"/>
                <a:sym typeface="+mn-ea"/>
              </a:rPr>
              <a:t>-</a:t>
            </a:r>
            <a:r>
              <a:rPr lang="en-US" altLang="zh-CN" sz="1400">
                <a:solidFill>
                  <a:srgbClr val="000000"/>
                </a:solidFill>
                <a:latin typeface="MyFont" panose="02010609030101010101" charset="-122"/>
                <a:ea typeface="MyFont" panose="02010609030101010101" charset="-122"/>
                <a:sym typeface="+mn-ea"/>
              </a:rPr>
              <a:t>lambdaKTilde </a:t>
            </a:r>
            <a:r>
              <a:rPr lang="en-US" altLang="zh-CN" sz="1400">
                <a:solidFill>
                  <a:srgbClr val="FF0000"/>
                </a:solidFill>
                <a:latin typeface="MyFont" panose="02010609030101010101" charset="-122"/>
                <a:ea typeface="MyFont" panose="02010609030101010101" charset="-122"/>
                <a:sym typeface="+mn-ea"/>
              </a:rPr>
              <a:t>* </a:t>
            </a:r>
            <a:r>
              <a:rPr lang="en-US" altLang="zh-CN" sz="1400">
                <a:solidFill>
                  <a:srgbClr val="000000"/>
                </a:solidFill>
                <a:latin typeface="MyFont" panose="02010609030101010101" charset="-122"/>
                <a:ea typeface="MyFont" panose="02010609030101010101" charset="-122"/>
                <a:sym typeface="+mn-ea"/>
              </a:rPr>
              <a:t>(tauReset </a:t>
            </a:r>
            <a:r>
              <a:rPr lang="en-US" altLang="zh-CN" sz="1400">
                <a:solidFill>
                  <a:srgbClr val="FF0000"/>
                </a:solidFill>
                <a:latin typeface="MyFont" panose="02010609030101010101" charset="-122"/>
                <a:ea typeface="MyFont" panose="02010609030101010101" charset="-122"/>
                <a:sym typeface="+mn-ea"/>
              </a:rPr>
              <a:t>-</a:t>
            </a:r>
            <a:r>
              <a:rPr lang="en-US" altLang="zh-CN" sz="1400">
                <a:solidFill>
                  <a:srgbClr val="000000"/>
                </a:solidFill>
                <a:latin typeface="MyFont" panose="02010609030101010101" charset="-122"/>
                <a:ea typeface="MyFont" panose="02010609030101010101" charset="-122"/>
                <a:sym typeface="+mn-ea"/>
              </a:rPr>
              <a:t>t)) </a:t>
            </a:r>
            <a:r>
              <a:rPr lang="en-US" altLang="zh-CN" sz="1400">
                <a:solidFill>
                  <a:srgbClr val="FF0000"/>
                </a:solidFill>
                <a:latin typeface="MyFont" panose="02010609030101010101" charset="-122"/>
                <a:ea typeface="MyFont" panose="02010609030101010101" charset="-122"/>
                <a:sym typeface="+mn-ea"/>
              </a:rPr>
              <a:t>* </a:t>
            </a:r>
            <a:r>
              <a:rPr lang="en-US" altLang="zh-CN" sz="1400">
                <a:solidFill>
                  <a:srgbClr val="000000"/>
                </a:solidFill>
                <a:latin typeface="MyFont" panose="02010609030101010101" charset="-122"/>
                <a:ea typeface="MyFont" panose="02010609030101010101" charset="-122"/>
                <a:sym typeface="+mn-ea"/>
              </a:rPr>
              <a:t>k </a:t>
            </a:r>
            <a:r>
              <a:rPr lang="en-US" altLang="zh-CN" sz="1400">
                <a:solidFill>
                  <a:srgbClr val="FF0000"/>
                </a:solidFill>
                <a:latin typeface="MyFont" panose="02010609030101010101" charset="-122"/>
                <a:ea typeface="MyFont" panose="02010609030101010101" charset="-122"/>
                <a:sym typeface="+mn-ea"/>
              </a:rPr>
              <a:t>* </a:t>
            </a:r>
            <a:r>
              <a:rPr lang="en-US" altLang="zh-CN" sz="1400">
                <a:solidFill>
                  <a:srgbClr val="0000EE"/>
                </a:solidFill>
                <a:latin typeface="MyFont" panose="02010609030101010101" charset="-122"/>
                <a:ea typeface="MyFont" panose="02010609030101010101" charset="-122"/>
                <a:sym typeface="+mn-ea"/>
              </a:rPr>
              <a:t>pi </a:t>
            </a:r>
            <a:r>
              <a:rPr lang="en-US" altLang="zh-CN" sz="1400">
                <a:solidFill>
                  <a:srgbClr val="FF0000"/>
                </a:solidFill>
                <a:latin typeface="MyFont" panose="02010609030101010101" charset="-122"/>
                <a:ea typeface="MyFont" panose="02010609030101010101" charset="-122"/>
                <a:sym typeface="+mn-ea"/>
              </a:rPr>
              <a:t>* </a:t>
            </a:r>
            <a:r>
              <a:rPr lang="en-US" altLang="zh-CN" sz="1400" b="1">
                <a:solidFill>
                  <a:srgbClr val="000000"/>
                </a:solidFill>
                <a:latin typeface="MyFont" panose="02010609030101010101" charset="-122"/>
                <a:ea typeface="MyFont" panose="02010609030101010101" charset="-122"/>
                <a:sym typeface="+mn-ea"/>
              </a:rPr>
              <a:t>sin</a:t>
            </a:r>
            <a:r>
              <a:rPr lang="en-US" altLang="zh-CN" sz="1400">
                <a:solidFill>
                  <a:srgbClr val="000000"/>
                </a:solidFill>
                <a:latin typeface="MyFont" panose="02010609030101010101" charset="-122"/>
                <a:ea typeface="MyFont" panose="02010609030101010101" charset="-122"/>
                <a:sym typeface="+mn-ea"/>
              </a:rPr>
              <a:t>(k </a:t>
            </a:r>
            <a:r>
              <a:rPr lang="en-US" altLang="zh-CN" sz="1400">
                <a:solidFill>
                  <a:srgbClr val="FF0000"/>
                </a:solidFill>
                <a:latin typeface="MyFont" panose="02010609030101010101" charset="-122"/>
                <a:ea typeface="MyFont" panose="02010609030101010101" charset="-122"/>
                <a:sym typeface="+mn-ea"/>
              </a:rPr>
              <a:t>* </a:t>
            </a:r>
            <a:r>
              <a:rPr lang="en-US" altLang="zh-CN" sz="1400">
                <a:solidFill>
                  <a:srgbClr val="0000EE"/>
                </a:solidFill>
                <a:latin typeface="MyFont" panose="02010609030101010101" charset="-122"/>
                <a:ea typeface="MyFont" panose="02010609030101010101" charset="-122"/>
                <a:sym typeface="+mn-ea"/>
              </a:rPr>
              <a:t>pi </a:t>
            </a:r>
            <a:r>
              <a:rPr lang="en-US" altLang="zh-CN" sz="1400">
                <a:solidFill>
                  <a:srgbClr val="FF0000"/>
                </a:solidFill>
                <a:latin typeface="MyFont" panose="02010609030101010101" charset="-122"/>
                <a:ea typeface="MyFont" panose="02010609030101010101" charset="-122"/>
                <a:sym typeface="+mn-ea"/>
              </a:rPr>
              <a:t>* </a:t>
            </a:r>
            <a:r>
              <a:rPr lang="en-US" altLang="zh-CN" sz="1400">
                <a:solidFill>
                  <a:srgbClr val="000000"/>
                </a:solidFill>
                <a:latin typeface="MyFont" panose="02010609030101010101" charset="-122"/>
                <a:ea typeface="MyFont" panose="02010609030101010101" charset="-122"/>
                <a:sym typeface="+mn-ea"/>
              </a:rPr>
              <a:t>xt \ h2)</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a:solidFill>
                  <a:srgbClr val="000000"/>
                </a:solidFill>
                <a:latin typeface="MyFont" panose="02010609030101010101" charset="-122"/>
                <a:ea typeface="MyFont" panose="02010609030101010101" charset="-122"/>
                <a:sym typeface="+mn-ea"/>
              </a:rPr>
              <a:t>}</a:t>
            </a:r>
            <a:endParaRPr lang="en-US" altLang="zh-CN" sz="1400">
              <a:solidFill>
                <a:srgbClr val="000000"/>
              </a:solidFill>
              <a:latin typeface="MyFont" panose="02010609030101010101" charset="-122"/>
              <a:ea typeface="MyFont" panose="02010609030101010101" charset="-122"/>
              <a:sym typeface="+mn-ea"/>
            </a:endParaRPr>
          </a:p>
        </p:txBody>
      </p:sp>
      <p:sp>
        <p:nvSpPr>
          <p:cNvPr id="22" name="矩形 21"/>
          <p:cNvSpPr/>
          <p:nvPr>
            <p:custDataLst>
              <p:tags r:id="rId7"/>
            </p:custDataLst>
          </p:nvPr>
        </p:nvSpPr>
        <p:spPr>
          <a:xfrm>
            <a:off x="1055370" y="4170045"/>
            <a:ext cx="5040630" cy="229044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23" name="矩形 22"/>
          <p:cNvSpPr/>
          <p:nvPr>
            <p:custDataLst>
              <p:tags r:id="rId8"/>
            </p:custDataLst>
          </p:nvPr>
        </p:nvSpPr>
        <p:spPr>
          <a:xfrm>
            <a:off x="6225540" y="4170045"/>
            <a:ext cx="5040630" cy="229044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4" name="椭圆 3"/>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9"/>
    </p:custData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JIT </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案例</a:t>
            </a: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1</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：无穷级数求和</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4" name="文本框 3"/>
          <p:cNvSpPr txBox="1"/>
          <p:nvPr/>
        </p:nvSpPr>
        <p:spPr>
          <a:xfrm>
            <a:off x="736600" y="1032510"/>
            <a:ext cx="10356850" cy="922020"/>
          </a:xfrm>
          <a:prstGeom prst="rect">
            <a:avLst/>
          </a:prstGeom>
        </p:spPr>
        <p:txBody>
          <a:bodyPr wrap="square">
            <a:spAutoFit/>
          </a:bodyPr>
          <a:p>
            <a:pPr indent="0" fontAlgn="auto">
              <a:lnSpc>
                <a:spcPct val="150000"/>
              </a:lnSpc>
            </a:pP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通过上面的例子可以发现，在 </a:t>
            </a:r>
            <a:r>
              <a:rPr lang="en-US" altLang="zh-CN"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JIT </a:t>
            </a: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函数内，既可以使用内置函数，又可以调用其他自定义的 </a:t>
            </a:r>
            <a:r>
              <a:rPr lang="en-US" altLang="zh-CN"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JIT </a:t>
            </a: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函数。这样做能够有效降低重复编写程序段的工作量。</a:t>
            </a:r>
            <a:endPar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5" name="文本框 4"/>
          <p:cNvSpPr txBox="1"/>
          <p:nvPr/>
        </p:nvSpPr>
        <p:spPr>
          <a:xfrm>
            <a:off x="756285" y="2376488"/>
            <a:ext cx="5080000" cy="337185"/>
          </a:xfrm>
          <a:prstGeom prst="rect">
            <a:avLst/>
          </a:prstGeom>
        </p:spPr>
        <p:txBody>
          <a:bodyPr>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下面对已有的数列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和数列</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B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进行无穷级数求和：</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6" name="图片 5"/>
          <p:cNvPicPr>
            <a:picLocks noChangeAspect="1"/>
          </p:cNvPicPr>
          <p:nvPr/>
        </p:nvPicPr>
        <p:blipFill>
          <a:blip r:embed="rId3"/>
          <a:stretch>
            <a:fillRect/>
          </a:stretch>
        </p:blipFill>
        <p:spPr>
          <a:xfrm>
            <a:off x="5407025" y="2185035"/>
            <a:ext cx="2571750" cy="771525"/>
          </a:xfrm>
          <a:prstGeom prst="rect">
            <a:avLst/>
          </a:prstGeom>
        </p:spPr>
      </p:pic>
      <p:sp>
        <p:nvSpPr>
          <p:cNvPr id="8" name="文本框 7"/>
          <p:cNvSpPr txBox="1"/>
          <p:nvPr/>
        </p:nvSpPr>
        <p:spPr>
          <a:xfrm>
            <a:off x="800735" y="3049905"/>
            <a:ext cx="4318635" cy="3046095"/>
          </a:xfrm>
          <a:prstGeom prst="rect">
            <a:avLst/>
          </a:prstGeom>
          <a:noFill/>
        </p:spPr>
        <p:txBody>
          <a:bodyPr wrap="square" rtlCol="0">
            <a:spAutoFit/>
          </a:bodyPr>
          <a:p>
            <a:pPr marL="285750" indent="-285750" fontAlgn="auto">
              <a:lnSpc>
                <a:spcPct val="150000"/>
              </a:lnSpc>
              <a:buFont typeface="Arial" panose="020B0604020202020204" pitchFamily="34" charset="0"/>
              <a:buChar char="•"/>
            </a:pP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保证计算结果的收敛性和精确性：设置一个很小的误差控制项 </a:t>
            </a: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eps</a:t>
            </a: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；通过循环不断增加级数的项数直至相邻两个结果之差小于误差控制项。</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buFont typeface="Arial" panose="020B0604020202020204" pitchFamily="34" charset="0"/>
              <a:buChar char="•"/>
            </a:pP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确保程序在任何情况下（例如级数不收敛）都能正常结束：设置一个最大迭代次数 </a:t>
            </a: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maxIter</a:t>
            </a: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。不管结果是否收敛，最多执行 </a:t>
            </a: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maxIter </a:t>
            </a: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次循环就会结束。</a:t>
            </a:r>
            <a:endPar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1" name="文本框 10"/>
          <p:cNvSpPr txBox="1"/>
          <p:nvPr/>
        </p:nvSpPr>
        <p:spPr>
          <a:xfrm>
            <a:off x="6053455" y="3211513"/>
            <a:ext cx="4606290" cy="2799715"/>
          </a:xfrm>
          <a:prstGeom prst="rect">
            <a:avLst/>
          </a:prstGeom>
        </p:spPr>
        <p:txBody>
          <a:bodyPr wrap="square">
            <a:spAutoFit/>
          </a:bodyPr>
          <a:p>
            <a:pPr indent="0" fontAlgn="auto">
              <a:lnSpc>
                <a:spcPct val="100000"/>
              </a:lnSpc>
            </a:pPr>
            <a:r>
              <a:rPr lang="en-US" altLang="zh-CN" sz="1600" b="0">
                <a:solidFill>
                  <a:srgbClr val="AA6F00"/>
                </a:solidFill>
                <a:latin typeface="阿里巴巴普惠体 3.0 55 Regular" panose="00020600040101010101" charset="-122"/>
                <a:ea typeface="阿里巴巴普惠体 3.0 55 Regular" panose="00020600040101010101" charset="-122"/>
              </a:rPr>
              <a:t>@jit</a:t>
            </a:r>
            <a:endParaRPr lang="en-US" altLang="zh-CN" sz="1600" b="0">
              <a:solidFill>
                <a:srgbClr val="AA6F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AF00DB"/>
                </a:solidFill>
                <a:latin typeface="阿里巴巴普惠体 3.0 55 Regular" panose="00020600040101010101" charset="-122"/>
                <a:ea typeface="阿里巴巴普惠体 3.0 55 Regular" panose="00020600040101010101" charset="-122"/>
              </a:rPr>
              <a:t>def </a:t>
            </a:r>
            <a:r>
              <a:rPr lang="en-US" altLang="zh-CN" sz="1600" b="1">
                <a:solidFill>
                  <a:srgbClr val="000000"/>
                </a:solidFill>
                <a:latin typeface="阿里巴巴普惠体 3.0 55 Regular" panose="00020600040101010101" charset="-122"/>
                <a:ea typeface="阿里巴巴普惠体 3.0 55 Regular" panose="00020600040101010101" charset="-122"/>
              </a:rPr>
              <a:t>calculateSumInf</a:t>
            </a:r>
            <a:r>
              <a:rPr lang="en-US" altLang="zh-CN" sz="1600" b="0">
                <a:solidFill>
                  <a:srgbClr val="000000"/>
                </a:solidFill>
                <a:latin typeface="阿里巴巴普惠体 3.0 55 Regular" panose="00020600040101010101" charset="-122"/>
                <a:ea typeface="阿里巴巴普惠体 3.0 55 Regular" panose="00020600040101010101" charset="-122"/>
              </a:rPr>
              <a:t>(func, maxIter, eps){</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sumInf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0.0</a:t>
            </a:r>
            <a:endParaRPr lang="en-US" altLang="zh-CN" sz="1600" b="0">
              <a:solidFill>
                <a:srgbClr val="00A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k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1</a:t>
            </a:r>
            <a:endParaRPr lang="en-US" altLang="zh-CN" sz="1600" b="0">
              <a:solidFill>
                <a:srgbClr val="00A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AF00DB"/>
                </a:solidFill>
                <a:latin typeface="阿里巴巴普惠体 3.0 55 Regular" panose="00020600040101010101" charset="-122"/>
                <a:ea typeface="阿里巴巴普惠体 3.0 55 Regular" panose="00020600040101010101" charset="-122"/>
              </a:rPr>
              <a:t>do</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delta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rPr>
              <a:t>func</a:t>
            </a:r>
            <a:r>
              <a:rPr lang="en-US" altLang="zh-CN" sz="1600" b="0">
                <a:solidFill>
                  <a:srgbClr val="000000"/>
                </a:solidFill>
                <a:latin typeface="阿里巴巴普惠体 3.0 55 Regular" panose="00020600040101010101" charset="-122"/>
                <a:ea typeface="阿里巴巴普惠体 3.0 55 Regular" panose="00020600040101010101" charset="-122"/>
              </a:rPr>
              <a:t>(k)</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sumInf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rPr>
              <a:t> delta</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k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1</a:t>
            </a:r>
            <a:endParaRPr lang="en-US" altLang="zh-CN" sz="1600" b="0">
              <a:solidFill>
                <a:srgbClr val="00A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1">
                <a:solidFill>
                  <a:srgbClr val="000000"/>
                </a:solidFill>
                <a:latin typeface="阿里巴巴普惠体 3.0 55 Regular" panose="00020600040101010101" charset="-122"/>
                <a:ea typeface="阿里巴巴普惠体 3.0 55 Regular" panose="00020600040101010101" charset="-122"/>
              </a:rPr>
              <a:t>while</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rPr>
              <a:t>abs</a:t>
            </a:r>
            <a:r>
              <a:rPr lang="en-US" altLang="zh-CN" sz="1600" b="0">
                <a:solidFill>
                  <a:srgbClr val="000000"/>
                </a:solidFill>
                <a:latin typeface="阿里巴巴普惠体 3.0 55 Regular" panose="00020600040101010101" charset="-122"/>
                <a:ea typeface="阿里巴巴普惠体 3.0 55 Regular" panose="00020600040101010101" charset="-122"/>
              </a:rPr>
              <a:t>(delta) </a:t>
            </a:r>
            <a:r>
              <a:rPr lang="en-US" altLang="zh-CN" sz="1600" b="0">
                <a:solidFill>
                  <a:srgbClr val="FF0000"/>
                </a:solidFill>
                <a:latin typeface="阿里巴巴普惠体 3.0 55 Regular" panose="00020600040101010101" charset="-122"/>
                <a:ea typeface="阿里巴巴普惠体 3.0 55 Regular" panose="00020600040101010101" charset="-122"/>
              </a:rPr>
              <a:t>&gt;</a:t>
            </a:r>
            <a:r>
              <a:rPr lang="en-US" altLang="zh-CN" sz="1600" b="0">
                <a:solidFill>
                  <a:srgbClr val="000000"/>
                </a:solidFill>
                <a:latin typeface="阿里巴巴普惠体 3.0 55 Regular" panose="00020600040101010101" charset="-122"/>
                <a:ea typeface="阿里巴巴普惠体 3.0 55 Regular" panose="00020600040101010101" charset="-122"/>
              </a:rPr>
              <a:t> eps </a:t>
            </a:r>
            <a:r>
              <a:rPr lang="en-US" altLang="zh-CN" sz="1600" b="0">
                <a:solidFill>
                  <a:srgbClr val="FF0000"/>
                </a:solidFill>
                <a:latin typeface="阿里巴巴普惠体 3.0 55 Regular" panose="00020600040101010101" charset="-122"/>
                <a:ea typeface="阿里巴巴普惠体 3.0 55 Regular" panose="00020600040101010101" charset="-122"/>
              </a:rPr>
              <a:t>&amp;&amp;</a:t>
            </a:r>
            <a:r>
              <a:rPr lang="en-US" altLang="zh-CN" sz="1600" b="0">
                <a:solidFill>
                  <a:srgbClr val="000000"/>
                </a:solidFill>
                <a:latin typeface="阿里巴巴普惠体 3.0 55 Regular" panose="00020600040101010101" charset="-122"/>
                <a:ea typeface="阿里巴巴普惠体 3.0 55 Regular" panose="00020600040101010101" charset="-122"/>
              </a:rPr>
              <a:t> k </a:t>
            </a:r>
            <a:r>
              <a:rPr lang="en-US" altLang="zh-CN" sz="1600" b="0">
                <a:solidFill>
                  <a:srgbClr val="FF0000"/>
                </a:solidFill>
                <a:latin typeface="阿里巴巴普惠体 3.0 55 Regular" panose="00020600040101010101" charset="-122"/>
                <a:ea typeface="阿里巴巴普惠体 3.0 55 Regular" panose="00020600040101010101" charset="-122"/>
              </a:rPr>
              <a:t>&lt;=</a:t>
            </a:r>
            <a:r>
              <a:rPr lang="en-US" altLang="zh-CN" sz="1600" b="0">
                <a:solidFill>
                  <a:srgbClr val="000000"/>
                </a:solidFill>
                <a:latin typeface="阿里巴巴普惠体 3.0 55 Regular" panose="00020600040101010101" charset="-122"/>
                <a:ea typeface="阿里巴巴普惠体 3.0 55 Regular" panose="00020600040101010101" charset="-122"/>
              </a:rPr>
              <a:t> maxIter)</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AF00DB"/>
                </a:solidFill>
                <a:latin typeface="阿里巴巴普惠体 3.0 55 Regular" panose="00020600040101010101" charset="-122"/>
                <a:ea typeface="阿里巴巴普惠体 3.0 55 Regular" panose="00020600040101010101" charset="-122"/>
              </a:rPr>
              <a:t>return</a:t>
            </a:r>
            <a:r>
              <a:rPr lang="en-US" altLang="zh-CN" sz="1600" b="0">
                <a:solidFill>
                  <a:srgbClr val="000000"/>
                </a:solidFill>
                <a:latin typeface="阿里巴巴普惠体 3.0 55 Regular" panose="00020600040101010101" charset="-122"/>
                <a:ea typeface="阿里巴巴普惠体 3.0 55 Regular" panose="00020600040101010101" charset="-122"/>
              </a:rPr>
              <a:t> sumInf   </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p:txBody>
      </p:sp>
      <p:sp>
        <p:nvSpPr>
          <p:cNvPr id="12" name="矩形 11"/>
          <p:cNvSpPr/>
          <p:nvPr>
            <p:custDataLst>
              <p:tags r:id="rId4"/>
            </p:custDataLst>
          </p:nvPr>
        </p:nvSpPr>
        <p:spPr>
          <a:xfrm>
            <a:off x="5836285" y="3098165"/>
            <a:ext cx="5040630" cy="302641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3" name="椭圆 2"/>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5"/>
    </p:custData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JIT </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案例</a:t>
            </a: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2</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：定积分计算</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4" name="文本框 3"/>
          <p:cNvSpPr txBox="1"/>
          <p:nvPr/>
        </p:nvSpPr>
        <p:spPr>
          <a:xfrm>
            <a:off x="736600" y="836930"/>
            <a:ext cx="10529570" cy="922020"/>
          </a:xfrm>
          <a:prstGeom prst="rect">
            <a:avLst/>
          </a:prstGeom>
        </p:spPr>
        <p:txBody>
          <a:bodyPr wrap="square">
            <a:spAutoFit/>
          </a:bodyPr>
          <a:p>
            <a:pPr indent="0" fontAlgn="auto">
              <a:lnSpc>
                <a:spcPct val="150000"/>
              </a:lnSpc>
            </a:pP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与无穷级数求和不同，微积分的计算很难通过一个简单的循环实现。针对这种更复杂的数值计算场景，可以利用</a:t>
            </a:r>
            <a:r>
              <a:rPr lang="en-US" altLang="zh-CN"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DolphinDB </a:t>
            </a: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丰富的内置函数实现。</a:t>
            </a:r>
            <a:endPar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5" name="文本框 4"/>
          <p:cNvSpPr txBox="1"/>
          <p:nvPr/>
        </p:nvSpPr>
        <p:spPr>
          <a:xfrm>
            <a:off x="756285" y="1876425"/>
            <a:ext cx="10120630" cy="33718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假设有一个复杂的函数，公式如下，其中函数</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和函数</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B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的表达式与上述无穷级数求和例子中的公式一致。</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8" name="文本框 7"/>
          <p:cNvSpPr txBox="1"/>
          <p:nvPr/>
        </p:nvSpPr>
        <p:spPr>
          <a:xfrm>
            <a:off x="756285" y="2773045"/>
            <a:ext cx="4318635" cy="460375"/>
          </a:xfrm>
          <a:prstGeom prst="rect">
            <a:avLst/>
          </a:prstGeom>
          <a:noFill/>
        </p:spPr>
        <p:txBody>
          <a:bodyPr wrap="square" rtlCol="0">
            <a:spAutoFit/>
          </a:bodyPr>
          <a:p>
            <a:pPr indent="0" fontAlgn="auto">
              <a:lnSpc>
                <a:spcPct val="150000"/>
              </a:lnSpc>
              <a:buFont typeface="Arial" panose="020B0604020202020204" pitchFamily="34" charset="0"/>
              <a:buNone/>
            </a:pP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该数学函数可以用一个</a:t>
            </a: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JIT </a:t>
            </a: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函数表示：</a:t>
            </a:r>
            <a:endPar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3" name="图片 2"/>
          <p:cNvPicPr>
            <a:picLocks noChangeAspect="1"/>
          </p:cNvPicPr>
          <p:nvPr/>
        </p:nvPicPr>
        <p:blipFill>
          <a:blip r:embed="rId3"/>
          <a:stretch>
            <a:fillRect/>
          </a:stretch>
        </p:blipFill>
        <p:spPr>
          <a:xfrm>
            <a:off x="2867025" y="2319655"/>
            <a:ext cx="6096000" cy="476250"/>
          </a:xfrm>
          <a:prstGeom prst="rect">
            <a:avLst/>
          </a:prstGeom>
        </p:spPr>
      </p:pic>
      <p:sp>
        <p:nvSpPr>
          <p:cNvPr id="7" name="文本框 6"/>
          <p:cNvSpPr txBox="1"/>
          <p:nvPr/>
        </p:nvSpPr>
        <p:spPr>
          <a:xfrm>
            <a:off x="889635" y="3277870"/>
            <a:ext cx="10116820" cy="3278505"/>
          </a:xfrm>
          <a:prstGeom prst="rect">
            <a:avLst/>
          </a:prstGeom>
        </p:spPr>
        <p:txBody>
          <a:bodyPr wrap="square">
            <a:noAutofit/>
          </a:bodyPr>
          <a:p>
            <a:pPr indent="0" fontAlgn="auto">
              <a:lnSpc>
                <a:spcPct val="100000"/>
              </a:lnSpc>
            </a:pPr>
            <a:r>
              <a:rPr lang="en-US" altLang="zh-CN" sz="1400" b="0">
                <a:solidFill>
                  <a:srgbClr val="AA6F00"/>
                </a:solidFill>
                <a:latin typeface="MyFont" panose="02010609030101010101" charset="-122"/>
                <a:ea typeface="MyFont" panose="02010609030101010101" charset="-122"/>
              </a:rPr>
              <a:t>@jit</a:t>
            </a:r>
            <a:endParaRPr lang="en-US" altLang="zh-CN" sz="1400" b="0">
              <a:solidFill>
                <a:srgbClr val="AA6F00"/>
              </a:solidFill>
              <a:latin typeface="MyFont" panose="02010609030101010101" charset="-122"/>
              <a:ea typeface="MyFont" panose="02010609030101010101" charset="-122"/>
            </a:endParaRPr>
          </a:p>
          <a:p>
            <a:pPr indent="0" fontAlgn="auto">
              <a:lnSpc>
                <a:spcPct val="100000"/>
              </a:lnSpc>
            </a:pPr>
            <a:r>
              <a:rPr lang="en-US" altLang="zh-CN" sz="1400" b="0">
                <a:solidFill>
                  <a:srgbClr val="AF00DB"/>
                </a:solidFill>
                <a:latin typeface="MyFont" panose="02010609030101010101" charset="-122"/>
                <a:ea typeface="MyFont" panose="02010609030101010101" charset="-122"/>
              </a:rPr>
              <a:t>def </a:t>
            </a:r>
            <a:r>
              <a:rPr lang="en-US" altLang="zh-CN" sz="1400" b="1">
                <a:solidFill>
                  <a:srgbClr val="000000"/>
                </a:solidFill>
                <a:latin typeface="MyFont" panose="02010609030101010101" charset="-122"/>
                <a:ea typeface="MyFont" panose="02010609030101010101" charset="-122"/>
              </a:rPr>
              <a:t>calculateFunctionF</a:t>
            </a:r>
            <a:r>
              <a:rPr lang="en-US" altLang="zh-CN" sz="1400" b="0">
                <a:solidFill>
                  <a:srgbClr val="000000"/>
                </a:solidFill>
                <a:latin typeface="MyFont" panose="02010609030101010101" charset="-122"/>
                <a:ea typeface="MyFont" panose="02010609030101010101" charset="-122"/>
              </a:rPr>
              <a:t>(muBar, muTilde, sigma2, h2, h2r, xt, xTauResetR, T, t, maxIter, eps, tauReset){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coef1 </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 sigma2 \ (h2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0000"/>
                </a:solidFill>
                <a:latin typeface="MyFont" panose="02010609030101010101" charset="-122"/>
                <a:ea typeface="MyFont" panose="02010609030101010101" charset="-122"/>
              </a:rPr>
              <a:t>h2) </a:t>
            </a:r>
            <a:r>
              <a:rPr lang="en-US" altLang="zh-CN" sz="1400" b="0">
                <a:solidFill>
                  <a:srgbClr val="FF0000"/>
                </a:solidFill>
                <a:latin typeface="MyFont" panose="02010609030101010101" charset="-122"/>
                <a:ea typeface="MyFont" panose="02010609030101010101" charset="-122"/>
              </a:rPr>
              <a:t>* </a:t>
            </a:r>
            <a:r>
              <a:rPr lang="en-US" altLang="zh-CN" sz="1400" b="1">
                <a:solidFill>
                  <a:srgbClr val="000000"/>
                </a:solidFill>
                <a:latin typeface="MyFont" panose="02010609030101010101" charset="-122"/>
                <a:ea typeface="MyFont" panose="02010609030101010101" charset="-122"/>
              </a:rPr>
              <a:t>exp</a:t>
            </a:r>
            <a:r>
              <a:rPr lang="en-US" altLang="zh-CN" sz="1400" b="0">
                <a:solidFill>
                  <a:srgbClr val="000000"/>
                </a:solidFill>
                <a:latin typeface="MyFont" panose="02010609030101010101" charset="-122"/>
                <a:ea typeface="MyFont" panose="02010609030101010101" charset="-122"/>
              </a:rPr>
              <a:t>(muBar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0000"/>
                </a:solidFill>
                <a:latin typeface="MyFont" panose="02010609030101010101" charset="-122"/>
                <a:ea typeface="MyFont" panose="02010609030101010101" charset="-122"/>
              </a:rPr>
              <a:t>(h2r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0000"/>
                </a:solidFill>
                <a:latin typeface="MyFont" panose="02010609030101010101" charset="-122"/>
                <a:ea typeface="MyFont" panose="02010609030101010101" charset="-122"/>
              </a:rPr>
              <a:t>xTauResetR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0000"/>
                </a:solidFill>
                <a:latin typeface="MyFont" panose="02010609030101010101" charset="-122"/>
                <a:ea typeface="MyFont" panose="02010609030101010101" charset="-122"/>
              </a:rPr>
              <a:t>xt) \ sigma2)</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coef2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0000"/>
                </a:solidFill>
                <a:latin typeface="MyFont" panose="02010609030101010101" charset="-122"/>
                <a:ea typeface="MyFont" panose="02010609030101010101" charset="-122"/>
              </a:rPr>
              <a:t>sigma2 \ (h2r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0000"/>
                </a:solidFill>
                <a:latin typeface="MyFont" panose="02010609030101010101" charset="-122"/>
                <a:ea typeface="MyFont" panose="02010609030101010101" charset="-122"/>
              </a:rPr>
              <a:t>h2r)</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coef3 </a:t>
            </a:r>
            <a:r>
              <a:rPr lang="en-US" altLang="zh-CN" sz="1400" b="0">
                <a:solidFill>
                  <a:srgbClr val="FF0000"/>
                </a:solidFill>
                <a:latin typeface="MyFont" panose="02010609030101010101" charset="-122"/>
                <a:ea typeface="MyFont" panose="02010609030101010101" charset="-122"/>
              </a:rPr>
              <a:t>= </a:t>
            </a:r>
            <a:r>
              <a:rPr lang="en-US" altLang="zh-CN" sz="1400" b="1">
                <a:solidFill>
                  <a:srgbClr val="000000"/>
                </a:solidFill>
                <a:latin typeface="MyFont" panose="02010609030101010101" charset="-122"/>
                <a:ea typeface="MyFont" panose="02010609030101010101" charset="-122"/>
              </a:rPr>
              <a:t>sinh</a:t>
            </a:r>
            <a:r>
              <a:rPr lang="en-US" altLang="zh-CN" sz="1400" b="0">
                <a:solidFill>
                  <a:srgbClr val="000000"/>
                </a:solidFill>
                <a:latin typeface="MyFont" panose="02010609030101010101" charset="-122"/>
                <a:ea typeface="MyFont" panose="02010609030101010101" charset="-122"/>
              </a:rPr>
              <a:t>(xTauResetR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0000"/>
                </a:solidFill>
                <a:latin typeface="MyFont" panose="02010609030101010101" charset="-122"/>
                <a:ea typeface="MyFont" panose="02010609030101010101" charset="-122"/>
              </a:rPr>
              <a:t>muTilde \ sigma2) \ </a:t>
            </a:r>
            <a:r>
              <a:rPr lang="en-US" altLang="zh-CN" sz="1400" b="1">
                <a:solidFill>
                  <a:srgbClr val="000000"/>
                </a:solidFill>
                <a:latin typeface="MyFont" panose="02010609030101010101" charset="-122"/>
                <a:ea typeface="MyFont" panose="02010609030101010101" charset="-122"/>
              </a:rPr>
              <a:t>sinh</a:t>
            </a:r>
            <a:r>
              <a:rPr lang="en-US" altLang="zh-CN" sz="1400" b="0">
                <a:solidFill>
                  <a:srgbClr val="000000"/>
                </a:solidFill>
                <a:latin typeface="MyFont" panose="02010609030101010101" charset="-122"/>
                <a:ea typeface="MyFont" panose="02010609030101010101" charset="-122"/>
              </a:rPr>
              <a:t>(h2r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0000"/>
                </a:solidFill>
                <a:latin typeface="MyFont" panose="02010609030101010101" charset="-122"/>
                <a:ea typeface="MyFont" panose="02010609030101010101" charset="-122"/>
              </a:rPr>
              <a:t>muTilde \ sigma2)</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num </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 tauReset.</a:t>
            </a:r>
            <a:r>
              <a:rPr lang="en-US" altLang="zh-CN" sz="1400" b="1">
                <a:solidFill>
                  <a:srgbClr val="000000"/>
                </a:solidFill>
                <a:latin typeface="MyFont" panose="02010609030101010101" charset="-122"/>
                <a:ea typeface="MyFont" panose="02010609030101010101" charset="-122"/>
              </a:rPr>
              <a:t>size</a:t>
            </a:r>
            <a:r>
              <a:rPr lang="en-US" altLang="zh-CN" sz="1400" b="0">
                <a:solidFill>
                  <a:srgbClr val="000000"/>
                </a:solidFill>
                <a:latin typeface="MyFont" panose="02010609030101010101" charset="-122"/>
                <a:ea typeface="MyFont" panose="02010609030101010101" charset="-122"/>
              </a:rPr>
              <a: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result </a:t>
            </a:r>
            <a:r>
              <a:rPr lang="en-US" altLang="zh-CN" sz="1400" b="0">
                <a:solidFill>
                  <a:srgbClr val="FF0000"/>
                </a:solidFill>
                <a:latin typeface="MyFont" panose="02010609030101010101" charset="-122"/>
                <a:ea typeface="MyFont" panose="02010609030101010101" charset="-122"/>
              </a:rPr>
              <a:t>= </a:t>
            </a:r>
            <a:r>
              <a:rPr lang="en-US" altLang="zh-CN" sz="1400" b="1">
                <a:solidFill>
                  <a:srgbClr val="000000"/>
                </a:solidFill>
                <a:latin typeface="MyFont" panose="02010609030101010101" charset="-122"/>
                <a:ea typeface="MyFont" panose="02010609030101010101" charset="-122"/>
              </a:rPr>
              <a:t>array</a:t>
            </a:r>
            <a:r>
              <a:rPr lang="en-US" altLang="zh-CN" sz="1400" b="0">
                <a:solidFill>
                  <a:srgbClr val="000000"/>
                </a:solidFill>
                <a:latin typeface="MyFont" panose="02010609030101010101" charset="-122"/>
                <a:ea typeface="MyFont" panose="02010609030101010101" charset="-122"/>
              </a:rPr>
              <a:t>(</a:t>
            </a:r>
            <a:r>
              <a:rPr lang="en-US" altLang="zh-CN" sz="1400" b="0">
                <a:solidFill>
                  <a:srgbClr val="0000EE"/>
                </a:solidFill>
                <a:latin typeface="MyFont" panose="02010609030101010101" charset="-122"/>
                <a:ea typeface="MyFont" panose="02010609030101010101" charset="-122"/>
              </a:rPr>
              <a:t>DOUBLE</a:t>
            </a:r>
            <a:r>
              <a:rPr lang="en-US" altLang="zh-CN" sz="1400" b="0">
                <a:solidFill>
                  <a:srgbClr val="000000"/>
                </a:solidFill>
                <a:latin typeface="MyFont" panose="02010609030101010101" charset="-122"/>
                <a:ea typeface="MyFont" panose="02010609030101010101" charset="-122"/>
              </a:rPr>
              <a:t>, num)</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a:t>
            </a:r>
            <a:r>
              <a:rPr lang="en-US" altLang="zh-CN" sz="1400" b="1">
                <a:solidFill>
                  <a:srgbClr val="000000"/>
                </a:solidFill>
                <a:latin typeface="MyFont" panose="02010609030101010101" charset="-122"/>
                <a:ea typeface="MyFont" panose="02010609030101010101" charset="-122"/>
              </a:rPr>
              <a:t>for</a:t>
            </a:r>
            <a:r>
              <a:rPr lang="en-US" altLang="zh-CN" sz="1400" b="0">
                <a:solidFill>
                  <a:srgbClr val="000000"/>
                </a:solidFill>
                <a:latin typeface="MyFont" panose="02010609030101010101" charset="-122"/>
                <a:ea typeface="MyFont" panose="02010609030101010101" charset="-122"/>
              </a:rPr>
              <a:t>(i </a:t>
            </a:r>
            <a:r>
              <a:rPr lang="en-US" altLang="zh-CN" sz="1400" b="0">
                <a:solidFill>
                  <a:srgbClr val="AF00DB"/>
                </a:solidFill>
                <a:latin typeface="MyFont" panose="02010609030101010101" charset="-122"/>
                <a:ea typeface="MyFont" panose="02010609030101010101" charset="-122"/>
              </a:rPr>
              <a:t>in </a:t>
            </a:r>
            <a:r>
              <a:rPr lang="en-US" altLang="zh-CN" sz="1400" b="0">
                <a:solidFill>
                  <a:srgbClr val="00A000"/>
                </a:solidFill>
                <a:latin typeface="MyFont" panose="02010609030101010101" charset="-122"/>
                <a:ea typeface="MyFont" panose="02010609030101010101" charset="-122"/>
              </a:rPr>
              <a:t>0</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num){</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tau </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 tauReset[i]</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sumInfA </a:t>
            </a:r>
            <a:r>
              <a:rPr lang="en-US" altLang="zh-CN" sz="1400" b="0">
                <a:solidFill>
                  <a:srgbClr val="FF0000"/>
                </a:solidFill>
                <a:latin typeface="MyFont" panose="02010609030101010101" charset="-122"/>
                <a:ea typeface="MyFont" panose="02010609030101010101" charset="-122"/>
              </a:rPr>
              <a:t>= </a:t>
            </a:r>
            <a:r>
              <a:rPr lang="en-US" altLang="zh-CN" sz="1400" b="1">
                <a:solidFill>
                  <a:srgbClr val="000000"/>
                </a:solidFill>
                <a:latin typeface="MyFont" panose="02010609030101010101" charset="-122"/>
                <a:ea typeface="MyFont" panose="02010609030101010101" charset="-122"/>
              </a:rPr>
              <a:t>calculateSumA</a:t>
            </a:r>
            <a:r>
              <a:rPr lang="en-US" altLang="zh-CN" sz="1400" b="0">
                <a:solidFill>
                  <a:srgbClr val="000000"/>
                </a:solidFill>
                <a:latin typeface="MyFont" panose="02010609030101010101" charset="-122"/>
                <a:ea typeface="MyFont" panose="02010609030101010101" charset="-122"/>
              </a:rPr>
              <a:t>(muTilde, sigma2, h2, h2r, tau, T, xTauResetR, maxIter, eps)</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sumInfB </a:t>
            </a:r>
            <a:r>
              <a:rPr lang="en-US" altLang="zh-CN" sz="1400" b="0">
                <a:solidFill>
                  <a:srgbClr val="FF0000"/>
                </a:solidFill>
                <a:latin typeface="MyFont" panose="02010609030101010101" charset="-122"/>
                <a:ea typeface="MyFont" panose="02010609030101010101" charset="-122"/>
              </a:rPr>
              <a:t>= </a:t>
            </a:r>
            <a:r>
              <a:rPr lang="en-US" altLang="zh-CN" sz="1400" b="1">
                <a:solidFill>
                  <a:srgbClr val="000000"/>
                </a:solidFill>
                <a:latin typeface="MyFont" panose="02010609030101010101" charset="-122"/>
                <a:ea typeface="MyFont" panose="02010609030101010101" charset="-122"/>
              </a:rPr>
              <a:t>calculateSumB</a:t>
            </a:r>
            <a:r>
              <a:rPr lang="en-US" altLang="zh-CN" sz="1400" b="0">
                <a:solidFill>
                  <a:srgbClr val="000000"/>
                </a:solidFill>
                <a:latin typeface="MyFont" panose="02010609030101010101" charset="-122"/>
                <a:ea typeface="MyFont" panose="02010609030101010101" charset="-122"/>
              </a:rPr>
              <a:t>(muTilde, sigma2, h2, tau, t, xt, maxIter, eps)</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result[i] </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 coef1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0000"/>
                </a:solidFill>
                <a:latin typeface="MyFont" panose="02010609030101010101" charset="-122"/>
                <a:ea typeface="MyFont" panose="02010609030101010101" charset="-122"/>
              </a:rPr>
              <a:t>(coef2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0000"/>
                </a:solidFill>
                <a:latin typeface="MyFont" panose="02010609030101010101" charset="-122"/>
                <a:ea typeface="MyFont" panose="02010609030101010101" charset="-122"/>
              </a:rPr>
              <a:t>sumInfA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0000"/>
                </a:solidFill>
                <a:latin typeface="MyFont" panose="02010609030101010101" charset="-122"/>
                <a:ea typeface="MyFont" panose="02010609030101010101" charset="-122"/>
              </a:rPr>
              <a:t>coef3) </a:t>
            </a:r>
            <a:r>
              <a:rPr lang="en-US" altLang="zh-CN" sz="1400" b="0">
                <a:solidFill>
                  <a:srgbClr val="FF0000"/>
                </a:solidFill>
                <a:latin typeface="MyFont" panose="02010609030101010101" charset="-122"/>
                <a:ea typeface="MyFont" panose="02010609030101010101" charset="-122"/>
              </a:rPr>
              <a:t>* </a:t>
            </a:r>
            <a:r>
              <a:rPr lang="en-US" altLang="zh-CN" sz="1400" b="0">
                <a:solidFill>
                  <a:srgbClr val="000000"/>
                </a:solidFill>
                <a:latin typeface="MyFont" panose="02010609030101010101" charset="-122"/>
                <a:ea typeface="MyFont" panose="02010609030101010101" charset="-122"/>
              </a:rPr>
              <a:t>sumInfB</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a:t>
            </a:r>
            <a:r>
              <a:rPr lang="en-US" altLang="zh-CN" sz="1400" b="0">
                <a:solidFill>
                  <a:srgbClr val="AF00DB"/>
                </a:solidFill>
                <a:latin typeface="MyFont" panose="02010609030101010101" charset="-122"/>
                <a:ea typeface="MyFont" panose="02010609030101010101" charset="-122"/>
              </a:rPr>
              <a:t>return</a:t>
            </a:r>
            <a:r>
              <a:rPr lang="en-US" altLang="zh-CN" sz="1400" b="0">
                <a:solidFill>
                  <a:srgbClr val="000000"/>
                </a:solidFill>
                <a:latin typeface="MyFont" panose="02010609030101010101" charset="-122"/>
                <a:ea typeface="MyFont" panose="02010609030101010101" charset="-122"/>
              </a:rPr>
              <a:t> result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a:t>
            </a:r>
            <a:endParaRPr lang="en-US" altLang="zh-CN" sz="1400" b="0">
              <a:solidFill>
                <a:srgbClr val="000000"/>
              </a:solidFill>
              <a:latin typeface="MyFont" panose="02010609030101010101" charset="-122"/>
              <a:ea typeface="MyFont" panose="02010609030101010101" charset="-122"/>
            </a:endParaRPr>
          </a:p>
        </p:txBody>
      </p:sp>
      <p:sp>
        <p:nvSpPr>
          <p:cNvPr id="13" name="矩形 12"/>
          <p:cNvSpPr/>
          <p:nvPr>
            <p:custDataLst>
              <p:tags r:id="rId4"/>
            </p:custDataLst>
          </p:nvPr>
        </p:nvSpPr>
        <p:spPr>
          <a:xfrm>
            <a:off x="889635" y="3277870"/>
            <a:ext cx="10204450" cy="330009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6" name="椭圆 5"/>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5"/>
    </p:custDataLst>
  </p:cSld>
  <p:clrMapOvr>
    <a:masterClrMapping/>
  </p:clrMapOvr>
  <p:transition/>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6.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87.xml><?xml version="1.0" encoding="utf-8"?>
<p:tagLst xmlns:p="http://schemas.openxmlformats.org/presentationml/2006/main">
  <p:tag name="KSO_WM_BEAUTIFY_FLAG" val=""/>
</p:tagLst>
</file>

<file path=ppt/tags/tag188.xml><?xml version="1.0" encoding="utf-8"?>
<p:tagLst xmlns:p="http://schemas.openxmlformats.org/presentationml/2006/main">
  <p:tag name="KSO_WM_BEAUTIFY_FLAG" val=""/>
</p:tagLst>
</file>

<file path=ppt/tags/tag189.xml><?xml version="1.0" encoding="utf-8"?>
<p:tagLst xmlns:p="http://schemas.openxmlformats.org/presentationml/2006/main">
  <p:tag name="KSO_WM_BEAUTIFY_FLAG" val=""/>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0.xml><?xml version="1.0" encoding="utf-8"?>
<p:tagLst xmlns:p="http://schemas.openxmlformats.org/presentationml/2006/main">
  <p:tag name="KSO_WM_BEAUTIFY_FLAG" val=""/>
</p:tagLst>
</file>

<file path=ppt/tags/tag191.xml><?xml version="1.0" encoding="utf-8"?>
<p:tagLst xmlns:p="http://schemas.openxmlformats.org/presentationml/2006/main">
  <p:tag name="KSO_WM_BEAUTIFY_FLAG" val=""/>
</p:tagLst>
</file>

<file path=ppt/tags/tag192.xml><?xml version="1.0" encoding="utf-8"?>
<p:tagLst xmlns:p="http://schemas.openxmlformats.org/presentationml/2006/main">
  <p:tag name="KSO_WM_BEAUTIFY_FLAG" val=""/>
</p:tagLst>
</file>

<file path=ppt/tags/tag193.xml><?xml version="1.0" encoding="utf-8"?>
<p:tagLst xmlns:p="http://schemas.openxmlformats.org/presentationml/2006/main">
  <p:tag name="KSO_WM_BEAUTIFY_FLAG" val=""/>
</p:tagLst>
</file>

<file path=ppt/tags/tag194.xml><?xml version="1.0" encoding="utf-8"?>
<p:tagLst xmlns:p="http://schemas.openxmlformats.org/presentationml/2006/main">
  <p:tag name="KSO_WM_BEAUTIFY_FLAG" val=""/>
</p:tagLst>
</file>

<file path=ppt/tags/tag195.xml><?xml version="1.0" encoding="utf-8"?>
<p:tagLst xmlns:p="http://schemas.openxmlformats.org/presentationml/2006/main">
  <p:tag name="KSO_WM_BEAUTIFY_FLAG" val=""/>
</p:tagLst>
</file>

<file path=ppt/tags/tag196.xml><?xml version="1.0" encoding="utf-8"?>
<p:tagLst xmlns:p="http://schemas.openxmlformats.org/presentationml/2006/main">
  <p:tag name="KSO_WM_BEAUTIFY_FLAG" val=""/>
</p:tagLst>
</file>

<file path=ppt/tags/tag197.xml><?xml version="1.0" encoding="utf-8"?>
<p:tagLst xmlns:p="http://schemas.openxmlformats.org/presentationml/2006/main">
  <p:tag name="KSO_WM_BEAUTIFY_FLAG" val=""/>
</p:tagLst>
</file>

<file path=ppt/tags/tag198.xml><?xml version="1.0" encoding="utf-8"?>
<p:tagLst xmlns:p="http://schemas.openxmlformats.org/presentationml/2006/main">
  <p:tag name="KSO_WM_BEAUTIFY_FLAG" val=""/>
</p:tagLst>
</file>

<file path=ppt/tags/tag199.xml><?xml version="1.0" encoding="utf-8"?>
<p:tagLst xmlns:p="http://schemas.openxmlformats.org/presentationml/2006/main">
  <p:tag name="KSO_WM_BEAUTIFY_FLAG" val=""/>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0.xml><?xml version="1.0" encoding="utf-8"?>
<p:tagLst xmlns:p="http://schemas.openxmlformats.org/presentationml/2006/main">
  <p:tag name="KSO_WM_BEAUTIFY_FLAG" val=""/>
</p:tagLst>
</file>

<file path=ppt/tags/tag201.xml><?xml version="1.0" encoding="utf-8"?>
<p:tagLst xmlns:p="http://schemas.openxmlformats.org/presentationml/2006/main">
  <p:tag name="KSO_WM_BEAUTIFY_FLAG" val=""/>
</p:tagLst>
</file>

<file path=ppt/tags/tag20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03.xml><?xml version="1.0" encoding="utf-8"?>
<p:tagLst xmlns:p="http://schemas.openxmlformats.org/presentationml/2006/main">
  <p:tag name="KSO_WM_BEAUTIFY_FLAG" val=""/>
</p:tagLst>
</file>

<file path=ppt/tags/tag204.xml><?xml version="1.0" encoding="utf-8"?>
<p:tagLst xmlns:p="http://schemas.openxmlformats.org/presentationml/2006/main">
  <p:tag name="KSO_WM_BEAUTIFY_FLAG" val=""/>
</p:tagLst>
</file>

<file path=ppt/tags/tag205.xml><?xml version="1.0" encoding="utf-8"?>
<p:tagLst xmlns:p="http://schemas.openxmlformats.org/presentationml/2006/main">
  <p:tag name="KSO_WM_BEAUTIFY_FLAG" val=""/>
</p:tagLst>
</file>

<file path=ppt/tags/tag206.xml><?xml version="1.0" encoding="utf-8"?>
<p:tagLst xmlns:p="http://schemas.openxmlformats.org/presentationml/2006/main">
  <p:tag name="KSO_WM_BEAUTIFY_FLAG" val=""/>
</p:tagLst>
</file>

<file path=ppt/tags/tag207.xml><?xml version="1.0" encoding="utf-8"?>
<p:tagLst xmlns:p="http://schemas.openxmlformats.org/presentationml/2006/main">
  <p:tag name="KSO_WM_BEAUTIFY_FLAG" val=""/>
</p:tagLst>
</file>

<file path=ppt/tags/tag208.xml><?xml version="1.0" encoding="utf-8"?>
<p:tagLst xmlns:p="http://schemas.openxmlformats.org/presentationml/2006/main">
  <p:tag name="KSO_WM_BEAUTIFY_FLAG" val=""/>
</p:tagLst>
</file>

<file path=ppt/tags/tag209.xml><?xml version="1.0" encoding="utf-8"?>
<p:tagLst xmlns:p="http://schemas.openxmlformats.org/presentationml/2006/main">
  <p:tag name="KSO_WM_BEAUTIFY_FLAG" val=""/>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0.xml><?xml version="1.0" encoding="utf-8"?>
<p:tagLst xmlns:p="http://schemas.openxmlformats.org/presentationml/2006/main">
  <p:tag name="KSO_WM_BEAUTIFY_FLAG" val=""/>
</p:tagLst>
</file>

<file path=ppt/tags/tag211.xml><?xml version="1.0" encoding="utf-8"?>
<p:tagLst xmlns:p="http://schemas.openxmlformats.org/presentationml/2006/main">
  <p:tag name="KSO_WM_BEAUTIFY_FLAG" val=""/>
</p:tagLst>
</file>

<file path=ppt/tags/tag212.xml><?xml version="1.0" encoding="utf-8"?>
<p:tagLst xmlns:p="http://schemas.openxmlformats.org/presentationml/2006/main">
  <p:tag name="KSO_WM_BEAUTIFY_FLAG" val=""/>
</p:tagLst>
</file>

<file path=ppt/tags/tag213.xml><?xml version="1.0" encoding="utf-8"?>
<p:tagLst xmlns:p="http://schemas.openxmlformats.org/presentationml/2006/main">
  <p:tag name="KSO_WM_BEAUTIFY_FLAG" val=""/>
</p:tagLst>
</file>

<file path=ppt/tags/tag214.xml><?xml version="1.0" encoding="utf-8"?>
<p:tagLst xmlns:p="http://schemas.openxmlformats.org/presentationml/2006/main">
  <p:tag name="KSO_WM_BEAUTIFY_FLAG" val=""/>
</p:tagLst>
</file>

<file path=ppt/tags/tag215.xml><?xml version="1.0" encoding="utf-8"?>
<p:tagLst xmlns:p="http://schemas.openxmlformats.org/presentationml/2006/main">
  <p:tag name="KSO_WM_BEAUTIFY_FLAG" val=""/>
</p:tagLst>
</file>

<file path=ppt/tags/tag216.xml><?xml version="1.0" encoding="utf-8"?>
<p:tagLst xmlns:p="http://schemas.openxmlformats.org/presentationml/2006/main">
  <p:tag name="KSO_WM_BEAUTIFY_FLAG" val=""/>
</p:tagLst>
</file>

<file path=ppt/tags/tag217.xml><?xml version="1.0" encoding="utf-8"?>
<p:tagLst xmlns:p="http://schemas.openxmlformats.org/presentationml/2006/main">
  <p:tag name="KSO_WM_BEAUTIFY_FLAG" val=""/>
</p:tagLst>
</file>

<file path=ppt/tags/tag218.xml><?xml version="1.0" encoding="utf-8"?>
<p:tagLst xmlns:p="http://schemas.openxmlformats.org/presentationml/2006/main">
  <p:tag name="KSO_WM_BEAUTIFY_FLAG" val=""/>
</p:tagLst>
</file>

<file path=ppt/tags/tag219.xml><?xml version="1.0" encoding="utf-8"?>
<p:tagLst xmlns:p="http://schemas.openxmlformats.org/presentationml/2006/main">
  <p:tag name="KSO_WM_BEAUTIFY_FLAG" val=""/>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0.xml><?xml version="1.0" encoding="utf-8"?>
<p:tagLst xmlns:p="http://schemas.openxmlformats.org/presentationml/2006/main">
  <p:tag name="KSO_WM_BEAUTIFY_FLAG" val=""/>
</p:tagLst>
</file>

<file path=ppt/tags/tag221.xml><?xml version="1.0" encoding="utf-8"?>
<p:tagLst xmlns:p="http://schemas.openxmlformats.org/presentationml/2006/main">
  <p:tag name="KSO_WM_DIAGRAM_VIRTUALLY_FRAME" val="{&quot;height&quot;:356.25566929133856,&quot;left&quot;:106.65,&quot;top&quot;:121.6,&quot;width&quot;:320.9}"/>
</p:tagLst>
</file>

<file path=ppt/tags/tag222.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23.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24.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25.xml><?xml version="1.0" encoding="utf-8"?>
<p:tagLst xmlns:p="http://schemas.openxmlformats.org/presentationml/2006/main">
  <p:tag name="KSO_WM_DIAGRAM_VIRTUALLY_FRAME" val="{&quot;height&quot;:356.25566929133856,&quot;left&quot;:106.65,&quot;top&quot;:121.6,&quot;width&quot;:320.9}"/>
</p:tagLst>
</file>

<file path=ppt/tags/tag226.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27.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28.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29.xml><?xml version="1.0" encoding="utf-8"?>
<p:tagLst xmlns:p="http://schemas.openxmlformats.org/presentationml/2006/main">
  <p:tag name="KSO_WM_DIAGRAM_VIRTUALLY_FRAME" val="{&quot;height&quot;:356.25566929133856,&quot;left&quot;:106.65,&quot;top&quot;:121.6,&quot;width&quot;:320.9}"/>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0.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31.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32.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33.xml><?xml version="1.0" encoding="utf-8"?>
<p:tagLst xmlns:p="http://schemas.openxmlformats.org/presentationml/2006/main">
  <p:tag name="KSO_WM_BEAUTIFY_FLAG" val=""/>
</p:tagLst>
</file>

<file path=ppt/tags/tag234.xml><?xml version="1.0" encoding="utf-8"?>
<p:tagLst xmlns:p="http://schemas.openxmlformats.org/presentationml/2006/main">
  <p:tag name="KSO_WM_DIAGRAM_VIRTUALLY_FRAME" val="{&quot;height&quot;:356.25566929133856,&quot;left&quot;:106.65,&quot;top&quot;:121.6,&quot;width&quot;:320.9}"/>
</p:tagLst>
</file>

<file path=ppt/tags/tag235.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36.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37.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38.xml><?xml version="1.0" encoding="utf-8"?>
<p:tagLst xmlns:p="http://schemas.openxmlformats.org/presentationml/2006/main">
  <p:tag name="KSO_WM_DIAGRAM_VIRTUALLY_FRAME" val="{&quot;height&quot;:356.25566929133856,&quot;left&quot;:106.65,&quot;top&quot;:121.6,&quot;width&quot;:320.9}"/>
</p:tagLst>
</file>

<file path=ppt/tags/tag239.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0.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41.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4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43.xml><?xml version="1.0" encoding="utf-8"?>
<p:tagLst xmlns:p="http://schemas.openxmlformats.org/presentationml/2006/main">
  <p:tag name="KSO_WM_BEAUTIFY_FLAG" val=""/>
</p:tagLst>
</file>

<file path=ppt/tags/tag244.xml><?xml version="1.0" encoding="utf-8"?>
<p:tagLst xmlns:p="http://schemas.openxmlformats.org/presentationml/2006/main">
  <p:tag name="KSO_WM_BEAUTIFY_FLAG" val=""/>
</p:tagLst>
</file>

<file path=ppt/tags/tag245.xml><?xml version="1.0" encoding="utf-8"?>
<p:tagLst xmlns:p="http://schemas.openxmlformats.org/presentationml/2006/main">
  <p:tag name="KSO_WM_BEAUTIFY_FLAG" val=""/>
</p:tagLst>
</file>

<file path=ppt/tags/tag246.xml><?xml version="1.0" encoding="utf-8"?>
<p:tagLst xmlns:p="http://schemas.openxmlformats.org/presentationml/2006/main">
  <p:tag name="KSO_WM_BEAUTIFY_FLAG" val=""/>
</p:tagLst>
</file>

<file path=ppt/tags/tag247.xml><?xml version="1.0" encoding="utf-8"?>
<p:tagLst xmlns:p="http://schemas.openxmlformats.org/presentationml/2006/main">
  <p:tag name="KSO_WM_BEAUTIFY_FLAG" val=""/>
</p:tagLst>
</file>

<file path=ppt/tags/tag248.xml><?xml version="1.0" encoding="utf-8"?>
<p:tagLst xmlns:p="http://schemas.openxmlformats.org/presentationml/2006/main">
  <p:tag name="KSO_WM_BEAUTIFY_FLAG" val=""/>
</p:tagLst>
</file>

<file path=ppt/tags/tag249.xml><?xml version="1.0" encoding="utf-8"?>
<p:tagLst xmlns:p="http://schemas.openxmlformats.org/presentationml/2006/main">
  <p:tag name="KSO_WM_BEAUTIFY_FLAG" val=""/>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0.xml><?xml version="1.0" encoding="utf-8"?>
<p:tagLst xmlns:p="http://schemas.openxmlformats.org/presentationml/2006/main">
  <p:tag name="KSO_WM_BEAUTIFY_FLAG" val=""/>
</p:tagLst>
</file>

<file path=ppt/tags/tag251.xml><?xml version="1.0" encoding="utf-8"?>
<p:tagLst xmlns:p="http://schemas.openxmlformats.org/presentationml/2006/main">
  <p:tag name="KSO_WM_BEAUTIFY_FLAG" val=""/>
</p:tagLst>
</file>

<file path=ppt/tags/tag252.xml><?xml version="1.0" encoding="utf-8"?>
<p:tagLst xmlns:p="http://schemas.openxmlformats.org/presentationml/2006/main">
  <p:tag name="KSO_WM_BEAUTIFY_FLAG" val=""/>
</p:tagLst>
</file>

<file path=ppt/tags/tag253.xml><?xml version="1.0" encoding="utf-8"?>
<p:tagLst xmlns:p="http://schemas.openxmlformats.org/presentationml/2006/main">
  <p:tag name="KSO_WM_BEAUTIFY_FLAG" val=""/>
</p:tagLst>
</file>

<file path=ppt/tags/tag254.xml><?xml version="1.0" encoding="utf-8"?>
<p:tagLst xmlns:p="http://schemas.openxmlformats.org/presentationml/2006/main">
  <p:tag name="KSO_WM_BEAUTIFY_FLAG" val=""/>
</p:tagLst>
</file>

<file path=ppt/tags/tag255.xml><?xml version="1.0" encoding="utf-8"?>
<p:tagLst xmlns:p="http://schemas.openxmlformats.org/presentationml/2006/main">
  <p:tag name="KSO_WM_BEAUTIFY_FLAG" val=""/>
</p:tagLst>
</file>

<file path=ppt/tags/tag25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57.xml><?xml version="1.0" encoding="utf-8"?>
<p:tagLst xmlns:p="http://schemas.openxmlformats.org/presentationml/2006/main">
  <p:tag name="KSO_WM_BEAUTIFY_FLAG" val=""/>
</p:tagLst>
</file>

<file path=ppt/tags/tag25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29&quot;:[50000142],&quot;65&quot;:[20205081]}"/>
</p:tagLst>
</file>

<file path=ppt/tags/tag259.xml><?xml version="1.0" encoding="utf-8"?>
<p:tagLst xmlns:p="http://schemas.openxmlformats.org/presentationml/2006/main">
  <p:tag name="KSO_WM_BEAUTIFY_FLAG" val=""/>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0.xml><?xml version="1.0" encoding="utf-8"?>
<p:tagLst xmlns:p="http://schemas.openxmlformats.org/presentationml/2006/main">
  <p:tag name="KSO_WM_BEAUTIFY_FLAG" val=""/>
</p:tagLst>
</file>

<file path=ppt/tags/tag261.xml><?xml version="1.0" encoding="utf-8"?>
<p:tagLst xmlns:p="http://schemas.openxmlformats.org/presentationml/2006/main">
  <p:tag name="KSO_WM_BEAUTIFY_FLAG" val=""/>
</p:tagLst>
</file>

<file path=ppt/tags/tag262.xml><?xml version="1.0" encoding="utf-8"?>
<p:tagLst xmlns:p="http://schemas.openxmlformats.org/presentationml/2006/main">
  <p:tag name="KSO_WM_BEAUTIFY_FLAG" val=""/>
</p:tagLst>
</file>

<file path=ppt/tags/tag263.xml><?xml version="1.0" encoding="utf-8"?>
<p:tagLst xmlns:p="http://schemas.openxmlformats.org/presentationml/2006/main">
  <p:tag name="KSO_WM_BEAUTIFY_FLAG" val=""/>
</p:tagLst>
</file>

<file path=ppt/tags/tag264.xml><?xml version="1.0" encoding="utf-8"?>
<p:tagLst xmlns:p="http://schemas.openxmlformats.org/presentationml/2006/main">
  <p:tag name="KSO_WM_BEAUTIFY_FLAG" val=""/>
</p:tagLst>
</file>

<file path=ppt/tags/tag265.xml><?xml version="1.0" encoding="utf-8"?>
<p:tagLst xmlns:p="http://schemas.openxmlformats.org/presentationml/2006/main">
  <p:tag name="KSO_WM_BEAUTIFY_FLAG" val=""/>
</p:tagLst>
</file>

<file path=ppt/tags/tag266.xml><?xml version="1.0" encoding="utf-8"?>
<p:tagLst xmlns:p="http://schemas.openxmlformats.org/presentationml/2006/main">
  <p:tag name="KSO_WM_BEAUTIFY_FLAG" val=""/>
</p:tagLst>
</file>

<file path=ppt/tags/tag267.xml><?xml version="1.0" encoding="utf-8"?>
<p:tagLst xmlns:p="http://schemas.openxmlformats.org/presentationml/2006/main">
  <p:tag name="KSO_WM_BEAUTIFY_FLAG" val=""/>
</p:tagLst>
</file>

<file path=ppt/tags/tag268.xml><?xml version="1.0" encoding="utf-8"?>
<p:tagLst xmlns:p="http://schemas.openxmlformats.org/presentationml/2006/main">
  <p:tag name="KSO_WM_BEAUTIFY_FLAG" val=""/>
</p:tagLst>
</file>

<file path=ppt/tags/tag269.xml><?xml version="1.0" encoding="utf-8"?>
<p:tagLst xmlns:p="http://schemas.openxmlformats.org/presentationml/2006/main">
  <p:tag name="KSO_WM_BEAUTIFY_FLAG" val=""/>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0.xml><?xml version="1.0" encoding="utf-8"?>
<p:tagLst xmlns:p="http://schemas.openxmlformats.org/presentationml/2006/main">
  <p:tag name="KSO_WM_BEAUTIFY_FLAG" val=""/>
</p:tagLst>
</file>

<file path=ppt/tags/tag271.xml><?xml version="1.0" encoding="utf-8"?>
<p:tagLst xmlns:p="http://schemas.openxmlformats.org/presentationml/2006/main">
  <p:tag name="KSO_WM_BEAUTIFY_FLAG" val=""/>
</p:tagLst>
</file>

<file path=ppt/tags/tag27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73.xml><?xml version="1.0" encoding="utf-8"?>
<p:tagLst xmlns:p="http://schemas.openxmlformats.org/presentationml/2006/main">
  <p:tag name="KSO_WM_BEAUTIFY_FLAG" val=""/>
</p:tagLst>
</file>

<file path=ppt/tags/tag274.xml><?xml version="1.0" encoding="utf-8"?>
<p:tagLst xmlns:p="http://schemas.openxmlformats.org/presentationml/2006/main">
  <p:tag name="KSO_WM_DIAGRAM_VIRTUALLY_FRAME" val="{&quot;height&quot;:201.5,&quot;left&quot;:53.7,&quot;top&quot;:247.1,&quot;width&quot;:566.05}"/>
</p:tagLst>
</file>

<file path=ppt/tags/tag275.xml><?xml version="1.0" encoding="utf-8"?>
<p:tagLst xmlns:p="http://schemas.openxmlformats.org/presentationml/2006/main">
  <p:tag name="KSO_WM_DIAGRAM_VIRTUALLY_FRAME" val="{&quot;height&quot;:201.5,&quot;left&quot;:53.7,&quot;top&quot;:247.1,&quot;width&quot;:566.05}"/>
</p:tagLst>
</file>

<file path=ppt/tags/tag27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29&quot;:[50000142],&quot;65&quot;:[20205081]}"/>
</p:tagLst>
</file>

<file path=ppt/tags/tag277.xml><?xml version="1.0" encoding="utf-8"?>
<p:tagLst xmlns:p="http://schemas.openxmlformats.org/presentationml/2006/main">
  <p:tag name="KSO_WM_BEAUTIFY_FLAG" val=""/>
</p:tagLst>
</file>

<file path=ppt/tags/tag278.xml><?xml version="1.0" encoding="utf-8"?>
<p:tagLst xmlns:p="http://schemas.openxmlformats.org/presentationml/2006/main">
  <p:tag name="KSO_WM_DIAGRAM_VIRTUALLY_FRAME" val="{&quot;height&quot;:201.5,&quot;left&quot;:53.7,&quot;top&quot;:247.1,&quot;width&quot;:566.05}"/>
</p:tagLst>
</file>

<file path=ppt/tags/tag279.xml><?xml version="1.0" encoding="utf-8"?>
<p:tagLst xmlns:p="http://schemas.openxmlformats.org/presentationml/2006/main">
  <p:tag name="KSO_WM_DIAGRAM_VIRTUALLY_FRAME" val="{&quot;height&quot;:201.5,&quot;left&quot;:53.7,&quot;top&quot;:247.1,&quot;width&quot;:566.05}"/>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0.xml><?xml version="1.0" encoding="utf-8"?>
<p:tagLst xmlns:p="http://schemas.openxmlformats.org/presentationml/2006/main">
  <p:tag name="KSO_WM_DIAGRAM_VIRTUALLY_FRAME" val="{&quot;height&quot;:201.5,&quot;left&quot;:53.7,&quot;top&quot;:247.1,&quot;width&quot;:566.05}"/>
</p:tagLst>
</file>

<file path=ppt/tags/tag28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29&quot;:[50000142],&quot;65&quot;:[20205081]}"/>
</p:tagLst>
</file>

<file path=ppt/tags/tag282.xml><?xml version="1.0" encoding="utf-8"?>
<p:tagLst xmlns:p="http://schemas.openxmlformats.org/presentationml/2006/main">
  <p:tag name="KSO_WM_BEAUTIFY_FLAG" val=""/>
</p:tagLst>
</file>

<file path=ppt/tags/tag283.xml><?xml version="1.0" encoding="utf-8"?>
<p:tagLst xmlns:p="http://schemas.openxmlformats.org/presentationml/2006/main">
  <p:tag name="KSO_WM_DIAGRAM_VIRTUALLY_FRAME" val="{&quot;height&quot;:201.5,&quot;left&quot;:53.7,&quot;top&quot;:247.1,&quot;width&quot;:566.05}"/>
</p:tagLst>
</file>

<file path=ppt/tags/tag28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29&quot;:[50000142],&quot;65&quot;:[20205081]}"/>
</p:tagLst>
</file>

<file path=ppt/tags/tag285.xml><?xml version="1.0" encoding="utf-8"?>
<p:tagLst xmlns:p="http://schemas.openxmlformats.org/presentationml/2006/main">
  <p:tag name="KSO_WM_BEAUTIFY_FLAG" val=""/>
</p:tagLst>
</file>

<file path=ppt/tags/tag286.xml><?xml version="1.0" encoding="utf-8"?>
<p:tagLst xmlns:p="http://schemas.openxmlformats.org/presentationml/2006/main">
  <p:tag name="KSO_WM_DIAGRAM_VIRTUALLY_FRAME" val="{&quot;height&quot;:201.5,&quot;left&quot;:53.7,&quot;top&quot;:247.1,&quot;width&quot;:566.05}"/>
</p:tagLst>
</file>

<file path=ppt/tags/tag28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29&quot;:[50000142],&quot;65&quot;:[20205081]}"/>
</p:tagLst>
</file>

<file path=ppt/tags/tag288.xml><?xml version="1.0" encoding="utf-8"?>
<p:tagLst xmlns:p="http://schemas.openxmlformats.org/presentationml/2006/main">
  <p:tag name="KSO_WM_BEAUTIFY_FLAG" val=""/>
</p:tagLst>
</file>

<file path=ppt/tags/tag289.xml><?xml version="1.0" encoding="utf-8"?>
<p:tagLst xmlns:p="http://schemas.openxmlformats.org/presentationml/2006/main">
  <p:tag name="KSO_WM_DIAGRAM_VIRTUALLY_FRAME" val="{&quot;height&quot;:201.5,&quot;left&quot;:53.7,&quot;top&quot;:247.1,&quot;width&quot;:566.05}"/>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29&quot;:[50000142],&quot;65&quot;:[20205081]}"/>
</p:tagLst>
</file>

<file path=ppt/tags/tag291.xml><?xml version="1.0" encoding="utf-8"?>
<p:tagLst xmlns:p="http://schemas.openxmlformats.org/presentationml/2006/main">
  <p:tag name="KSO_WM_BEAUTIFY_FLAG" val=""/>
</p:tagLst>
</file>

<file path=ppt/tags/tag29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29&quot;:[50000142],&quot;65&quot;:[20205081]}"/>
</p:tagLst>
</file>

<file path=ppt/tags/tag293.xml><?xml version="1.0" encoding="utf-8"?>
<p:tagLst xmlns:p="http://schemas.openxmlformats.org/presentationml/2006/main">
  <p:tag name="KSO_WM_BEAUTIFY_FLAG" val=""/>
</p:tagLst>
</file>

<file path=ppt/tags/tag294.xml><?xml version="1.0" encoding="utf-8"?>
<p:tagLst xmlns:p="http://schemas.openxmlformats.org/presentationml/2006/main">
  <p:tag name="KSO_WM_DIAGRAM_VIRTUALLY_FRAME" val="{&quot;height&quot;:201.5,&quot;left&quot;:53.7,&quot;top&quot;:247.1,&quot;width&quot;:566.05}"/>
</p:tagLst>
</file>

<file path=ppt/tags/tag29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29&quot;:[50000142],&quot;65&quot;:[20205081]}"/>
</p:tagLst>
</file>

<file path=ppt/tags/tag296.xml><?xml version="1.0" encoding="utf-8"?>
<p:tagLst xmlns:p="http://schemas.openxmlformats.org/presentationml/2006/main">
  <p:tag name="KSO_WM_BEAUTIFY_FLAG" val=""/>
</p:tagLst>
</file>

<file path=ppt/tags/tag29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29&quot;:[50000142],&quot;65&quot;:[20205081]}"/>
</p:tagLst>
</file>

<file path=ppt/tags/tag298.xml><?xml version="1.0" encoding="utf-8"?>
<p:tagLst xmlns:p="http://schemas.openxmlformats.org/presentationml/2006/main">
  <p:tag name="KSO_WM_BEAUTIFY_FLAG" val=""/>
</p:tagLst>
</file>

<file path=ppt/tags/tag299.xml><?xml version="1.0" encoding="utf-8"?>
<p:tagLst xmlns:p="http://schemas.openxmlformats.org/presentationml/2006/main">
  <p:tag name="KSO_WM_DIAGRAM_VIRTUALLY_FRAME" val="{&quot;height&quot;:201.5,&quot;left&quot;:53.7,&quot;top&quot;:247.1,&quot;width&quot;:566.05}"/>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00.xml><?xml version="1.0" encoding="utf-8"?>
<p:tagLst xmlns:p="http://schemas.openxmlformats.org/presentationml/2006/main">
  <p:tag name="KSO_WM_DIAGRAM_VIRTUALLY_FRAME" val="{&quot;height&quot;:201.5,&quot;left&quot;:53.7,&quot;top&quot;:247.1,&quot;width&quot;:566.05}"/>
</p:tagLst>
</file>

<file path=ppt/tags/tag30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29&quot;:[50000142],&quot;65&quot;:[20205081]}"/>
</p:tagLst>
</file>

<file path=ppt/tags/tag302.xml><?xml version="1.0" encoding="utf-8"?>
<p:tagLst xmlns:p="http://schemas.openxmlformats.org/presentationml/2006/main">
  <p:tag name="KSO_WM_BEAUTIFY_FLAG" val=""/>
</p:tagLst>
</file>

<file path=ppt/tags/tag303.xml><?xml version="1.0" encoding="utf-8"?>
<p:tagLst xmlns:p="http://schemas.openxmlformats.org/presentationml/2006/main">
  <p:tag name="KSO_WM_BEAUTIFY_FLAG" val=""/>
</p:tagLst>
</file>

<file path=ppt/tags/tag304.xml><?xml version="1.0" encoding="utf-8"?>
<p:tagLst xmlns:p="http://schemas.openxmlformats.org/presentationml/2006/main">
  <p:tag name="KSO_WM_BEAUTIFY_FLAG" val=""/>
</p:tagLst>
</file>

<file path=ppt/tags/tag305.xml><?xml version="1.0" encoding="utf-8"?>
<p:tagLst xmlns:p="http://schemas.openxmlformats.org/presentationml/2006/main">
  <p:tag name="KSO_WM_BEAUTIFY_FLAG" val=""/>
</p:tagLst>
</file>

<file path=ppt/tags/tag306.xml><?xml version="1.0" encoding="utf-8"?>
<p:tagLst xmlns:p="http://schemas.openxmlformats.org/presentationml/2006/main">
  <p:tag name="KSO_WM_BEAUTIFY_FLAG" val=""/>
</p:tagLst>
</file>

<file path=ppt/tags/tag307.xml><?xml version="1.0" encoding="utf-8"?>
<p:tagLst xmlns:p="http://schemas.openxmlformats.org/presentationml/2006/main">
  <p:tag name="KSO_WM_BEAUTIFY_FLAG" val=""/>
</p:tagLst>
</file>

<file path=ppt/tags/tag308.xml><?xml version="1.0" encoding="utf-8"?>
<p:tagLst xmlns:p="http://schemas.openxmlformats.org/presentationml/2006/main">
  <p:tag name="KSO_WM_BEAUTIFY_FLAG" val=""/>
</p:tagLst>
</file>

<file path=ppt/tags/tag309.xml><?xml version="1.0" encoding="utf-8"?>
<p:tagLst xmlns:p="http://schemas.openxmlformats.org/presentationml/2006/main">
  <p:tag name="KSO_WM_BEAUTIFY_FLAG" val=""/>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0.xml><?xml version="1.0" encoding="utf-8"?>
<p:tagLst xmlns:p="http://schemas.openxmlformats.org/presentationml/2006/main">
  <p:tag name="KSO_WM_BEAUTIFY_FLAG" val=""/>
</p:tagLst>
</file>

<file path=ppt/tags/tag311.xml><?xml version="1.0" encoding="utf-8"?>
<p:tagLst xmlns:p="http://schemas.openxmlformats.org/presentationml/2006/main">
  <p:tag name="KSO_WM_BEAUTIFY_FLAG" val=""/>
</p:tagLst>
</file>

<file path=ppt/tags/tag312.xml><?xml version="1.0" encoding="utf-8"?>
<p:tagLst xmlns:p="http://schemas.openxmlformats.org/presentationml/2006/main">
  <p:tag name="KSO_WM_BEAUTIFY_FLAG" val=""/>
</p:tagLst>
</file>

<file path=ppt/tags/tag313.xml><?xml version="1.0" encoding="utf-8"?>
<p:tagLst xmlns:p="http://schemas.openxmlformats.org/presentationml/2006/main">
  <p:tag name="KSO_WM_BEAUTIFY_FLAG" val=""/>
</p:tagLst>
</file>

<file path=ppt/tags/tag314.xml><?xml version="1.0" encoding="utf-8"?>
<p:tagLst xmlns:p="http://schemas.openxmlformats.org/presentationml/2006/main">
  <p:tag name="KSO_WM_BEAUTIFY_FLAG" val=""/>
</p:tagLst>
</file>

<file path=ppt/tags/tag31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16.xml><?xml version="1.0" encoding="utf-8"?>
<p:tagLst xmlns:p="http://schemas.openxmlformats.org/presentationml/2006/main">
  <p:tag name="KSO_WM_BEAUTIFY_FLAG" val=""/>
</p:tagLst>
</file>

<file path=ppt/tags/tag31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29&quot;:[50000142],&quot;65&quot;:[20205081]}"/>
</p:tagLst>
</file>

<file path=ppt/tags/tag318.xml><?xml version="1.0" encoding="utf-8"?>
<p:tagLst xmlns:p="http://schemas.openxmlformats.org/presentationml/2006/main">
  <p:tag name="KSO_WM_BEAUTIFY_FLAG" val=""/>
</p:tagLst>
</file>

<file path=ppt/tags/tag31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29&quot;:[50000142],&quot;65&quot;:[2020508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0.xml><?xml version="1.0" encoding="utf-8"?>
<p:tagLst xmlns:p="http://schemas.openxmlformats.org/presentationml/2006/main">
  <p:tag name="KSO_WM_BEAUTIFY_FLAG" val=""/>
</p:tagLst>
</file>

<file path=ppt/tags/tag321.xml><?xml version="1.0" encoding="utf-8"?>
<p:tagLst xmlns:p="http://schemas.openxmlformats.org/presentationml/2006/main">
  <p:tag name="KSO_WM_DIAGRAM_VIRTUALLY_FRAME" val="{&quot;height&quot;:201.5,&quot;left&quot;:53.7,&quot;top&quot;:247.1,&quot;width&quot;:566.05}"/>
</p:tagLst>
</file>

<file path=ppt/tags/tag322.xml><?xml version="1.0" encoding="utf-8"?>
<p:tagLst xmlns:p="http://schemas.openxmlformats.org/presentationml/2006/main">
  <p:tag name="KSO_WM_DIAGRAM_VIRTUALLY_FRAME" val="{&quot;height&quot;:201.5,&quot;left&quot;:53.7,&quot;top&quot;:247.1,&quot;width&quot;:566.05}"/>
</p:tagLst>
</file>

<file path=ppt/tags/tag32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29&quot;:[50000142],&quot;65&quot;:[20205081]}"/>
</p:tagLst>
</file>

<file path=ppt/tags/tag324.xml><?xml version="1.0" encoding="utf-8"?>
<p:tagLst xmlns:p="http://schemas.openxmlformats.org/presentationml/2006/main">
  <p:tag name="KSO_WM_BEAUTIFY_FLAG" val=""/>
</p:tagLst>
</file>

<file path=ppt/tags/tag325.xml><?xml version="1.0" encoding="utf-8"?>
<p:tagLst xmlns:p="http://schemas.openxmlformats.org/presentationml/2006/main">
  <p:tag name="TABLE_ENDDRAG_ORIGIN_RECT" val="626*165"/>
  <p:tag name="TABLE_ENDDRAG_RECT" val="67*213*626*165"/>
</p:tagLst>
</file>

<file path=ppt/tags/tag32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29&quot;:[50000142,50000097],&quot;65&quot;:[20205081]}"/>
</p:tagLst>
</file>

<file path=ppt/tags/tag327.xml><?xml version="1.0" encoding="utf-8"?>
<p:tagLst xmlns:p="http://schemas.openxmlformats.org/presentationml/2006/main">
  <p:tag name="KSO_WM_BEAUTIFY_FLAG" val=""/>
</p:tagLst>
</file>

<file path=ppt/tags/tag32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29&quot;:[50000142],&quot;65&quot;:[20205081]}"/>
</p:tagLst>
</file>

<file path=ppt/tags/tag329.xml><?xml version="1.0" encoding="utf-8"?>
<p:tagLst xmlns:p="http://schemas.openxmlformats.org/presentationml/2006/main">
  <p:tag name="KSO_WM_BEAUTIFY_FLAG" val=""/>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0.xml><?xml version="1.0" encoding="utf-8"?>
<p:tagLst xmlns:p="http://schemas.openxmlformats.org/presentationml/2006/main">
  <p:tag name="KSO_WM_DIAGRAM_VIRTUALLY_FRAME" val="{&quot;height&quot;:201.5,&quot;left&quot;:53.7,&quot;top&quot;:247.1,&quot;width&quot;:566.05}"/>
</p:tagLst>
</file>

<file path=ppt/tags/tag33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29&quot;:[50000142],&quot;65&quot;:[20205081]}"/>
</p:tagLst>
</file>

<file path=ppt/tags/tag332.xml><?xml version="1.0" encoding="utf-8"?>
<p:tagLst xmlns:p="http://schemas.openxmlformats.org/presentationml/2006/main">
  <p:tag name="KSO_WM_BEAUTIFY_FLAG" val=""/>
</p:tagLst>
</file>

<file path=ppt/tags/tag333.xml><?xml version="1.0" encoding="utf-8"?>
<p:tagLst xmlns:p="http://schemas.openxmlformats.org/presentationml/2006/main">
  <p:tag name="TABLE_ENDDRAG_ORIGIN_RECT" val="626*165"/>
  <p:tag name="TABLE_ENDDRAG_RECT" val="67*213*626*165"/>
</p:tagLst>
</file>

<file path=ppt/tags/tag33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29&quot;:[50000142,50000097],&quot;65&quot;:[20205081]}"/>
</p:tagLst>
</file>

<file path=ppt/tags/tag335.xml><?xml version="1.0" encoding="utf-8"?>
<p:tagLst xmlns:p="http://schemas.openxmlformats.org/presentationml/2006/main">
  <p:tag name="KSO_WM_BEAUTIFY_FLAG" val=""/>
</p:tagLst>
</file>

<file path=ppt/tags/tag336.xml><?xml version="1.0" encoding="utf-8"?>
<p:tagLst xmlns:p="http://schemas.openxmlformats.org/presentationml/2006/main">
  <p:tag name="KSO_WM_BEAUTIFY_FLAG" val=""/>
</p:tagLst>
</file>

<file path=ppt/tags/tag337.xml><?xml version="1.0" encoding="utf-8"?>
<p:tagLst xmlns:p="http://schemas.openxmlformats.org/presentationml/2006/main">
  <p:tag name="KSO_WM_BEAUTIFY_FLAG" val=""/>
</p:tagLst>
</file>

<file path=ppt/tags/tag338.xml><?xml version="1.0" encoding="utf-8"?>
<p:tagLst xmlns:p="http://schemas.openxmlformats.org/presentationml/2006/main">
  <p:tag name="KSO_WM_BEAUTIFY_FLAG" val=""/>
</p:tagLst>
</file>

<file path=ppt/tags/tag339.xml><?xml version="1.0" encoding="utf-8"?>
<p:tagLst xmlns:p="http://schemas.openxmlformats.org/presentationml/2006/main">
  <p:tag name="KSO_WM_BEAUTIFY_FLAG" val=""/>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40.xml><?xml version="1.0" encoding="utf-8"?>
<p:tagLst xmlns:p="http://schemas.openxmlformats.org/presentationml/2006/main">
  <p:tag name="KSO_WM_BEAUTIFY_FLAG" val=""/>
</p:tagLst>
</file>

<file path=ppt/tags/tag341.xml><?xml version="1.0" encoding="utf-8"?>
<p:tagLst xmlns:p="http://schemas.openxmlformats.org/presentationml/2006/main">
  <p:tag name="KSO_WM_BEAUTIFY_FLAG" val=""/>
</p:tagLst>
</file>

<file path=ppt/tags/tag342.xml><?xml version="1.0" encoding="utf-8"?>
<p:tagLst xmlns:p="http://schemas.openxmlformats.org/presentationml/2006/main">
  <p:tag name="KSO_WM_BEAUTIFY_FLAG" val=""/>
</p:tagLst>
</file>

<file path=ppt/tags/tag343.xml><?xml version="1.0" encoding="utf-8"?>
<p:tagLst xmlns:p="http://schemas.openxmlformats.org/presentationml/2006/main">
  <p:tag name="KSO_WM_BEAUTIFY_FLAG" val=""/>
</p:tagLst>
</file>

<file path=ppt/tags/tag344.xml><?xml version="1.0" encoding="utf-8"?>
<p:tagLst xmlns:p="http://schemas.openxmlformats.org/presentationml/2006/main">
  <p:tag name="KSO_WM_BEAUTIFY_FLAG" val=""/>
</p:tagLst>
</file>

<file path=ppt/tags/tag345.xml><?xml version="1.0" encoding="utf-8"?>
<p:tagLst xmlns:p="http://schemas.openxmlformats.org/presentationml/2006/main">
  <p:tag name="KSO_WM_BEAUTIFY_FLAG" val=""/>
</p:tagLst>
</file>

<file path=ppt/tags/tag346.xml><?xml version="1.0" encoding="utf-8"?>
<p:tagLst xmlns:p="http://schemas.openxmlformats.org/presentationml/2006/main">
  <p:tag name="KSO_WM_BEAUTIFY_FLAG" val=""/>
</p:tagLst>
</file>

<file path=ppt/tags/tag347.xml><?xml version="1.0" encoding="utf-8"?>
<p:tagLst xmlns:p="http://schemas.openxmlformats.org/presentationml/2006/main">
  <p:tag name="KSO_WM_BEAUTIFY_FLAG" val=""/>
</p:tagLst>
</file>

<file path=ppt/tags/tag34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49.xml><?xml version="1.0" encoding="utf-8"?>
<p:tagLst xmlns:p="http://schemas.openxmlformats.org/presentationml/2006/main">
  <p:tag name="KSO_WM_BEAUTIFY_FLAG" val=""/>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29&quot;:[50000142],&quot;65&quot;:[20205081]}"/>
</p:tagLst>
</file>

<file path=ppt/tags/tag351.xml><?xml version="1.0" encoding="utf-8"?>
<p:tagLst xmlns:p="http://schemas.openxmlformats.org/presentationml/2006/main">
  <p:tag name="KSO_WM_BEAUTIFY_FLAG" val=""/>
</p:tagLst>
</file>

<file path=ppt/tags/tag352.xml><?xml version="1.0" encoding="utf-8"?>
<p:tagLst xmlns:p="http://schemas.openxmlformats.org/presentationml/2006/main">
  <p:tag name="KSO_WM_DIAGRAM_VIRTUALLY_FRAME" val="{&quot;height&quot;:201.5,&quot;left&quot;:53.7,&quot;top&quot;:247.1,&quot;width&quot;:566.05}"/>
</p:tagLst>
</file>

<file path=ppt/tags/tag35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29&quot;:[50000142],&quot;65&quot;:[20205081]}"/>
</p:tagLst>
</file>

<file path=ppt/tags/tag354.xml><?xml version="1.0" encoding="utf-8"?>
<p:tagLst xmlns:p="http://schemas.openxmlformats.org/presentationml/2006/main">
  <p:tag name="KSO_WM_BEAUTIFY_FLAG" val=""/>
</p:tagLst>
</file>

<file path=ppt/tags/tag355.xml><?xml version="1.0" encoding="utf-8"?>
<p:tagLst xmlns:p="http://schemas.openxmlformats.org/presentationml/2006/main">
  <p:tag name="KSO_WM_DIAGRAM_VIRTUALLY_FRAME" val="{&quot;height&quot;:201.5,&quot;left&quot;:53.7,&quot;top&quot;:247.1,&quot;width&quot;:566.05}"/>
</p:tagLst>
</file>

<file path=ppt/tags/tag35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29&quot;:[50000142],&quot;65&quot;:[20205081]}"/>
</p:tagLst>
</file>

<file path=ppt/tags/tag357.xml><?xml version="1.0" encoding="utf-8"?>
<p:tagLst xmlns:p="http://schemas.openxmlformats.org/presentationml/2006/main">
  <p:tag name="KSO_WM_BEAUTIFY_FLAG" val=""/>
</p:tagLst>
</file>

<file path=ppt/tags/tag358.xml><?xml version="1.0" encoding="utf-8"?>
<p:tagLst xmlns:p="http://schemas.openxmlformats.org/presentationml/2006/main">
  <p:tag name="KSO_WM_DIAGRAM_VIRTUALLY_FRAME" val="{&quot;height&quot;:201.5,&quot;left&quot;:53.7,&quot;top&quot;:247.1,&quot;width&quot;:566.05}"/>
</p:tagLst>
</file>

<file path=ppt/tags/tag359.xml><?xml version="1.0" encoding="utf-8"?>
<p:tagLst xmlns:p="http://schemas.openxmlformats.org/presentationml/2006/main">
  <p:tag name="KSO_WM_DIAGRAM_VIRTUALLY_FRAME" val="{&quot;height&quot;:201.5,&quot;left&quot;:53.7,&quot;top&quot;:247.1,&quot;width&quot;:566.05}"/>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0.xml><?xml version="1.0" encoding="utf-8"?>
<p:tagLst xmlns:p="http://schemas.openxmlformats.org/presentationml/2006/main">
  <p:tag name="TABLE_ENDDRAG_ORIGIN_RECT" val="313*120"/>
  <p:tag name="TABLE_ENDDRAG_RECT" val="646*369*313*120"/>
</p:tagLst>
</file>

<file path=ppt/tags/tag36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29&quot;:[50000142,50000097],&quot;65&quot;:[20205081]}"/>
</p:tagLst>
</file>

<file path=ppt/tags/tag362.xml><?xml version="1.0" encoding="utf-8"?>
<p:tagLst xmlns:p="http://schemas.openxmlformats.org/presentationml/2006/main">
  <p:tag name="KSO_WM_BEAUTIFY_FLAG" val=""/>
</p:tagLst>
</file>

<file path=ppt/tags/tag36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29&quot;:[50000142],&quot;65&quot;:[20205081]}"/>
</p:tagLst>
</file>

<file path=ppt/tags/tag364.xml><?xml version="1.0" encoding="utf-8"?>
<p:tagLst xmlns:p="http://schemas.openxmlformats.org/presentationml/2006/main">
  <p:tag name="KSO_WM_BEAUTIFY_FLAG" val=""/>
</p:tagLst>
</file>

<file path=ppt/tags/tag365.xml><?xml version="1.0" encoding="utf-8"?>
<p:tagLst xmlns:p="http://schemas.openxmlformats.org/presentationml/2006/main">
  <p:tag name="KSO_WM_DIAGRAM_VIRTUALLY_FRAME" val="{&quot;height&quot;:201.5,&quot;left&quot;:53.7,&quot;top&quot;:247.1,&quot;width&quot;:566.05}"/>
</p:tagLst>
</file>

<file path=ppt/tags/tag36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29&quot;:[50000142],&quot;65&quot;:[20205081]}"/>
</p:tagLst>
</file>

<file path=ppt/tags/tag367.xml><?xml version="1.0" encoding="utf-8"?>
<p:tagLst xmlns:p="http://schemas.openxmlformats.org/presentationml/2006/main">
  <p:tag name="KSO_WM_BEAUTIFY_FLAG" val=""/>
</p:tagLst>
</file>

<file path=ppt/tags/tag368.xml><?xml version="1.0" encoding="utf-8"?>
<p:tagLst xmlns:p="http://schemas.openxmlformats.org/presentationml/2006/main">
  <p:tag name="KSO_WM_DIAGRAM_VIRTUALLY_FRAME" val="{&quot;height&quot;:201.5,&quot;left&quot;:53.7,&quot;top&quot;:247.1,&quot;width&quot;:566.05}"/>
</p:tagLst>
</file>

<file path=ppt/tags/tag369.xml><?xml version="1.0" encoding="utf-8"?>
<p:tagLst xmlns:p="http://schemas.openxmlformats.org/presentationml/2006/main">
  <p:tag name="KSO_WM_DIAGRAM_VIRTUALLY_FRAME" val="{&quot;height&quot;:201.5,&quot;left&quot;:53.7,&quot;top&quot;:247.1,&quot;width&quot;:566.05}"/>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7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29&quot;:[50000142],&quot;65&quot;:[20205081]}"/>
</p:tagLst>
</file>

<file path=ppt/tags/tag371.xml><?xml version="1.0" encoding="utf-8"?>
<p:tagLst xmlns:p="http://schemas.openxmlformats.org/presentationml/2006/main">
  <p:tag name="KSO_WM_BEAUTIFY_FLAG" val=""/>
</p:tagLst>
</file>

<file path=ppt/tags/tag372.xml><?xml version="1.0" encoding="utf-8"?>
<p:tagLst xmlns:p="http://schemas.openxmlformats.org/presentationml/2006/main">
  <p:tag name="TABLE_ENDDRAG_ORIGIN_RECT" val="508*143"/>
  <p:tag name="TABLE_ENDDRAG_RECT" val="85*205*508*143"/>
</p:tagLst>
</file>

<file path=ppt/tags/tag373.xml><?xml version="1.0" encoding="utf-8"?>
<p:tagLst xmlns:p="http://schemas.openxmlformats.org/presentationml/2006/main">
  <p:tag name="KSO_WM_DIAGRAM_VIRTUALLY_FRAME" val="{&quot;height&quot;:201.5,&quot;left&quot;:53.7,&quot;top&quot;:247.1,&quot;width&quot;:566.05}"/>
</p:tagLst>
</file>

<file path=ppt/tags/tag37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29&quot;:[50000142,50000097],&quot;65&quot;:[20205081]}"/>
</p:tagLst>
</file>

<file path=ppt/tags/tag375.xml><?xml version="1.0" encoding="utf-8"?>
<p:tagLst xmlns:p="http://schemas.openxmlformats.org/presentationml/2006/main">
  <p:tag name="KSO_WM_BEAUTIFY_FLAG" val=""/>
</p:tagLst>
</file>

<file path=ppt/tags/tag376.xml><?xml version="1.0" encoding="utf-8"?>
<p:tagLst xmlns:p="http://schemas.openxmlformats.org/presentationml/2006/main">
  <p:tag name="KSO_WM_BEAUTIFY_FLAG" val=""/>
</p:tagLst>
</file>

<file path=ppt/tags/tag377.xml><?xml version="1.0" encoding="utf-8"?>
<p:tagLst xmlns:p="http://schemas.openxmlformats.org/presentationml/2006/main">
  <p:tag name="KSO_WM_BEAUTIFY_FLAG" val=""/>
</p:tagLst>
</file>

<file path=ppt/tags/tag378.xml><?xml version="1.0" encoding="utf-8"?>
<p:tagLst xmlns:p="http://schemas.openxmlformats.org/presentationml/2006/main">
  <p:tag name="KSO_WM_BEAUTIFY_FLAG" val=""/>
</p:tagLst>
</file>

<file path=ppt/tags/tag379.xml><?xml version="1.0" encoding="utf-8"?>
<p:tagLst xmlns:p="http://schemas.openxmlformats.org/presentationml/2006/main">
  <p:tag name="KSO_WM_BEAUTIFY_FLAG" val=""/>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0.xml><?xml version="1.0" encoding="utf-8"?>
<p:tagLst xmlns:p="http://schemas.openxmlformats.org/presentationml/2006/main">
  <p:tag name="KSO_WM_BEAUTIFY_FLAG" val=""/>
</p:tagLst>
</file>

<file path=ppt/tags/tag381.xml><?xml version="1.0" encoding="utf-8"?>
<p:tagLst xmlns:p="http://schemas.openxmlformats.org/presentationml/2006/main">
  <p:tag name="KSO_WM_BEAUTIFY_FLAG" val=""/>
</p:tagLst>
</file>

<file path=ppt/tags/tag382.xml><?xml version="1.0" encoding="utf-8"?>
<p:tagLst xmlns:p="http://schemas.openxmlformats.org/presentationml/2006/main">
  <p:tag name="KSO_WM_BEAUTIFY_FLAG" val=""/>
</p:tagLst>
</file>

<file path=ppt/tags/tag383.xml><?xml version="1.0" encoding="utf-8"?>
<p:tagLst xmlns:p="http://schemas.openxmlformats.org/presentationml/2006/main">
  <p:tag name="KSO_WM_BEAUTIFY_FLAG" val=""/>
</p:tagLst>
</file>

<file path=ppt/tags/tag384.xml><?xml version="1.0" encoding="utf-8"?>
<p:tagLst xmlns:p="http://schemas.openxmlformats.org/presentationml/2006/main">
  <p:tag name="KSO_WM_BEAUTIFY_FLAG" val=""/>
</p:tagLst>
</file>

<file path=ppt/tags/tag385.xml><?xml version="1.0" encoding="utf-8"?>
<p:tagLst xmlns:p="http://schemas.openxmlformats.org/presentationml/2006/main">
  <p:tag name="KSO_WM_BEAUTIFY_FLAG" val=""/>
</p:tagLst>
</file>

<file path=ppt/tags/tag386.xml><?xml version="1.0" encoding="utf-8"?>
<p:tagLst xmlns:p="http://schemas.openxmlformats.org/presentationml/2006/main">
  <p:tag name="KSO_WM_BEAUTIFY_FLAG" val=""/>
</p:tagLst>
</file>

<file path=ppt/tags/tag387.xml><?xml version="1.0" encoding="utf-8"?>
<p:tagLst xmlns:p="http://schemas.openxmlformats.org/presentationml/2006/main">
  <p:tag name="KSO_WM_BEAUTIFY_FLAG" val=""/>
</p:tagLst>
</file>

<file path=ppt/tags/tag38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89.xml><?xml version="1.0" encoding="utf-8"?>
<p:tagLst xmlns:p="http://schemas.openxmlformats.org/presentationml/2006/main">
  <p:tag name="KSO_WM_BEAUTIFY_FLAG" val=""/>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29&quot;:[50000142],&quot;65&quot;:[20205081]}"/>
</p:tagLst>
</file>

<file path=ppt/tags/tag391.xml><?xml version="1.0" encoding="utf-8"?>
<p:tagLst xmlns:p="http://schemas.openxmlformats.org/presentationml/2006/main">
  <p:tag name="KSO_WM_BEAUTIFY_FLAG" val=""/>
</p:tagLst>
</file>

<file path=ppt/tags/tag392.xml><?xml version="1.0" encoding="utf-8"?>
<p:tagLst xmlns:p="http://schemas.openxmlformats.org/presentationml/2006/main">
  <p:tag name="KSO_WM_DIAGRAM_VIRTUALLY_FRAME" val="{&quot;height&quot;:150.85,&quot;left&quot;:65.5,&quot;top&quot;:255.05,&quot;width&quot;:821.6}"/>
</p:tagLst>
</file>

<file path=ppt/tags/tag393.xml><?xml version="1.0" encoding="utf-8"?>
<p:tagLst xmlns:p="http://schemas.openxmlformats.org/presentationml/2006/main">
  <p:tag name="KSO_WM_DIAGRAM_VIRTUALLY_FRAME" val="{&quot;height&quot;:150.85,&quot;left&quot;:65.5,&quot;top&quot;:255.05,&quot;width&quot;:821.6}"/>
</p:tagLst>
</file>

<file path=ppt/tags/tag394.xml><?xml version="1.0" encoding="utf-8"?>
<p:tagLst xmlns:p="http://schemas.openxmlformats.org/presentationml/2006/main">
  <p:tag name="TABLE_ENDDRAG_ORIGIN_RECT" val="573*164"/>
  <p:tag name="TABLE_ENDDRAG_RECT" val="115*354*573*164"/>
</p:tagLst>
</file>

<file path=ppt/tags/tag39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29&quot;:[50000097],&quot;65&quot;:[20205081]}"/>
</p:tagLst>
</file>

<file path=ppt/tags/tag396.xml><?xml version="1.0" encoding="utf-8"?>
<p:tagLst xmlns:p="http://schemas.openxmlformats.org/presentationml/2006/main">
  <p:tag name="KSO_WM_BEAUTIFY_FLAG" val=""/>
</p:tagLst>
</file>

<file path=ppt/tags/tag397.xml><?xml version="1.0" encoding="utf-8"?>
<p:tagLst xmlns:p="http://schemas.openxmlformats.org/presentationml/2006/main">
  <p:tag name="KSO_WM_DIAGRAM_VIRTUALLY_FRAME" val="{&quot;height&quot;:150.85,&quot;left&quot;:65.5,&quot;top&quot;:255.05,&quot;width&quot;:821.6}"/>
</p:tagLst>
</file>

<file path=ppt/tags/tag398.xml><?xml version="1.0" encoding="utf-8"?>
<p:tagLst xmlns:p="http://schemas.openxmlformats.org/presentationml/2006/main">
  <p:tag name="TABLE_ENDDRAG_ORIGIN_RECT" val="386*120"/>
  <p:tag name="TABLE_ENDDRAG_RECT" val="517*411*386*120"/>
</p:tagLst>
</file>

<file path=ppt/tags/tag39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29&quot;:[50000199],&quot;65&quot;:[2020508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00.xml><?xml version="1.0" encoding="utf-8"?>
<p:tagLst xmlns:p="http://schemas.openxmlformats.org/presentationml/2006/main">
  <p:tag name="KSO_WM_BEAUTIFY_FLAG" val=""/>
</p:tagLst>
</file>

<file path=ppt/tags/tag401.xml><?xml version="1.0" encoding="utf-8"?>
<p:tagLst xmlns:p="http://schemas.openxmlformats.org/presentationml/2006/main">
  <p:tag name="KSO_WM_BEAUTIFY_FLAG" val=""/>
</p:tagLst>
</file>

<file path=ppt/tags/tag402.xml><?xml version="1.0" encoding="utf-8"?>
<p:tagLst xmlns:p="http://schemas.openxmlformats.org/presentationml/2006/main">
  <p:tag name="KSO_WM_BEAUTIFY_FLAG" val=""/>
</p:tagLst>
</file>

<file path=ppt/tags/tag403.xml><?xml version="1.0" encoding="utf-8"?>
<p:tagLst xmlns:p="http://schemas.openxmlformats.org/presentationml/2006/main">
  <p:tag name="KSO_WM_BEAUTIFY_FLAG" val=""/>
</p:tagLst>
</file>

<file path=ppt/tags/tag404.xml><?xml version="1.0" encoding="utf-8"?>
<p:tagLst xmlns:p="http://schemas.openxmlformats.org/presentationml/2006/main">
  <p:tag name="KSO_WM_BEAUTIFY_FLAG" val=""/>
</p:tagLst>
</file>

<file path=ppt/tags/tag405.xml><?xml version="1.0" encoding="utf-8"?>
<p:tagLst xmlns:p="http://schemas.openxmlformats.org/presentationml/2006/main">
  <p:tag name="KSO_WM_BEAUTIFY_FLAG" val=""/>
</p:tagLst>
</file>

<file path=ppt/tags/tag406.xml><?xml version="1.0" encoding="utf-8"?>
<p:tagLst xmlns:p="http://schemas.openxmlformats.org/presentationml/2006/main">
  <p:tag name="KSO_WM_BEAUTIFY_FLAG" val=""/>
</p:tagLst>
</file>

<file path=ppt/tags/tag407.xml><?xml version="1.0" encoding="utf-8"?>
<p:tagLst xmlns:p="http://schemas.openxmlformats.org/presentationml/2006/main">
  <p:tag name="KSO_WM_BEAUTIFY_FLAG" val=""/>
</p:tagLst>
</file>

<file path=ppt/tags/tag408.xml><?xml version="1.0" encoding="utf-8"?>
<p:tagLst xmlns:p="http://schemas.openxmlformats.org/presentationml/2006/main">
  <p:tag name="KSO_WM_BEAUTIFY_FLAG" val=""/>
</p:tagLst>
</file>

<file path=ppt/tags/tag409.xml><?xml version="1.0" encoding="utf-8"?>
<p:tagLst xmlns:p="http://schemas.openxmlformats.org/presentationml/2006/main">
  <p:tag name="KSO_WM_BEAUTIFY_FLAG" val=""/>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0.xml><?xml version="1.0" encoding="utf-8"?>
<p:tagLst xmlns:p="http://schemas.openxmlformats.org/presentationml/2006/main">
  <p:tag name="KSO_WM_BEAUTIFY_FLAG" val=""/>
</p:tagLst>
</file>

<file path=ppt/tags/tag411.xml><?xml version="1.0" encoding="utf-8"?>
<p:tagLst xmlns:p="http://schemas.openxmlformats.org/presentationml/2006/main">
  <p:tag name="KSO_WM_BEAUTIFY_FLAG" val=""/>
</p:tagLst>
</file>

<file path=ppt/tags/tag412.xml><?xml version="1.0" encoding="utf-8"?>
<p:tagLst xmlns:p="http://schemas.openxmlformats.org/presentationml/2006/main">
  <p:tag name="KSO_WM_BEAUTIFY_FLAG" val=""/>
</p:tagLst>
</file>

<file path=ppt/tags/tag413.xml><?xml version="1.0" encoding="utf-8"?>
<p:tagLst xmlns:p="http://schemas.openxmlformats.org/presentationml/2006/main">
  <p:tag name="KSO_WM_BEAUTIFY_FLAG" val=""/>
</p:tagLst>
</file>

<file path=ppt/tags/tag414.xml><?xml version="1.0" encoding="utf-8"?>
<p:tagLst xmlns:p="http://schemas.openxmlformats.org/presentationml/2006/main">
  <p:tag name="KSO_WM_BEAUTIFY_FLAG" val=""/>
</p:tagLst>
</file>

<file path=ppt/tags/tag415.xml><?xml version="1.0" encoding="utf-8"?>
<p:tagLst xmlns:p="http://schemas.openxmlformats.org/presentationml/2006/main">
  <p:tag name="KSO_WM_BEAUTIFY_FLAG" val=""/>
</p:tagLst>
</file>

<file path=ppt/tags/tag416.xml><?xml version="1.0" encoding="utf-8"?>
<p:tagLst xmlns:p="http://schemas.openxmlformats.org/presentationml/2006/main">
  <p:tag name="KSO_WM_BEAUTIFY_FLAG" val=""/>
</p:tagLst>
</file>

<file path=ppt/tags/tag417.xml><?xml version="1.0" encoding="utf-8"?>
<p:tagLst xmlns:p="http://schemas.openxmlformats.org/presentationml/2006/main">
  <p:tag name="KSO_WM_BEAUTIFY_FLAG" val=""/>
</p:tagLst>
</file>

<file path=ppt/tags/tag418.xml><?xml version="1.0" encoding="utf-8"?>
<p:tagLst xmlns:p="http://schemas.openxmlformats.org/presentationml/2006/main">
  <p:tag name="KSO_WM_BEAUTIFY_FLAG" val=""/>
</p:tagLst>
</file>

<file path=ppt/tags/tag41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3.xml><?xml version="1.0" encoding="utf-8"?>
<p:tagLst xmlns:p="http://schemas.openxmlformats.org/presentationml/2006/main">
  <p:tag name="KSO_WPP_MARK_KEY" val="f47a6c07-3c61-4e3d-94ae-11b4caf0a7b4"/>
  <p:tag name="COMMONDATA" val="eyJjb3VudCI6MiwiaGRpZCI6IjE4ZjhjZjVlYjBkNDhhNjI2MjE1MThjYjhjMmRkOGY5IiwidXNlckNvdW50IjoxfQ=="/>
  <p:tag name="resource_record_key" val="{&quot;10&quot;:[21571682,21600600,6166834,50035152,20093177,21595264,21571667,3505476],&quot;29&quot;:[50000090,50052716,50000211,50053052,50053246,50052948,50053112,50053304,50053037,50052976,50053008,50053121,50000086,50000283,50000142,50049413,50052436,50000099,50052409,50052433,50052423,50000097,50000199],&quot;65&quot;:[2020508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heme/theme1.xml><?xml version="1.0" encoding="utf-8"?>
<a:theme xmlns:a="http://schemas.openxmlformats.org/drawingml/2006/main" name="唐峰设计：https://v.youku.com/v_show/id_XNTg4OTcwMDM3Ng==.html">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唐峰设计：https://v.youku.com/v_show/id_XNTg4OTcwMDM3Ng==.html">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a:spPr>
      <a:bodyPr/>
      <a:lstStyle/>
      <a:style>
        <a:lnRef idx="1">
          <a:schemeClr val="accent1"/>
        </a:lnRef>
        <a:fillRef idx="0">
          <a:schemeClr val="accent1"/>
        </a:fillRef>
        <a:effectRef idx="0">
          <a:schemeClr val="accent1"/>
        </a:effectRef>
        <a:fontRef idx="minor">
          <a:schemeClr val="tx1"/>
        </a:fontRef>
      </a:style>
    </a:lnDef>
    <a:txDef>
      <a:spPr>
        <a:solidFill>
          <a:schemeClr val="bg1"/>
        </a:solidFill>
      </a:spPr>
      <a:bodyPr wrap="square" rtlCol="0">
        <a:noAutofit/>
      </a:bodyPr>
      <a:lstStyle>
        <a:defPPr marL="0" marR="0" indent="0" algn="just" defTabSz="914400" rtl="0" eaLnBrk="1" fontAlgn="auto" latinLnBrk="0" hangingPunct="1">
          <a:lnSpc>
            <a:spcPct val="150000"/>
          </a:lnSpc>
          <a:spcBef>
            <a:spcPts val="0"/>
          </a:spcBef>
          <a:spcAft>
            <a:spcPts val="600"/>
          </a:spcAft>
          <a:buClrTx/>
          <a:buSzTx/>
          <a:buFontTx/>
          <a:buNone/>
          <a:defRPr kumimoji="0" sz="1800" b="0" i="0" u="none" strike="noStrike" kern="1200" cap="none" spc="0" normalizeH="0" baseline="0" noProof="0" dirty="0">
            <a:ln>
              <a:noFill/>
            </a:ln>
            <a:solidFill>
              <a:srgbClr val="002060"/>
            </a:solidFill>
            <a:effectLst/>
            <a:uLnTx/>
            <a:uFillTx/>
            <a:latin typeface="Noto Sans S Chinese Regular" panose="020B0500000000000000" pitchFamily="34" charset="-128"/>
            <a:ea typeface="Noto Sans S Chinese Regular" panose="020B0500000000000000" pitchFamily="34" charset="-128"/>
            <a:cs typeface="Times New Roman" panose="02020603050405020304" pitchFamily="18" charset="0"/>
          </a:defRPr>
        </a:defPPr>
      </a:lstStyle>
      <a:style>
        <a:lnRef idx="0">
          <a:scrgbClr r="0" g="0" b="0"/>
        </a:lnRef>
        <a:fillRef idx="0">
          <a:scrgbClr r="0" g="0" b="0"/>
        </a:fillRef>
        <a:effectRef idx="0">
          <a:scrgbClr r="0" g="0" b="0"/>
        </a:effectRef>
        <a:fontRef idx="major"/>
      </a: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420.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421.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422.xml"/></Relationships>
</file>

<file path=customXml/item1.xml><?xml version="1.0" encoding="utf-8"?>
<ct:contentTypeSchema xmlns:ct="http://schemas.microsoft.com/office/2006/metadata/contentType" xmlns:ma="http://schemas.microsoft.com/office/2006/metadata/properties/metaAttributes" ct:_="" ma:_="" ma:contentTypeName="文档" ma:contentTypeID="0x010100F56D0951E120B94AAFE3770C299CB231" ma:contentTypeVersion="19" ma:contentTypeDescription="新建文档。" ma:contentTypeScope="" ma:versionID="736a6b7ec03d6bfd4f4c9b9077bbd7fd">
  <xsd:schema xmlns:xsd="http://www.w3.org/2001/XMLSchema" xmlns:xs="http://www.w3.org/2001/XMLSchema" xmlns:p="http://schemas.microsoft.com/office/2006/metadata/properties" xmlns:ns2="68be930b-a1a2-4dff-a79e-089cc53b51be" xmlns:ns3="b1c7d463-0414-4960-8b21-fd7f84705ead" targetNamespace="http://schemas.microsoft.com/office/2006/metadata/properties" ma:root="true" ma:fieldsID="2026b1e9873c50172c03bcf1244e4640" ns2:_="" ns3:_="">
    <xsd:import namespace="68be930b-a1a2-4dff-a79e-089cc53b51be"/>
    <xsd:import namespace="b1c7d463-0414-4960-8b21-fd7f84705ead"/>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_x63cf__x8ff0_" minOccurs="0"/>
                <xsd:element ref="ns3:MediaServiceDateTaken" minOccurs="0"/>
                <xsd:element ref="ns3:MediaLengthInSeconds" minOccurs="0"/>
                <xsd:element ref="ns3:lcf76f155ced4ddcb4097134ff3c332f" minOccurs="0"/>
                <xsd:element ref="ns2:TaxCatchAll" minOccurs="0"/>
                <xsd:element ref="ns3:MediaServiceOCR" minOccurs="0"/>
                <xsd:element ref="ns3:MediaServiceGenerationTime" minOccurs="0"/>
                <xsd:element ref="ns3:MediaServiceEventHashCode" minOccurs="0"/>
                <xsd:element ref="ns3:MediaServiceLocation" minOccurs="0"/>
                <xsd:element ref="ns3:_x6b63__x5f0f__x5458__x5de5_" minOccurs="0"/>
                <xsd:element ref="ns3:_x65f6__x95f4_" minOccurs="0"/>
                <xsd:element ref="ns3:MediaServiceObjectDetectorVersions" minOccurs="0"/>
                <xsd:element ref="ns3:MediaServiceSearchProperties"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8be930b-a1a2-4dff-a79e-089cc53b51be" elementFormDefault="qualified">
    <xsd:import namespace="http://schemas.microsoft.com/office/2006/documentManagement/types"/>
    <xsd:import namespace="http://schemas.microsoft.com/office/infopath/2007/PartnerControls"/>
    <xsd:element name="SharedWithUsers" ma:index="8" nillable="true" ma:displayName="共享对象:"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享对象详细信息" ma:internalName="SharedWithDetails" ma:readOnly="true">
      <xsd:simpleType>
        <xsd:restriction base="dms:Note">
          <xsd:maxLength value="255"/>
        </xsd:restriction>
      </xsd:simpleType>
    </xsd:element>
    <xsd:element name="TaxCatchAll" ma:index="17" nillable="true" ma:displayName="Taxonomy Catch All Column" ma:hidden="true" ma:list="{a427f4a7-23db-4f8d-b4cf-7fdc2b906881}" ma:internalName="TaxCatchAll" ma:showField="CatchAllData" ma:web="68be930b-a1a2-4dff-a79e-089cc53b51be">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1c7d463-0414-4960-8b21-fd7f84705ead"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_x63cf__x8ff0_" ma:index="12" nillable="true" ma:displayName="描述" ma:format="Dropdown" ma:internalName="_x63cf__x8ff0_">
      <xsd:simpleType>
        <xsd:restriction base="dms:Text">
          <xsd:maxLength value="255"/>
        </xsd:restriction>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图像标记" ma:readOnly="false" ma:fieldId="{5cf76f15-5ced-4ddc-b409-7134ff3c332f}" ma:taxonomyMulti="true" ma:sspId="9632cf6a-25bc-4f5f-bc79-5438e54e7116"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Location" ma:index="21" nillable="true" ma:displayName="Location" ma:indexed="true" ma:internalName="MediaServiceLocation" ma:readOnly="true">
      <xsd:simpleType>
        <xsd:restriction base="dms:Text"/>
      </xsd:simpleType>
    </xsd:element>
    <xsd:element name="_x6b63__x5f0f__x5458__x5de5_" ma:index="22" nillable="true" ma:displayName="正式员工" ma:format="Dropdown" ma:internalName="_x6b63__x5f0f__x5458__x5de5_">
      <xsd:simpleType>
        <xsd:restriction base="dms:Text">
          <xsd:maxLength value="255"/>
        </xsd:restriction>
      </xsd:simpleType>
    </xsd:element>
    <xsd:element name="_x65f6__x95f4_" ma:index="23" nillable="true" ma:displayName="时间" ma:format="DateOnly" ma:internalName="_x65f6__x95f4_">
      <xsd:simpleType>
        <xsd:restriction base="dms:DateTim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内容类型"/>
        <xsd:element ref="dc:title" minOccurs="0" maxOccurs="1" ma:index="4" ma:displayName="标题"/>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x63cf__x8ff0_ xmlns="b1c7d463-0414-4960-8b21-fd7f84705ead" xsi:nil="true"/>
    <TaxCatchAll xmlns="68be930b-a1a2-4dff-a79e-089cc53b51be" xsi:nil="true"/>
    <_x6b63__x5f0f__x5458__x5de5_ xmlns="b1c7d463-0414-4960-8b21-fd7f84705ead" xsi:nil="true"/>
    <lcf76f155ced4ddcb4097134ff3c332f xmlns="b1c7d463-0414-4960-8b21-fd7f84705ead">
      <Terms xmlns="http://schemas.microsoft.com/office/infopath/2007/PartnerControls"/>
    </lcf76f155ced4ddcb4097134ff3c332f>
    <_x65f6__x95f4_ xmlns="b1c7d463-0414-4960-8b21-fd7f84705ead" xsi:nil="true"/>
  </documentManagement>
</p:properties>
</file>

<file path=customXml/itemProps420.xml><?xml version="1.0" encoding="utf-8"?>
<ds:datastoreItem xmlns:ds="http://schemas.openxmlformats.org/officeDocument/2006/customXml" ds:itemID="{620BB494-E867-4907-A46D-C2A6FDE162CD}">
  <ds:schemaRefs/>
</ds:datastoreItem>
</file>

<file path=customXml/itemProps421.xml><?xml version="1.0" encoding="utf-8"?>
<ds:datastoreItem xmlns:ds="http://schemas.openxmlformats.org/officeDocument/2006/customXml" ds:itemID="{4FC5E50B-50A9-4ED2-85F1-1B4695124876}">
  <ds:schemaRefs/>
</ds:datastoreItem>
</file>

<file path=customXml/itemProps422.xml><?xml version="1.0" encoding="utf-8"?>
<ds:datastoreItem xmlns:ds="http://schemas.openxmlformats.org/officeDocument/2006/customXml" ds:itemID="{6764FE34-983B-4F7D-BA7F-B918DD07B374}">
  <ds:schemaRefs/>
</ds:datastoreItem>
</file>

<file path=docProps/app.xml><?xml version="1.0" encoding="utf-8"?>
<Properties xmlns="http://schemas.openxmlformats.org/officeDocument/2006/extended-properties" xmlns:vt="http://schemas.openxmlformats.org/officeDocument/2006/docPropsVTypes">
  <TotalTime>0</TotalTime>
  <Words>15344</Words>
  <Application>WPS 演示</Application>
  <PresentationFormat>宽屏</PresentationFormat>
  <Paragraphs>867</Paragraphs>
  <Slides>36</Slides>
  <Notes>13</Notes>
  <HiddenSlides>0</HiddenSlides>
  <MMClips>0</MMClips>
  <ScaleCrop>false</ScaleCrop>
  <HeadingPairs>
    <vt:vector size="6" baseType="variant">
      <vt:variant>
        <vt:lpstr>已用的字体</vt:lpstr>
      </vt:variant>
      <vt:variant>
        <vt:i4>17</vt:i4>
      </vt:variant>
      <vt:variant>
        <vt:lpstr>主题</vt:lpstr>
      </vt:variant>
      <vt:variant>
        <vt:i4>3</vt:i4>
      </vt:variant>
      <vt:variant>
        <vt:lpstr>幻灯片标题</vt:lpstr>
      </vt:variant>
      <vt:variant>
        <vt:i4>36</vt:i4>
      </vt:variant>
    </vt:vector>
  </HeadingPairs>
  <TitlesOfParts>
    <vt:vector size="56" baseType="lpstr">
      <vt:lpstr>Arial</vt:lpstr>
      <vt:lpstr>宋体</vt:lpstr>
      <vt:lpstr>Wingdings</vt:lpstr>
      <vt:lpstr>Wingdings</vt:lpstr>
      <vt:lpstr>Noto Sans S Chinese Regular</vt:lpstr>
      <vt:lpstr>Times New Roman</vt:lpstr>
      <vt:lpstr>Noto Sans S Chinese Medium</vt:lpstr>
      <vt:lpstr>思源黑体 Medium</vt:lpstr>
      <vt:lpstr>黑体</vt:lpstr>
      <vt:lpstr>阿里巴巴普惠体 3.0 55 Regular</vt:lpstr>
      <vt:lpstr>Times New Roman Regular</vt:lpstr>
      <vt:lpstr>思源黑体 CN Normal</vt:lpstr>
      <vt:lpstr>Calibri</vt:lpstr>
      <vt:lpstr>MyFont</vt:lpstr>
      <vt:lpstr>微软雅黑</vt:lpstr>
      <vt:lpstr>Arial Unicode MS</vt:lpstr>
      <vt:lpstr>Cambria Math</vt:lpstr>
      <vt:lpstr>唐峰设计：https://v.youku.com/v_show/id_XNTg4OTcwMDM3Ng==.html</vt:lpstr>
      <vt:lpstr>自定义设计方案</vt:lpstr>
      <vt:lpstr>1_唐峰设计：https://v.youku.com/v_show/id_XNTg4OTcwMDM3Ng==.html</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junxi.huang</dc:creator>
  <cp:lastModifiedBy>罗涵缤</cp:lastModifiedBy>
  <cp:revision>628</cp:revision>
  <cp:lastPrinted>2024-07-11T02:44:00Z</cp:lastPrinted>
  <dcterms:created xsi:type="dcterms:W3CDTF">2024-04-18T10:05:00Z</dcterms:created>
  <dcterms:modified xsi:type="dcterms:W3CDTF">2025-08-22T07:45:59Z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2EBED468CEA74F7AA51C327807224849</vt:lpwstr>
  </property>
  <property fmtid="{D5CDD505-2E9C-101B-9397-08002B2CF9AE}" pid="4" name="KSOTemplateUUID">
    <vt:lpwstr>v1.0_mb_UUIMg04nbRBjpbKYMIkYSA==</vt:lpwstr>
  </property>
  <property fmtid="{D5CDD505-2E9C-101B-9397-08002B2CF9AE}" pid="5" name="ContentTypeId">
    <vt:lpwstr>0x010100F56D0951E120B94AAFE3770C299CB231</vt:lpwstr>
  </property>
  <property fmtid="{D5CDD505-2E9C-101B-9397-08002B2CF9AE}" pid="6" name="MediaServiceImageTags">
    <vt:lpwstr/>
  </property>
</Properties>
</file>