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rels" ContentType="application/vnd.openxmlformats-package.relationships+xml"/>
  <Override PartName="/customXml/itemProps412.xml" ContentType="application/vnd.openxmlformats-officedocument.customXmlProperties+xml"/>
  <Override PartName="/customXml/itemProps413.xml" ContentType="application/vnd.openxmlformats-officedocument.customXmlProperties+xml"/>
  <Override PartName="/customXml/itemProps414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handoutMasters/handoutMaster1.xml" ContentType="application/vnd.openxmlformats-officedocument.presentationml.handoutMaster+xml"/>
  <Override PartName="/ppt/media/image22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5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1" r:id="rId3"/>
    <p:sldMasterId id="2147483674" r:id="rId4"/>
  </p:sldMasterIdLst>
  <p:notesMasterIdLst>
    <p:notesMasterId r:id="rId6"/>
  </p:notesMasterIdLst>
  <p:handoutMasterIdLst>
    <p:handoutMasterId r:id="rId43"/>
  </p:handoutMasterIdLst>
  <p:sldIdLst>
    <p:sldId id="383" r:id="rId5"/>
    <p:sldId id="260" r:id="rId7"/>
    <p:sldId id="562" r:id="rId8"/>
    <p:sldId id="545" r:id="rId9"/>
    <p:sldId id="261" r:id="rId10"/>
    <p:sldId id="465" r:id="rId11"/>
    <p:sldId id="466" r:id="rId12"/>
    <p:sldId id="568" r:id="rId13"/>
    <p:sldId id="569" r:id="rId14"/>
    <p:sldId id="536" r:id="rId15"/>
    <p:sldId id="570" r:id="rId16"/>
    <p:sldId id="544" r:id="rId17"/>
    <p:sldId id="571" r:id="rId18"/>
    <p:sldId id="542" r:id="rId19"/>
    <p:sldId id="543" r:id="rId20"/>
    <p:sldId id="563" r:id="rId21"/>
    <p:sldId id="546" r:id="rId22"/>
    <p:sldId id="547" r:id="rId23"/>
    <p:sldId id="548" r:id="rId24"/>
    <p:sldId id="573" r:id="rId25"/>
    <p:sldId id="564" r:id="rId26"/>
    <p:sldId id="565" r:id="rId27"/>
    <p:sldId id="566" r:id="rId28"/>
    <p:sldId id="549" r:id="rId29"/>
    <p:sldId id="550" r:id="rId30"/>
    <p:sldId id="551" r:id="rId31"/>
    <p:sldId id="552" r:id="rId32"/>
    <p:sldId id="554" r:id="rId33"/>
    <p:sldId id="574" r:id="rId34"/>
    <p:sldId id="553" r:id="rId35"/>
    <p:sldId id="558" r:id="rId36"/>
    <p:sldId id="567" r:id="rId37"/>
    <p:sldId id="555" r:id="rId38"/>
    <p:sldId id="575" r:id="rId39"/>
    <p:sldId id="556" r:id="rId40"/>
    <p:sldId id="557" r:id="rId41"/>
    <p:sldId id="302" r:id="rId42"/>
  </p:sldIdLst>
  <p:sldSz cx="12192000" cy="6858000"/>
  <p:notesSz cx="6858000" cy="9144000"/>
  <p:embeddedFontLst>
    <p:embeddedFont>
      <p:font typeface="MyFont" panose="02010609030101010101" charset="-122"/>
      <p:regular r:id="rId48"/>
    </p:embeddedFont>
    <p:embeddedFont>
      <p:font typeface="Consolas" panose="020B0609020204030204" charset="0"/>
      <p:regular r:id="rId49"/>
      <p:bold r:id="rId50"/>
      <p:italic r:id="rId51"/>
      <p:boldItalic r:id="rId52"/>
    </p:embeddedFont>
  </p:embeddedFontLst>
  <p:custDataLst>
    <p:tags r:id="rId5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37A890EC-4E5B-4682-99B8-2A8F1117704A}">
          <p14:sldIdLst>
            <p14:sldId id="383"/>
            <p14:sldId id="260"/>
            <p14:sldId id="562"/>
            <p14:sldId id="545"/>
            <p14:sldId id="261"/>
            <p14:sldId id="465"/>
            <p14:sldId id="466"/>
            <p14:sldId id="568"/>
            <p14:sldId id="569"/>
            <p14:sldId id="536"/>
            <p14:sldId id="570"/>
            <p14:sldId id="544"/>
            <p14:sldId id="571"/>
            <p14:sldId id="542"/>
            <p14:sldId id="543"/>
            <p14:sldId id="563"/>
            <p14:sldId id="546"/>
            <p14:sldId id="547"/>
            <p14:sldId id="548"/>
            <p14:sldId id="573"/>
            <p14:sldId id="564"/>
            <p14:sldId id="565"/>
            <p14:sldId id="566"/>
            <p14:sldId id="549"/>
            <p14:sldId id="550"/>
            <p14:sldId id="551"/>
            <p14:sldId id="552"/>
            <p14:sldId id="554"/>
            <p14:sldId id="574"/>
            <p14:sldId id="553"/>
            <p14:sldId id="558"/>
            <p14:sldId id="567"/>
            <p14:sldId id="555"/>
            <p14:sldId id="575"/>
            <p14:sldId id="556"/>
            <p14:sldId id="557"/>
            <p14:sldId id="30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069" userDrawn="1">
          <p15:clr>
            <a:srgbClr val="A4A3A4"/>
          </p15:clr>
        </p15:guide>
        <p15:guide id="2" pos="389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ngsoft" initials="k" lastIdx="1" clrIdx="0"/>
  <p:cmAuthor id="2" name="作者" initials="A" lastIdx="0" clrIdx="1"/>
  <p:cmAuthor id="3" name="wfhuang" initials="w" lastIdx="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A1FC"/>
    <a:srgbClr val="436FDE"/>
    <a:srgbClr val="3659B8"/>
    <a:srgbClr val="1C43AF"/>
    <a:srgbClr val="022EA6"/>
    <a:srgbClr val="B7D0F4"/>
    <a:srgbClr val="4472C4"/>
    <a:srgbClr val="688DE5"/>
    <a:srgbClr val="4F6EC1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CBB5104-B240-4973-A3DC-C52752705EC2}" styleName="表样式 1 14">
    <a:wholeTbl>
      <a:tcTxStyle>
        <a:fontRef idx="none">
          <a:srgbClr val="000000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0"/>
              <a:lumOff val="90000"/>
            </a:schemeClr>
          </a:solidFill>
        </a:fill>
      </a:tcStyle>
    </a:band2H>
    <a:band1V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10000"/>
              <a:lumOff val="90000"/>
            </a:schemeClr>
          </a:solidFill>
        </a:fill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band2V>
    <a:lastCol>
      <a:tcTxStyle b="on"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lastCol>
    <a:firstCol>
      <a:tcTxStyle b="on">
        <a:fontRef idx="none">
          <a:srgbClr val="08090C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seCell>
      <a:tcStyle>
        <a:tcBdr>
          <a:left>
            <a:ln>
              <a:noFill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seCell>
    <a:swCell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swCell>
    <a:firstRow>
      <a:tcTxStyle b="on">
        <a:fontRef idx="none">
          <a:schemeClr val="accent1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Row>
  </a:tblStyle>
  <a:tblStyle styleId="{D376B0D9-44FA-483E-A20B-0DF3A736B643}" styleName="表样式 1 14">
    <a:wholeTbl>
      <a:tcTxStyle>
        <a:fontRef idx="none">
          <a:srgbClr val="000000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0"/>
              <a:lumOff val="90000"/>
            </a:schemeClr>
          </a:solidFill>
        </a:fill>
      </a:tcStyle>
    </a:band2H>
    <a:band1V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10000"/>
              <a:lumOff val="90000"/>
            </a:schemeClr>
          </a:solidFill>
        </a:fill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band2V>
    <a:lastCol>
      <a:tcTxStyle b="on"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lastCol>
    <a:firstCol>
      <a:tcTxStyle b="on">
        <a:fontRef idx="none">
          <a:srgbClr val="08090C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seCell>
      <a:tcStyle>
        <a:tcBdr>
          <a:left>
            <a:ln>
              <a:noFill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seCell>
    <a:swCell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swCell>
    <a:firstRow>
      <a:tcTxStyle b="on">
        <a:fontRef idx="none">
          <a:schemeClr val="accent1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152585A-773D-44F4-B47B-8090F057E4E2}" styleName="表样式 1 14">
    <a:wholeTbl>
      <a:tcTxStyle>
        <a:fontRef idx="none">
          <a:srgbClr val="000000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0"/>
              <a:lumOff val="90000"/>
            </a:schemeClr>
          </a:solidFill>
        </a:fill>
      </a:tcStyle>
    </a:band2H>
    <a:band1V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10000"/>
              <a:lumOff val="90000"/>
            </a:schemeClr>
          </a:solidFill>
        </a:fill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band2V>
    <a:lastCol>
      <a:tcTxStyle b="on"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lastCol>
    <a:firstCol>
      <a:tcTxStyle b="on">
        <a:fontRef idx="none">
          <a:srgbClr val="08090C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seCell>
      <a:tcStyle>
        <a:tcBdr>
          <a:left>
            <a:ln>
              <a:noFill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seCell>
    <a:swCell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swCell>
    <a:firstRow>
      <a:tcTxStyle b="on">
        <a:fontRef idx="none">
          <a:schemeClr val="accent1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Row>
  </a:tblStyle>
  <a:tblStyle styleId="{8A0F48C3-2428-47CE-AA65-4BB69EE41C0A}" styleName="表样式 1 14">
    <a:wholeTbl>
      <a:tcTxStyle>
        <a:fontRef idx="none">
          <a:srgbClr val="000000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0"/>
              <a:lumOff val="90000"/>
            </a:schemeClr>
          </a:solidFill>
        </a:fill>
      </a:tcStyle>
    </a:band2H>
    <a:band1V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10000"/>
              <a:lumOff val="90000"/>
            </a:schemeClr>
          </a:solidFill>
        </a:fill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band2V>
    <a:lastCol>
      <a:tcTxStyle b="on"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lastCol>
    <a:firstCol>
      <a:tcTxStyle b="on">
        <a:fontRef idx="none">
          <a:srgbClr val="08090C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seCell>
      <a:tcStyle>
        <a:tcBdr>
          <a:left>
            <a:ln>
              <a:noFill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seCell>
    <a:swCell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swCell>
    <a:firstRow>
      <a:tcTxStyle b="on">
        <a:fontRef idx="none">
          <a:schemeClr val="accent1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Row>
  </a:tblStyle>
  <a:tblStyle styleId="{BF220C6E-C1FA-49B5-981F-2E1E8AA5DDC9}" styleName="表样式 1 14">
    <a:wholeTbl>
      <a:tcTxStyle>
        <a:fontRef idx="none">
          <a:srgbClr val="000000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0"/>
              <a:lumOff val="90000"/>
            </a:schemeClr>
          </a:solidFill>
        </a:fill>
      </a:tcStyle>
    </a:band2H>
    <a:band1V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10000"/>
              <a:lumOff val="90000"/>
            </a:schemeClr>
          </a:solidFill>
        </a:fill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band2V>
    <a:lastCol>
      <a:tcTxStyle b="on"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lastCol>
    <a:firstCol>
      <a:tcTxStyle b="on">
        <a:fontRef idx="none">
          <a:srgbClr val="08090C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seCell>
      <a:tcStyle>
        <a:tcBdr>
          <a:left>
            <a:ln>
              <a:noFill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seCell>
    <a:swCell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swCell>
    <a:firstRow>
      <a:tcTxStyle b="on">
        <a:fontRef idx="none">
          <a:schemeClr val="accent1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Row>
  </a:tblStyle>
  <a:tblStyle styleId="{F4662D40-9D44-432E-8F0E-8E360D6C055B}" styleName="表样式 1 14">
    <a:wholeTbl>
      <a:tcTxStyle>
        <a:fontRef idx="none">
          <a:srgbClr val="000000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0"/>
              <a:lumOff val="90000"/>
            </a:schemeClr>
          </a:solidFill>
        </a:fill>
      </a:tcStyle>
    </a:band2H>
    <a:band1V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10000"/>
              <a:lumOff val="90000"/>
            </a:schemeClr>
          </a:solidFill>
        </a:fill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band2V>
    <a:lastCol>
      <a:tcTxStyle b="on"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lastCol>
    <a:firstCol>
      <a:tcTxStyle b="on">
        <a:fontRef idx="none">
          <a:srgbClr val="08090C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seCell>
      <a:tcStyle>
        <a:tcBdr>
          <a:left>
            <a:ln>
              <a:noFill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seCell>
    <a:swCell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swCell>
    <a:firstRow>
      <a:tcTxStyle b="on">
        <a:fontRef idx="none">
          <a:schemeClr val="accent1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Row>
  </a:tblStyle>
  <a:tblStyle styleId="{37FDE254-7555-4308-BAE2-F1A329DA23F3}" styleName="表样式 1 14">
    <a:wholeTbl>
      <a:tcTxStyle>
        <a:fontRef idx="none">
          <a:srgbClr val="000000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0"/>
              <a:lumOff val="90000"/>
            </a:schemeClr>
          </a:solidFill>
        </a:fill>
      </a:tcStyle>
    </a:band2H>
    <a:band1V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10000"/>
              <a:lumOff val="90000"/>
            </a:schemeClr>
          </a:solidFill>
        </a:fill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band2V>
    <a:lastCol>
      <a:tcTxStyle b="on"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lastCol>
    <a:firstCol>
      <a:tcTxStyle b="on">
        <a:fontRef idx="none">
          <a:srgbClr val="08090C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seCell>
      <a:tcStyle>
        <a:tcBdr>
          <a:left>
            <a:ln>
              <a:noFill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seCell>
    <a:swCell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swCell>
    <a:firstRow>
      <a:tcTxStyle b="on">
        <a:fontRef idx="none">
          <a:schemeClr val="accent1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Row>
  </a:tblStyle>
  <a:tblStyle styleId="{18FEFC63-A0F7-4699-8AA1-C2AA8789EFFD}" styleName="表样式 1 14">
    <a:wholeTbl>
      <a:tcTxStyle>
        <a:fontRef idx="none">
          <a:srgbClr val="000000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0"/>
              <a:lumOff val="90000"/>
            </a:schemeClr>
          </a:solidFill>
        </a:fill>
      </a:tcStyle>
    </a:band2H>
    <a:band1V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10000"/>
              <a:lumOff val="90000"/>
            </a:schemeClr>
          </a:solidFill>
        </a:fill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band2V>
    <a:lastCol>
      <a:tcTxStyle b="on"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lastCol>
    <a:firstCol>
      <a:tcTxStyle b="on">
        <a:fontRef idx="none">
          <a:srgbClr val="08090C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seCell>
      <a:tcStyle>
        <a:tcBdr>
          <a:left>
            <a:ln>
              <a:noFill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seCell>
    <a:swCell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swCell>
    <a:firstRow>
      <a:tcTxStyle b="on">
        <a:fontRef idx="none">
          <a:schemeClr val="accent1"/>
        </a:fontRef>
      </a:tcTxStyle>
      <a:tcStyle>
        <a:tcBdr>
          <a:left>
            <a:ln w="12700" cmpd="sng">
              <a:solidFill>
                <a:schemeClr val="accent1"/>
              </a:solidFill>
              <a:prstDash val="solid"/>
            </a:ln>
          </a:left>
          <a:right>
            <a:ln w="12700" cmpd="sng">
              <a:solidFill>
                <a:schemeClr val="accent1"/>
              </a:solidFill>
              <a:prstDash val="solid"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Row>
  </a:tblStyle>
  <a:tblStyle styleId="{2852A0F2-5DE2-4435-B366-CF5881EA91FC}" styleName="表样式 1 25 3 2 5 2">
    <a:wholeTbl>
      <a:tcTxStyle>
        <a:fontRef idx="none">
          <a:schemeClr val="tx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bg1">
              <a:alpha val="0"/>
            </a:schemeClr>
          </a:solidFill>
        </a:fill>
      </a:tcStyle>
    </a:wholeTbl>
    <a:band2H>
      <a:tcStyle>
        <a:tcBdr/>
        <a:fill>
          <a:solidFill>
            <a:srgbClr val="CBCBCB">
              <a:alpha val="25000"/>
            </a:srgbClr>
          </a:solidFill>
        </a:fill>
      </a:tcStyle>
    </a:band2H>
    <a:band1V>
      <a:tcStyle>
        <a:tcBdr/>
        <a:fill>
          <a:solidFill>
            <a:srgbClr val="CBCBCB">
              <a:alpha val="25000"/>
            </a:srgbClr>
          </a:solidFill>
        </a:fill>
      </a:tcStyle>
    </a:band1V>
    <a:lastCol>
      <a:tcTxStyle>
        <a:fontRef idx="none">
          <a:schemeClr val="tx1"/>
        </a:fontRef>
      </a:tcTxStyle>
      <a:tcStyle>
        <a:tcBdr>
          <a:left>
            <a:ln w="9525" cmpd="sng">
              <a:solidFill>
                <a:schemeClr val="accent1"/>
              </a:solidFill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bg1">
              <a:alpha val="0"/>
            </a:schemeClr>
          </a:solidFill>
        </a:fill>
      </a:tcStyle>
    </a:lastCol>
    <a:firstCol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 w="9525" cmpd="sng">
              <a:solidFill>
                <a:schemeClr val="accent1"/>
              </a:solidFill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bg1">
              <a:alpha val="0"/>
            </a:schemeClr>
          </a:solidFill>
        </a:fill>
      </a:tcStyle>
    </a:firstCol>
    <a:fir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40000"/>
              <a:lumOff val="60000"/>
              <a:alpha val="50000"/>
            </a:schemeClr>
          </a:solidFill>
        </a:fill>
      </a:tcStyle>
    </a:firstRow>
  </a:tblStyle>
  <a:tblStyle styleId="{9E56EBCE-241F-4889-992D-B96601765EA8}" styleName="表样式 1">
    <a:wholeTbl>
      <a:tcTxStyle>
        <a:fontRef idx="none">
          <a:schemeClr val="tx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chemeClr val="bg1">
              <a:alpha val="0"/>
            </a:schemeClr>
          </a:solidFill>
        </a:fill>
      </a:tcStyle>
    </a:wholeTbl>
    <a:band2H>
      <a:tcStyle>
        <a:tcBdr/>
        <a:fill>
          <a:solidFill>
            <a:schemeClr val="accent1">
              <a:lumMod val="40000"/>
              <a:lumOff val="60000"/>
              <a:alpha val="25000"/>
            </a:schemeClr>
          </a:solidFill>
        </a:fill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40000"/>
              <a:lumOff val="60000"/>
              <a:alpha val="25000"/>
            </a:schemeClr>
          </a:solidFill>
        </a:fill>
      </a:tcStyle>
    </a:band1V>
    <a:lastCol>
      <a:tcTxStyle b="on">
        <a:fontRef idx="none">
          <a:schemeClr val="tx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40000"/>
              <a:lumOff val="60000"/>
              <a:alpha val="40000"/>
            </a:schemeClr>
          </a:solidFill>
        </a:fill>
      </a:tcStyle>
    </a:lastCol>
    <a:firstCol>
      <a:tcTxStyle b="on">
        <a:fontRef idx="none">
          <a:schemeClr val="tx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40000"/>
              <a:lumOff val="60000"/>
              <a:alpha val="40000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bg1">
              <a:alpha val="0"/>
            </a:schemeClr>
          </a:solidFill>
        </a:fill>
      </a:tcStyle>
    </a:lastRow>
    <a:seCell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seCell>
    <a:swCell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swCell>
    <a:fir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bg1">
              <a:alpha val="0"/>
            </a:schemeClr>
          </a:solidFill>
        </a:fill>
      </a:tcStyle>
    </a:firstRow>
    <a:neCell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bg1">
              <a:alpha val="0"/>
            </a:schemeClr>
          </a:solidFill>
        </a:fill>
      </a:tcStyle>
    </a:neCell>
    <a:nwCell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bg1">
              <a:alpha val="0"/>
            </a:schemeClr>
          </a:solidFill>
        </a:fill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4" autoAdjust="0"/>
    <p:restoredTop sz="96327" autoAdjust="0"/>
  </p:normalViewPr>
  <p:slideViewPr>
    <p:cSldViewPr snapToGrid="0" showGuides="1">
      <p:cViewPr>
        <p:scale>
          <a:sx n="100" d="100"/>
          <a:sy n="100" d="100"/>
        </p:scale>
        <p:origin x="0" y="222"/>
      </p:cViewPr>
      <p:guideLst>
        <p:guide orient="horz" pos="2069"/>
        <p:guide pos="3891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6" Type="http://schemas.openxmlformats.org/officeDocument/2006/relationships/tags" Target="tags/tag415.xml"/><Relationship Id="rId55" Type="http://schemas.openxmlformats.org/officeDocument/2006/relationships/customXml" Target="../customXml/item3.xml"/><Relationship Id="rId54" Type="http://schemas.openxmlformats.org/officeDocument/2006/relationships/customXml" Target="../customXml/item2.xml"/><Relationship Id="rId53" Type="http://schemas.openxmlformats.org/officeDocument/2006/relationships/customXml" Target="../customXml/item1.xml"/><Relationship Id="rId52" Type="http://schemas.openxmlformats.org/officeDocument/2006/relationships/font" Target="fonts/font5.fntdata"/><Relationship Id="rId51" Type="http://schemas.openxmlformats.org/officeDocument/2006/relationships/font" Target="fonts/font4.fntdata"/><Relationship Id="rId50" Type="http://schemas.openxmlformats.org/officeDocument/2006/relationships/font" Target="fonts/font3.fntdata"/><Relationship Id="rId5" Type="http://schemas.openxmlformats.org/officeDocument/2006/relationships/slide" Target="slides/slide1.xml"/><Relationship Id="rId49" Type="http://schemas.openxmlformats.org/officeDocument/2006/relationships/font" Target="fonts/font2.fntdata"/><Relationship Id="rId48" Type="http://schemas.openxmlformats.org/officeDocument/2006/relationships/font" Target="fonts/font1.fntdata"/><Relationship Id="rId47" Type="http://schemas.openxmlformats.org/officeDocument/2006/relationships/commentAuthors" Target="commentAuthors.xml"/><Relationship Id="rId46" Type="http://schemas.openxmlformats.org/officeDocument/2006/relationships/tableStyles" Target="tableStyles.xml"/><Relationship Id="rId45" Type="http://schemas.openxmlformats.org/officeDocument/2006/relationships/viewProps" Target="viewProps.xml"/><Relationship Id="rId44" Type="http://schemas.openxmlformats.org/officeDocument/2006/relationships/presProps" Target="presProps.xml"/><Relationship Id="rId43" Type="http://schemas.openxmlformats.org/officeDocument/2006/relationships/handoutMaster" Target="handoutMasters/handoutMaster1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0" Type="http://schemas.openxmlformats.org/officeDocument/2006/relationships/slide" Target="slides/slide35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</a:fld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</a:fld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阿里巴巴普惠体 3.0 55 Regular" panose="00020600040101010101" charset="-122"/>
        <a:ea typeface="阿里巴巴普惠体 3.0 55 Regular" panose="00020600040101010101" charset="-122"/>
        <a:cs typeface="阿里巴巴普惠体 3.0 55 Regular" panose="00020600040101010101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阿里巴巴普惠体 3.0 55 Regular" panose="00020600040101010101" charset="-122"/>
        <a:ea typeface="阿里巴巴普惠体 3.0 55 Regular" panose="00020600040101010101" charset="-122"/>
        <a:cs typeface="阿里巴巴普惠体 3.0 55 Regular" panose="00020600040101010101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阿里巴巴普惠体 3.0 55 Regular" panose="00020600040101010101" charset="-122"/>
        <a:ea typeface="阿里巴巴普惠体 3.0 55 Regular" panose="00020600040101010101" charset="-122"/>
        <a:cs typeface="阿里巴巴普惠体 3.0 55 Regular" panose="00020600040101010101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阿里巴巴普惠体 3.0 55 Regular" panose="00020600040101010101" charset="-122"/>
        <a:ea typeface="阿里巴巴普惠体 3.0 55 Regular" panose="00020600040101010101" charset="-122"/>
        <a:cs typeface="阿里巴巴普惠体 3.0 55 Regular" panose="00020600040101010101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阿里巴巴普惠体 3.0 55 Regular" panose="00020600040101010101" charset="-122"/>
        <a:ea typeface="阿里巴巴普惠体 3.0 55 Regular" panose="00020600040101010101" charset="-122"/>
        <a:cs typeface="阿里巴巴普惠体 3.0 55 Regular" panose="00020600040101010101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/>
              <a:t>唐峰设计：https://v.youku.com/v_show/id_XNTg4OTcwMDM3Ng==.html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04-07</a:t>
            </a:r>
            <a:r>
              <a:rPr lang="zh-CN" altLang="en-US" dirty="0"/>
              <a:t>（页码）的形式 能不能改成 </a:t>
            </a:r>
            <a:r>
              <a:rPr lang="en-US" altLang="zh-CN" dirty="0"/>
              <a:t>P4-7 </a:t>
            </a:r>
            <a:r>
              <a:rPr lang="zh-CN" altLang="en-US" dirty="0"/>
              <a:t>简洁一点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另外右边目录下面的</a:t>
            </a:r>
            <a:r>
              <a:rPr lang="en-US" altLang="zh-CN" dirty="0"/>
              <a:t>CONTENTS </a:t>
            </a:r>
            <a:r>
              <a:rPr lang="zh-CN" altLang="en-US" dirty="0"/>
              <a:t>同一个词字母间不要有间距</a:t>
            </a:r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Introduction of company and products </a:t>
            </a:r>
            <a:r>
              <a:rPr lang="zh-CN" altLang="en-US" dirty="0"/>
              <a:t>保留 </a:t>
            </a:r>
            <a:r>
              <a:rPr lang="en-US" altLang="zh-CN" dirty="0"/>
              <a:t>introduction </a:t>
            </a:r>
            <a:r>
              <a:rPr lang="zh-CN" altLang="en-US" dirty="0"/>
              <a:t>就可以了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>
              <a:cs typeface="阿里巴巴普惠体 3.0 55 Regular" panose="00020600040101010101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>
              <a:cs typeface="阿里巴巴普惠体 3.0 55 Regular" panose="00020600040101010101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>
              <a:cs typeface="阿里巴巴普惠体 3.0 55 Regular" panose="00020600040101010101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>
              <a:cs typeface="阿里巴巴普惠体 3.0 55 Regular" panose="00020600040101010101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6" Type="http://schemas.openxmlformats.org/officeDocument/2006/relationships/tags" Target="../tags/tag118.xml"/><Relationship Id="rId5" Type="http://schemas.openxmlformats.org/officeDocument/2006/relationships/tags" Target="../tags/tag117.xml"/><Relationship Id="rId4" Type="http://schemas.openxmlformats.org/officeDocument/2006/relationships/tags" Target="../tags/tag116.xml"/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6" Type="http://schemas.openxmlformats.org/officeDocument/2006/relationships/tags" Target="../tags/tag129.xml"/><Relationship Id="rId5" Type="http://schemas.openxmlformats.org/officeDocument/2006/relationships/tags" Target="../tags/tag128.xml"/><Relationship Id="rId4" Type="http://schemas.openxmlformats.org/officeDocument/2006/relationships/tags" Target="../tags/tag127.xml"/><Relationship Id="rId3" Type="http://schemas.openxmlformats.org/officeDocument/2006/relationships/tags" Target="../tags/tag126.xml"/><Relationship Id="rId2" Type="http://schemas.openxmlformats.org/officeDocument/2006/relationships/tags" Target="../tags/tag125.xml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6" Type="http://schemas.openxmlformats.org/officeDocument/2006/relationships/tags" Target="../tags/tag134.xml"/><Relationship Id="rId5" Type="http://schemas.openxmlformats.org/officeDocument/2006/relationships/tags" Target="../tags/tag133.xml"/><Relationship Id="rId4" Type="http://schemas.openxmlformats.org/officeDocument/2006/relationships/tags" Target="../tags/tag132.xml"/><Relationship Id="rId3" Type="http://schemas.openxmlformats.org/officeDocument/2006/relationships/tags" Target="../tags/tag131.xml"/><Relationship Id="rId2" Type="http://schemas.openxmlformats.org/officeDocument/2006/relationships/tags" Target="../tags/tag130.xml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6" Type="http://schemas.openxmlformats.org/officeDocument/2006/relationships/tags" Target="../tags/tag139.xml"/><Relationship Id="rId5" Type="http://schemas.openxmlformats.org/officeDocument/2006/relationships/tags" Target="../tags/tag138.xml"/><Relationship Id="rId4" Type="http://schemas.openxmlformats.org/officeDocument/2006/relationships/tags" Target="../tags/tag137.xml"/><Relationship Id="rId3" Type="http://schemas.openxmlformats.org/officeDocument/2006/relationships/tags" Target="../tags/tag136.xml"/><Relationship Id="rId2" Type="http://schemas.openxmlformats.org/officeDocument/2006/relationships/tags" Target="../tags/tag135.xml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7" Type="http://schemas.openxmlformats.org/officeDocument/2006/relationships/tags" Target="../tags/tag145.xml"/><Relationship Id="rId6" Type="http://schemas.openxmlformats.org/officeDocument/2006/relationships/tags" Target="../tags/tag144.xml"/><Relationship Id="rId5" Type="http://schemas.openxmlformats.org/officeDocument/2006/relationships/tags" Target="../tags/tag143.xml"/><Relationship Id="rId4" Type="http://schemas.openxmlformats.org/officeDocument/2006/relationships/tags" Target="../tags/tag142.xml"/><Relationship Id="rId3" Type="http://schemas.openxmlformats.org/officeDocument/2006/relationships/tags" Target="../tags/tag141.xml"/><Relationship Id="rId2" Type="http://schemas.openxmlformats.org/officeDocument/2006/relationships/tags" Target="../tags/tag140.xml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153.xml"/><Relationship Id="rId8" Type="http://schemas.openxmlformats.org/officeDocument/2006/relationships/tags" Target="../tags/tag152.xml"/><Relationship Id="rId7" Type="http://schemas.openxmlformats.org/officeDocument/2006/relationships/tags" Target="../tags/tag151.xml"/><Relationship Id="rId6" Type="http://schemas.openxmlformats.org/officeDocument/2006/relationships/tags" Target="../tags/tag150.xml"/><Relationship Id="rId5" Type="http://schemas.openxmlformats.org/officeDocument/2006/relationships/tags" Target="../tags/tag149.xml"/><Relationship Id="rId4" Type="http://schemas.openxmlformats.org/officeDocument/2006/relationships/tags" Target="../tags/tag148.xml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5" Type="http://schemas.openxmlformats.org/officeDocument/2006/relationships/tags" Target="../tags/tag157.xml"/><Relationship Id="rId4" Type="http://schemas.openxmlformats.org/officeDocument/2006/relationships/tags" Target="../tags/tag156.xml"/><Relationship Id="rId3" Type="http://schemas.openxmlformats.org/officeDocument/2006/relationships/tags" Target="../tags/tag155.xml"/><Relationship Id="rId2" Type="http://schemas.openxmlformats.org/officeDocument/2006/relationships/tags" Target="../tags/tag154.xml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4" Type="http://schemas.openxmlformats.org/officeDocument/2006/relationships/tags" Target="../tags/tag160.xml"/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7" Type="http://schemas.openxmlformats.org/officeDocument/2006/relationships/tags" Target="../tags/tag166.xml"/><Relationship Id="rId6" Type="http://schemas.openxmlformats.org/officeDocument/2006/relationships/tags" Target="../tags/tag165.xml"/><Relationship Id="rId5" Type="http://schemas.openxmlformats.org/officeDocument/2006/relationships/tags" Target="../tags/tag164.xml"/><Relationship Id="rId4" Type="http://schemas.openxmlformats.org/officeDocument/2006/relationships/tags" Target="../tags/tag163.xml"/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6" Type="http://schemas.openxmlformats.org/officeDocument/2006/relationships/tags" Target="../tags/tag171.xml"/><Relationship Id="rId5" Type="http://schemas.openxmlformats.org/officeDocument/2006/relationships/tags" Target="../tags/tag170.xml"/><Relationship Id="rId4" Type="http://schemas.openxmlformats.org/officeDocument/2006/relationships/tags" Target="../tags/tag169.xml"/><Relationship Id="rId3" Type="http://schemas.openxmlformats.org/officeDocument/2006/relationships/tags" Target="../tags/tag168.xml"/><Relationship Id="rId2" Type="http://schemas.openxmlformats.org/officeDocument/2006/relationships/tags" Target="../tags/tag167.xml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5" Type="http://schemas.openxmlformats.org/officeDocument/2006/relationships/tags" Target="../tags/tag175.xml"/><Relationship Id="rId4" Type="http://schemas.openxmlformats.org/officeDocument/2006/relationships/tags" Target="../tags/tag174.xml"/><Relationship Id="rId3" Type="http://schemas.openxmlformats.org/officeDocument/2006/relationships/tags" Target="../tags/tag173.xml"/><Relationship Id="rId2" Type="http://schemas.openxmlformats.org/officeDocument/2006/relationships/tags" Target="../tags/tag172.xml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6" Type="http://schemas.openxmlformats.org/officeDocument/2006/relationships/tags" Target="../tags/tag180.xml"/><Relationship Id="rId5" Type="http://schemas.openxmlformats.org/officeDocument/2006/relationships/tags" Target="../tags/tag179.xml"/><Relationship Id="rId4" Type="http://schemas.openxmlformats.org/officeDocument/2006/relationships/tags" Target="../tags/tag178.xml"/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9" Type="http://schemas.openxmlformats.org/officeDocument/2006/relationships/theme" Target="../theme/theme2.xml"/><Relationship Id="rId18" Type="http://schemas.openxmlformats.org/officeDocument/2006/relationships/tags" Target="../tags/tag124.xml"/><Relationship Id="rId17" Type="http://schemas.openxmlformats.org/officeDocument/2006/relationships/tags" Target="../tags/tag123.xml"/><Relationship Id="rId16" Type="http://schemas.openxmlformats.org/officeDocument/2006/relationships/tags" Target="../tags/tag122.xml"/><Relationship Id="rId15" Type="http://schemas.openxmlformats.org/officeDocument/2006/relationships/tags" Target="../tags/tag121.xml"/><Relationship Id="rId14" Type="http://schemas.openxmlformats.org/officeDocument/2006/relationships/tags" Target="../tags/tag120.xml"/><Relationship Id="rId13" Type="http://schemas.openxmlformats.org/officeDocument/2006/relationships/tags" Target="../tags/tag119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9" Type="http://schemas.openxmlformats.org/officeDocument/2006/relationships/theme" Target="../theme/theme3.xml"/><Relationship Id="rId18" Type="http://schemas.openxmlformats.org/officeDocument/2006/relationships/tags" Target="../tags/tag186.xml"/><Relationship Id="rId17" Type="http://schemas.openxmlformats.org/officeDocument/2006/relationships/tags" Target="../tags/tag185.xml"/><Relationship Id="rId16" Type="http://schemas.openxmlformats.org/officeDocument/2006/relationships/tags" Target="../tags/tag184.xml"/><Relationship Id="rId15" Type="http://schemas.openxmlformats.org/officeDocument/2006/relationships/tags" Target="../tags/tag183.xml"/><Relationship Id="rId14" Type="http://schemas.openxmlformats.org/officeDocument/2006/relationships/tags" Target="../tags/tag182.xml"/><Relationship Id="rId13" Type="http://schemas.openxmlformats.org/officeDocument/2006/relationships/tags" Target="../tags/tag181.xml"/><Relationship Id="rId12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阿里巴巴普惠体 3.0 55 Regular" panose="00020600040101010101" charset="-122"/>
          <a:ea typeface="阿里巴巴普惠体 3.0 55 Regular" panose="00020600040101010101" charset="-122"/>
          <a:cs typeface="阿里巴巴普惠体 3.0 55 Regular" panose="0002060004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194.xml"/><Relationship Id="rId8" Type="http://schemas.openxmlformats.org/officeDocument/2006/relationships/tags" Target="../tags/tag193.xml"/><Relationship Id="rId7" Type="http://schemas.openxmlformats.org/officeDocument/2006/relationships/tags" Target="../tags/tag192.xml"/><Relationship Id="rId6" Type="http://schemas.openxmlformats.org/officeDocument/2006/relationships/tags" Target="../tags/tag191.xml"/><Relationship Id="rId5" Type="http://schemas.openxmlformats.org/officeDocument/2006/relationships/tags" Target="../tags/tag190.xml"/><Relationship Id="rId4" Type="http://schemas.openxmlformats.org/officeDocument/2006/relationships/tags" Target="../tags/tag189.xml"/><Relationship Id="rId3" Type="http://schemas.openxmlformats.org/officeDocument/2006/relationships/tags" Target="../tags/tag188.xml"/><Relationship Id="rId20" Type="http://schemas.openxmlformats.org/officeDocument/2006/relationships/notesSlide" Target="../notesSlides/notesSlide1.xml"/><Relationship Id="rId2" Type="http://schemas.openxmlformats.org/officeDocument/2006/relationships/image" Target="../media/image1.jpeg"/><Relationship Id="rId19" Type="http://schemas.openxmlformats.org/officeDocument/2006/relationships/slideLayout" Target="../slideLayouts/slideLayout25.xml"/><Relationship Id="rId18" Type="http://schemas.openxmlformats.org/officeDocument/2006/relationships/tags" Target="../tags/tag202.xml"/><Relationship Id="rId17" Type="http://schemas.openxmlformats.org/officeDocument/2006/relationships/tags" Target="../tags/tag201.xml"/><Relationship Id="rId16" Type="http://schemas.openxmlformats.org/officeDocument/2006/relationships/image" Target="../media/image2.png"/><Relationship Id="rId15" Type="http://schemas.openxmlformats.org/officeDocument/2006/relationships/tags" Target="../tags/tag200.xml"/><Relationship Id="rId14" Type="http://schemas.openxmlformats.org/officeDocument/2006/relationships/tags" Target="../tags/tag199.xml"/><Relationship Id="rId13" Type="http://schemas.openxmlformats.org/officeDocument/2006/relationships/tags" Target="../tags/tag198.xml"/><Relationship Id="rId12" Type="http://schemas.openxmlformats.org/officeDocument/2006/relationships/tags" Target="../tags/tag197.xml"/><Relationship Id="rId11" Type="http://schemas.openxmlformats.org/officeDocument/2006/relationships/tags" Target="../tags/tag196.xml"/><Relationship Id="rId10" Type="http://schemas.openxmlformats.org/officeDocument/2006/relationships/tags" Target="../tags/tag195.xml"/><Relationship Id="rId1" Type="http://schemas.openxmlformats.org/officeDocument/2006/relationships/tags" Target="../tags/tag187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tags" Target="../tags/tag287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tags" Target="../tags/tag288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6.xml"/><Relationship Id="rId4" Type="http://schemas.openxmlformats.org/officeDocument/2006/relationships/image" Target="../media/image4.png"/><Relationship Id="rId3" Type="http://schemas.openxmlformats.org/officeDocument/2006/relationships/tags" Target="../tags/tag289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tags" Target="../tags/tag290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tags" Target="../tags/tag291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tags" Target="../tags/tag292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00.xml"/><Relationship Id="rId8" Type="http://schemas.openxmlformats.org/officeDocument/2006/relationships/tags" Target="../tags/tag299.xml"/><Relationship Id="rId7" Type="http://schemas.openxmlformats.org/officeDocument/2006/relationships/tags" Target="../tags/tag298.xml"/><Relationship Id="rId6" Type="http://schemas.openxmlformats.org/officeDocument/2006/relationships/tags" Target="../tags/tag297.xml"/><Relationship Id="rId5" Type="http://schemas.openxmlformats.org/officeDocument/2006/relationships/tags" Target="../tags/tag296.xml"/><Relationship Id="rId4" Type="http://schemas.openxmlformats.org/officeDocument/2006/relationships/tags" Target="../tags/tag295.xml"/><Relationship Id="rId3" Type="http://schemas.openxmlformats.org/officeDocument/2006/relationships/tags" Target="../tags/tag294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12.xml"/><Relationship Id="rId17" Type="http://schemas.openxmlformats.org/officeDocument/2006/relationships/slideLayout" Target="../slideLayouts/slideLayout25.xml"/><Relationship Id="rId16" Type="http://schemas.openxmlformats.org/officeDocument/2006/relationships/tags" Target="../tags/tag306.xml"/><Relationship Id="rId15" Type="http://schemas.openxmlformats.org/officeDocument/2006/relationships/image" Target="../media/image2.png"/><Relationship Id="rId14" Type="http://schemas.openxmlformats.org/officeDocument/2006/relationships/tags" Target="../tags/tag305.xml"/><Relationship Id="rId13" Type="http://schemas.openxmlformats.org/officeDocument/2006/relationships/tags" Target="../tags/tag304.xml"/><Relationship Id="rId12" Type="http://schemas.openxmlformats.org/officeDocument/2006/relationships/tags" Target="../tags/tag303.xml"/><Relationship Id="rId11" Type="http://schemas.openxmlformats.org/officeDocument/2006/relationships/tags" Target="../tags/tag302.xml"/><Relationship Id="rId10" Type="http://schemas.openxmlformats.org/officeDocument/2006/relationships/tags" Target="../tags/tag301.xml"/><Relationship Id="rId1" Type="http://schemas.openxmlformats.org/officeDocument/2006/relationships/tags" Target="../tags/tag293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315.xml"/><Relationship Id="rId8" Type="http://schemas.openxmlformats.org/officeDocument/2006/relationships/tags" Target="../tags/tag314.xml"/><Relationship Id="rId7" Type="http://schemas.openxmlformats.org/officeDocument/2006/relationships/tags" Target="../tags/tag313.xml"/><Relationship Id="rId6" Type="http://schemas.openxmlformats.org/officeDocument/2006/relationships/tags" Target="../tags/tag312.xml"/><Relationship Id="rId5" Type="http://schemas.openxmlformats.org/officeDocument/2006/relationships/tags" Target="../tags/tag311.xml"/><Relationship Id="rId4" Type="http://schemas.openxmlformats.org/officeDocument/2006/relationships/tags" Target="../tags/tag310.xml"/><Relationship Id="rId3" Type="http://schemas.openxmlformats.org/officeDocument/2006/relationships/tags" Target="../tags/tag309.xml"/><Relationship Id="rId2" Type="http://schemas.openxmlformats.org/officeDocument/2006/relationships/tags" Target="../tags/tag308.xml"/><Relationship Id="rId16" Type="http://schemas.openxmlformats.org/officeDocument/2006/relationships/slideLayout" Target="../slideLayouts/slideLayout26.xml"/><Relationship Id="rId15" Type="http://schemas.openxmlformats.org/officeDocument/2006/relationships/tags" Target="../tags/tag321.xml"/><Relationship Id="rId14" Type="http://schemas.openxmlformats.org/officeDocument/2006/relationships/tags" Target="../tags/tag320.xml"/><Relationship Id="rId13" Type="http://schemas.openxmlformats.org/officeDocument/2006/relationships/tags" Target="../tags/tag319.xml"/><Relationship Id="rId12" Type="http://schemas.openxmlformats.org/officeDocument/2006/relationships/tags" Target="../tags/tag318.xml"/><Relationship Id="rId11" Type="http://schemas.openxmlformats.org/officeDocument/2006/relationships/tags" Target="../tags/tag317.xml"/><Relationship Id="rId10" Type="http://schemas.openxmlformats.org/officeDocument/2006/relationships/tags" Target="../tags/tag316.xml"/><Relationship Id="rId1" Type="http://schemas.openxmlformats.org/officeDocument/2006/relationships/tags" Target="../tags/tag307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6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6.xml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10.xml"/><Relationship Id="rId8" Type="http://schemas.openxmlformats.org/officeDocument/2006/relationships/tags" Target="../tags/tag209.xml"/><Relationship Id="rId7" Type="http://schemas.openxmlformats.org/officeDocument/2006/relationships/tags" Target="../tags/tag208.xml"/><Relationship Id="rId6" Type="http://schemas.openxmlformats.org/officeDocument/2006/relationships/tags" Target="../tags/tag207.xml"/><Relationship Id="rId5" Type="http://schemas.openxmlformats.org/officeDocument/2006/relationships/tags" Target="../tags/tag206.xml"/><Relationship Id="rId46" Type="http://schemas.openxmlformats.org/officeDocument/2006/relationships/notesSlide" Target="../notesSlides/notesSlide2.xml"/><Relationship Id="rId45" Type="http://schemas.openxmlformats.org/officeDocument/2006/relationships/slideLayout" Target="../slideLayouts/slideLayout1.xml"/><Relationship Id="rId44" Type="http://schemas.openxmlformats.org/officeDocument/2006/relationships/tags" Target="../tags/tag244.xml"/><Relationship Id="rId43" Type="http://schemas.openxmlformats.org/officeDocument/2006/relationships/tags" Target="../tags/tag243.xml"/><Relationship Id="rId42" Type="http://schemas.openxmlformats.org/officeDocument/2006/relationships/tags" Target="../tags/tag242.xml"/><Relationship Id="rId41" Type="http://schemas.openxmlformats.org/officeDocument/2006/relationships/tags" Target="../tags/tag241.xml"/><Relationship Id="rId40" Type="http://schemas.openxmlformats.org/officeDocument/2006/relationships/tags" Target="../tags/tag240.xml"/><Relationship Id="rId4" Type="http://schemas.openxmlformats.org/officeDocument/2006/relationships/tags" Target="../tags/tag205.xml"/><Relationship Id="rId39" Type="http://schemas.openxmlformats.org/officeDocument/2006/relationships/image" Target="../media/image2.png"/><Relationship Id="rId38" Type="http://schemas.openxmlformats.org/officeDocument/2006/relationships/tags" Target="../tags/tag239.xml"/><Relationship Id="rId37" Type="http://schemas.openxmlformats.org/officeDocument/2006/relationships/tags" Target="../tags/tag238.xml"/><Relationship Id="rId36" Type="http://schemas.openxmlformats.org/officeDocument/2006/relationships/tags" Target="../tags/tag237.xml"/><Relationship Id="rId35" Type="http://schemas.openxmlformats.org/officeDocument/2006/relationships/tags" Target="../tags/tag236.xml"/><Relationship Id="rId34" Type="http://schemas.openxmlformats.org/officeDocument/2006/relationships/tags" Target="../tags/tag235.xml"/><Relationship Id="rId33" Type="http://schemas.openxmlformats.org/officeDocument/2006/relationships/tags" Target="../tags/tag234.xml"/><Relationship Id="rId32" Type="http://schemas.openxmlformats.org/officeDocument/2006/relationships/tags" Target="../tags/tag233.xml"/><Relationship Id="rId31" Type="http://schemas.openxmlformats.org/officeDocument/2006/relationships/tags" Target="../tags/tag232.xml"/><Relationship Id="rId30" Type="http://schemas.openxmlformats.org/officeDocument/2006/relationships/tags" Target="../tags/tag231.xml"/><Relationship Id="rId3" Type="http://schemas.openxmlformats.org/officeDocument/2006/relationships/tags" Target="../tags/tag204.xml"/><Relationship Id="rId29" Type="http://schemas.openxmlformats.org/officeDocument/2006/relationships/tags" Target="../tags/tag230.xml"/><Relationship Id="rId28" Type="http://schemas.openxmlformats.org/officeDocument/2006/relationships/tags" Target="../tags/tag229.xml"/><Relationship Id="rId27" Type="http://schemas.openxmlformats.org/officeDocument/2006/relationships/tags" Target="../tags/tag228.xml"/><Relationship Id="rId26" Type="http://schemas.openxmlformats.org/officeDocument/2006/relationships/tags" Target="../tags/tag227.xml"/><Relationship Id="rId25" Type="http://schemas.openxmlformats.org/officeDocument/2006/relationships/tags" Target="../tags/tag226.xml"/><Relationship Id="rId24" Type="http://schemas.openxmlformats.org/officeDocument/2006/relationships/tags" Target="../tags/tag225.xml"/><Relationship Id="rId23" Type="http://schemas.openxmlformats.org/officeDocument/2006/relationships/tags" Target="../tags/tag224.xml"/><Relationship Id="rId22" Type="http://schemas.openxmlformats.org/officeDocument/2006/relationships/tags" Target="../tags/tag223.xml"/><Relationship Id="rId21" Type="http://schemas.openxmlformats.org/officeDocument/2006/relationships/tags" Target="../tags/tag222.xml"/><Relationship Id="rId20" Type="http://schemas.openxmlformats.org/officeDocument/2006/relationships/tags" Target="../tags/tag221.xml"/><Relationship Id="rId2" Type="http://schemas.openxmlformats.org/officeDocument/2006/relationships/image" Target="../media/image3.jpeg"/><Relationship Id="rId19" Type="http://schemas.openxmlformats.org/officeDocument/2006/relationships/tags" Target="../tags/tag220.xml"/><Relationship Id="rId18" Type="http://schemas.openxmlformats.org/officeDocument/2006/relationships/tags" Target="../tags/tag219.xml"/><Relationship Id="rId17" Type="http://schemas.openxmlformats.org/officeDocument/2006/relationships/tags" Target="../tags/tag218.xml"/><Relationship Id="rId16" Type="http://schemas.openxmlformats.org/officeDocument/2006/relationships/tags" Target="../tags/tag217.xml"/><Relationship Id="rId15" Type="http://schemas.openxmlformats.org/officeDocument/2006/relationships/tags" Target="../tags/tag216.xml"/><Relationship Id="rId14" Type="http://schemas.openxmlformats.org/officeDocument/2006/relationships/tags" Target="../tags/tag215.xml"/><Relationship Id="rId13" Type="http://schemas.openxmlformats.org/officeDocument/2006/relationships/tags" Target="../tags/tag214.xml"/><Relationship Id="rId12" Type="http://schemas.openxmlformats.org/officeDocument/2006/relationships/tags" Target="../tags/tag213.xml"/><Relationship Id="rId11" Type="http://schemas.openxmlformats.org/officeDocument/2006/relationships/tags" Target="../tags/tag212.xml"/><Relationship Id="rId10" Type="http://schemas.openxmlformats.org/officeDocument/2006/relationships/tags" Target="../tags/tag211.xml"/><Relationship Id="rId1" Type="http://schemas.openxmlformats.org/officeDocument/2006/relationships/tags" Target="../tags/tag203.xml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327.xml"/><Relationship Id="rId5" Type="http://schemas.openxmlformats.org/officeDocument/2006/relationships/tags" Target="../tags/tag326.xml"/><Relationship Id="rId4" Type="http://schemas.openxmlformats.org/officeDocument/2006/relationships/tags" Target="../tags/tag325.xml"/><Relationship Id="rId3" Type="http://schemas.openxmlformats.org/officeDocument/2006/relationships/tags" Target="../tags/tag324.xml"/><Relationship Id="rId2" Type="http://schemas.openxmlformats.org/officeDocument/2006/relationships/tags" Target="../tags/tag323.xml"/><Relationship Id="rId1" Type="http://schemas.openxmlformats.org/officeDocument/2006/relationships/tags" Target="../tags/tag3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6.xml"/><Relationship Id="rId1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6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335.xml"/><Relationship Id="rId8" Type="http://schemas.openxmlformats.org/officeDocument/2006/relationships/tags" Target="../tags/tag334.xml"/><Relationship Id="rId7" Type="http://schemas.openxmlformats.org/officeDocument/2006/relationships/tags" Target="../tags/tag333.xml"/><Relationship Id="rId6" Type="http://schemas.openxmlformats.org/officeDocument/2006/relationships/tags" Target="../tags/tag332.xml"/><Relationship Id="rId5" Type="http://schemas.openxmlformats.org/officeDocument/2006/relationships/tags" Target="../tags/tag331.xml"/><Relationship Id="rId4" Type="http://schemas.openxmlformats.org/officeDocument/2006/relationships/tags" Target="../tags/tag330.xml"/><Relationship Id="rId3" Type="http://schemas.openxmlformats.org/officeDocument/2006/relationships/tags" Target="../tags/tag329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14.xml"/><Relationship Id="rId17" Type="http://schemas.openxmlformats.org/officeDocument/2006/relationships/slideLayout" Target="../slideLayouts/slideLayout25.xml"/><Relationship Id="rId16" Type="http://schemas.openxmlformats.org/officeDocument/2006/relationships/tags" Target="../tags/tag341.xml"/><Relationship Id="rId15" Type="http://schemas.openxmlformats.org/officeDocument/2006/relationships/image" Target="../media/image2.png"/><Relationship Id="rId14" Type="http://schemas.openxmlformats.org/officeDocument/2006/relationships/tags" Target="../tags/tag340.xml"/><Relationship Id="rId13" Type="http://schemas.openxmlformats.org/officeDocument/2006/relationships/tags" Target="../tags/tag339.xml"/><Relationship Id="rId12" Type="http://schemas.openxmlformats.org/officeDocument/2006/relationships/tags" Target="../tags/tag338.xml"/><Relationship Id="rId11" Type="http://schemas.openxmlformats.org/officeDocument/2006/relationships/tags" Target="../tags/tag337.xml"/><Relationship Id="rId10" Type="http://schemas.openxmlformats.org/officeDocument/2006/relationships/tags" Target="../tags/tag336.xml"/><Relationship Id="rId1" Type="http://schemas.openxmlformats.org/officeDocument/2006/relationships/tags" Target="../tags/tag328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348.xml"/><Relationship Id="rId8" Type="http://schemas.openxmlformats.org/officeDocument/2006/relationships/tags" Target="../tags/tag347.xml"/><Relationship Id="rId7" Type="http://schemas.openxmlformats.org/officeDocument/2006/relationships/image" Target="../media/image22.svg"/><Relationship Id="rId6" Type="http://schemas.openxmlformats.org/officeDocument/2006/relationships/image" Target="../media/image21.png"/><Relationship Id="rId5" Type="http://schemas.openxmlformats.org/officeDocument/2006/relationships/tags" Target="../tags/tag346.xml"/><Relationship Id="rId4" Type="http://schemas.openxmlformats.org/officeDocument/2006/relationships/tags" Target="../tags/tag345.xml"/><Relationship Id="rId3" Type="http://schemas.openxmlformats.org/officeDocument/2006/relationships/tags" Target="../tags/tag344.xml"/><Relationship Id="rId26" Type="http://schemas.openxmlformats.org/officeDocument/2006/relationships/slideLayout" Target="../slideLayouts/slideLayout26.xml"/><Relationship Id="rId25" Type="http://schemas.openxmlformats.org/officeDocument/2006/relationships/tags" Target="../tags/tag364.xml"/><Relationship Id="rId24" Type="http://schemas.openxmlformats.org/officeDocument/2006/relationships/tags" Target="../tags/tag363.xml"/><Relationship Id="rId23" Type="http://schemas.openxmlformats.org/officeDocument/2006/relationships/tags" Target="../tags/tag362.xml"/><Relationship Id="rId22" Type="http://schemas.openxmlformats.org/officeDocument/2006/relationships/tags" Target="../tags/tag361.xml"/><Relationship Id="rId21" Type="http://schemas.openxmlformats.org/officeDocument/2006/relationships/tags" Target="../tags/tag360.xml"/><Relationship Id="rId20" Type="http://schemas.openxmlformats.org/officeDocument/2006/relationships/tags" Target="../tags/tag359.xml"/><Relationship Id="rId2" Type="http://schemas.openxmlformats.org/officeDocument/2006/relationships/tags" Target="../tags/tag343.xml"/><Relationship Id="rId19" Type="http://schemas.openxmlformats.org/officeDocument/2006/relationships/tags" Target="../tags/tag358.xml"/><Relationship Id="rId18" Type="http://schemas.openxmlformats.org/officeDocument/2006/relationships/tags" Target="../tags/tag357.xml"/><Relationship Id="rId17" Type="http://schemas.openxmlformats.org/officeDocument/2006/relationships/tags" Target="../tags/tag356.xml"/><Relationship Id="rId16" Type="http://schemas.openxmlformats.org/officeDocument/2006/relationships/tags" Target="../tags/tag355.xml"/><Relationship Id="rId15" Type="http://schemas.openxmlformats.org/officeDocument/2006/relationships/tags" Target="../tags/tag354.xml"/><Relationship Id="rId14" Type="http://schemas.openxmlformats.org/officeDocument/2006/relationships/tags" Target="../tags/tag353.xml"/><Relationship Id="rId13" Type="http://schemas.openxmlformats.org/officeDocument/2006/relationships/tags" Target="../tags/tag352.xml"/><Relationship Id="rId12" Type="http://schemas.openxmlformats.org/officeDocument/2006/relationships/tags" Target="../tags/tag351.xml"/><Relationship Id="rId11" Type="http://schemas.openxmlformats.org/officeDocument/2006/relationships/tags" Target="../tags/tag350.xml"/><Relationship Id="rId10" Type="http://schemas.openxmlformats.org/officeDocument/2006/relationships/tags" Target="../tags/tag349.xml"/><Relationship Id="rId1" Type="http://schemas.openxmlformats.org/officeDocument/2006/relationships/tags" Target="../tags/tag34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373.xml"/><Relationship Id="rId8" Type="http://schemas.openxmlformats.org/officeDocument/2006/relationships/tags" Target="../tags/tag372.xml"/><Relationship Id="rId7" Type="http://schemas.openxmlformats.org/officeDocument/2006/relationships/tags" Target="../tags/tag371.xml"/><Relationship Id="rId6" Type="http://schemas.openxmlformats.org/officeDocument/2006/relationships/tags" Target="../tags/tag370.xml"/><Relationship Id="rId5" Type="http://schemas.openxmlformats.org/officeDocument/2006/relationships/tags" Target="../tags/tag369.xml"/><Relationship Id="rId4" Type="http://schemas.openxmlformats.org/officeDocument/2006/relationships/tags" Target="../tags/tag368.xml"/><Relationship Id="rId3" Type="http://schemas.openxmlformats.org/officeDocument/2006/relationships/tags" Target="../tags/tag367.xml"/><Relationship Id="rId2" Type="http://schemas.openxmlformats.org/officeDocument/2006/relationships/tags" Target="../tags/tag366.xml"/><Relationship Id="rId11" Type="http://schemas.openxmlformats.org/officeDocument/2006/relationships/slideLayout" Target="../slideLayouts/slideLayout26.xml"/><Relationship Id="rId10" Type="http://schemas.openxmlformats.org/officeDocument/2006/relationships/tags" Target="../tags/tag374.xml"/><Relationship Id="rId1" Type="http://schemas.openxmlformats.org/officeDocument/2006/relationships/tags" Target="../tags/tag36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2.xml"/><Relationship Id="rId8" Type="http://schemas.openxmlformats.org/officeDocument/2006/relationships/tags" Target="../tags/tag251.xml"/><Relationship Id="rId7" Type="http://schemas.openxmlformats.org/officeDocument/2006/relationships/tags" Target="../tags/tag250.xml"/><Relationship Id="rId6" Type="http://schemas.openxmlformats.org/officeDocument/2006/relationships/tags" Target="../tags/tag249.xml"/><Relationship Id="rId5" Type="http://schemas.openxmlformats.org/officeDocument/2006/relationships/tags" Target="../tags/tag248.xml"/><Relationship Id="rId4" Type="http://schemas.openxmlformats.org/officeDocument/2006/relationships/tags" Target="../tags/tag247.xml"/><Relationship Id="rId3" Type="http://schemas.openxmlformats.org/officeDocument/2006/relationships/tags" Target="../tags/tag246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3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258.xml"/><Relationship Id="rId15" Type="http://schemas.openxmlformats.org/officeDocument/2006/relationships/image" Target="../media/image2.png"/><Relationship Id="rId14" Type="http://schemas.openxmlformats.org/officeDocument/2006/relationships/tags" Target="../tags/tag257.xml"/><Relationship Id="rId13" Type="http://schemas.openxmlformats.org/officeDocument/2006/relationships/tags" Target="../tags/tag256.xml"/><Relationship Id="rId12" Type="http://schemas.openxmlformats.org/officeDocument/2006/relationships/tags" Target="../tags/tag255.xml"/><Relationship Id="rId11" Type="http://schemas.openxmlformats.org/officeDocument/2006/relationships/tags" Target="../tags/tag254.xml"/><Relationship Id="rId10" Type="http://schemas.openxmlformats.org/officeDocument/2006/relationships/tags" Target="../tags/tag253.xml"/><Relationship Id="rId1" Type="http://schemas.openxmlformats.org/officeDocument/2006/relationships/tags" Target="../tags/tag245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7" Type="http://schemas.openxmlformats.org/officeDocument/2006/relationships/tags" Target="../tags/tag381.xml"/><Relationship Id="rId6" Type="http://schemas.openxmlformats.org/officeDocument/2006/relationships/tags" Target="../tags/tag380.xml"/><Relationship Id="rId5" Type="http://schemas.openxmlformats.org/officeDocument/2006/relationships/tags" Target="../tags/tag379.xml"/><Relationship Id="rId4" Type="http://schemas.openxmlformats.org/officeDocument/2006/relationships/tags" Target="../tags/tag378.xml"/><Relationship Id="rId3" Type="http://schemas.openxmlformats.org/officeDocument/2006/relationships/tags" Target="../tags/tag377.xml"/><Relationship Id="rId2" Type="http://schemas.openxmlformats.org/officeDocument/2006/relationships/tags" Target="../tags/tag376.xml"/><Relationship Id="rId1" Type="http://schemas.openxmlformats.org/officeDocument/2006/relationships/tags" Target="../tags/tag37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image" Target="../media/image23.png"/><Relationship Id="rId1" Type="http://schemas.openxmlformats.org/officeDocument/2006/relationships/hyperlink" Target="https://docs.dolphindb.cn/zh/tutorials/datax_writer.html" TargetMode="External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tags" Target="../tags/tag389.xml"/><Relationship Id="rId8" Type="http://schemas.openxmlformats.org/officeDocument/2006/relationships/tags" Target="../tags/tag388.xml"/><Relationship Id="rId7" Type="http://schemas.openxmlformats.org/officeDocument/2006/relationships/tags" Target="../tags/tag387.xml"/><Relationship Id="rId6" Type="http://schemas.openxmlformats.org/officeDocument/2006/relationships/tags" Target="../tags/tag386.xml"/><Relationship Id="rId5" Type="http://schemas.openxmlformats.org/officeDocument/2006/relationships/tags" Target="../tags/tag385.xml"/><Relationship Id="rId4" Type="http://schemas.openxmlformats.org/officeDocument/2006/relationships/tags" Target="../tags/tag384.xml"/><Relationship Id="rId3" Type="http://schemas.openxmlformats.org/officeDocument/2006/relationships/tags" Target="../tags/tag383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15.xml"/><Relationship Id="rId17" Type="http://schemas.openxmlformats.org/officeDocument/2006/relationships/slideLayout" Target="../slideLayouts/slideLayout25.xml"/><Relationship Id="rId16" Type="http://schemas.openxmlformats.org/officeDocument/2006/relationships/tags" Target="../tags/tag395.xml"/><Relationship Id="rId15" Type="http://schemas.openxmlformats.org/officeDocument/2006/relationships/image" Target="../media/image2.png"/><Relationship Id="rId14" Type="http://schemas.openxmlformats.org/officeDocument/2006/relationships/tags" Target="../tags/tag394.xml"/><Relationship Id="rId13" Type="http://schemas.openxmlformats.org/officeDocument/2006/relationships/tags" Target="../tags/tag393.xml"/><Relationship Id="rId12" Type="http://schemas.openxmlformats.org/officeDocument/2006/relationships/tags" Target="../tags/tag392.xml"/><Relationship Id="rId11" Type="http://schemas.openxmlformats.org/officeDocument/2006/relationships/tags" Target="../tags/tag391.xml"/><Relationship Id="rId10" Type="http://schemas.openxmlformats.org/officeDocument/2006/relationships/tags" Target="../tags/tag390.xml"/><Relationship Id="rId1" Type="http://schemas.openxmlformats.org/officeDocument/2006/relationships/tags" Target="../tags/tag38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6.xml"/><Relationship Id="rId1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7.xml.rels><?xml version="1.0" encoding="UTF-8" standalone="yes"?>
<Relationships xmlns="http://schemas.openxmlformats.org/package/2006/relationships"><Relationship Id="rId9" Type="http://schemas.openxmlformats.org/officeDocument/2006/relationships/tags" Target="../tags/tag403.xml"/><Relationship Id="rId8" Type="http://schemas.openxmlformats.org/officeDocument/2006/relationships/tags" Target="../tags/tag402.xml"/><Relationship Id="rId7" Type="http://schemas.openxmlformats.org/officeDocument/2006/relationships/tags" Target="../tags/tag401.xml"/><Relationship Id="rId6" Type="http://schemas.openxmlformats.org/officeDocument/2006/relationships/tags" Target="../tags/tag400.xml"/><Relationship Id="rId5" Type="http://schemas.openxmlformats.org/officeDocument/2006/relationships/tags" Target="../tags/tag399.xml"/><Relationship Id="rId4" Type="http://schemas.openxmlformats.org/officeDocument/2006/relationships/tags" Target="../tags/tag398.xml"/><Relationship Id="rId3" Type="http://schemas.openxmlformats.org/officeDocument/2006/relationships/tags" Target="../tags/tag397.xml"/><Relationship Id="rId20" Type="http://schemas.openxmlformats.org/officeDocument/2006/relationships/notesSlide" Target="../notesSlides/notesSlide16.xml"/><Relationship Id="rId2" Type="http://schemas.openxmlformats.org/officeDocument/2006/relationships/image" Target="../media/image1.jpeg"/><Relationship Id="rId19" Type="http://schemas.openxmlformats.org/officeDocument/2006/relationships/slideLayout" Target="../slideLayouts/slideLayout1.xml"/><Relationship Id="rId18" Type="http://schemas.openxmlformats.org/officeDocument/2006/relationships/tags" Target="../tags/tag411.xml"/><Relationship Id="rId17" Type="http://schemas.openxmlformats.org/officeDocument/2006/relationships/tags" Target="../tags/tag410.xml"/><Relationship Id="rId16" Type="http://schemas.openxmlformats.org/officeDocument/2006/relationships/image" Target="../media/image2.png"/><Relationship Id="rId15" Type="http://schemas.openxmlformats.org/officeDocument/2006/relationships/tags" Target="../tags/tag409.xml"/><Relationship Id="rId14" Type="http://schemas.openxmlformats.org/officeDocument/2006/relationships/tags" Target="../tags/tag408.xml"/><Relationship Id="rId13" Type="http://schemas.openxmlformats.org/officeDocument/2006/relationships/tags" Target="../tags/tag407.xml"/><Relationship Id="rId12" Type="http://schemas.openxmlformats.org/officeDocument/2006/relationships/tags" Target="../tags/tag406.xml"/><Relationship Id="rId11" Type="http://schemas.openxmlformats.org/officeDocument/2006/relationships/tags" Target="../tags/tag405.xml"/><Relationship Id="rId10" Type="http://schemas.openxmlformats.org/officeDocument/2006/relationships/tags" Target="../tags/tag404.xml"/><Relationship Id="rId1" Type="http://schemas.openxmlformats.org/officeDocument/2006/relationships/tags" Target="../tags/tag39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66.xml"/><Relationship Id="rId8" Type="http://schemas.openxmlformats.org/officeDocument/2006/relationships/tags" Target="../tags/tag265.xml"/><Relationship Id="rId7" Type="http://schemas.openxmlformats.org/officeDocument/2006/relationships/tags" Target="../tags/tag264.xml"/><Relationship Id="rId6" Type="http://schemas.openxmlformats.org/officeDocument/2006/relationships/tags" Target="../tags/tag263.xml"/><Relationship Id="rId5" Type="http://schemas.openxmlformats.org/officeDocument/2006/relationships/tags" Target="../tags/tag262.xml"/><Relationship Id="rId4" Type="http://schemas.openxmlformats.org/officeDocument/2006/relationships/tags" Target="../tags/tag261.xml"/><Relationship Id="rId3" Type="http://schemas.openxmlformats.org/officeDocument/2006/relationships/tags" Target="../tags/tag260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4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272.xml"/><Relationship Id="rId15" Type="http://schemas.openxmlformats.org/officeDocument/2006/relationships/image" Target="../media/image2.png"/><Relationship Id="rId14" Type="http://schemas.openxmlformats.org/officeDocument/2006/relationships/tags" Target="../tags/tag271.xml"/><Relationship Id="rId13" Type="http://schemas.openxmlformats.org/officeDocument/2006/relationships/tags" Target="../tags/tag270.xml"/><Relationship Id="rId12" Type="http://schemas.openxmlformats.org/officeDocument/2006/relationships/tags" Target="../tags/tag269.xml"/><Relationship Id="rId11" Type="http://schemas.openxmlformats.org/officeDocument/2006/relationships/tags" Target="../tags/tag268.xml"/><Relationship Id="rId10" Type="http://schemas.openxmlformats.org/officeDocument/2006/relationships/tags" Target="../tags/tag267.xml"/><Relationship Id="rId1" Type="http://schemas.openxmlformats.org/officeDocument/2006/relationships/tags" Target="../tags/tag259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75.xml"/><Relationship Id="rId3" Type="http://schemas.openxmlformats.org/officeDocument/2006/relationships/tags" Target="../tags/tag274.xml"/><Relationship Id="rId2" Type="http://schemas.openxmlformats.org/officeDocument/2006/relationships/image" Target="../media/image4.png"/><Relationship Id="rId1" Type="http://schemas.openxmlformats.org/officeDocument/2006/relationships/tags" Target="../tags/tag273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tags" Target="../tags/tag27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84.xml"/><Relationship Id="rId8" Type="http://schemas.openxmlformats.org/officeDocument/2006/relationships/tags" Target="../tags/tag283.xml"/><Relationship Id="rId7" Type="http://schemas.openxmlformats.org/officeDocument/2006/relationships/tags" Target="../tags/tag282.xml"/><Relationship Id="rId6" Type="http://schemas.openxmlformats.org/officeDocument/2006/relationships/tags" Target="../tags/tag281.xml"/><Relationship Id="rId5" Type="http://schemas.openxmlformats.org/officeDocument/2006/relationships/tags" Target="../tags/tag280.xml"/><Relationship Id="rId4" Type="http://schemas.openxmlformats.org/officeDocument/2006/relationships/tags" Target="../tags/tag279.xml"/><Relationship Id="rId3" Type="http://schemas.openxmlformats.org/officeDocument/2006/relationships/tags" Target="../tags/tag278.xml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7.xml"/><Relationship Id="rId13" Type="http://schemas.openxmlformats.org/officeDocument/2006/relationships/slideLayout" Target="../slideLayouts/slideLayout7.xml"/><Relationship Id="rId12" Type="http://schemas.openxmlformats.org/officeDocument/2006/relationships/image" Target="../media/image8.png"/><Relationship Id="rId11" Type="http://schemas.openxmlformats.org/officeDocument/2006/relationships/tags" Target="../tags/tag285.xml"/><Relationship Id="rId10" Type="http://schemas.openxmlformats.org/officeDocument/2006/relationships/image" Target="../media/image7.png"/><Relationship Id="rId1" Type="http://schemas.openxmlformats.org/officeDocument/2006/relationships/tags" Target="../tags/tag277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tags" Target="../tags/tag28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635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4" name="椭圆 33"/>
          <p:cNvSpPr/>
          <p:nvPr>
            <p:custDataLst>
              <p:tags r:id="rId4"/>
            </p:custDataLst>
          </p:nvPr>
        </p:nvSpPr>
        <p:spPr>
          <a:xfrm rot="6960000">
            <a:off x="657860" y="182880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8" name="文本框 27"/>
          <p:cNvSpPr txBox="1"/>
          <p:nvPr>
            <p:custDataLst>
              <p:tags r:id="rId5"/>
            </p:custDataLst>
          </p:nvPr>
        </p:nvSpPr>
        <p:spPr>
          <a:xfrm>
            <a:off x="989329" y="2132329"/>
            <a:ext cx="10533231" cy="150685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0" i="0" u="none" strike="noStrike" kern="1200" cap="none" spc="40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DolphinDB</a:t>
            </a:r>
            <a:endParaRPr kumimoji="0" lang="en-US" altLang="zh-CN" sz="6000" b="0" i="0" u="none" strike="noStrike" kern="1200" cap="none" spc="4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4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ch10-</a:t>
            </a:r>
            <a:r>
              <a:rPr kumimoji="0" lang="zh-CN" altLang="en-US" sz="3200" b="0" i="0" u="none" strike="noStrike" kern="1200" cap="none" spc="4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数据</a:t>
            </a:r>
            <a:r>
              <a:rPr lang="zh-CN" altLang="en-US" sz="3200" spc="400" dirty="0">
                <a:solidFill>
                  <a:prstClr val="whit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导入导出</a:t>
            </a:r>
            <a:endParaRPr kumimoji="0" lang="zh-CN" altLang="en-US" sz="3200" b="0" i="0" u="none" strike="noStrike" kern="1200" cap="none" spc="4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81" name="组合 80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82" name="椭圆 81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89" name="椭圆 88"/>
              <p:cNvSpPr/>
              <p:nvPr>
                <p:custDataLst>
                  <p:tags r:id="rId7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90" name="椭圆 89"/>
              <p:cNvSpPr/>
              <p:nvPr>
                <p:custDataLst>
                  <p:tags r:id="rId8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91" name="组合 90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92" name="椭圆 91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93" name="椭圆 92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94" name="椭圆 93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104" name="组合 103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105" name="椭圆 104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06" name="椭圆 105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07" name="椭圆 106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</p:grpSp>
      <p:cxnSp>
        <p:nvCxnSpPr>
          <p:cNvPr id="4" name="直接连接符 3"/>
          <p:cNvCxnSpPr/>
          <p:nvPr>
            <p:custDataLst>
              <p:tags r:id="rId15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公司logo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  <p:cxnSp>
        <p:nvCxnSpPr>
          <p:cNvPr id="13" name="直接连接符 12"/>
          <p:cNvCxnSpPr/>
          <p:nvPr>
            <p:custDataLst>
              <p:tags r:id="rId17"/>
            </p:custDataLst>
          </p:nvPr>
        </p:nvCxnSpPr>
        <p:spPr>
          <a:xfrm>
            <a:off x="11611610" y="2054372"/>
            <a:ext cx="0" cy="2954215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8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前言"/>
          <p:cNvSpPr>
            <a:spLocks noChangeArrowheads="1"/>
          </p:cNvSpPr>
          <p:nvPr/>
        </p:nvSpPr>
        <p:spPr bwMode="auto">
          <a:xfrm>
            <a:off x="344496" y="133894"/>
            <a:ext cx="2070023" cy="551180"/>
          </a:xfrm>
          <a:prstGeom prst="rect">
            <a:avLst/>
          </a:prstGeom>
          <a:noFill/>
          <a:ln>
            <a:noFill/>
          </a:ln>
        </p:spPr>
        <p:txBody>
          <a:bodyPr wrap="square" lIns="121912" tIns="60956" rIns="121912" bIns="6095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280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代表客户 </a:t>
            </a:r>
            <a:endParaRPr lang="zh-CN" altLang="en-US" sz="280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94" name="Rectangle 5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br>
              <a:rPr kumimoji="0" lang="zh-CN" altLang="zh-CN" sz="1000" b="0" i="0" u="none" strike="noStrike" cap="none" normalizeH="0" baseline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</a:b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60" name="Rectangle 3"/>
          <p:cNvSpPr>
            <a:spLocks noChangeArrowheads="1"/>
          </p:cNvSpPr>
          <p:nvPr/>
        </p:nvSpPr>
        <p:spPr bwMode="auto">
          <a:xfrm>
            <a:off x="1051560" y="708343"/>
            <a:ext cx="10014585" cy="1337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数据入库仅需要将数据通过 </a:t>
            </a:r>
            <a:r>
              <a:rPr kumimoji="0" lang="zh-CN" altLang="zh-CN" b="1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tableInsert</a:t>
            </a:r>
            <a:r>
              <a:rPr kumimoji="0" lang="zh-CN" altLang="zh-CN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或 </a:t>
            </a:r>
            <a:r>
              <a:rPr kumimoji="0" lang="zh-CN" altLang="zh-CN" b="1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append!</a:t>
            </a:r>
            <a:r>
              <a:rPr kumimoji="0" lang="zh-CN" altLang="zh-CN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方法写入到分布式库即可，前提是系统中已经创建了对应的分布式表。</a:t>
            </a:r>
            <a:endParaRPr kumimoji="0" lang="zh-CN" altLang="zh-CN" b="0" i="0" u="none" strike="noStrike" cap="none" normalizeH="0" baseline="0" dirty="0">
              <a:ln>
                <a:noFill/>
              </a:ln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R="0" lvl="0" indent="0" algn="l" defTabSz="914400" rt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建库建表的脚本如下：</a:t>
            </a:r>
            <a:endParaRPr kumimoji="0" lang="zh-CN" altLang="en-US" b="0" i="0" u="none" strike="noStrike" cap="none" normalizeH="0" baseline="0" dirty="0">
              <a:ln>
                <a:noFill/>
              </a:ln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1290955" y="2254885"/>
            <a:ext cx="9489440" cy="2306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  <a:buNone/>
            </a:pPr>
            <a:r>
              <a:rPr lang="en-US" altLang="zh-CN" sz="16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create database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6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dfs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://</a:t>
            </a:r>
            <a:r>
              <a:rPr lang="en-US" altLang="zh-CN" sz="16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demoDB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partitioned by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VALUE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([</a:t>
            </a:r>
            <a:r>
              <a:rPr lang="en-US" altLang="zh-CN" sz="16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2024.03.06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])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6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create table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6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dfs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://</a:t>
            </a:r>
            <a:r>
              <a:rPr lang="en-US" altLang="zh-CN" sz="16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demoDB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.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"data"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time </a:t>
            </a:r>
            <a:r>
              <a:rPr lang="en-US" altLang="zh-CN" sz="16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TIMESTAMP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customerId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SYMBOL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temp </a:t>
            </a:r>
            <a:r>
              <a:rPr lang="en-US" altLang="zh-CN" sz="16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INT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amp </a:t>
            </a:r>
            <a:r>
              <a:rPr lang="en-US" altLang="zh-CN" sz="16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DOUBLE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partitioned by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time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153160" y="2161540"/>
            <a:ext cx="8025765" cy="249872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3.0 55 Regular" panose="00020600040101010101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051560" y="4864100"/>
            <a:ext cx="3868420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阿里巴巴普惠体 3.0 55 Regular" panose="00020600040101010101" charset="-122"/>
              <a:buNone/>
            </a:pPr>
            <a:r>
              <a:rPr lang="zh-CN" altLang="en-US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使用如下脚本完成数据入库：</a:t>
            </a:r>
            <a:endParaRPr kumimoji="0" lang="zh-CN" altLang="en-US" b="0" i="0" u="none" strike="noStrike" cap="none" normalizeH="0" baseline="0" dirty="0">
              <a:ln>
                <a:noFill/>
              </a:ln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262380" y="5470525"/>
            <a:ext cx="727329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  <a:buNone/>
            </a:pP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dfsTable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loadTable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6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dfs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://</a:t>
            </a:r>
            <a:r>
              <a:rPr lang="en-US" altLang="zh-CN" sz="16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demoDB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"data"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tmpTB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loadText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(filename </a:t>
            </a:r>
            <a:r>
              <a:rPr lang="en-US" altLang="zh-CN" sz="16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tableInsert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dfsTable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tmpTB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1153160" y="5380990"/>
            <a:ext cx="8025765" cy="102870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3.0 55 Regular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65468" y="194395"/>
            <a:ext cx="3051262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导入到内存表：入库</a:t>
            </a:r>
            <a:endParaRPr lang="en-US" altLang="zh-CN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65530" y="194310"/>
            <a:ext cx="6673215" cy="5416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/>
            <a:r>
              <a:rPr 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loadTextEx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导入文本数据入库流程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pic>
        <p:nvPicPr>
          <p:cNvPr id="7" name="图片 6" descr="loadTextEX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72628" y="1659255"/>
            <a:ext cx="8246110" cy="446659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168390" y="1170305"/>
            <a:ext cx="5080000" cy="1076325"/>
          </a:xfrm>
          <a:prstGeom prst="rect">
            <a:avLst/>
          </a:prstGeom>
        </p:spPr>
        <p:txBody>
          <a:bodyPr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dataFilePath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"./testData/demo1.csv"</a:t>
            </a:r>
            <a:endParaRPr lang="en-US" altLang="zh-CN" sz="1600" b="0">
              <a:solidFill>
                <a:srgbClr val="A31515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loadTextEx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(dbHandle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database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"dfs://demoDB"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), tableName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"data"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partitionColumns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[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"time"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], filename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dataFilePath);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6074410" y="1043305"/>
            <a:ext cx="5399405" cy="133032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阿里巴巴普惠体 3.0 55 Regular" panose="00020600040101010101" charset="-122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39153" y="1253490"/>
            <a:ext cx="3324225" cy="33718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l"/>
            <a:r>
              <a:rPr lang="zh-CN" altLang="en-US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例 </a:t>
            </a:r>
            <a:r>
              <a:rPr lang="en-US" altLang="zh-CN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zh-CN" altLang="en-US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：将 </a:t>
            </a:r>
            <a:r>
              <a:rPr lang="en-US" altLang="zh-CN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amp </a:t>
            </a:r>
            <a:r>
              <a:rPr lang="zh-CN" altLang="en-US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的小数保留为</a:t>
            </a:r>
            <a:r>
              <a:rPr lang="en-US" altLang="zh-CN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4</a:t>
            </a:r>
            <a:r>
              <a:rPr lang="zh-CN" altLang="en-US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位</a:t>
            </a:r>
            <a:endParaRPr lang="zh-CN" altLang="en-US" sz="1600" b="1" i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39153" y="1851025"/>
            <a:ext cx="4476750" cy="17195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noAutofit/>
          </a:bodyPr>
          <a:lstStyle/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def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roundAmp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mutable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t){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update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amp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round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(amp,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4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return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}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>
              <a:lnSpc>
                <a:spcPts val="1650"/>
              </a:lnSpc>
            </a:pP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loadTextEx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(dbHandle</a:t>
            </a:r>
            <a:r>
              <a:rPr lang="en-US" altLang="zh-CN" sz="14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=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database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(</a:t>
            </a:r>
            <a:r>
              <a:rPr lang="en-US" altLang="zh-CN" sz="140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"dfs://demoDB"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), tableName</a:t>
            </a:r>
            <a:r>
              <a:rPr lang="en-US" altLang="zh-CN" sz="14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=</a:t>
            </a:r>
            <a:r>
              <a:rPr lang="en-US" altLang="zh-CN" sz="140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"data"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,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partitionColumns</a:t>
            </a:r>
            <a:r>
              <a:rPr lang="en-US" altLang="zh-CN" sz="14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=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[</a:t>
            </a:r>
            <a:r>
              <a:rPr lang="en-US" altLang="zh-CN" sz="140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"time"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], filename</a:t>
            </a:r>
            <a:r>
              <a:rPr lang="en-US" altLang="zh-CN" sz="14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=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dataFilePath,transform</a:t>
            </a:r>
            <a:r>
              <a:rPr lang="en-US" altLang="zh-CN" sz="14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=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roundAmp);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39153" y="1741805"/>
            <a:ext cx="4488180" cy="216725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3.0 55 Regular" panose="00020600040101010101" charset="-122"/>
            </a:endParaRPr>
          </a:p>
        </p:txBody>
      </p:sp>
      <p:pic>
        <p:nvPicPr>
          <p:cNvPr id="16" name="图片 15" descr="表格&#10;&#10;AI 生成的内容可能不正确。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30"/>
          <a:stretch>
            <a:fillRect/>
          </a:stretch>
        </p:blipFill>
        <p:spPr>
          <a:xfrm>
            <a:off x="839153" y="4157345"/>
            <a:ext cx="4248785" cy="164719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6029643" y="1253490"/>
            <a:ext cx="4319270" cy="33718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l"/>
            <a:r>
              <a:rPr lang="zh-CN" altLang="en-US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例 </a:t>
            </a:r>
            <a:r>
              <a:rPr lang="en-US" altLang="zh-CN" sz="1600" b="1" dirty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</a:t>
            </a:r>
            <a:r>
              <a:rPr lang="zh-CN" altLang="en-US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：以数组向量存储多列</a:t>
            </a:r>
            <a:endParaRPr lang="zh-CN" altLang="en-US" sz="1600" b="1" i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029643" y="1851025"/>
            <a:ext cx="5078730" cy="199580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def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valueToArray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mutable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t){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time,customerId, 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fixedLengthArrayVector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([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temp,amp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])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from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return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}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loadTextEx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dbHandle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database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dfs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://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demoDB_array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),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tableName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"data"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partitionColumns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[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"time"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], filename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transform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valueToArray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);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029643" y="1741805"/>
            <a:ext cx="5217795" cy="216725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3.0 55 Regular" panose="00020600040101010101" charset="-122"/>
            </a:endParaRPr>
          </a:p>
        </p:txBody>
      </p:sp>
      <p:pic>
        <p:nvPicPr>
          <p:cNvPr id="27" name="图片 26" descr="表格&#10;&#10;AI 生成的内容可能不正确。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88"/>
          <a:stretch>
            <a:fillRect/>
          </a:stretch>
        </p:blipFill>
        <p:spPr>
          <a:xfrm>
            <a:off x="6029643" y="4157345"/>
            <a:ext cx="4582160" cy="155575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065530" y="194310"/>
            <a:ext cx="6673215" cy="5416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导入到分布式表：</a:t>
            </a:r>
            <a:r>
              <a:rPr 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字段处理</a:t>
            </a:r>
            <a:endParaRPr lang="zh-CN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65530" y="194310"/>
            <a:ext cx="6673215" cy="5416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导入到分布式表：多文件并行导入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algn="l"/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38" name="Rectangle 1"/>
          <p:cNvSpPr>
            <a:spLocks noChangeArrowheads="1"/>
          </p:cNvSpPr>
          <p:nvPr/>
        </p:nvSpPr>
        <p:spPr bwMode="auto">
          <a:xfrm>
            <a:off x="1052830" y="1170940"/>
            <a:ext cx="817499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阿里巴巴普惠体 3.0 55 Regular" panose="00020600040101010101" charset="-122"/>
              <a:buNone/>
            </a:pP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定义入库函数并调用 submitJob 函数，为每个文件分配一个线程，后台批量导入数据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endParaRPr kumimoji="0" lang="zh-CN" altLang="zh-CN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316355" y="1773555"/>
            <a:ext cx="8251190" cy="3046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  <a:buNone/>
            </a:pPr>
            <a:r>
              <a:rPr lang="en-US" altLang="zh-CN" sz="16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def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writeData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dbName,tbName,file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){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t </a:t>
            </a:r>
            <a:r>
              <a:rPr lang="en-US" altLang="zh-CN" sz="16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loadText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(filename</a:t>
            </a:r>
            <a:r>
              <a:rPr lang="en-US" altLang="zh-CN" sz="16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file) 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6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tableInsert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loadTable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dbName,tbName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), t)  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}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"./</a:t>
            </a:r>
            <a:r>
              <a:rPr lang="en-US" altLang="zh-CN" sz="16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testData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/"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dataFiles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+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files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).filename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dbName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6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dfs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://</a:t>
            </a:r>
            <a:r>
              <a:rPr lang="en-US" altLang="zh-CN" sz="16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demoDB_muti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tbName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"data"</a:t>
            </a:r>
            <a:endParaRPr lang="en-US" altLang="zh-CN" sz="1600" b="0" dirty="0">
              <a:solidFill>
                <a:srgbClr val="A31515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6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for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dataFiles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){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6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submitJob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6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loadData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6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loadData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writeData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{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dbName,tbName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},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};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163320" y="1748155"/>
            <a:ext cx="8538845" cy="310324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049020" y="5050790"/>
            <a:ext cx="5634355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>
              <a:buFont typeface="阿里巴巴普惠体 3.0 55 Regular" panose="00020600040101010101" charset="-122"/>
              <a:buNone/>
            </a:pPr>
            <a:r>
              <a:rPr lang="zh-CN" altLang="en-US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使用 </a:t>
            </a:r>
            <a:r>
              <a:rPr lang="en-US" altLang="zh-CN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 </a:t>
            </a:r>
            <a:r>
              <a:rPr lang="zh-CN" altLang="en-US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语句计算并行导入批量文件所需时间</a:t>
            </a:r>
            <a:endParaRPr lang="zh-CN" altLang="en-US" sz="1600" b="0" i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316355" y="5593080"/>
            <a:ext cx="6385560" cy="302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max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endTime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</a:t>
            </a:r>
            <a:r>
              <a:rPr lang="en-US" altLang="zh-CN" sz="16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-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min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startTime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</a:t>
            </a:r>
            <a:r>
              <a:rPr lang="en-US" altLang="zh-CN" sz="16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from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getRecentJobs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163320" y="5485765"/>
            <a:ext cx="8538845" cy="48831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前言"/>
          <p:cNvSpPr>
            <a:spLocks noChangeArrowheads="1"/>
          </p:cNvSpPr>
          <p:nvPr/>
        </p:nvSpPr>
        <p:spPr bwMode="auto">
          <a:xfrm>
            <a:off x="344496" y="133894"/>
            <a:ext cx="2070023" cy="551180"/>
          </a:xfrm>
          <a:prstGeom prst="rect">
            <a:avLst/>
          </a:prstGeom>
          <a:noFill/>
          <a:ln>
            <a:noFill/>
          </a:ln>
        </p:spPr>
        <p:txBody>
          <a:bodyPr wrap="square" lIns="121912" tIns="60956" rIns="121912" bIns="6095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280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代表客户 </a:t>
            </a:r>
            <a:endParaRPr lang="zh-CN" altLang="en-US" sz="280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94" name="Rectangle 5"/>
          <p:cNvSpPr>
            <a:spLocks noChangeArrowheads="1"/>
          </p:cNvSpPr>
          <p:nvPr/>
        </p:nvSpPr>
        <p:spPr bwMode="auto">
          <a:xfrm>
            <a:off x="-38470" y="43546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br>
              <a:rPr kumimoji="0" lang="zh-CN" altLang="zh-CN" sz="1000" b="0" i="0" u="none" strike="noStrike" cap="none" normalizeH="0" baseline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</a:b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889635" y="2078355"/>
            <a:ext cx="3277870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在导入大文件时，如果数据大小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超过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可用内存的大小，那么导入数据时就会出现</a:t>
            </a:r>
            <a:r>
              <a:rPr kumimoji="0" lang="zh-CN" altLang="zh-CN" sz="1600" b="1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内存溢出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的问题（Out Of Memory）。此时可使用 textChunkDS 函数将大文件切分为多个小的数据源，然后串行导入就可避免内存不足的问题。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endParaRPr kumimoji="0" lang="zh-CN" altLang="zh-CN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579620" y="1962150"/>
            <a:ext cx="4816475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阿里巴巴普惠体 3.0 55 Regular" panose="00020600040101010101" charset="-122"/>
              <a:buNone/>
            </a:pP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首先将测试数据切分为多个 500 MB 大小的数据源</a:t>
            </a:r>
            <a:endParaRPr kumimoji="0" lang="zh-CN" altLang="zh-CN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737735" y="2425065"/>
            <a:ext cx="6440170" cy="583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  <a:buNone/>
            </a:pP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6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"./</a:t>
            </a:r>
            <a:r>
              <a:rPr lang="en-US" altLang="zh-CN" sz="16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testData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/bigDemo.csv"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chunkDS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textChunkDS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(filename</a:t>
            </a:r>
            <a:r>
              <a:rPr lang="en-US" altLang="zh-CN" sz="16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chunkSize</a:t>
            </a:r>
            <a:r>
              <a:rPr lang="en-US" altLang="zh-CN" sz="16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500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683125" y="2358390"/>
            <a:ext cx="6494780" cy="73342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br>
              <a:rPr kumimoji="0" lang="zh-CN" altLang="zh-CN" sz="1000" b="0" i="0" u="none" strike="noStrike" cap="none" normalizeH="0" baseline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</a:b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4796155" y="3940810"/>
            <a:ext cx="6382385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  <a:buNone/>
            </a:pP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pt </a:t>
            </a:r>
            <a:r>
              <a:rPr lang="en-US" altLang="zh-CN" sz="16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loadTable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6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dfs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://</a:t>
            </a:r>
            <a:r>
              <a:rPr lang="en-US" altLang="zh-CN" sz="16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demoDB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"data"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6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mr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(ds</a:t>
            </a:r>
            <a:r>
              <a:rPr lang="en-US" altLang="zh-CN" sz="16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chunkDS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mapFunc</a:t>
            </a:r>
            <a:r>
              <a:rPr lang="en-US" altLang="zh-CN" sz="16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append</a:t>
            </a:r>
            <a:r>
              <a:rPr lang="en-US" altLang="zh-CN" sz="16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!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{pt}, parallel</a:t>
            </a:r>
            <a:r>
              <a:rPr lang="en-US" altLang="zh-CN" sz="16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false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top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5</a:t>
            </a:r>
            <a:r>
              <a:rPr lang="en-US" altLang="zh-CN" sz="16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from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pt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4683125" y="3808730"/>
            <a:ext cx="6496050" cy="109855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51" name="Rectangle 6"/>
          <p:cNvSpPr>
            <a:spLocks noChangeArrowheads="1"/>
          </p:cNvSpPr>
          <p:nvPr/>
        </p:nvSpPr>
        <p:spPr bwMode="auto">
          <a:xfrm>
            <a:off x="4592320" y="3393123"/>
            <a:ext cx="4187190" cy="337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阿里巴巴普惠体 3.0 55 Regular" panose="00020600040101010101" charset="-122"/>
              <a:buNone/>
            </a:pP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然后调用 mr 函数写入到数据库中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endParaRPr kumimoji="0" lang="zh-CN" altLang="zh-CN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65530" y="194310"/>
            <a:ext cx="6673215" cy="5416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导入到分布式表：单个大文件导入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椭圆 16"/>
          <p:cNvSpPr/>
          <p:nvPr/>
        </p:nvSpPr>
        <p:spPr>
          <a:xfrm>
            <a:off x="63532" y="-161709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739086" y="800598"/>
            <a:ext cx="10025694" cy="80137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63480" rIns="0" bIns="0" numCol="1" anchor="ctr" anchorCtr="0" compatLnSpc="1">
            <a:spAutoFit/>
          </a:bodyPr>
          <a:lstStyle/>
          <a:p>
            <a:pPr marR="0" lvl="0" indent="0" algn="l" defTabSz="914400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提供</a:t>
            </a:r>
            <a:r>
              <a:rPr lang="zh-CN" altLang="en-US" sz="1600" dirty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内置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dirty="0" err="1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saveText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将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任意变量或表对象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保存为磁盘上的文本文件，内置函数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saveTextFile 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以追加或覆盖的形式将字符串保存到文本文件。</a:t>
            </a: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00100" y="2437448"/>
            <a:ext cx="7659370" cy="53721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indent="0" fontAlgn="auto">
              <a:lnSpc>
                <a:spcPct val="100000"/>
              </a:lnSpc>
              <a:buNone/>
            </a:pP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text </a:t>
            </a:r>
            <a:r>
              <a:rPr lang="en-US" altLang="zh-CN" sz="16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"2024.01.01T00:00:06.000,DFXS002,14,24.103266675956547</a:t>
            </a:r>
            <a:r>
              <a:rPr lang="en-US" altLang="zh-CN" sz="1600" b="0" dirty="0">
                <a:solidFill>
                  <a:srgbClr val="EE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\n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saveTextFile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(content</a:t>
            </a:r>
            <a:r>
              <a:rPr lang="en-US" altLang="zh-CN" sz="16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text,filename</a:t>
            </a:r>
            <a:r>
              <a:rPr lang="en-US" altLang="zh-CN" sz="16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"./</a:t>
            </a:r>
            <a:r>
              <a:rPr lang="en-US" altLang="zh-CN" sz="16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testData</a:t>
            </a:r>
            <a:r>
              <a:rPr lang="en-US" altLang="zh-CN" sz="16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/demo1.csv"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append</a:t>
            </a:r>
            <a:r>
              <a:rPr lang="en-US" altLang="zh-CN" sz="16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true</a:t>
            </a:r>
            <a:r>
              <a:rPr lang="en-US" altLang="zh-CN" sz="16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6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25500" y="3938270"/>
            <a:ext cx="4311650" cy="1572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  <a:buNone/>
            </a:pPr>
            <a:r>
              <a:rPr lang="en-US" altLang="zh-CN" sz="11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time,customerId,temp,amp</a:t>
            </a:r>
            <a:endParaRPr lang="en-US" altLang="zh-CN" sz="11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1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2024.01.01T00:00:01.000</a:t>
            </a:r>
            <a:r>
              <a:rPr lang="en-US" altLang="zh-CN" sz="11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,DFXS001,</a:t>
            </a:r>
            <a:r>
              <a:rPr lang="en-US" altLang="zh-CN" sz="11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49</a:t>
            </a:r>
            <a:r>
              <a:rPr lang="en-US" altLang="zh-CN" sz="11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1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20.017752074636518</a:t>
            </a:r>
            <a:endParaRPr lang="en-US" altLang="zh-CN" sz="11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1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2024.01.01T00:00:02.000</a:t>
            </a:r>
            <a:r>
              <a:rPr lang="en-US" altLang="zh-CN" sz="11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,DFXS001,</a:t>
            </a:r>
            <a:r>
              <a:rPr lang="en-US" altLang="zh-CN" sz="11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8</a:t>
            </a:r>
            <a:r>
              <a:rPr lang="en-US" altLang="zh-CN" sz="11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1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91.442090226337313</a:t>
            </a:r>
            <a:endParaRPr lang="en-US" altLang="zh-CN" sz="11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1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2024.01.01T00:00:03.000</a:t>
            </a:r>
            <a:r>
              <a:rPr lang="en-US" altLang="zh-CN" sz="11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,DFXS001,</a:t>
            </a:r>
            <a:r>
              <a:rPr lang="en-US" altLang="zh-CN" sz="11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16</a:t>
            </a:r>
            <a:r>
              <a:rPr lang="en-US" altLang="zh-CN" sz="11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1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23.859648313373327</a:t>
            </a:r>
            <a:endParaRPr lang="en-US" altLang="zh-CN" sz="11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1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2024.01.01T00:00:04.000</a:t>
            </a:r>
            <a:r>
              <a:rPr lang="en-US" altLang="zh-CN" sz="11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,DFXS001,</a:t>
            </a:r>
            <a:r>
              <a:rPr lang="en-US" altLang="zh-CN" sz="11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98</a:t>
            </a:r>
            <a:r>
              <a:rPr lang="en-US" altLang="zh-CN" sz="11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1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78.651371388696134</a:t>
            </a:r>
            <a:endParaRPr lang="en-US" altLang="zh-CN" sz="11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1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2024.01.01T00:00:05.000</a:t>
            </a:r>
            <a:r>
              <a:rPr lang="en-US" altLang="zh-CN" sz="11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,DFXS001,</a:t>
            </a:r>
            <a:r>
              <a:rPr lang="en-US" altLang="zh-CN" sz="11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14</a:t>
            </a:r>
            <a:r>
              <a:rPr lang="en-US" altLang="zh-CN" sz="11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1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24.103266675956547</a:t>
            </a:r>
            <a:endParaRPr lang="en-US" altLang="zh-CN" sz="11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1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2024.01.01T00:00:06.000</a:t>
            </a:r>
            <a:r>
              <a:rPr lang="en-US" altLang="zh-CN" sz="11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,DFXS002,</a:t>
            </a:r>
            <a:r>
              <a:rPr lang="en-US" altLang="zh-CN" sz="11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14</a:t>
            </a:r>
            <a:r>
              <a:rPr lang="en-US" altLang="zh-CN" sz="11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1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24.103266675956547</a:t>
            </a:r>
            <a:endParaRPr lang="en-US" altLang="zh-CN" sz="11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99896" y="3810107"/>
            <a:ext cx="4498889" cy="1874312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53" name="Rectangle 8"/>
          <p:cNvSpPr>
            <a:spLocks noChangeArrowheads="1"/>
          </p:cNvSpPr>
          <p:nvPr/>
        </p:nvSpPr>
        <p:spPr bwMode="auto">
          <a:xfrm>
            <a:off x="0" y="-309049"/>
            <a:ext cx="65" cy="6180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63480" rIns="0" bIns="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5832475" y="3973513"/>
            <a:ext cx="5109210" cy="725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pt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loadTable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dfs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://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demoDB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"data"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top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5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from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pt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saveText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(obj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t,filename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"./ownTest.csv"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delimiter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','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5832475" y="3810000"/>
            <a:ext cx="5311775" cy="105283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-170549"/>
            <a:ext cx="65" cy="3410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63480" rIns="0" bIns="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673100" y="1866265"/>
            <a:ext cx="5625465" cy="337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例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使用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saveTextFile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向 demo1.csv 中写入一行新的数据</a:t>
            </a:r>
            <a:endParaRPr kumimoji="0" lang="zh-CN" altLang="zh-CN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0" name="矩形 40"/>
          <p:cNvSpPr/>
          <p:nvPr/>
        </p:nvSpPr>
        <p:spPr>
          <a:xfrm>
            <a:off x="800100" y="2348865"/>
            <a:ext cx="7925435" cy="714375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11200" y="3352800"/>
            <a:ext cx="5295265" cy="33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查看文件，已经追加到 </a:t>
            </a:r>
            <a:r>
              <a:rPr lang="en-US" altLang="zh-CN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demo1.csv </a:t>
            </a:r>
            <a:r>
              <a:rPr lang="zh-CN" altLang="en-US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文件末尾</a:t>
            </a:r>
            <a:endParaRPr lang="zh-CN" altLang="en-US" sz="1600" b="0" i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5701665" y="3362325"/>
            <a:ext cx="5306060" cy="337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例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2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：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调用 sav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e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Text 函数将一个表对象导出为文本文件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endParaRPr kumimoji="0" lang="zh-CN" altLang="zh-CN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9404350" y="4350385"/>
            <a:ext cx="1143000" cy="408940"/>
          </a:xfrm>
          <a:prstGeom prst="ellipse">
            <a:avLst/>
          </a:prstGeom>
          <a:noFill/>
          <a:ln>
            <a:solidFill>
              <a:srgbClr val="1C43A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3.0 55 Regular" panose="00020600040101010101" charset="-122"/>
            </a:endParaRPr>
          </a:p>
        </p:txBody>
      </p:sp>
      <p:cxnSp>
        <p:nvCxnSpPr>
          <p:cNvPr id="33" name="直接箭头连接符 32"/>
          <p:cNvCxnSpPr/>
          <p:nvPr/>
        </p:nvCxnSpPr>
        <p:spPr>
          <a:xfrm>
            <a:off x="9976011" y="4759452"/>
            <a:ext cx="0" cy="372791"/>
          </a:xfrm>
          <a:prstGeom prst="straightConnector1">
            <a:avLst/>
          </a:prstGeom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8383905" y="5231765"/>
            <a:ext cx="3395345" cy="306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注意避免分隔符与数据中存在的字符冲突</a:t>
            </a:r>
            <a:endParaRPr lang="zh-CN" altLang="en-US" sz="14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65530" y="194310"/>
            <a:ext cx="6673215" cy="5416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数据导出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03</a:t>
            </a:r>
            <a:endParaRPr lang="en-US" altLang="zh-CN" sz="4400" i="1" u="sng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58720" y="3187700"/>
            <a:ext cx="6458201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dirty="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特殊数据文件导入</a:t>
            </a:r>
            <a:endParaRPr lang="zh-CN" sz="5400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8" name="组合 7"/>
          <p:cNvGrpSpPr/>
          <p:nvPr>
            <p:custDataLst>
              <p:tags r:id="rId1"/>
            </p:custDataLst>
          </p:nvPr>
        </p:nvGrpSpPr>
        <p:grpSpPr>
          <a:xfrm>
            <a:off x="1502764" y="1203366"/>
            <a:ext cx="227330" cy="245745"/>
            <a:chOff x="511757" y="872077"/>
            <a:chExt cx="227330" cy="245745"/>
          </a:xfrm>
        </p:grpSpPr>
        <p:sp>
          <p:nvSpPr>
            <p:cNvPr id="9" name="椭圆 8"/>
            <p:cNvSpPr/>
            <p:nvPr>
              <p:custDataLst>
                <p:tags r:id="rId2"/>
              </p:custDataLst>
            </p:nvPr>
          </p:nvSpPr>
          <p:spPr>
            <a:xfrm>
              <a:off x="511757" y="872077"/>
              <a:ext cx="227330" cy="245745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sp>
          <p:nvSpPr>
            <p:cNvPr id="10" name="Shape"/>
            <p:cNvSpPr/>
            <p:nvPr>
              <p:custDataLst>
                <p:tags r:id="rId3"/>
              </p:custDataLst>
            </p:nvPr>
          </p:nvSpPr>
          <p:spPr>
            <a:xfrm>
              <a:off x="557637" y="933442"/>
              <a:ext cx="115260" cy="123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</p:grpSp>
      <p:sp>
        <p:nvSpPr>
          <p:cNvPr id="14" name="文本框 13"/>
          <p:cNvSpPr txBox="1"/>
          <p:nvPr>
            <p:custDataLst>
              <p:tags r:id="rId4"/>
            </p:custDataLst>
          </p:nvPr>
        </p:nvSpPr>
        <p:spPr>
          <a:xfrm>
            <a:off x="1775974" y="1153437"/>
            <a:ext cx="1097732" cy="368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en-US" altLang="zh-CN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HDF5</a:t>
            </a:r>
            <a:endParaRPr lang="en-US" altLang="zh-CN" b="1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5"/>
            </p:custDataLst>
          </p:nvPr>
        </p:nvSpPr>
        <p:spPr>
          <a:xfrm>
            <a:off x="1436589" y="1521213"/>
            <a:ext cx="4601424" cy="10604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 algn="just" fontAlgn="auto">
              <a:lnSpc>
                <a:spcPct val="150000"/>
              </a:lnSpc>
            </a:pPr>
            <a:r>
              <a:rPr lang="en-US" altLang="zh-CN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HDF5 </a:t>
            </a: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是一种用于存储和组织大型和复杂数据集的文件格式</a:t>
            </a:r>
            <a:r>
              <a:rPr lang="en-US" altLang="zh-CN" sz="1400" dirty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可以容纳多种数据对象，支持多种压缩技术和数据加密，可以以树状方式组织数据。</a:t>
            </a:r>
            <a:endParaRPr lang="zh-CN" altLang="en-US" sz="14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17" name="组合 16"/>
          <p:cNvGrpSpPr/>
          <p:nvPr>
            <p:custDataLst>
              <p:tags r:id="rId6"/>
            </p:custDataLst>
          </p:nvPr>
        </p:nvGrpSpPr>
        <p:grpSpPr>
          <a:xfrm>
            <a:off x="1501494" y="3029885"/>
            <a:ext cx="227330" cy="245745"/>
            <a:chOff x="511757" y="872077"/>
            <a:chExt cx="227330" cy="245745"/>
          </a:xfrm>
        </p:grpSpPr>
        <p:sp>
          <p:nvSpPr>
            <p:cNvPr id="18" name="椭圆 17"/>
            <p:cNvSpPr/>
            <p:nvPr>
              <p:custDataLst>
                <p:tags r:id="rId7"/>
              </p:custDataLst>
            </p:nvPr>
          </p:nvSpPr>
          <p:spPr>
            <a:xfrm>
              <a:off x="511757" y="872077"/>
              <a:ext cx="227330" cy="245745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sp>
          <p:nvSpPr>
            <p:cNvPr id="19" name="Shape"/>
            <p:cNvSpPr/>
            <p:nvPr>
              <p:custDataLst>
                <p:tags r:id="rId8"/>
              </p:custDataLst>
            </p:nvPr>
          </p:nvSpPr>
          <p:spPr>
            <a:xfrm>
              <a:off x="557637" y="933442"/>
              <a:ext cx="115260" cy="123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</p:grpSp>
      <p:sp>
        <p:nvSpPr>
          <p:cNvPr id="20" name="文本框 19"/>
          <p:cNvSpPr txBox="1"/>
          <p:nvPr>
            <p:custDataLst>
              <p:tags r:id="rId9"/>
            </p:custDataLst>
          </p:nvPr>
        </p:nvSpPr>
        <p:spPr>
          <a:xfrm>
            <a:off x="1775974" y="2990116"/>
            <a:ext cx="1097732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en-US" altLang="zh-CN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Parquet</a:t>
            </a:r>
            <a:endParaRPr lang="en-US" altLang="zh-CN" b="1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10"/>
            </p:custDataLst>
          </p:nvPr>
        </p:nvSpPr>
        <p:spPr>
          <a:xfrm>
            <a:off x="1437223" y="3359797"/>
            <a:ext cx="4601425" cy="73723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en-US" altLang="zh-CN" sz="140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Apache Parquet 文件采用列式存储格式，可用于高效存储与提取数据。</a:t>
            </a:r>
            <a:endParaRPr lang="en-US" altLang="zh-CN" sz="140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692265" y="2076450"/>
            <a:ext cx="3514090" cy="460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用户可通过一行指令从 </a:t>
            </a:r>
            <a:r>
              <a:rPr lang="en-US" altLang="zh-CN" sz="1200" dirty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200" dirty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插件市场</a:t>
            </a:r>
            <a:r>
              <a:rPr lang="zh-CN" altLang="en-US" sz="12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下载安装插件（以</a:t>
            </a:r>
            <a:r>
              <a:rPr lang="en-US" altLang="zh-CN" sz="12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parquet </a:t>
            </a:r>
            <a:r>
              <a:rPr lang="zh-CN" altLang="en-US" sz="12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为例）</a:t>
            </a:r>
            <a:endParaRPr lang="en-US" altLang="zh-CN" sz="12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770447" y="2705283"/>
            <a:ext cx="2684548" cy="534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>
              <a:lnSpc>
                <a:spcPts val="1650"/>
              </a:lnSpc>
              <a:buNone/>
            </a:pPr>
            <a:r>
              <a:rPr lang="en-US" altLang="zh-CN" sz="12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installPlugin</a:t>
            </a:r>
            <a:r>
              <a:rPr lang="en-US" altLang="zh-CN" sz="12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2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"parquet"</a:t>
            </a:r>
            <a:r>
              <a:rPr lang="en-US" altLang="zh-CN" sz="12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2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2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loadPlugin</a:t>
            </a:r>
            <a:r>
              <a:rPr lang="en-US" altLang="zh-CN" sz="12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2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"parquet"</a:t>
            </a:r>
            <a:r>
              <a:rPr lang="en-US" altLang="zh-CN" sz="12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2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1" name="矩形 40"/>
          <p:cNvSpPr/>
          <p:nvPr/>
        </p:nvSpPr>
        <p:spPr>
          <a:xfrm>
            <a:off x="6795553" y="2705284"/>
            <a:ext cx="3410046" cy="534762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graphicFrame>
        <p:nvGraphicFramePr>
          <p:cNvPr id="35" name="表格 34"/>
          <p:cNvGraphicFramePr>
            <a:graphicFrameLocks noGrp="1"/>
          </p:cNvGraphicFramePr>
          <p:nvPr/>
        </p:nvGraphicFramePr>
        <p:xfrm>
          <a:off x="6770323" y="4113945"/>
          <a:ext cx="2710815" cy="112141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017997"/>
                <a:gridCol w="1692910"/>
              </a:tblGrid>
              <a:tr h="38952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CN" altLang="en-US" sz="1200" b="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导入函数</a:t>
                      </a:r>
                      <a:endParaRPr lang="zh-CN" altLang="en-US" sz="1200" b="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b="0" i="0" dirty="0" err="1">
                          <a:solidFill>
                            <a:srgbClr val="292A2E"/>
                          </a:solidFill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loadParquet</a:t>
                      </a:r>
                      <a:endParaRPr lang="zh-CN" altLang="en-US" sz="12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anchor="ctr" anchorCtr="0"/>
                </a:tc>
              </a:tr>
              <a:tr h="38952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zh-CN" altLang="en-US" sz="12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dirty="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loadParquetEx </a:t>
                      </a:r>
                      <a:endParaRPr lang="en-US" altLang="zh-CN" sz="12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anchor="ctr" anchorCtr="0"/>
                </a:tc>
              </a:tr>
              <a:tr h="23916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CN" altLang="en-US" sz="1200" dirty="0">
                          <a:solidFill>
                            <a:srgbClr val="292A2E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导出函数</a:t>
                      </a:r>
                      <a:endParaRPr lang="zh-CN" altLang="en-US" sz="12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sz="1200" b="0" i="0" dirty="0" err="1">
                          <a:solidFill>
                            <a:srgbClr val="292A2E"/>
                          </a:solidFill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saveParquet</a:t>
                      </a:r>
                      <a:endParaRPr lang="zh-CN" altLang="en-US" sz="1200" dirty="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anchor="ctr" anchorCtr="0"/>
                </a:tc>
              </a:tr>
            </a:tbl>
          </a:graphicData>
        </a:graphic>
      </p:graphicFrame>
      <p:grpSp>
        <p:nvGrpSpPr>
          <p:cNvPr id="5" name="组合 4"/>
          <p:cNvGrpSpPr/>
          <p:nvPr>
            <p:custDataLst>
              <p:tags r:id="rId11"/>
            </p:custDataLst>
          </p:nvPr>
        </p:nvGrpSpPr>
        <p:grpSpPr>
          <a:xfrm>
            <a:off x="1501494" y="4691680"/>
            <a:ext cx="227330" cy="245745"/>
            <a:chOff x="511757" y="872077"/>
            <a:chExt cx="227330" cy="245745"/>
          </a:xfrm>
        </p:grpSpPr>
        <p:sp>
          <p:nvSpPr>
            <p:cNvPr id="11" name="椭圆 10"/>
            <p:cNvSpPr/>
            <p:nvPr>
              <p:custDataLst>
                <p:tags r:id="rId12"/>
              </p:custDataLst>
            </p:nvPr>
          </p:nvSpPr>
          <p:spPr>
            <a:xfrm>
              <a:off x="511757" y="872077"/>
              <a:ext cx="227330" cy="245745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sp>
          <p:nvSpPr>
            <p:cNvPr id="12" name="Shape"/>
            <p:cNvSpPr/>
            <p:nvPr>
              <p:custDataLst>
                <p:tags r:id="rId13"/>
              </p:custDataLst>
            </p:nvPr>
          </p:nvSpPr>
          <p:spPr>
            <a:xfrm>
              <a:off x="557637" y="933442"/>
              <a:ext cx="115260" cy="123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</p:grpSp>
      <p:sp>
        <p:nvSpPr>
          <p:cNvPr id="13" name="文本框 12"/>
          <p:cNvSpPr txBox="1"/>
          <p:nvPr>
            <p:custDataLst>
              <p:tags r:id="rId14"/>
            </p:custDataLst>
          </p:nvPr>
        </p:nvSpPr>
        <p:spPr>
          <a:xfrm>
            <a:off x="1775974" y="4651911"/>
            <a:ext cx="1097732" cy="368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p>
            <a:r>
              <a:rPr lang="en-US" altLang="zh-CN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Feather</a:t>
            </a:r>
            <a:endParaRPr lang="en-US" altLang="zh-CN" b="1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15"/>
            </p:custDataLst>
          </p:nvPr>
        </p:nvSpPr>
        <p:spPr>
          <a:xfrm>
            <a:off x="1436370" y="5001260"/>
            <a:ext cx="4603115" cy="914400"/>
          </a:xfrm>
          <a:prstGeom prst="rect">
            <a:avLst/>
          </a:prstGeom>
          <a:solidFill>
            <a:schemeClr val="bg1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noAutofit/>
          </a:bodyPr>
          <a:p>
            <a:pPr marL="0" marR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kumimoji="0" lang="en-US" altLang="zh-CN" sz="1400" b="0" i="0" u="none" strike="noStrike" kern="1200" cap="none" spc="0" normalizeH="0" baseline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Feather 是基于 Apache Arrow 的高效二进制存储格式，专为快速跨语言数据交换（如 Python 和 R）而设计，读写速度极快但压缩率较低。</a:t>
            </a:r>
            <a:endParaRPr kumimoji="0" lang="en-US" altLang="zh-CN" sz="1400" b="0" i="0" u="none" strike="noStrike" kern="1200" cap="none" spc="0" normalizeH="0" baseline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694170" y="3693795"/>
            <a:ext cx="2828290" cy="27559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p>
            <a:r>
              <a:rPr lang="en-US" altLang="zh-CN" sz="12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parquet </a:t>
            </a:r>
            <a:r>
              <a:rPr lang="zh-CN" altLang="en-US" sz="12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插件相关方法</a:t>
            </a:r>
            <a:endParaRPr lang="zh-CN" altLang="en-US" sz="12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684645" y="1379855"/>
            <a:ext cx="2130425" cy="528320"/>
          </a:xfrm>
          <a:prstGeom prst="rect">
            <a:avLst/>
          </a:prstGeom>
          <a:solidFill>
            <a:schemeClr val="bg1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noAutofit/>
          </a:bodyPr>
          <a:p>
            <a:pPr marL="0" marR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Times New Roman" panose="02020603050405020304" pitchFamily="18" charset="0"/>
              </a:rPr>
              <a:t>插件安装使用示例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Times New Roman" panose="02020603050405020304" pitchFamily="18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65530" y="194310"/>
            <a:ext cx="6673215" cy="5416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数据文件介绍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53695" y="913765"/>
            <a:ext cx="4216400" cy="3371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l"/>
            <a:r>
              <a:rPr lang="zh-CN" altLang="en-US" sz="160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调用 </a:t>
            </a:r>
            <a:r>
              <a:rPr lang="en-US" altLang="zh-CN" sz="160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schema </a:t>
            </a:r>
            <a:r>
              <a:rPr lang="zh-CN" altLang="en-US" sz="160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函数查看默认导入的表结构</a:t>
            </a:r>
            <a:endParaRPr lang="zh-CN" altLang="en-US" sz="160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19" name="图片 18" descr="表格&#10;&#10;AI 生成的内容可能不正确。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96"/>
          <a:stretch>
            <a:fillRect/>
          </a:stretch>
        </p:blipFill>
        <p:spPr>
          <a:xfrm>
            <a:off x="4399915" y="1745615"/>
            <a:ext cx="3071495" cy="1009015"/>
          </a:xfrm>
          <a:prstGeom prst="rect">
            <a:avLst/>
          </a:prstGeom>
        </p:spPr>
      </p:pic>
      <p:sp>
        <p:nvSpPr>
          <p:cNvPr id="12" name="矩形 40"/>
          <p:cNvSpPr/>
          <p:nvPr/>
        </p:nvSpPr>
        <p:spPr>
          <a:xfrm>
            <a:off x="419735" y="1298575"/>
            <a:ext cx="3898900" cy="1447165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19735" y="1353503"/>
            <a:ext cx="3903345" cy="133731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noAutofit/>
          </a:bodyPr>
          <a:lstStyle/>
          <a:p>
            <a:pPr>
              <a:lnSpc>
                <a:spcPts val="165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"./hdf5file/demo1.h5"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tmpTB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hdf5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::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loadHDF5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"data"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);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from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tmpTB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b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</a:b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tmpTB.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schema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().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colDefs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;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19735" y="3369628"/>
            <a:ext cx="3843655" cy="72580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>
              <a:lnSpc>
                <a:spcPts val="1650"/>
              </a:lnSpc>
              <a:buNone/>
            </a:pP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replaceColumn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!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(table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tmpTB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colName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"time"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newCol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timestamp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tmpTB.time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))</a:t>
            </a:r>
            <a:endParaRPr lang="en-US" altLang="zh-CN" sz="1400" b="0" dirty="0" err="1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24" name="图片 23" descr="表格&#10;&#10;AI 生成的内容可能不正确。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06"/>
          <a:stretch>
            <a:fillRect/>
          </a:stretch>
        </p:blipFill>
        <p:spPr>
          <a:xfrm>
            <a:off x="4418330" y="3151505"/>
            <a:ext cx="3040380" cy="990600"/>
          </a:xfrm>
          <a:prstGeom prst="rect">
            <a:avLst/>
          </a:prstGeom>
        </p:spPr>
      </p:pic>
      <p:sp>
        <p:nvSpPr>
          <p:cNvPr id="22" name="矩形 40"/>
          <p:cNvSpPr/>
          <p:nvPr/>
        </p:nvSpPr>
        <p:spPr>
          <a:xfrm>
            <a:off x="419735" y="3237230"/>
            <a:ext cx="3891915" cy="819150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41630" y="4320540"/>
            <a:ext cx="3185795" cy="33718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l"/>
            <a:r>
              <a:rPr lang="zh-CN" altLang="en-US" sz="160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方案二：导入时指定</a:t>
            </a:r>
            <a:r>
              <a:rPr lang="en-US" altLang="zh-CN" sz="160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schema</a:t>
            </a:r>
            <a:endParaRPr lang="en-US" altLang="zh-CN" sz="160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29" name="图片 28" descr="表格&#10;&#10;AI 生成的内容可能不正确。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92"/>
          <a:stretch>
            <a:fillRect/>
          </a:stretch>
        </p:blipFill>
        <p:spPr>
          <a:xfrm>
            <a:off x="4418330" y="5196840"/>
            <a:ext cx="2976880" cy="939165"/>
          </a:xfrm>
          <a:prstGeom prst="rect">
            <a:avLst/>
          </a:prstGeom>
        </p:spPr>
      </p:pic>
      <p:sp>
        <p:nvSpPr>
          <p:cNvPr id="26" name="矩形 40"/>
          <p:cNvSpPr/>
          <p:nvPr/>
        </p:nvSpPr>
        <p:spPr>
          <a:xfrm>
            <a:off x="433070" y="4728210"/>
            <a:ext cx="3877310" cy="1876425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33070" y="4774565"/>
            <a:ext cx="3839210" cy="178371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>
              <a:lnSpc>
                <a:spcPts val="165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"./hdf5file/demo1.h5"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schemaTB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hdf5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::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extractHDF5Schema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"data"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); 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update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schemaTB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type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"TIMESTAMP"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where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name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"time"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;  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tmpTB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hdf5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::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loadHDF5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"data"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schemaTB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);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738745" y="735965"/>
            <a:ext cx="4377055" cy="33718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l"/>
            <a:r>
              <a:rPr lang="zh-CN" sz="160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进一步对时间进行时区转换：</a:t>
            </a:r>
            <a:endParaRPr lang="zh-CN" altLang="zh-CN" sz="160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8" name="图片 37" descr="表格&#10;&#10;AI 生成的内容可能不正确。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01"/>
          <a:stretch>
            <a:fillRect/>
          </a:stretch>
        </p:blipFill>
        <p:spPr>
          <a:xfrm>
            <a:off x="7860665" y="2506980"/>
            <a:ext cx="3710940" cy="1226185"/>
          </a:xfrm>
          <a:prstGeom prst="rect">
            <a:avLst/>
          </a:prstGeom>
        </p:spPr>
      </p:pic>
      <p:sp>
        <p:nvSpPr>
          <p:cNvPr id="31" name="矩形 40"/>
          <p:cNvSpPr/>
          <p:nvPr/>
        </p:nvSpPr>
        <p:spPr>
          <a:xfrm>
            <a:off x="7860665" y="1171575"/>
            <a:ext cx="3710940" cy="1218565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883525" y="1171575"/>
            <a:ext cx="3631565" cy="114935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>
              <a:lnSpc>
                <a:spcPts val="1650"/>
              </a:lnSpc>
              <a:buNone/>
            </a:pP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replaceColumn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!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(table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tmpTB,colName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"time"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newCol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convertTZ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(obj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timestamp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tmpTB.time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),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srcTZ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"UTC"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destTZ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"Asia/Shanghai"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))</a:t>
            </a:r>
            <a:endParaRPr lang="en-US" altLang="zh-CN" sz="1400" b="0" dirty="0" err="1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1" name="Shape"/>
          <p:cNvSpPr/>
          <p:nvPr/>
        </p:nvSpPr>
        <p:spPr>
          <a:xfrm>
            <a:off x="7802245" y="6285230"/>
            <a:ext cx="115570" cy="1231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598" y="1785"/>
                </a:moveTo>
                <a:cubicBezTo>
                  <a:pt x="12368" y="1785"/>
                  <a:pt x="11884" y="1989"/>
                  <a:pt x="11731" y="2168"/>
                </a:cubicBezTo>
                <a:lnTo>
                  <a:pt x="1785" y="11705"/>
                </a:lnTo>
                <a:lnTo>
                  <a:pt x="9895" y="19815"/>
                </a:lnTo>
                <a:lnTo>
                  <a:pt x="19432" y="9869"/>
                </a:lnTo>
                <a:cubicBezTo>
                  <a:pt x="19611" y="9716"/>
                  <a:pt x="19815" y="9232"/>
                  <a:pt x="19815" y="9002"/>
                </a:cubicBezTo>
                <a:lnTo>
                  <a:pt x="19815" y="1785"/>
                </a:lnTo>
                <a:lnTo>
                  <a:pt x="12598" y="1785"/>
                </a:lnTo>
                <a:close/>
                <a:moveTo>
                  <a:pt x="9895" y="21600"/>
                </a:moveTo>
                <a:cubicBezTo>
                  <a:pt x="9410" y="21600"/>
                  <a:pt x="8977" y="21370"/>
                  <a:pt x="8645" y="21064"/>
                </a:cubicBezTo>
                <a:lnTo>
                  <a:pt x="561" y="12955"/>
                </a:lnTo>
                <a:cubicBezTo>
                  <a:pt x="179" y="12623"/>
                  <a:pt x="0" y="12190"/>
                  <a:pt x="0" y="11705"/>
                </a:cubicBezTo>
                <a:cubicBezTo>
                  <a:pt x="0" y="11221"/>
                  <a:pt x="179" y="10736"/>
                  <a:pt x="561" y="10430"/>
                </a:cubicBezTo>
                <a:lnTo>
                  <a:pt x="10430" y="867"/>
                </a:lnTo>
                <a:cubicBezTo>
                  <a:pt x="10966" y="383"/>
                  <a:pt x="11884" y="0"/>
                  <a:pt x="12598" y="0"/>
                </a:cubicBezTo>
                <a:lnTo>
                  <a:pt x="19815" y="0"/>
                </a:lnTo>
                <a:cubicBezTo>
                  <a:pt x="20784" y="0"/>
                  <a:pt x="21600" y="816"/>
                  <a:pt x="21600" y="1785"/>
                </a:cubicBezTo>
                <a:lnTo>
                  <a:pt x="21600" y="9002"/>
                </a:lnTo>
                <a:cubicBezTo>
                  <a:pt x="21600" y="9716"/>
                  <a:pt x="21217" y="10634"/>
                  <a:pt x="20682" y="11170"/>
                </a:cubicBezTo>
                <a:lnTo>
                  <a:pt x="11195" y="21064"/>
                </a:lnTo>
                <a:cubicBezTo>
                  <a:pt x="10864" y="21370"/>
                  <a:pt x="10379" y="21600"/>
                  <a:pt x="9895" y="21600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>
              <a:lnSpc>
                <a:spcPct val="93000"/>
              </a:lnSpc>
              <a:defRPr sz="1800">
                <a:solidFill>
                  <a:srgbClr val="000000"/>
                </a:solidFill>
              </a:defRPr>
            </a:pPr>
            <a:endParaRPr sz="9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65530" y="194310"/>
            <a:ext cx="6673215" cy="5416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导入</a:t>
            </a: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HDF5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文件到内存表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31335" y="1036320"/>
            <a:ext cx="3107690" cy="64516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 anchor="t">
            <a:spAutoFit/>
          </a:bodyPr>
          <a:p>
            <a:pPr marR="0" indent="0" algn="l" defTabSz="914400" rtl="0" fontAlgn="auto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kumimoji="0" lang="zh-CN" altLang="en-US" sz="1200" b="0" i="0" u="none" strike="noStrike" kern="1200" cap="none" spc="0" normalizeH="0" baseline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原始数据中 time 列是以 LONG 类型保存的，而期望的 time 列类型为 TIMESTAMP</a:t>
            </a:r>
            <a:endParaRPr kumimoji="0" lang="zh-CN" altLang="en-US" sz="1200" b="0" i="0" u="none" strike="noStrike" kern="1200" cap="none" spc="0" normalizeH="0" baseline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458335" y="1739900"/>
            <a:ext cx="3060700" cy="254000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41630" y="2916555"/>
            <a:ext cx="3922395" cy="3371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p>
            <a:pPr algn="l"/>
            <a:r>
              <a:rPr lang="zh-CN" altLang="en-US" sz="160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方案一：导入后</a:t>
            </a:r>
            <a:r>
              <a:rPr lang="en-US" altLang="zh-CN" sz="160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replaceColumn </a:t>
            </a:r>
            <a:r>
              <a:rPr lang="zh-CN" altLang="en-US" sz="160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转换</a:t>
            </a:r>
            <a:endParaRPr lang="zh-CN" altLang="en-US" sz="160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872095" y="3924935"/>
            <a:ext cx="3699510" cy="1183640"/>
          </a:xfrm>
          <a:prstGeom prst="rect">
            <a:avLst/>
          </a:prstGeom>
          <a:solidFill>
            <a:schemeClr val="bg1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 anchor="t">
            <a:spAutoFit/>
          </a:bodyPr>
          <a:p>
            <a:pPr marL="0" marR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数据入库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marR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将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HDF5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文件中的数据加载为内存表对像后，可通过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tableInsert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将数据写入分布式库中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917815" y="5262245"/>
            <a:ext cx="3541395" cy="73723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dfsTable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loadTable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"dfs://demoDB"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"data"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tableInsert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(dfsTable, tmpTB)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8" name="矩形 40"/>
          <p:cNvSpPr/>
          <p:nvPr/>
        </p:nvSpPr>
        <p:spPr>
          <a:xfrm>
            <a:off x="7860665" y="5166995"/>
            <a:ext cx="3710940" cy="933450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 descr="表格&#10;&#10;AI 生成的内容可能不正确。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12"/>
          <a:stretch>
            <a:fillRect/>
          </a:stretch>
        </p:blipFill>
        <p:spPr>
          <a:xfrm>
            <a:off x="502285" y="4528185"/>
            <a:ext cx="4782185" cy="1562735"/>
          </a:xfrm>
          <a:prstGeom prst="rect">
            <a:avLst/>
          </a:prstGeom>
        </p:spPr>
      </p:pic>
      <p:sp>
        <p:nvSpPr>
          <p:cNvPr id="4" name="矩形 40"/>
          <p:cNvSpPr/>
          <p:nvPr/>
        </p:nvSpPr>
        <p:spPr>
          <a:xfrm>
            <a:off x="535305" y="1527175"/>
            <a:ext cx="4743450" cy="2852420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5315" y="1616075"/>
            <a:ext cx="4662805" cy="246126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def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transformTime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mutable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t){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replaceColumn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!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(table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t,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colName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"time"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newCol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timestamp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t.time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));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return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t;   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}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truncate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dbUrl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dfs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://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demoDB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tableName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"data"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hdf5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::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loadHDF5Ex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database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dfs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://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demoDB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),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"data"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"time"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"data"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, , ,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transformTime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  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pt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loadTable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dfs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://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demoDB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"data"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  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from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pt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54685" y="1016000"/>
            <a:ext cx="4997450" cy="33718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kumimoji="0" lang="zh-CN" altLang="en-US" sz="1600" b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定义数据转换函数 </a:t>
            </a:r>
            <a:r>
              <a:rPr kumimoji="0" lang="en-US" altLang="zh-CN" sz="1600" b="0" u="none" strike="noStrike" cap="none" normalizeH="0" baseline="0" dirty="0" err="1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transformTime</a:t>
            </a:r>
            <a:r>
              <a:rPr kumimoji="0" lang="zh-CN" altLang="en-US" sz="1600" b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，清理数据并加载</a:t>
            </a:r>
            <a:endParaRPr kumimoji="0" lang="zh-CN" altLang="en-US" sz="1600" b="0" u="none" strike="noStrike" cap="none" normalizeH="0" baseline="0" dirty="0">
              <a:ln>
                <a:noFill/>
              </a:ln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457315" y="866140"/>
            <a:ext cx="4812030" cy="33718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kumimoji="0" lang="zh-CN" altLang="en-US" sz="1600" b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调用 </a:t>
            </a:r>
            <a:r>
              <a:rPr kumimoji="0" lang="en-US" altLang="zh-CN" sz="1600" b="0" u="none" strike="noStrike" cap="none" normalizeH="0" baseline="0" dirty="0" err="1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submitJob</a:t>
            </a:r>
            <a:r>
              <a:rPr kumimoji="0" lang="en-US" altLang="zh-CN" sz="1600" b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kumimoji="0" lang="zh-CN" altLang="en-US" sz="1600" b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函数，并行导入多个 </a:t>
            </a:r>
            <a:r>
              <a:rPr kumimoji="0" lang="en-US" altLang="zh-CN" sz="1600" b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HDF5 </a:t>
            </a:r>
            <a:r>
              <a:rPr kumimoji="0" lang="zh-CN" altLang="en-US" sz="1600" b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文件</a:t>
            </a:r>
            <a:r>
              <a:rPr kumimoji="0" lang="en-US" altLang="zh-CN" sz="1600" b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kumimoji="0" lang="zh-CN" altLang="en-US" sz="1600" b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endParaRPr kumimoji="0" lang="zh-CN" altLang="en-US" sz="1600" b="0" u="none" strike="noStrike" cap="none" normalizeH="0" baseline="0" dirty="0">
              <a:ln>
                <a:noFill/>
              </a:ln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6280785" y="1351915"/>
            <a:ext cx="4906010" cy="3287395"/>
            <a:chOff x="6134501" y="1710684"/>
            <a:chExt cx="5160010" cy="3679825"/>
          </a:xfrm>
        </p:grpSpPr>
        <p:sp>
          <p:nvSpPr>
            <p:cNvPr id="37" name="矩形 40"/>
            <p:cNvSpPr/>
            <p:nvPr/>
          </p:nvSpPr>
          <p:spPr>
            <a:xfrm>
              <a:off x="6134501" y="1710684"/>
              <a:ext cx="5160010" cy="3679825"/>
            </a:xfrm>
            <a:custGeom>
              <a:avLst/>
              <a:gdLst>
                <a:gd name="connsiteX0" fmla="*/ 0 w 4426681"/>
                <a:gd name="connsiteY0" fmla="*/ 0 h 1458063"/>
                <a:gd name="connsiteX1" fmla="*/ 4426681 w 4426681"/>
                <a:gd name="connsiteY1" fmla="*/ 0 h 1458063"/>
                <a:gd name="connsiteX2" fmla="*/ 4426681 w 4426681"/>
                <a:gd name="connsiteY2" fmla="*/ 1458063 h 1458063"/>
                <a:gd name="connsiteX3" fmla="*/ 0 w 4426681"/>
                <a:gd name="connsiteY3" fmla="*/ 1458063 h 1458063"/>
                <a:gd name="connsiteX4" fmla="*/ 0 w 4426681"/>
                <a:gd name="connsiteY4" fmla="*/ 0 h 1458063"/>
                <a:gd name="connsiteX0-1" fmla="*/ 0 w 4426681"/>
                <a:gd name="connsiteY0-2" fmla="*/ 0 h 1467117"/>
                <a:gd name="connsiteX1-3" fmla="*/ 4426681 w 4426681"/>
                <a:gd name="connsiteY1-4" fmla="*/ 0 h 1467117"/>
                <a:gd name="connsiteX2-5" fmla="*/ 4417628 w 4426681"/>
                <a:gd name="connsiteY2-6" fmla="*/ 1467117 h 1467117"/>
                <a:gd name="connsiteX3-7" fmla="*/ 0 w 4426681"/>
                <a:gd name="connsiteY3-8" fmla="*/ 1458063 h 1467117"/>
                <a:gd name="connsiteX4-9" fmla="*/ 0 w 4426681"/>
                <a:gd name="connsiteY4-10" fmla="*/ 0 h 146711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4426681" h="1467117">
                  <a:moveTo>
                    <a:pt x="0" y="0"/>
                  </a:moveTo>
                  <a:lnTo>
                    <a:pt x="4426681" y="0"/>
                  </a:lnTo>
                  <a:cubicBezTo>
                    <a:pt x="4423663" y="489039"/>
                    <a:pt x="4420646" y="978078"/>
                    <a:pt x="4417628" y="1467117"/>
                  </a:cubicBezTo>
                  <a:lnTo>
                    <a:pt x="0" y="145806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mpd="dbl">
              <a:gradFill>
                <a:gsLst>
                  <a:gs pos="0">
                    <a:schemeClr val="accent1">
                      <a:lumMod val="1000"/>
                      <a:lumOff val="99000"/>
                    </a:schemeClr>
                  </a:gs>
                  <a:gs pos="89000">
                    <a:srgbClr val="0D42D3"/>
                  </a:gs>
                  <a:gs pos="0">
                    <a:schemeClr val="accent1">
                      <a:lumMod val="45000"/>
                      <a:lumOff val="55000"/>
                    </a:schemeClr>
                  </a:gs>
                </a:gsLst>
                <a:lin ang="20580000" scaled="1"/>
              </a:gradFill>
              <a:prstDash val="solid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阿里巴巴普惠体 3.0 55 Regular" panose="00020600040101010101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6214511" y="1868799"/>
              <a:ext cx="5080000" cy="336613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wrap="square">
              <a:noAutofit/>
            </a:bodyPr>
            <a:lstStyle/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>
                  <a:solidFill>
                    <a:srgbClr val="AF00DB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def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1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writeData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(</a:t>
              </a: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dbName, tbName, file, datasetName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){  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// </a:t>
              </a:r>
              <a:r>
                <a:rPr lang="zh-CN" altLang="en-US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将数据写入数据库中</a:t>
              </a:r>
              <a:endParaRPr lang="zh-CN" altLang="en-US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zh-CN" altLang="en-US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    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t </a:t>
              </a:r>
              <a:r>
                <a:rPr lang="en-US" altLang="zh-CN" sz="1400" b="0" dirty="0">
                  <a:solidFill>
                    <a:srgbClr val="FF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=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hdf5</a:t>
              </a:r>
              <a:r>
                <a:rPr lang="en-US" altLang="zh-CN" sz="1400" b="0" dirty="0">
                  <a:solidFill>
                    <a:srgbClr val="FF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::</a:t>
              </a:r>
              <a:r>
                <a:rPr lang="en-US" altLang="zh-CN" sz="1400" b="1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loadHDF5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(</a:t>
              </a: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file,datasetName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)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    </a:t>
              </a:r>
              <a:r>
                <a:rPr lang="en-US" altLang="zh-CN" sz="1400" b="1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replaceColumn</a:t>
              </a:r>
              <a:r>
                <a:rPr lang="en-US" altLang="zh-CN" sz="1400" b="1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!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(table</a:t>
              </a:r>
              <a:r>
                <a:rPr lang="en-US" altLang="zh-CN" sz="1400" b="0" dirty="0">
                  <a:solidFill>
                    <a:srgbClr val="FF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=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t, </a:t>
              </a: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colName</a:t>
              </a:r>
              <a:r>
                <a:rPr lang="en-US" altLang="zh-CN" sz="1400" b="0" dirty="0">
                  <a:solidFill>
                    <a:srgbClr val="FF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=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`time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, </a:t>
              </a: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newCol</a:t>
              </a:r>
              <a:r>
                <a:rPr lang="en-US" altLang="zh-CN" sz="1400" b="0" dirty="0">
                  <a:solidFill>
                    <a:srgbClr val="FF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=</a:t>
              </a:r>
              <a:r>
                <a:rPr lang="en-US" altLang="zh-CN" sz="1400" b="1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timestamp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(</a:t>
              </a: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t.time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)) // </a:t>
              </a:r>
              <a:r>
                <a:rPr lang="zh-CN" altLang="en-US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转换时间类型  </a:t>
              </a:r>
              <a:endParaRPr lang="zh-CN" altLang="en-US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zh-CN" altLang="en-US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    </a:t>
              </a:r>
              <a:r>
                <a:rPr lang="en-US" altLang="zh-CN" sz="1400" b="1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tableInsert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(</a:t>
              </a:r>
              <a:r>
                <a:rPr lang="en-US" altLang="zh-CN" sz="1400" b="1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loadTable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(</a:t>
              </a: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dbName,tbName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), t)  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}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dbName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0" dirty="0">
                  <a:solidFill>
                    <a:srgbClr val="FF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=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"</a:t>
              </a:r>
              <a:r>
                <a:rPr lang="en-US" altLang="zh-CN" sz="1400" b="0" dirty="0" err="1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dfs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://</a:t>
              </a:r>
              <a:r>
                <a:rPr lang="en-US" altLang="zh-CN" sz="1400" b="0" dirty="0" err="1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demoDB_multi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"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tbName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0" dirty="0">
                  <a:solidFill>
                    <a:srgbClr val="FF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=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"data"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1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for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(</a:t>
              </a: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datasetName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0" dirty="0">
                  <a:solidFill>
                    <a:srgbClr val="AF00DB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in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datasets){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    </a:t>
              </a: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jobName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0" dirty="0">
                  <a:solidFill>
                    <a:srgbClr val="FF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=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"loadHDF5"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0" dirty="0">
                  <a:solidFill>
                    <a:srgbClr val="FF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+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datasetName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    </a:t>
              </a:r>
              <a:r>
                <a:rPr lang="en-US" altLang="zh-CN" sz="1400" b="1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submitJob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(</a:t>
              </a: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jobName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, </a:t>
              </a: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jobName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, </a:t>
              </a: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writeData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{</a:t>
              </a: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dbName</a:t>
              </a:r>
              <a:r>
                <a:rPr lang="zh-CN" altLang="en-US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，</a:t>
              </a: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tbName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}, </a:t>
              </a: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dataFilePath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, </a:t>
              </a: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datasetName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)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</a:pP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}   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26053" y="1037078"/>
            <a:ext cx="227330" cy="245745"/>
            <a:chOff x="511757" y="872077"/>
            <a:chExt cx="227330" cy="245745"/>
          </a:xfrm>
        </p:grpSpPr>
        <p:sp>
          <p:nvSpPr>
            <p:cNvPr id="43" name="椭圆 42"/>
            <p:cNvSpPr/>
            <p:nvPr/>
          </p:nvSpPr>
          <p:spPr>
            <a:xfrm>
              <a:off x="511757" y="872077"/>
              <a:ext cx="227330" cy="245745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sp>
          <p:nvSpPr>
            <p:cNvPr id="44" name="Shape"/>
            <p:cNvSpPr/>
            <p:nvPr/>
          </p:nvSpPr>
          <p:spPr>
            <a:xfrm>
              <a:off x="557637" y="933442"/>
              <a:ext cx="115260" cy="123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065530" y="194310"/>
            <a:ext cx="5092700" cy="5416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导入</a:t>
            </a: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HDF5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文件到内存表：数据清洗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198838" y="897378"/>
            <a:ext cx="227330" cy="245745"/>
            <a:chOff x="511757" y="872077"/>
            <a:chExt cx="227330" cy="245745"/>
          </a:xfrm>
        </p:grpSpPr>
        <p:sp>
          <p:nvSpPr>
            <p:cNvPr id="6" name="椭圆 5"/>
            <p:cNvSpPr/>
            <p:nvPr/>
          </p:nvSpPr>
          <p:spPr>
            <a:xfrm>
              <a:off x="511757" y="872077"/>
              <a:ext cx="227330" cy="245745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sp>
          <p:nvSpPr>
            <p:cNvPr id="7" name="Shape"/>
            <p:cNvSpPr/>
            <p:nvPr/>
          </p:nvSpPr>
          <p:spPr>
            <a:xfrm>
              <a:off x="557637" y="933442"/>
              <a:ext cx="115260" cy="123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6474460" y="4812030"/>
            <a:ext cx="4812030" cy="33718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p>
            <a:r>
              <a:rPr kumimoji="0" lang="zh-CN" altLang="en-US" sz="1600" b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大文件切分导入避免内存不足</a:t>
            </a:r>
            <a:endParaRPr kumimoji="0" lang="zh-CN" altLang="en-US" sz="1600" b="0" u="none" strike="noStrike" cap="none" normalizeH="0" baseline="0" dirty="0">
              <a:ln>
                <a:noFill/>
              </a:ln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215983" y="4843268"/>
            <a:ext cx="227330" cy="245745"/>
            <a:chOff x="511757" y="872077"/>
            <a:chExt cx="227330" cy="245745"/>
          </a:xfrm>
        </p:grpSpPr>
        <p:sp>
          <p:nvSpPr>
            <p:cNvPr id="12" name="椭圆 11"/>
            <p:cNvSpPr/>
            <p:nvPr/>
          </p:nvSpPr>
          <p:spPr>
            <a:xfrm>
              <a:off x="511757" y="872077"/>
              <a:ext cx="227330" cy="245745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sp>
          <p:nvSpPr>
            <p:cNvPr id="13" name="Shape"/>
            <p:cNvSpPr/>
            <p:nvPr/>
          </p:nvSpPr>
          <p:spPr>
            <a:xfrm>
              <a:off x="557637" y="933442"/>
              <a:ext cx="115260" cy="123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426200" y="5303203"/>
            <a:ext cx="5080000" cy="1168400"/>
          </a:xfrm>
          <a:prstGeom prst="rect">
            <a:avLst/>
          </a:prstGeom>
        </p:spPr>
        <p:txBody>
          <a:bodyPr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dataFilePath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"./hdf5file/demo1.h5"</a:t>
            </a:r>
            <a:endParaRPr lang="en-US" altLang="zh-CN" sz="1400" b="0">
              <a:solidFill>
                <a:srgbClr val="A31515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datasetName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"data"</a:t>
            </a:r>
            <a:endParaRPr lang="en-US" altLang="zh-CN" sz="1400" b="0">
              <a:solidFill>
                <a:srgbClr val="A31515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ds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hdf5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::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HDF5DS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(dataFilePath, datasetName, 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400" b="1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mr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(ds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ds, mapFunc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append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!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{pt}, parallel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false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1" name="矩形 40"/>
          <p:cNvSpPr/>
          <p:nvPr/>
        </p:nvSpPr>
        <p:spPr>
          <a:xfrm>
            <a:off x="6274435" y="5263515"/>
            <a:ext cx="4912995" cy="1269365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>
            <a:off x="-1354613" y="-104855"/>
            <a:ext cx="13543280" cy="6951345"/>
          </a:xfrm>
          <a:prstGeom prst="rect">
            <a:avLst/>
          </a:prstGeom>
        </p:spPr>
      </p:pic>
      <p:sp>
        <p:nvSpPr>
          <p:cNvPr id="33" name="矩形 32"/>
          <p:cNvSpPr/>
          <p:nvPr>
            <p:custDataLst>
              <p:tags r:id="rId3"/>
            </p:custDataLst>
          </p:nvPr>
        </p:nvSpPr>
        <p:spPr>
          <a:xfrm>
            <a:off x="-10745" y="11510"/>
            <a:ext cx="12192000" cy="6846490"/>
          </a:xfrm>
          <a:custGeom>
            <a:avLst/>
            <a:gdLst>
              <a:gd name="connsiteX0" fmla="*/ 0 w 12292330"/>
              <a:gd name="connsiteY0" fmla="*/ 0 h 6858000"/>
              <a:gd name="connsiteX1" fmla="*/ 12292330 w 12292330"/>
              <a:gd name="connsiteY1" fmla="*/ 0 h 6858000"/>
              <a:gd name="connsiteX2" fmla="*/ 12292330 w 12292330"/>
              <a:gd name="connsiteY2" fmla="*/ 6858000 h 6858000"/>
              <a:gd name="connsiteX3" fmla="*/ 0 w 12292330"/>
              <a:gd name="connsiteY3" fmla="*/ 6858000 h 6858000"/>
              <a:gd name="connsiteX4" fmla="*/ 0 w 12292330"/>
              <a:gd name="connsiteY4" fmla="*/ 0 h 6858000"/>
              <a:gd name="connsiteX0-1" fmla="*/ 0 w 12292330"/>
              <a:gd name="connsiteY0-2" fmla="*/ 17755 h 6875755"/>
              <a:gd name="connsiteX1-3" fmla="*/ 12256819 w 12292330"/>
              <a:gd name="connsiteY1-4" fmla="*/ 0 h 6875755"/>
              <a:gd name="connsiteX2-5" fmla="*/ 12292330 w 12292330"/>
              <a:gd name="connsiteY2-6" fmla="*/ 6875755 h 6875755"/>
              <a:gd name="connsiteX3-7" fmla="*/ 0 w 12292330"/>
              <a:gd name="connsiteY3-8" fmla="*/ 6875755 h 6875755"/>
              <a:gd name="connsiteX4-9" fmla="*/ 0 w 12292330"/>
              <a:gd name="connsiteY4-10" fmla="*/ 17755 h 6875755"/>
              <a:gd name="connsiteX0-11" fmla="*/ 0 w 12292330"/>
              <a:gd name="connsiteY0-12" fmla="*/ 0 h 6858000"/>
              <a:gd name="connsiteX1-13" fmla="*/ 12185798 w 12292330"/>
              <a:gd name="connsiteY1-14" fmla="*/ 35511 h 6858000"/>
              <a:gd name="connsiteX2-15" fmla="*/ 12292330 w 12292330"/>
              <a:gd name="connsiteY2-16" fmla="*/ 6858000 h 6858000"/>
              <a:gd name="connsiteX3-17" fmla="*/ 0 w 12292330"/>
              <a:gd name="connsiteY3-18" fmla="*/ 6858000 h 6858000"/>
              <a:gd name="connsiteX4-19" fmla="*/ 0 w 12292330"/>
              <a:gd name="connsiteY4-20" fmla="*/ 0 h 6858000"/>
              <a:gd name="connsiteX0-21" fmla="*/ 0 w 12185798"/>
              <a:gd name="connsiteY0-22" fmla="*/ 0 h 6973410"/>
              <a:gd name="connsiteX1-23" fmla="*/ 12185798 w 12185798"/>
              <a:gd name="connsiteY1-24" fmla="*/ 35511 h 6973410"/>
              <a:gd name="connsiteX2-25" fmla="*/ 12176921 w 12185798"/>
              <a:gd name="connsiteY2-26" fmla="*/ 6973410 h 6973410"/>
              <a:gd name="connsiteX3-27" fmla="*/ 0 w 12185798"/>
              <a:gd name="connsiteY3-28" fmla="*/ 6858000 h 6973410"/>
              <a:gd name="connsiteX4-29" fmla="*/ 0 w 12185798"/>
              <a:gd name="connsiteY4-30" fmla="*/ 0 h 6973410"/>
              <a:gd name="connsiteX0-31" fmla="*/ 0 w 12185798"/>
              <a:gd name="connsiteY0-32" fmla="*/ 0 h 6858000"/>
              <a:gd name="connsiteX1-33" fmla="*/ 12185798 w 12185798"/>
              <a:gd name="connsiteY1-34" fmla="*/ 35511 h 6858000"/>
              <a:gd name="connsiteX2-35" fmla="*/ 11342420 w 12185798"/>
              <a:gd name="connsiteY2-36" fmla="*/ 5925844 h 6858000"/>
              <a:gd name="connsiteX3-37" fmla="*/ 0 w 12185798"/>
              <a:gd name="connsiteY3-38" fmla="*/ 6858000 h 6858000"/>
              <a:gd name="connsiteX4-39" fmla="*/ 0 w 12185798"/>
              <a:gd name="connsiteY4-40" fmla="*/ 0 h 6858000"/>
              <a:gd name="connsiteX0-41" fmla="*/ 0 w 12203554"/>
              <a:gd name="connsiteY0-42" fmla="*/ 0 h 6858000"/>
              <a:gd name="connsiteX1-43" fmla="*/ 12185798 w 12203554"/>
              <a:gd name="connsiteY1-44" fmla="*/ 35511 h 6858000"/>
              <a:gd name="connsiteX2-45" fmla="*/ 12203554 w 12203554"/>
              <a:gd name="connsiteY2-46" fmla="*/ 6858000 h 6858000"/>
              <a:gd name="connsiteX3-47" fmla="*/ 0 w 12203554"/>
              <a:gd name="connsiteY3-48" fmla="*/ 6858000 h 6858000"/>
              <a:gd name="connsiteX4-49" fmla="*/ 0 w 12203554"/>
              <a:gd name="connsiteY4-5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2203554" h="6858000">
                <a:moveTo>
                  <a:pt x="0" y="0"/>
                </a:moveTo>
                <a:lnTo>
                  <a:pt x="12185798" y="35511"/>
                </a:lnTo>
                <a:cubicBezTo>
                  <a:pt x="12191717" y="2309674"/>
                  <a:pt x="12197635" y="4583837"/>
                  <a:pt x="12203554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36" name="组合 35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37" name="椭圆 36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38" name="椭圆 37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39" name="椭圆 38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41" name="椭圆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42" name="椭圆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43" name="椭圆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45" name="椭圆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46" name="椭圆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47" name="椭圆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</p:grpSp>
      <p:cxnSp>
        <p:nvCxnSpPr>
          <p:cNvPr id="48" name="直接连接符 47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矩形 49"/>
          <p:cNvSpPr/>
          <p:nvPr>
            <p:custDataLst>
              <p:tags r:id="rId14"/>
            </p:custDataLst>
          </p:nvPr>
        </p:nvSpPr>
        <p:spPr bwMode="auto">
          <a:xfrm flipH="1">
            <a:off x="150830" y="4803775"/>
            <a:ext cx="3090654" cy="252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050" b="1">
                <a:ln w="3175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 </a:t>
            </a:r>
            <a:endParaRPr lang="en-US" altLang="zh-CN" sz="1050" b="1">
              <a:ln w="3175">
                <a:noFill/>
              </a:ln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11741150" y="3021965"/>
            <a:ext cx="76200" cy="675640"/>
            <a:chOff x="8828689" y="1995761"/>
            <a:chExt cx="86710" cy="810501"/>
          </a:xfrm>
        </p:grpSpPr>
        <p:sp>
          <p:nvSpPr>
            <p:cNvPr id="52" name="椭圆 51"/>
            <p:cNvSpPr/>
            <p:nvPr>
              <p:custDataLst>
                <p:tags r:id="rId15"/>
              </p:custDataLst>
            </p:nvPr>
          </p:nvSpPr>
          <p:spPr>
            <a:xfrm flipH="1">
              <a:off x="8828689" y="2357656"/>
              <a:ext cx="86710" cy="8671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16"/>
              </p:custDataLst>
            </p:nvPr>
          </p:nvSpPr>
          <p:spPr>
            <a:xfrm flipH="1">
              <a:off x="8828689" y="2719552"/>
              <a:ext cx="86710" cy="8671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sp>
          <p:nvSpPr>
            <p:cNvPr id="54" name="椭圆 53"/>
            <p:cNvSpPr/>
            <p:nvPr>
              <p:custDataLst>
                <p:tags r:id="rId17"/>
              </p:custDataLst>
            </p:nvPr>
          </p:nvSpPr>
          <p:spPr>
            <a:xfrm flipH="1">
              <a:off x="8828689" y="1995761"/>
              <a:ext cx="86710" cy="8671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</p:grpSp>
      <p:sp>
        <p:nvSpPr>
          <p:cNvPr id="3" name="矩形 32"/>
          <p:cNvSpPr/>
          <p:nvPr>
            <p:custDataLst>
              <p:tags r:id="rId18"/>
            </p:custDataLst>
          </p:nvPr>
        </p:nvSpPr>
        <p:spPr>
          <a:xfrm>
            <a:off x="-3333" y="94405"/>
            <a:ext cx="12192000" cy="6846490"/>
          </a:xfrm>
          <a:custGeom>
            <a:avLst/>
            <a:gdLst>
              <a:gd name="connsiteX0" fmla="*/ 0 w 12292330"/>
              <a:gd name="connsiteY0" fmla="*/ 0 h 6858000"/>
              <a:gd name="connsiteX1" fmla="*/ 12292330 w 12292330"/>
              <a:gd name="connsiteY1" fmla="*/ 0 h 6858000"/>
              <a:gd name="connsiteX2" fmla="*/ 12292330 w 12292330"/>
              <a:gd name="connsiteY2" fmla="*/ 6858000 h 6858000"/>
              <a:gd name="connsiteX3" fmla="*/ 0 w 12292330"/>
              <a:gd name="connsiteY3" fmla="*/ 6858000 h 6858000"/>
              <a:gd name="connsiteX4" fmla="*/ 0 w 12292330"/>
              <a:gd name="connsiteY4" fmla="*/ 0 h 6858000"/>
              <a:gd name="connsiteX0-1" fmla="*/ 0 w 12292330"/>
              <a:gd name="connsiteY0-2" fmla="*/ 17755 h 6875755"/>
              <a:gd name="connsiteX1-3" fmla="*/ 12256819 w 12292330"/>
              <a:gd name="connsiteY1-4" fmla="*/ 0 h 6875755"/>
              <a:gd name="connsiteX2-5" fmla="*/ 12292330 w 12292330"/>
              <a:gd name="connsiteY2-6" fmla="*/ 6875755 h 6875755"/>
              <a:gd name="connsiteX3-7" fmla="*/ 0 w 12292330"/>
              <a:gd name="connsiteY3-8" fmla="*/ 6875755 h 6875755"/>
              <a:gd name="connsiteX4-9" fmla="*/ 0 w 12292330"/>
              <a:gd name="connsiteY4-10" fmla="*/ 17755 h 6875755"/>
              <a:gd name="connsiteX0-11" fmla="*/ 0 w 12292330"/>
              <a:gd name="connsiteY0-12" fmla="*/ 0 h 6858000"/>
              <a:gd name="connsiteX1-13" fmla="*/ 12185798 w 12292330"/>
              <a:gd name="connsiteY1-14" fmla="*/ 35511 h 6858000"/>
              <a:gd name="connsiteX2-15" fmla="*/ 12292330 w 12292330"/>
              <a:gd name="connsiteY2-16" fmla="*/ 6858000 h 6858000"/>
              <a:gd name="connsiteX3-17" fmla="*/ 0 w 12292330"/>
              <a:gd name="connsiteY3-18" fmla="*/ 6858000 h 6858000"/>
              <a:gd name="connsiteX4-19" fmla="*/ 0 w 12292330"/>
              <a:gd name="connsiteY4-20" fmla="*/ 0 h 6858000"/>
              <a:gd name="connsiteX0-21" fmla="*/ 0 w 12185798"/>
              <a:gd name="connsiteY0-22" fmla="*/ 0 h 6973410"/>
              <a:gd name="connsiteX1-23" fmla="*/ 12185798 w 12185798"/>
              <a:gd name="connsiteY1-24" fmla="*/ 35511 h 6973410"/>
              <a:gd name="connsiteX2-25" fmla="*/ 12176921 w 12185798"/>
              <a:gd name="connsiteY2-26" fmla="*/ 6973410 h 6973410"/>
              <a:gd name="connsiteX3-27" fmla="*/ 0 w 12185798"/>
              <a:gd name="connsiteY3-28" fmla="*/ 6858000 h 6973410"/>
              <a:gd name="connsiteX4-29" fmla="*/ 0 w 12185798"/>
              <a:gd name="connsiteY4-30" fmla="*/ 0 h 6973410"/>
              <a:gd name="connsiteX0-31" fmla="*/ 0 w 12185798"/>
              <a:gd name="connsiteY0-32" fmla="*/ 0 h 6858000"/>
              <a:gd name="connsiteX1-33" fmla="*/ 12185798 w 12185798"/>
              <a:gd name="connsiteY1-34" fmla="*/ 35511 h 6858000"/>
              <a:gd name="connsiteX2-35" fmla="*/ 11342420 w 12185798"/>
              <a:gd name="connsiteY2-36" fmla="*/ 5925844 h 6858000"/>
              <a:gd name="connsiteX3-37" fmla="*/ 0 w 12185798"/>
              <a:gd name="connsiteY3-38" fmla="*/ 6858000 h 6858000"/>
              <a:gd name="connsiteX4-39" fmla="*/ 0 w 12185798"/>
              <a:gd name="connsiteY4-40" fmla="*/ 0 h 6858000"/>
              <a:gd name="connsiteX0-41" fmla="*/ 0 w 12203554"/>
              <a:gd name="connsiteY0-42" fmla="*/ 0 h 6858000"/>
              <a:gd name="connsiteX1-43" fmla="*/ 12185798 w 12203554"/>
              <a:gd name="connsiteY1-44" fmla="*/ 35511 h 6858000"/>
              <a:gd name="connsiteX2-45" fmla="*/ 12203554 w 12203554"/>
              <a:gd name="connsiteY2-46" fmla="*/ 6858000 h 6858000"/>
              <a:gd name="connsiteX3-47" fmla="*/ 0 w 12203554"/>
              <a:gd name="connsiteY3-48" fmla="*/ 6858000 h 6858000"/>
              <a:gd name="connsiteX4-49" fmla="*/ 0 w 12203554"/>
              <a:gd name="connsiteY4-5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2203554" h="6858000">
                <a:moveTo>
                  <a:pt x="0" y="0"/>
                </a:moveTo>
                <a:lnTo>
                  <a:pt x="12185798" y="35511"/>
                </a:lnTo>
                <a:cubicBezTo>
                  <a:pt x="12191717" y="2309674"/>
                  <a:pt x="12197635" y="4583837"/>
                  <a:pt x="12203554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84" name="椭圆 83"/>
          <p:cNvSpPr/>
          <p:nvPr>
            <p:custDataLst>
              <p:tags r:id="rId19"/>
            </p:custDataLst>
          </p:nvPr>
        </p:nvSpPr>
        <p:spPr>
          <a:xfrm rot="6960000">
            <a:off x="6905625" y="1991995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5" name="矩形 54"/>
          <p:cNvSpPr/>
          <p:nvPr>
            <p:custDataLst>
              <p:tags r:id="rId20"/>
            </p:custDataLst>
          </p:nvPr>
        </p:nvSpPr>
        <p:spPr bwMode="auto">
          <a:xfrm>
            <a:off x="7489137" y="3581972"/>
            <a:ext cx="2756338" cy="3683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CONTENTS</a:t>
            </a:r>
            <a:endParaRPr lang="en-US" altLang="zh-CN" dirty="0">
              <a:ln w="38100">
                <a:noFill/>
              </a:ln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</p:txBody>
      </p:sp>
      <p:sp>
        <p:nvSpPr>
          <p:cNvPr id="56" name="矩形 55"/>
          <p:cNvSpPr/>
          <p:nvPr>
            <p:custDataLst>
              <p:tags r:id="rId21"/>
            </p:custDataLst>
          </p:nvPr>
        </p:nvSpPr>
        <p:spPr bwMode="auto">
          <a:xfrm>
            <a:off x="7365365" y="2572385"/>
            <a:ext cx="2826385" cy="11068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6600" b="1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目录</a:t>
            </a:r>
            <a:endParaRPr lang="zh-CN" altLang="en-US" sz="6600" b="1" dirty="0">
              <a:ln w="38100">
                <a:noFill/>
              </a:ln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</p:txBody>
      </p:sp>
      <p:grpSp>
        <p:nvGrpSpPr>
          <p:cNvPr id="78" name="组合 77"/>
          <p:cNvGrpSpPr/>
          <p:nvPr>
            <p:custDataLst>
              <p:tags r:id="rId22"/>
            </p:custDataLst>
          </p:nvPr>
        </p:nvGrpSpPr>
        <p:grpSpPr>
          <a:xfrm>
            <a:off x="1670758" y="2594610"/>
            <a:ext cx="3388992" cy="406400"/>
            <a:chOff x="1407" y="1811"/>
            <a:chExt cx="4909" cy="640"/>
          </a:xfrm>
        </p:grpSpPr>
        <p:sp>
          <p:nvSpPr>
            <p:cNvPr id="58" name="矩形 57"/>
            <p:cNvSpPr/>
            <p:nvPr>
              <p:custDataLst>
                <p:tags r:id="rId23"/>
              </p:custDataLst>
            </p:nvPr>
          </p:nvSpPr>
          <p:spPr bwMode="auto">
            <a:xfrm>
              <a:off x="2397" y="1821"/>
              <a:ext cx="3919" cy="6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  <a:sym typeface="阿里巴巴普惠体 3.0 55 Regular" panose="00020600040101010101" charset="-122"/>
                </a:rPr>
                <a:t>数据文本文件</a:t>
              </a:r>
              <a:endParaRPr lang="zh-CN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endParaRPr>
            </a:p>
          </p:txBody>
        </p:sp>
        <p:cxnSp>
          <p:nvCxnSpPr>
            <p:cNvPr id="60" name="直接连接符 59"/>
            <p:cNvCxnSpPr/>
            <p:nvPr>
              <p:custDataLst>
                <p:tags r:id="rId24"/>
              </p:custDataLst>
            </p:nvPr>
          </p:nvCxnSpPr>
          <p:spPr>
            <a:xfrm>
              <a:off x="2212" y="1973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矩形 60"/>
            <p:cNvSpPr/>
            <p:nvPr>
              <p:custDataLst>
                <p:tags r:id="rId25"/>
              </p:custDataLst>
            </p:nvPr>
          </p:nvSpPr>
          <p:spPr bwMode="auto">
            <a:xfrm>
              <a:off x="1407" y="1811"/>
              <a:ext cx="771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  <a:sym typeface="阿里巴巴普惠体 3.0 55 Regular" panose="00020600040101010101" charset="-122"/>
                </a:rPr>
                <a:t>02</a:t>
              </a:r>
              <a:endParaRPr lang="zh-CN" altLang="en-US" sz="2000" b="1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endParaRPr>
            </a:p>
          </p:txBody>
        </p:sp>
      </p:grpSp>
      <p:grpSp>
        <p:nvGrpSpPr>
          <p:cNvPr id="79" name="组合 78"/>
          <p:cNvGrpSpPr/>
          <p:nvPr>
            <p:custDataLst>
              <p:tags r:id="rId26"/>
            </p:custDataLst>
          </p:nvPr>
        </p:nvGrpSpPr>
        <p:grpSpPr>
          <a:xfrm>
            <a:off x="1670758" y="3408045"/>
            <a:ext cx="3117215" cy="406400"/>
            <a:chOff x="1407" y="3241"/>
            <a:chExt cx="4909" cy="640"/>
          </a:xfrm>
        </p:grpSpPr>
        <p:sp>
          <p:nvSpPr>
            <p:cNvPr id="63" name="矩形 62"/>
            <p:cNvSpPr/>
            <p:nvPr>
              <p:custDataLst>
                <p:tags r:id="rId27"/>
              </p:custDataLst>
            </p:nvPr>
          </p:nvSpPr>
          <p:spPr bwMode="auto">
            <a:xfrm>
              <a:off x="2397" y="3251"/>
              <a:ext cx="3919" cy="6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  <a:sym typeface="阿里巴巴普惠体 3.0 55 Regular" panose="00020600040101010101" charset="-122"/>
                </a:rPr>
                <a:t>特殊数据文件</a:t>
              </a:r>
              <a:endParaRPr lang="zh-CN" altLang="en-US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endParaRPr>
            </a:p>
          </p:txBody>
        </p:sp>
        <p:cxnSp>
          <p:nvCxnSpPr>
            <p:cNvPr id="65" name="直接连接符 64"/>
            <p:cNvCxnSpPr/>
            <p:nvPr>
              <p:custDataLst>
                <p:tags r:id="rId28"/>
              </p:custDataLst>
            </p:nvPr>
          </p:nvCxnSpPr>
          <p:spPr>
            <a:xfrm>
              <a:off x="2287" y="341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矩形 65"/>
            <p:cNvSpPr/>
            <p:nvPr>
              <p:custDataLst>
                <p:tags r:id="rId29"/>
              </p:custDataLst>
            </p:nvPr>
          </p:nvSpPr>
          <p:spPr bwMode="auto">
            <a:xfrm>
              <a:off x="1407" y="3241"/>
              <a:ext cx="771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  <a:sym typeface="阿里巴巴普惠体 3.0 55 Regular" panose="00020600040101010101" charset="-122"/>
                </a:rPr>
                <a:t>03</a:t>
              </a:r>
              <a:endParaRPr lang="zh-CN" altLang="en-US" sz="2000" b="1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endParaRPr>
            </a:p>
          </p:txBody>
        </p:sp>
      </p:grpSp>
      <p:grpSp>
        <p:nvGrpSpPr>
          <p:cNvPr id="80" name="组合 79"/>
          <p:cNvGrpSpPr/>
          <p:nvPr>
            <p:custDataLst>
              <p:tags r:id="rId30"/>
            </p:custDataLst>
          </p:nvPr>
        </p:nvGrpSpPr>
        <p:grpSpPr>
          <a:xfrm>
            <a:off x="1670758" y="4221480"/>
            <a:ext cx="3388995" cy="405130"/>
            <a:chOff x="1407" y="4671"/>
            <a:chExt cx="5337" cy="638"/>
          </a:xfrm>
        </p:grpSpPr>
        <p:sp>
          <p:nvSpPr>
            <p:cNvPr id="68" name="矩形 67"/>
            <p:cNvSpPr/>
            <p:nvPr>
              <p:custDataLst>
                <p:tags r:id="rId31"/>
              </p:custDataLst>
            </p:nvPr>
          </p:nvSpPr>
          <p:spPr bwMode="auto">
            <a:xfrm>
              <a:off x="2397" y="4681"/>
              <a:ext cx="4347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  <a:sym typeface="阿里巴巴普惠体 3.0 55 Regular" panose="00020600040101010101" charset="-122"/>
                </a:rPr>
                <a:t>数据库迁移</a:t>
              </a:r>
              <a:endParaRPr lang="zh-CN" altLang="en-US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endParaRPr>
            </a:p>
          </p:txBody>
        </p:sp>
        <p:cxnSp>
          <p:nvCxnSpPr>
            <p:cNvPr id="70" name="直接连接符 69"/>
            <p:cNvCxnSpPr/>
            <p:nvPr>
              <p:custDataLst>
                <p:tags r:id="rId32"/>
              </p:custDataLst>
            </p:nvPr>
          </p:nvCxnSpPr>
          <p:spPr>
            <a:xfrm>
              <a:off x="2287" y="484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矩形 70"/>
            <p:cNvSpPr/>
            <p:nvPr>
              <p:custDataLst>
                <p:tags r:id="rId33"/>
              </p:custDataLst>
            </p:nvPr>
          </p:nvSpPr>
          <p:spPr bwMode="auto">
            <a:xfrm>
              <a:off x="1407" y="4671"/>
              <a:ext cx="76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  <a:sym typeface="阿里巴巴普惠体 3.0 55 Regular" panose="00020600040101010101" charset="-122"/>
                </a:rPr>
                <a:t>04</a:t>
              </a:r>
              <a:endParaRPr lang="zh-CN" altLang="en-US" sz="2000" b="1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endParaRPr>
            </a:p>
          </p:txBody>
        </p:sp>
      </p:grpSp>
      <p:grpSp>
        <p:nvGrpSpPr>
          <p:cNvPr id="82" name="组合 81"/>
          <p:cNvGrpSpPr/>
          <p:nvPr>
            <p:custDataLst>
              <p:tags r:id="rId34"/>
            </p:custDataLst>
          </p:nvPr>
        </p:nvGrpSpPr>
        <p:grpSpPr>
          <a:xfrm>
            <a:off x="1670758" y="5033645"/>
            <a:ext cx="3117215" cy="406400"/>
            <a:chOff x="1407" y="6101"/>
            <a:chExt cx="4909" cy="640"/>
          </a:xfrm>
        </p:grpSpPr>
        <p:sp>
          <p:nvSpPr>
            <p:cNvPr id="73" name="矩形 72"/>
            <p:cNvSpPr/>
            <p:nvPr>
              <p:custDataLst>
                <p:tags r:id="rId35"/>
              </p:custDataLst>
            </p:nvPr>
          </p:nvSpPr>
          <p:spPr bwMode="auto">
            <a:xfrm>
              <a:off x="2397" y="6111"/>
              <a:ext cx="3919" cy="6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  <a:sym typeface="阿里巴巴普惠体 3.0 55 Regular" panose="00020600040101010101" charset="-122"/>
                </a:rPr>
                <a:t>消息中间件</a:t>
              </a:r>
              <a:endParaRPr lang="zh-CN" altLang="en-US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endParaRPr>
            </a:p>
          </p:txBody>
        </p:sp>
        <p:cxnSp>
          <p:nvCxnSpPr>
            <p:cNvPr id="75" name="直接连接符 74"/>
            <p:cNvCxnSpPr/>
            <p:nvPr>
              <p:custDataLst>
                <p:tags r:id="rId36"/>
              </p:custDataLst>
            </p:nvPr>
          </p:nvCxnSpPr>
          <p:spPr>
            <a:xfrm>
              <a:off x="2287" y="627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矩形 75"/>
            <p:cNvSpPr/>
            <p:nvPr>
              <p:custDataLst>
                <p:tags r:id="rId37"/>
              </p:custDataLst>
            </p:nvPr>
          </p:nvSpPr>
          <p:spPr bwMode="auto">
            <a:xfrm>
              <a:off x="1407" y="6101"/>
              <a:ext cx="76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  <a:sym typeface="阿里巴巴普惠体 3.0 55 Regular" panose="00020600040101010101" charset="-122"/>
                </a:rPr>
                <a:t>05</a:t>
              </a:r>
              <a:endParaRPr lang="zh-CN" altLang="en-US" sz="2000" b="1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endParaRPr>
            </a:p>
          </p:txBody>
        </p:sp>
      </p:grpSp>
      <p:cxnSp>
        <p:nvCxnSpPr>
          <p:cNvPr id="77" name="直接箭头连接符 76"/>
          <p:cNvCxnSpPr/>
          <p:nvPr>
            <p:custDataLst>
              <p:tags r:id="rId38"/>
            </p:custDataLst>
          </p:nvPr>
        </p:nvCxnSpPr>
        <p:spPr>
          <a:xfrm>
            <a:off x="7572854" y="4025172"/>
            <a:ext cx="2990215" cy="0"/>
          </a:xfrm>
          <a:prstGeom prst="straightConnector1">
            <a:avLst/>
          </a:prstGeom>
          <a:ln w="19050">
            <a:solidFill>
              <a:schemeClr val="bg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图片 88" descr="公司logo"/>
          <p:cNvPicPr>
            <a:picLocks noChangeAspect="1"/>
          </p:cNvPicPr>
          <p:nvPr/>
        </p:nvPicPr>
        <p:blipFill>
          <a:blip r:embed="rId39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  <p:grpSp>
        <p:nvGrpSpPr>
          <p:cNvPr id="4" name="组合 3"/>
          <p:cNvGrpSpPr/>
          <p:nvPr>
            <p:custDataLst>
              <p:tags r:id="rId40"/>
            </p:custDataLst>
          </p:nvPr>
        </p:nvGrpSpPr>
        <p:grpSpPr>
          <a:xfrm>
            <a:off x="1670758" y="1781132"/>
            <a:ext cx="3388992" cy="406443"/>
            <a:chOff x="1407" y="1811"/>
            <a:chExt cx="4909" cy="640"/>
          </a:xfrm>
        </p:grpSpPr>
        <p:sp>
          <p:nvSpPr>
            <p:cNvPr id="5" name="矩形 4"/>
            <p:cNvSpPr/>
            <p:nvPr>
              <p:custDataLst>
                <p:tags r:id="rId41"/>
              </p:custDataLst>
            </p:nvPr>
          </p:nvSpPr>
          <p:spPr bwMode="auto">
            <a:xfrm>
              <a:off x="2397" y="1821"/>
              <a:ext cx="3919" cy="6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  <a:sym typeface="阿里巴巴普惠体 3.0 55 Regular" panose="00020600040101010101" charset="-122"/>
                </a:rPr>
                <a:t>概述</a:t>
              </a:r>
              <a:endParaRPr lang="zh-CN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endParaRPr>
            </a:p>
          </p:txBody>
        </p:sp>
        <p:cxnSp>
          <p:nvCxnSpPr>
            <p:cNvPr id="6" name="直接连接符 5"/>
            <p:cNvCxnSpPr/>
            <p:nvPr>
              <p:custDataLst>
                <p:tags r:id="rId42"/>
              </p:custDataLst>
            </p:nvPr>
          </p:nvCxnSpPr>
          <p:spPr>
            <a:xfrm>
              <a:off x="2212" y="1973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>
              <p:custDataLst>
                <p:tags r:id="rId43"/>
              </p:custDataLst>
            </p:nvPr>
          </p:nvSpPr>
          <p:spPr bwMode="auto">
            <a:xfrm>
              <a:off x="1407" y="1811"/>
              <a:ext cx="771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  <a:sym typeface="阿里巴巴普惠体 3.0 55 Regular" panose="00020600040101010101" charset="-122"/>
                </a:rPr>
                <a:t>01</a:t>
              </a:r>
              <a:endParaRPr lang="zh-CN" altLang="en-US" sz="2000" b="1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endParaRPr>
            </a:p>
          </p:txBody>
        </p:sp>
      </p:grpSp>
    </p:spTree>
    <p:custDataLst>
      <p:tags r:id="rId44"/>
    </p:custData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5530" y="194310"/>
            <a:ext cx="6673215" cy="5416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buNone/>
            </a:pPr>
            <a:r>
              <a:rPr lang="en-US" altLang="zh-CN" sz="2400" b="1" dirty="0">
                <a:solidFill>
                  <a:srgbClr val="022EA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HDF5 </a:t>
            </a:r>
            <a:r>
              <a:rPr lang="zh-CN" altLang="en-US" sz="2400" b="1" dirty="0">
                <a:solidFill>
                  <a:srgbClr val="022EA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复杂类型的解析</a:t>
            </a:r>
            <a:endParaRPr lang="zh-CN" altLang="en-US" sz="2400" b="1" dirty="0">
              <a:solidFill>
                <a:srgbClr val="022EA6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  <a:p>
            <a:pPr>
              <a:buNone/>
            </a:pP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555625" y="1761490"/>
          <a:ext cx="3284220" cy="1463040"/>
        </p:xfrm>
        <a:graphic>
          <a:graphicData uri="http://schemas.openxmlformats.org/drawingml/2006/table">
            <a:tbl>
              <a:tblPr firstRow="1" bandRow="1">
                <a:tableStyleId>{D152585A-773D-44F4-B47B-8090F057E4E2}</a:tableStyleId>
              </a:tblPr>
              <a:tblGrid>
                <a:gridCol w="332740"/>
                <a:gridCol w="1488440"/>
                <a:gridCol w="1463040"/>
              </a:tblGrid>
              <a:tr h="304800">
                <a:tc>
                  <a:txBody>
                    <a:bodyPr/>
                    <a:p>
                      <a:pPr marL="0" indent="0" algn="ctr" fontAlgn="t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 </a:t>
                      </a:r>
                      <a:endParaRPr lang="en-US" altLang="zh-CN" sz="140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 fontAlgn="t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1</a:t>
                      </a:r>
                      <a:endParaRPr lang="en-US" altLang="zh-CN" sz="140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 fontAlgn="t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2</a:t>
                      </a:r>
                      <a:endParaRPr lang="en-US" altLang="zh-CN" sz="1400"/>
                    </a:p>
                  </a:txBody>
                  <a:tcPr marL="0" marR="0" marT="0" marB="0" anchor="ctr" anchorCtr="0"/>
                </a:tc>
              </a:tr>
              <a:tr h="579120">
                <a:tc>
                  <a:txBody>
                    <a:bodyPr/>
                    <a:p>
                      <a:pPr marL="0" indent="0" algn="ctr" fontAlgn="t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1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struct{a:1 b:2 c:3.7}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struct{a:12 b:22 c:32.7}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</a:tr>
              <a:tr h="579120">
                <a:tc>
                  <a:txBody>
                    <a:bodyPr/>
                    <a:p>
                      <a:pPr marL="0" indent="0" algn="ctr" fontAlgn="t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2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struct{a:11 b:21 c:31.7}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struct{a:13 b:23 c:33.7}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</a:tr>
            </a:tbl>
          </a:graphicData>
        </a:graphic>
      </p:graphicFrame>
      <p:graphicFrame>
        <p:nvGraphicFramePr>
          <p:cNvPr id="4" name="表格 3"/>
          <p:cNvGraphicFramePr/>
          <p:nvPr>
            <p:custDataLst>
              <p:tags r:id="rId2"/>
            </p:custDataLst>
          </p:nvPr>
        </p:nvGraphicFramePr>
        <p:xfrm>
          <a:off x="4421505" y="1761490"/>
          <a:ext cx="3154680" cy="1816100"/>
        </p:xfrm>
        <a:graphic>
          <a:graphicData uri="http://schemas.openxmlformats.org/drawingml/2006/table">
            <a:tbl>
              <a:tblPr firstRow="1" bandRow="1">
                <a:tableStyleId>{8A0F48C3-2428-47CE-AA65-4BB69EE41C0A}</a:tableStyleId>
              </a:tblPr>
              <a:tblGrid>
                <a:gridCol w="1051560"/>
                <a:gridCol w="1051560"/>
                <a:gridCol w="1051560"/>
              </a:tblGrid>
              <a:tr h="353060">
                <a:tc>
                  <a:txBody>
                    <a:bodyPr/>
                    <a:p>
                      <a:pPr marL="0" algn="ctr" fontAlgn="t">
                        <a:lnSpc>
                          <a:spcPct val="100000"/>
                        </a:lnSpc>
                        <a:buClrTx/>
                        <a:buSzTx/>
                        <a:buFontTx/>
                      </a:pPr>
                      <a:r>
                        <a:rPr lang="en-US" altLang="zh-CN" sz="1400"/>
                        <a:t>a</a:t>
                      </a:r>
                      <a:endParaRPr lang="en-US" altLang="zh-CN" sz="140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algn="ctr" fontAlgn="t">
                        <a:lnSpc>
                          <a:spcPct val="100000"/>
                        </a:lnSpc>
                        <a:buClrTx/>
                        <a:buSzTx/>
                        <a:buFontTx/>
                      </a:pPr>
                      <a:r>
                        <a:rPr lang="en-US" altLang="zh-CN" sz="1400"/>
                        <a:t>b</a:t>
                      </a:r>
                      <a:endParaRPr lang="en-US" altLang="zh-CN" sz="140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algn="ctr" fontAlgn="t">
                        <a:lnSpc>
                          <a:spcPct val="100000"/>
                        </a:lnSpc>
                        <a:buClrTx/>
                        <a:buSzTx/>
                        <a:buFontTx/>
                      </a:pPr>
                      <a:r>
                        <a:rPr lang="en-US" altLang="zh-CN" sz="1400"/>
                        <a:t>c</a:t>
                      </a:r>
                      <a:endParaRPr lang="en-US" altLang="zh-CN" sz="1400"/>
                    </a:p>
                  </a:txBody>
                  <a:tcPr marL="0" marR="0" marT="0" marB="0" anchor="ctr" anchorCtr="0"/>
                </a:tc>
              </a:tr>
              <a:tr h="365760">
                <a:tc>
                  <a:txBody>
                    <a:bodyPr/>
                    <a:p>
                      <a:pPr marL="0" algn="ctr" fontAlgn="t">
                        <a:lnSpc>
                          <a:spcPct val="100000"/>
                        </a:lnSpc>
                        <a:buClrTx/>
                        <a:buSzTx/>
                        <a:buFontTx/>
                      </a:pPr>
                      <a:r>
                        <a:rPr lang="en-US" altLang="zh-CN" sz="1400"/>
                        <a:t>1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algn="ctr" fontAlgn="t">
                        <a:lnSpc>
                          <a:spcPct val="100000"/>
                        </a:lnSpc>
                        <a:buClrTx/>
                        <a:buSzTx/>
                        <a:buFontTx/>
                      </a:pPr>
                      <a:r>
                        <a:rPr lang="en-US" altLang="zh-CN" sz="1400"/>
                        <a:t>2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algn="ctr" fontAlgn="t">
                        <a:lnSpc>
                          <a:spcPct val="100000"/>
                        </a:lnSpc>
                        <a:buClrTx/>
                        <a:buSzTx/>
                        <a:buFontTx/>
                      </a:pPr>
                      <a:r>
                        <a:rPr lang="en-US" altLang="zh-CN" sz="1400"/>
                        <a:t>3.7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</a:tr>
              <a:tr h="365760">
                <a:tc>
                  <a:txBody>
                    <a:bodyPr/>
                    <a:p>
                      <a:pPr marL="0" algn="ctr" fontAlgn="t">
                        <a:lnSpc>
                          <a:spcPct val="100000"/>
                        </a:lnSpc>
                        <a:buClrTx/>
                        <a:buSzTx/>
                        <a:buFontTx/>
                      </a:pPr>
                      <a:r>
                        <a:rPr lang="en-US" altLang="zh-CN" sz="1400"/>
                        <a:t>11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algn="ctr" fontAlgn="t">
                        <a:lnSpc>
                          <a:spcPct val="100000"/>
                        </a:lnSpc>
                        <a:buClrTx/>
                        <a:buSzTx/>
                        <a:buFontTx/>
                      </a:pPr>
                      <a:r>
                        <a:rPr lang="en-US" altLang="zh-CN" sz="1400"/>
                        <a:t>21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algn="ctr" fontAlgn="t">
                        <a:lnSpc>
                          <a:spcPct val="100000"/>
                        </a:lnSpc>
                        <a:buClrTx/>
                        <a:buSzTx/>
                        <a:buFontTx/>
                      </a:pPr>
                      <a:r>
                        <a:rPr lang="en-US" altLang="zh-CN" sz="1400"/>
                        <a:t>31.7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</a:tr>
              <a:tr h="365760">
                <a:tc>
                  <a:txBody>
                    <a:bodyPr/>
                    <a:p>
                      <a:pPr marL="0" algn="ctr" fontAlgn="t">
                        <a:lnSpc>
                          <a:spcPct val="100000"/>
                        </a:lnSpc>
                        <a:buClrTx/>
                        <a:buSzTx/>
                        <a:buFontTx/>
                      </a:pPr>
                      <a:r>
                        <a:rPr lang="en-US" altLang="zh-CN" sz="1400"/>
                        <a:t>12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algn="ctr" fontAlgn="t">
                        <a:lnSpc>
                          <a:spcPct val="100000"/>
                        </a:lnSpc>
                        <a:buClrTx/>
                        <a:buSzTx/>
                        <a:buFontTx/>
                      </a:pPr>
                      <a:r>
                        <a:rPr lang="en-US" altLang="zh-CN" sz="1400"/>
                        <a:t>22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algn="ctr" fontAlgn="t">
                        <a:lnSpc>
                          <a:spcPct val="100000"/>
                        </a:lnSpc>
                        <a:buClrTx/>
                        <a:buSzTx/>
                        <a:buFontTx/>
                      </a:pPr>
                      <a:r>
                        <a:rPr lang="en-US" altLang="zh-CN" sz="1400"/>
                        <a:t>32.7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</a:tr>
              <a:tr h="365760">
                <a:tc>
                  <a:txBody>
                    <a:bodyPr/>
                    <a:p>
                      <a:pPr marL="0" algn="ctr" fontAlgn="t">
                        <a:lnSpc>
                          <a:spcPct val="100000"/>
                        </a:lnSpc>
                        <a:buClrTx/>
                        <a:buSzTx/>
                        <a:buFontTx/>
                      </a:pPr>
                      <a:r>
                        <a:rPr lang="en-US" altLang="zh-CN" sz="1400"/>
                        <a:t>13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algn="ctr" fontAlgn="t">
                        <a:lnSpc>
                          <a:spcPct val="100000"/>
                        </a:lnSpc>
                        <a:buClrTx/>
                        <a:buSzTx/>
                        <a:buFontTx/>
                      </a:pPr>
                      <a:r>
                        <a:rPr lang="en-US" altLang="zh-CN" sz="1400"/>
                        <a:t>23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algn="ctr" fontAlgn="t">
                        <a:lnSpc>
                          <a:spcPct val="100000"/>
                        </a:lnSpc>
                        <a:buClrTx/>
                        <a:buSzTx/>
                        <a:buFontTx/>
                      </a:pPr>
                      <a:r>
                        <a:rPr lang="en-US" altLang="zh-CN" sz="1400"/>
                        <a:t>33.7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568325" y="914400"/>
            <a:ext cx="702119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复合类型表（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H5T_COMPOUND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）：每个元素都会被解析为一行数据。复合类型的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key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解析为列名，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value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则作为数据值。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右箭头 6"/>
          <p:cNvSpPr/>
          <p:nvPr/>
        </p:nvSpPr>
        <p:spPr>
          <a:xfrm>
            <a:off x="3940810" y="2289810"/>
            <a:ext cx="381000" cy="40640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88950" y="4070985"/>
            <a:ext cx="708596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数组类型表（</a:t>
            </a:r>
            <a:r>
              <a:rPr lang="en-US" altLang="zh-CN"/>
              <a:t>H5T_ARRAY</a:t>
            </a:r>
            <a:r>
              <a:rPr lang="zh-CN" altLang="en-US"/>
              <a:t>）：将每一个数组解析为一列，字段名为</a:t>
            </a:r>
            <a:r>
              <a:rPr lang="en-US" altLang="zh-CN"/>
              <a:t> “array_</a:t>
            </a:r>
            <a:r>
              <a:rPr lang="zh-CN" altLang="en-US"/>
              <a:t>数据索引</a:t>
            </a:r>
            <a:r>
              <a:rPr lang="en-US" altLang="zh-CN"/>
              <a:t>”</a:t>
            </a:r>
            <a:endParaRPr lang="zh-CN" altLang="en-US"/>
          </a:p>
        </p:txBody>
      </p:sp>
      <p:graphicFrame>
        <p:nvGraphicFramePr>
          <p:cNvPr id="9" name="表格 8"/>
          <p:cNvGraphicFramePr/>
          <p:nvPr>
            <p:custDataLst>
              <p:tags r:id="rId3"/>
            </p:custDataLst>
          </p:nvPr>
        </p:nvGraphicFramePr>
        <p:xfrm>
          <a:off x="543560" y="4952683"/>
          <a:ext cx="3295650" cy="1203960"/>
        </p:xfrm>
        <a:graphic>
          <a:graphicData uri="http://schemas.openxmlformats.org/drawingml/2006/table">
            <a:tbl>
              <a:tblPr firstRow="1" bandRow="1">
                <a:tableStyleId>{BF220C6E-C1FA-49B5-981F-2E1E8AA5DDC9}</a:tableStyleId>
              </a:tblPr>
              <a:tblGrid>
                <a:gridCol w="438150"/>
                <a:gridCol w="1403350"/>
                <a:gridCol w="1454150"/>
              </a:tblGrid>
              <a:tr h="396875">
                <a:tc>
                  <a:txBody>
                    <a:bodyPr/>
                    <a:p>
                      <a:pPr marL="0" indent="0" algn="ctr" fontAlgn="t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altLang="zh-CN" sz="140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 fontAlgn="t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1</a:t>
                      </a:r>
                      <a:endParaRPr lang="en-US" altLang="zh-CN" sz="140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 fontAlgn="t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2</a:t>
                      </a:r>
                      <a:endParaRPr lang="en-US" altLang="zh-CN" sz="1400"/>
                    </a:p>
                  </a:txBody>
                  <a:tcPr marL="0" marR="0" marT="0" marB="0" anchor="ctr" anchorCtr="0"/>
                </a:tc>
              </a:tr>
              <a:tr h="396875">
                <a:tc>
                  <a:txBody>
                    <a:bodyPr/>
                    <a:p>
                      <a:pPr marL="0" indent="0" algn="ctr" fontAlgn="t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1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array(1,2,3)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array(4,5,6)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</a:tr>
              <a:tr h="396875">
                <a:tc>
                  <a:txBody>
                    <a:bodyPr/>
                    <a:p>
                      <a:pPr marL="0" indent="0" algn="ctr" fontAlgn="t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2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array(8,9,10)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array(15,16,17)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</a:tr>
            </a:tbl>
          </a:graphicData>
        </a:graphic>
      </p:graphicFrame>
      <p:graphicFrame>
        <p:nvGraphicFramePr>
          <p:cNvPr id="13" name="表格 12"/>
          <p:cNvGraphicFramePr/>
          <p:nvPr>
            <p:custDataLst>
              <p:tags r:id="rId4"/>
            </p:custDataLst>
          </p:nvPr>
        </p:nvGraphicFramePr>
        <p:xfrm>
          <a:off x="4420870" y="4664710"/>
          <a:ext cx="3168650" cy="1765300"/>
        </p:xfrm>
        <a:graphic>
          <a:graphicData uri="http://schemas.openxmlformats.org/drawingml/2006/table">
            <a:tbl>
              <a:tblPr firstRow="1" bandRow="1">
                <a:tableStyleId>{F4662D40-9D44-432E-8F0E-8E360D6C055B}</a:tableStyleId>
              </a:tblPr>
              <a:tblGrid>
                <a:gridCol w="1068705"/>
                <a:gridCol w="1043940"/>
                <a:gridCol w="1056005"/>
              </a:tblGrid>
              <a:tr h="302260">
                <a:tc>
                  <a:txBody>
                    <a:bodyPr/>
                    <a:p>
                      <a:pPr marL="0" indent="0" algn="ctr" fontAlgn="t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array_1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 fontAlgn="t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array_2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 fontAlgn="t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array_3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365760"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3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/>
                </a:tc>
              </a:tr>
              <a:tr h="365760"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4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5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6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/>
                </a:tc>
              </a:tr>
              <a:tr h="365760"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0" i="0">
                          <a:solidFill>
                            <a:srgbClr val="292A2E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8</a:t>
                      </a:r>
                      <a:endParaRPr lang="en-US" altLang="zh-CN" sz="1400" b="0" i="0">
                        <a:solidFill>
                          <a:srgbClr val="292A2E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0" i="0">
                          <a:solidFill>
                            <a:srgbClr val="292A2E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9</a:t>
                      </a:r>
                      <a:endParaRPr lang="en-US" altLang="zh-CN" sz="1400" b="0" i="0">
                        <a:solidFill>
                          <a:srgbClr val="292A2E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0" i="0">
                          <a:solidFill>
                            <a:srgbClr val="292A2E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10</a:t>
                      </a:r>
                      <a:endParaRPr lang="en-US" altLang="zh-CN" sz="1400" b="0" i="0">
                        <a:solidFill>
                          <a:srgbClr val="292A2E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/>
                </a:tc>
              </a:tr>
              <a:tr h="365760"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0" i="0">
                          <a:solidFill>
                            <a:srgbClr val="292A2E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15</a:t>
                      </a:r>
                      <a:endParaRPr lang="en-US" altLang="zh-CN" sz="1400" b="0" i="0">
                        <a:solidFill>
                          <a:srgbClr val="292A2E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0" i="0">
                          <a:solidFill>
                            <a:srgbClr val="292A2E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16</a:t>
                      </a:r>
                      <a:endParaRPr lang="en-US" altLang="zh-CN" sz="1400" b="0" i="0">
                        <a:solidFill>
                          <a:srgbClr val="292A2E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 b="0" i="0">
                          <a:solidFill>
                            <a:srgbClr val="292A2E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17</a:t>
                      </a:r>
                      <a:endParaRPr lang="en-US" altLang="zh-CN" sz="1400" b="0" i="0">
                        <a:solidFill>
                          <a:srgbClr val="292A2E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/>
                </a:tc>
              </a:tr>
            </a:tbl>
          </a:graphicData>
        </a:graphic>
      </p:graphicFrame>
      <p:sp>
        <p:nvSpPr>
          <p:cNvPr id="16" name="右箭头 15"/>
          <p:cNvSpPr/>
          <p:nvPr/>
        </p:nvSpPr>
        <p:spPr>
          <a:xfrm>
            <a:off x="3939540" y="5344160"/>
            <a:ext cx="381000" cy="40640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8268335" y="914400"/>
            <a:ext cx="355536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嵌套类型表：添加</a:t>
            </a:r>
            <a:r>
              <a:rPr lang="en-US" altLang="zh-CN"/>
              <a:t>'A'</a:t>
            </a:r>
            <a:r>
              <a:rPr lang="zh-CN" altLang="en-US"/>
              <a:t>前缀代表数组，</a:t>
            </a:r>
            <a:r>
              <a:rPr lang="en-US" altLang="zh-CN"/>
              <a:t>'C'</a:t>
            </a:r>
            <a:r>
              <a:rPr lang="zh-CN" altLang="en-US"/>
              <a:t>前缀代表复合类型。</a:t>
            </a:r>
            <a:endParaRPr lang="zh-CN" altLang="en-US"/>
          </a:p>
        </p:txBody>
      </p:sp>
      <p:graphicFrame>
        <p:nvGraphicFramePr>
          <p:cNvPr id="18" name="表格 17"/>
          <p:cNvGraphicFramePr/>
          <p:nvPr>
            <p:custDataLst>
              <p:tags r:id="rId5"/>
            </p:custDataLst>
          </p:nvPr>
        </p:nvGraphicFramePr>
        <p:xfrm>
          <a:off x="8409940" y="1761490"/>
          <a:ext cx="3413125" cy="2239010"/>
        </p:xfrm>
        <a:graphic>
          <a:graphicData uri="http://schemas.openxmlformats.org/drawingml/2006/table">
            <a:tbl>
              <a:tblPr firstRow="1" bandRow="1">
                <a:tableStyleId>{37FDE254-7555-4308-BAE2-F1A329DA23F3}</a:tableStyleId>
              </a:tblPr>
              <a:tblGrid>
                <a:gridCol w="312420"/>
                <a:gridCol w="1656080"/>
                <a:gridCol w="1444625"/>
              </a:tblGrid>
              <a:tr h="349250"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 fontAlgn="t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 fontAlgn="t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0" marR="0" marT="0" marB="0" anchor="ctr" anchorCtr="0"/>
                </a:tc>
              </a:tr>
              <a:tr h="883920"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struct{a:array(1,2,3)b:2c:struct{d:"abc"}}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struct{a:array(7,8,9)b:5c:struct{d:"def"}}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/>
                </a:tc>
              </a:tr>
              <a:tr h="883920"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struct{a:array(11,21,31)b:0c:struct{d:"opq"}}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struct{a:array(51,52,53)b:24c:struct{d:"hjk"}}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/>
                </a:tc>
              </a:tr>
            </a:tbl>
          </a:graphicData>
        </a:graphic>
      </p:graphicFrame>
      <p:graphicFrame>
        <p:nvGraphicFramePr>
          <p:cNvPr id="20" name="表格 19"/>
          <p:cNvGraphicFramePr/>
          <p:nvPr>
            <p:custDataLst>
              <p:tags r:id="rId6"/>
            </p:custDataLst>
          </p:nvPr>
        </p:nvGraphicFramePr>
        <p:xfrm>
          <a:off x="8411528" y="4514850"/>
          <a:ext cx="3409950" cy="1915795"/>
        </p:xfrm>
        <a:graphic>
          <a:graphicData uri="http://schemas.openxmlformats.org/drawingml/2006/table">
            <a:tbl>
              <a:tblPr firstRow="1" bandRow="1">
                <a:tableStyleId>{18FEFC63-A0F7-4699-8AA1-C2AA8789EFFD}</a:tableStyleId>
              </a:tblPr>
              <a:tblGrid>
                <a:gridCol w="681990"/>
                <a:gridCol w="681990"/>
                <a:gridCol w="681990"/>
                <a:gridCol w="681990"/>
                <a:gridCol w="681990"/>
              </a:tblGrid>
              <a:tr h="452755">
                <a:tc>
                  <a:txBody>
                    <a:bodyPr/>
                    <a:p>
                      <a:pPr marL="0" indent="0" algn="ctr" fontAlgn="t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Aa_1</a:t>
                      </a:r>
                      <a:endParaRPr lang="en-US" altLang="zh-CN" sz="140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 fontAlgn="t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Aa_2</a:t>
                      </a:r>
                      <a:endParaRPr lang="en-US" altLang="zh-CN" sz="140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 fontAlgn="t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Aa_3</a:t>
                      </a:r>
                      <a:endParaRPr lang="en-US" altLang="zh-CN" sz="140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 fontAlgn="t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b</a:t>
                      </a:r>
                      <a:endParaRPr lang="en-US" altLang="zh-CN" sz="1400"/>
                    </a:p>
                  </a:txBody>
                  <a:tcPr marL="0" marR="0" marT="0" marB="0" anchor="ctr" anchorCtr="0"/>
                </a:tc>
                <a:tc>
                  <a:txBody>
                    <a:bodyPr/>
                    <a:p>
                      <a:pPr marL="0" indent="0" algn="ctr" fontAlgn="t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Cc_d</a:t>
                      </a:r>
                      <a:endParaRPr lang="en-US" altLang="zh-CN" sz="1400"/>
                    </a:p>
                  </a:txBody>
                  <a:tcPr marL="0" marR="0" marT="0" marB="0" anchor="ctr" anchorCtr="0"/>
                </a:tc>
              </a:tr>
              <a:tr h="347980"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1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2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3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2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abc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</a:tr>
              <a:tr h="347980"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7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8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9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5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def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</a:tr>
              <a:tr h="347980"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11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21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31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0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opq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</a:tr>
              <a:tr h="347980"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51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52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53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24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  <a:tc>
                  <a:txBody>
                    <a:bodyPr/>
                    <a:p>
                      <a:pPr marL="0" indent="0"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400"/>
                        <a:t>hjk</a:t>
                      </a:r>
                      <a:endParaRPr lang="en-US" altLang="zh-CN" sz="1400"/>
                    </a:p>
                  </a:txBody>
                  <a:tcPr marL="76517" marR="76517" marT="76517" marB="76517" anchor="ctr" anchorCtr="0"/>
                </a:tc>
              </a:tr>
            </a:tbl>
          </a:graphicData>
        </a:graphic>
      </p:graphicFrame>
      <p:sp>
        <p:nvSpPr>
          <p:cNvPr id="21" name="右箭头 20"/>
          <p:cNvSpPr/>
          <p:nvPr/>
        </p:nvSpPr>
        <p:spPr>
          <a:xfrm rot="5400000">
            <a:off x="9926003" y="4054475"/>
            <a:ext cx="381000" cy="40640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813053" y="1294068"/>
            <a:ext cx="4933853" cy="337185"/>
            <a:chOff x="8529254" y="744717"/>
            <a:chExt cx="4466926" cy="337185"/>
          </a:xfrm>
        </p:grpSpPr>
        <p:sp>
          <p:nvSpPr>
            <p:cNvPr id="28" name="文本框 27"/>
            <p:cNvSpPr txBox="1"/>
            <p:nvPr/>
          </p:nvSpPr>
          <p:spPr>
            <a:xfrm>
              <a:off x="8756584" y="744717"/>
              <a:ext cx="4239596" cy="3371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wrap="square">
              <a:spAutoFit/>
            </a:bodyPr>
            <a:lstStyle/>
            <a:p>
              <a:r>
                <a:rPr lang="zh-CN" altLang="en-US" sz="1600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调用 </a:t>
              </a:r>
              <a:r>
                <a:rPr lang="en-US" altLang="zh-CN" sz="1600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saveHDF5 </a:t>
              </a:r>
              <a:r>
                <a:rPr lang="zh-CN" altLang="en-US" sz="1600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将一个内存表转存为 </a:t>
              </a:r>
              <a:r>
                <a:rPr lang="en-US" altLang="zh-CN" sz="1600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HDF5 </a:t>
              </a:r>
              <a:r>
                <a:rPr lang="zh-CN" altLang="en-US" sz="1600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文件</a:t>
              </a:r>
              <a:endPara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8529254" y="760459"/>
              <a:ext cx="227330" cy="245745"/>
              <a:chOff x="511757" y="872077"/>
              <a:chExt cx="227330" cy="245745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511757" y="872077"/>
                <a:ext cx="227330" cy="245745"/>
              </a:xfrm>
              <a:prstGeom prst="ellipse">
                <a:avLst/>
              </a:prstGeom>
              <a:gradFill>
                <a:gsLst>
                  <a:gs pos="0">
                    <a:srgbClr val="022EA6">
                      <a:alpha val="0"/>
                    </a:srgbClr>
                  </a:gs>
                  <a:gs pos="89000">
                    <a:srgbClr val="022EA6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33" name="Shape"/>
              <p:cNvSpPr/>
              <p:nvPr/>
            </p:nvSpPr>
            <p:spPr>
              <a:xfrm>
                <a:off x="557637" y="933442"/>
                <a:ext cx="115260" cy="1230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598" y="1785"/>
                    </a:moveTo>
                    <a:cubicBezTo>
                      <a:pt x="12368" y="1785"/>
                      <a:pt x="11884" y="1989"/>
                      <a:pt x="11731" y="2168"/>
                    </a:cubicBezTo>
                    <a:lnTo>
                      <a:pt x="1785" y="11705"/>
                    </a:lnTo>
                    <a:lnTo>
                      <a:pt x="9895" y="19815"/>
                    </a:lnTo>
                    <a:lnTo>
                      <a:pt x="19432" y="9869"/>
                    </a:lnTo>
                    <a:cubicBezTo>
                      <a:pt x="19611" y="9716"/>
                      <a:pt x="19815" y="9232"/>
                      <a:pt x="19815" y="9002"/>
                    </a:cubicBezTo>
                    <a:lnTo>
                      <a:pt x="19815" y="1785"/>
                    </a:lnTo>
                    <a:lnTo>
                      <a:pt x="12598" y="1785"/>
                    </a:lnTo>
                    <a:close/>
                    <a:moveTo>
                      <a:pt x="9895" y="21600"/>
                    </a:moveTo>
                    <a:cubicBezTo>
                      <a:pt x="9410" y="21600"/>
                      <a:pt x="8977" y="21370"/>
                      <a:pt x="8645" y="21064"/>
                    </a:cubicBezTo>
                    <a:lnTo>
                      <a:pt x="561" y="12955"/>
                    </a:lnTo>
                    <a:cubicBezTo>
                      <a:pt x="179" y="12623"/>
                      <a:pt x="0" y="12190"/>
                      <a:pt x="0" y="11705"/>
                    </a:cubicBezTo>
                    <a:cubicBezTo>
                      <a:pt x="0" y="11221"/>
                      <a:pt x="179" y="10736"/>
                      <a:pt x="561" y="10430"/>
                    </a:cubicBezTo>
                    <a:lnTo>
                      <a:pt x="10430" y="867"/>
                    </a:lnTo>
                    <a:cubicBezTo>
                      <a:pt x="10966" y="383"/>
                      <a:pt x="11884" y="0"/>
                      <a:pt x="12598" y="0"/>
                    </a:cubicBezTo>
                    <a:lnTo>
                      <a:pt x="19815" y="0"/>
                    </a:lnTo>
                    <a:cubicBezTo>
                      <a:pt x="20784" y="0"/>
                      <a:pt x="21600" y="816"/>
                      <a:pt x="21600" y="1785"/>
                    </a:cubicBezTo>
                    <a:lnTo>
                      <a:pt x="21600" y="9002"/>
                    </a:lnTo>
                    <a:cubicBezTo>
                      <a:pt x="21600" y="9716"/>
                      <a:pt x="21217" y="10634"/>
                      <a:pt x="20682" y="11170"/>
                    </a:cubicBezTo>
                    <a:lnTo>
                      <a:pt x="11195" y="21064"/>
                    </a:lnTo>
                    <a:cubicBezTo>
                      <a:pt x="10864" y="21370"/>
                      <a:pt x="10379" y="21600"/>
                      <a:pt x="9895" y="21600"/>
                    </a:cubicBezTo>
                    <a:close/>
                  </a:path>
                </a:pathLst>
              </a:custGeom>
              <a:solidFill>
                <a:schemeClr val="bg2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defTabSz="228600">
                  <a:lnSpc>
                    <a:spcPct val="93000"/>
                  </a:lnSpc>
                  <a:defRPr sz="1800">
                    <a:solidFill>
                      <a:srgbClr val="000000"/>
                    </a:solidFill>
                  </a:defRPr>
                </a:pPr>
                <a:endParaRPr sz="900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</p:grpSp>
      <p:sp>
        <p:nvSpPr>
          <p:cNvPr id="49" name="矩形 40"/>
          <p:cNvSpPr/>
          <p:nvPr/>
        </p:nvSpPr>
        <p:spPr>
          <a:xfrm>
            <a:off x="845055" y="1757342"/>
            <a:ext cx="4873962" cy="821577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895985" y="1784985"/>
            <a:ext cx="4931410" cy="73088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noAutofit/>
          </a:bodyPr>
          <a:lstStyle/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"./hdf5file/saveTest.h5"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tmpTB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from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loadTable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dfs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://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demoDB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"data"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hdf5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::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saveHDF5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tmpTB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"test"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false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16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812800" y="3712210"/>
            <a:ext cx="4933950" cy="3479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Step1</a:t>
            </a:r>
            <a:r>
              <a:rPr lang="zh-CN" altLang="en-US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：读取 </a:t>
            </a:r>
            <a:r>
              <a:rPr lang="en-US" altLang="zh-CN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demo1.h5 </a:t>
            </a:r>
            <a:r>
              <a:rPr lang="zh-CN" altLang="en-US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中的数据，并将其中一个 </a:t>
            </a:r>
            <a:r>
              <a:rPr lang="en-US" altLang="zh-CN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temp </a:t>
            </a:r>
            <a:r>
              <a:rPr lang="zh-CN" altLang="en-US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值修改为 </a:t>
            </a:r>
            <a:r>
              <a:rPr lang="en-US" altLang="zh-CN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NULL</a:t>
            </a:r>
            <a:endParaRPr lang="zh-CN" altLang="en-US" sz="14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8" name="矩形 40"/>
          <p:cNvSpPr/>
          <p:nvPr/>
        </p:nvSpPr>
        <p:spPr>
          <a:xfrm>
            <a:off x="869950" y="4512310"/>
            <a:ext cx="4866005" cy="1080135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885190" y="4566920"/>
            <a:ext cx="4850765" cy="93726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>
              <a:lnSpc>
                <a:spcPts val="165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"./hdf5file/demo1.h5"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tmpTB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hdf5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::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loadHDF5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"data"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);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update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tmpTB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temp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NULL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where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time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2024.01.01 00:00:01.000</a:t>
            </a:r>
            <a:endParaRPr lang="en-US" altLang="zh-CN" sz="1400" b="0" dirty="0">
              <a:solidFill>
                <a:srgbClr val="00A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6129020" y="984250"/>
            <a:ext cx="5031105" cy="74612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Step2</a:t>
            </a:r>
            <a:r>
              <a:rPr lang="zh-CN" altLang="en-US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：将数据保存为 </a:t>
            </a:r>
            <a:r>
              <a:rPr lang="en-US" altLang="zh-CN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HDF5 </a:t>
            </a:r>
            <a:r>
              <a:rPr lang="zh-CN" altLang="en-US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文件，并读取查看数据，发现空值被填充为</a:t>
            </a:r>
            <a:r>
              <a:rPr lang="en-US" altLang="zh-CN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INT </a:t>
            </a:r>
            <a:r>
              <a:rPr lang="zh-CN" altLang="en-US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类型的默认值</a:t>
            </a:r>
            <a:r>
              <a:rPr lang="en-US" altLang="zh-CN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zh-CN" altLang="en-US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。</a:t>
            </a:r>
            <a:endParaRPr lang="zh-CN" altLang="en-US" sz="14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63" name="矩形 40"/>
          <p:cNvSpPr/>
          <p:nvPr/>
        </p:nvSpPr>
        <p:spPr>
          <a:xfrm>
            <a:off x="6229985" y="1860550"/>
            <a:ext cx="4871720" cy="2235835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6309995" y="1985645"/>
            <a:ext cx="4803775" cy="199580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>
              <a:lnSpc>
                <a:spcPts val="165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"./hdf5file/nullTest.h5"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hdf5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::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saveHDF5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tmpTB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"test"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schemaTB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hdf5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::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extractHDF5Schema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"test"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);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update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schemaTB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type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"TIMESTAMP"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where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name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"time"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;    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nullTest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 hdf5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::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loadHDF5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"test"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schemaTB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);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from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nullTest</a:t>
            </a:r>
            <a:endParaRPr lang="en-US" altLang="zh-CN" sz="1400" b="0" dirty="0" err="1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66" name="图片 65" descr="表格&#10;&#10;AI 生成的内容可能不正确。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93"/>
          <a:stretch>
            <a:fillRect/>
          </a:stretch>
        </p:blipFill>
        <p:spPr>
          <a:xfrm>
            <a:off x="6229985" y="4261485"/>
            <a:ext cx="4846320" cy="153860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065530" y="194310"/>
            <a:ext cx="6673215" cy="5416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buNone/>
            </a:pPr>
            <a:r>
              <a:rPr lang="zh-CN" altLang="en-US" sz="2400" b="1" dirty="0">
                <a:solidFill>
                  <a:srgbClr val="022EA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数据导出为</a:t>
            </a:r>
            <a:r>
              <a:rPr lang="en-US" altLang="zh-CN" sz="2400" b="1" dirty="0">
                <a:solidFill>
                  <a:srgbClr val="022EA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 HDF5 </a:t>
            </a:r>
            <a:r>
              <a:rPr lang="zh-CN" altLang="en-US" sz="2400" b="1" dirty="0">
                <a:solidFill>
                  <a:srgbClr val="022EA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文件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28040" y="2770505"/>
            <a:ext cx="5080000" cy="73723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通过 </a:t>
            </a:r>
            <a:r>
              <a:rPr lang="en-US" altLang="zh-CN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saveHDF5 </a:t>
            </a:r>
            <a:r>
              <a:rPr lang="zh-CN" altLang="en-US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函数保存的 </a:t>
            </a:r>
            <a:r>
              <a:rPr lang="en-US" altLang="zh-CN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HDF5 </a:t>
            </a:r>
            <a:r>
              <a:rPr lang="zh-CN" altLang="en-US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文件中，空值会根据各数据的默认类型存入 </a:t>
            </a:r>
            <a:r>
              <a:rPr lang="en-US" altLang="zh-CN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HDF5 </a:t>
            </a:r>
            <a:r>
              <a:rPr lang="zh-CN" altLang="en-US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文件中。</a:t>
            </a:r>
            <a:endParaRPr lang="zh-CN" altLang="en-US" sz="14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065530" y="739775"/>
            <a:ext cx="10257790" cy="8299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 algn="just" fontAlgn="auto">
              <a:lnSpc>
                <a:spcPct val="150000"/>
              </a:lnSpc>
            </a:pPr>
            <a:r>
              <a:rPr lang="zh-CN" altLang="en-US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二进制记录文件可以更有效地存储和传输数据，保留我们数据的结构与格式，并且因为二进制文件是人类不可读的字符，具有更高的安全性。</a:t>
            </a:r>
            <a:r>
              <a:rPr lang="en-US" altLang="zh-CN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可以直接通过内置函数导入导出二进制文件。</a:t>
            </a:r>
            <a:endParaRPr lang="zh-CN" altLang="en-US" sz="1600" b="0" i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065530" y="1802130"/>
            <a:ext cx="4536440" cy="52197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just"/>
            <a:r>
              <a:rPr lang="zh-CN" altLang="en-US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创建对应表结构用于存储数据，使用 </a:t>
            </a:r>
            <a:r>
              <a:rPr lang="en-US" altLang="zh-CN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file </a:t>
            </a:r>
            <a:r>
              <a:rPr lang="zh-CN" altLang="en-US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函数以可读的模式打开二进制文件</a:t>
            </a:r>
            <a:endParaRPr lang="zh-CN" altLang="en-US" sz="14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9" name="矩形 40"/>
          <p:cNvSpPr/>
          <p:nvPr/>
        </p:nvSpPr>
        <p:spPr>
          <a:xfrm>
            <a:off x="1151255" y="2416005"/>
            <a:ext cx="4460875" cy="1186815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169670" y="2438400"/>
            <a:ext cx="4393565" cy="120904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noAutofit/>
          </a:bodyPr>
          <a:lstStyle/>
          <a:p>
            <a:pPr>
              <a:lnSpc>
                <a:spcPts val="165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tmpTB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,[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id"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"date"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"time"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"value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],[</a:t>
            </a:r>
            <a:r>
              <a:rPr lang="en-US" altLang="zh-CN" sz="14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DOUBLE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])</a:t>
            </a:r>
            <a:b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</a:b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"./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binaryFile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/demo1.bin"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file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5" name="Rectangle 3"/>
          <p:cNvSpPr>
            <a:spLocks noChangeArrowheads="1"/>
          </p:cNvSpPr>
          <p:nvPr/>
        </p:nvSpPr>
        <p:spPr bwMode="auto">
          <a:xfrm rot="10800000" flipV="1">
            <a:off x="1065530" y="4083050"/>
            <a:ext cx="4560570" cy="306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400" b="0" i="0" u="none" strike="noStrike" cap="none" normalizeH="0" baseline="0" dirty="0">
                <a:ln>
                  <a:noFill/>
                </a:ln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使用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readRecord 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将二进制文件转换为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DolphinDB </a:t>
            </a:r>
            <a:r>
              <a:rPr kumimoji="0" lang="zh-CN" altLang="en-US" sz="1400" b="0" i="0" u="none" strike="noStrike" cap="none" normalizeH="0" baseline="0" dirty="0">
                <a:ln>
                  <a:noFill/>
                </a:ln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对象</a:t>
            </a:r>
            <a:endParaRPr kumimoji="0" lang="zh-CN" altLang="en-US" sz="1400" b="0" i="0" u="none" strike="noStrike" cap="none" normalizeH="0" baseline="0" dirty="0">
              <a:ln>
                <a:noFill/>
              </a:ln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6" name="矩形 40"/>
          <p:cNvSpPr/>
          <p:nvPr/>
        </p:nvSpPr>
        <p:spPr>
          <a:xfrm>
            <a:off x="1149985" y="4497070"/>
            <a:ext cx="4462780" cy="732790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167130" y="4497070"/>
            <a:ext cx="4053205" cy="72580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>
              <a:lnSpc>
                <a:spcPts val="1650"/>
              </a:lnSpc>
              <a:buNone/>
            </a:pP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readRecord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!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(f,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tmpTB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f.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close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tmpTB</a:t>
            </a:r>
            <a:endParaRPr lang="en-US" altLang="zh-CN" sz="1400" b="0" dirty="0" err="1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60" name="图片 59" descr="表格&#10;&#10;AI 生成的内容可能不正确。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39"/>
          <a:stretch>
            <a:fillRect/>
          </a:stretch>
        </p:blipFill>
        <p:spPr>
          <a:xfrm>
            <a:off x="1163320" y="5400675"/>
            <a:ext cx="3096895" cy="1130935"/>
          </a:xfrm>
          <a:prstGeom prst="rect">
            <a:avLst/>
          </a:prstGeom>
        </p:spPr>
      </p:pic>
      <p:sp>
        <p:nvSpPr>
          <p:cNvPr id="62" name="文本框 61"/>
          <p:cNvSpPr txBox="1"/>
          <p:nvPr/>
        </p:nvSpPr>
        <p:spPr>
          <a:xfrm>
            <a:off x="5900420" y="1782445"/>
            <a:ext cx="5716270" cy="52197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zh-CN" altLang="zh-CN" sz="1400" dirty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时间字段转为字符串类型再使用 temporalParse 函数进行日期和时间类型数据的格式转换</a:t>
            </a:r>
            <a:r>
              <a:rPr lang="zh-CN" altLang="zh-CN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endParaRPr lang="zh-CN" altLang="zh-CN" sz="14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65" name="矩形 40"/>
          <p:cNvSpPr/>
          <p:nvPr/>
        </p:nvSpPr>
        <p:spPr>
          <a:xfrm>
            <a:off x="5991860" y="2416175"/>
            <a:ext cx="5624830" cy="1397635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5991636" y="2416005"/>
            <a:ext cx="5494253" cy="138366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replaceColumn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!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(table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tmpTB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colName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"date"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newCol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tmpTB.date.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format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"00000000"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).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temporalParse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yyyyMMdd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replaceColumn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!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(table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tmpTB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colName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"time"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newCol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tmpTB.time.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format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"000000000"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).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temporalParse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HHmmssSSS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))</a:t>
            </a:r>
            <a:endParaRPr lang="en-US" altLang="zh-CN" sz="1400" b="0" dirty="0" err="1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68" name="图片 67" descr="表格&#10;&#10;AI 生成的内容可能不正确。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01" r="19616"/>
          <a:stretch>
            <a:fillRect/>
          </a:stretch>
        </p:blipFill>
        <p:spPr>
          <a:xfrm>
            <a:off x="5991860" y="5400675"/>
            <a:ext cx="2486025" cy="1139825"/>
          </a:xfrm>
          <a:prstGeom prst="rect">
            <a:avLst/>
          </a:prstGeom>
        </p:spPr>
      </p:pic>
      <p:sp>
        <p:nvSpPr>
          <p:cNvPr id="70" name="矩形 40"/>
          <p:cNvSpPr/>
          <p:nvPr/>
        </p:nvSpPr>
        <p:spPr>
          <a:xfrm>
            <a:off x="5991860" y="4497070"/>
            <a:ext cx="5624830" cy="746125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6059805" y="4544695"/>
            <a:ext cx="5425440" cy="72580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>
              <a:lnSpc>
                <a:spcPts val="165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"./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binaryFile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/demo1.bin"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schema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[(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id"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 err="1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),(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date"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 err="1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),(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time"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 err="1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),(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value"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 err="1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DOUBLE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)]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loadRecord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schema) 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5530" y="194310"/>
            <a:ext cx="6673215" cy="5416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buNone/>
            </a:pP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二进制记录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2331085" y="5400675"/>
            <a:ext cx="838200" cy="1176655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900420" y="3975100"/>
            <a:ext cx="5716270" cy="52197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zh-CN" altLang="en-US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使用 </a:t>
            </a:r>
            <a:r>
              <a:rPr lang="en-US" altLang="zh-CN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loadRecord </a:t>
            </a:r>
            <a:r>
              <a:rPr lang="zh-CN" altLang="en-US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导入二进制文件与加载文本文件类似，指定文件路径及数据的 </a:t>
            </a:r>
            <a:r>
              <a:rPr lang="en-US" altLang="zh-CN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schema </a:t>
            </a:r>
            <a:r>
              <a:rPr lang="zh-CN" altLang="en-US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即可按类型识别字段</a:t>
            </a:r>
            <a:endParaRPr lang="zh-CN" altLang="en-US" sz="14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03</a:t>
            </a:r>
            <a:endParaRPr lang="en-US" altLang="zh-CN" sz="4400" i="1" u="sng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58720" y="3187700"/>
            <a:ext cx="6458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dirty="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数据库迁移</a:t>
            </a:r>
            <a:endParaRPr lang="zh-CN" altLang="en-US" sz="5400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4" name="组合 3"/>
          <p:cNvGrpSpPr/>
          <p:nvPr>
            <p:custDataLst>
              <p:tags r:id="rId1"/>
            </p:custDataLst>
          </p:nvPr>
        </p:nvGrpSpPr>
        <p:grpSpPr>
          <a:xfrm>
            <a:off x="889317" y="961848"/>
            <a:ext cx="1872368" cy="369332"/>
            <a:chOff x="8529254" y="744717"/>
            <a:chExt cx="1872368" cy="369332"/>
          </a:xfrm>
        </p:grpSpPr>
        <p:sp>
          <p:nvSpPr>
            <p:cNvPr id="5" name="文本框 4"/>
            <p:cNvSpPr txBox="1"/>
            <p:nvPr>
              <p:custDataLst>
                <p:tags r:id="rId2"/>
              </p:custDataLst>
            </p:nvPr>
          </p:nvSpPr>
          <p:spPr>
            <a:xfrm>
              <a:off x="8756584" y="744717"/>
              <a:ext cx="1645038" cy="369332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wrap="square">
              <a:spAutoFit/>
            </a:bodyPr>
            <a:lstStyle/>
            <a:p>
              <a:r>
                <a:rPr lang="en-US" altLang="zh-CN" b="1" i="0" dirty="0">
                  <a:solidFill>
                    <a:srgbClr val="292A2E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MySQL</a:t>
              </a:r>
              <a:endParaRPr lang="zh-CN" altLang="en-US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8529254" y="817609"/>
              <a:ext cx="227330" cy="245745"/>
              <a:chOff x="511757" y="929227"/>
              <a:chExt cx="227330" cy="245745"/>
            </a:xfrm>
          </p:grpSpPr>
          <p:sp>
            <p:nvSpPr>
              <p:cNvPr id="7" name="椭圆 6"/>
              <p:cNvSpPr/>
              <p:nvPr>
                <p:custDataLst>
                  <p:tags r:id="rId3"/>
                </p:custDataLst>
              </p:nvPr>
            </p:nvSpPr>
            <p:spPr>
              <a:xfrm>
                <a:off x="511757" y="929227"/>
                <a:ext cx="227330" cy="245745"/>
              </a:xfrm>
              <a:prstGeom prst="ellipse">
                <a:avLst/>
              </a:prstGeom>
              <a:gradFill>
                <a:gsLst>
                  <a:gs pos="0">
                    <a:srgbClr val="022EA6">
                      <a:alpha val="0"/>
                    </a:srgbClr>
                  </a:gs>
                  <a:gs pos="89000">
                    <a:srgbClr val="022EA6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8" name="Shape"/>
              <p:cNvSpPr/>
              <p:nvPr>
                <p:custDataLst>
                  <p:tags r:id="rId4"/>
                </p:custDataLst>
              </p:nvPr>
            </p:nvSpPr>
            <p:spPr>
              <a:xfrm>
                <a:off x="557477" y="990822"/>
                <a:ext cx="115570" cy="1231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598" y="1785"/>
                    </a:moveTo>
                    <a:cubicBezTo>
                      <a:pt x="12368" y="1785"/>
                      <a:pt x="11884" y="1989"/>
                      <a:pt x="11731" y="2168"/>
                    </a:cubicBezTo>
                    <a:lnTo>
                      <a:pt x="1785" y="11705"/>
                    </a:lnTo>
                    <a:lnTo>
                      <a:pt x="9895" y="19815"/>
                    </a:lnTo>
                    <a:lnTo>
                      <a:pt x="19432" y="9869"/>
                    </a:lnTo>
                    <a:cubicBezTo>
                      <a:pt x="19611" y="9716"/>
                      <a:pt x="19815" y="9232"/>
                      <a:pt x="19815" y="9002"/>
                    </a:cubicBezTo>
                    <a:lnTo>
                      <a:pt x="19815" y="1785"/>
                    </a:lnTo>
                    <a:lnTo>
                      <a:pt x="12598" y="1785"/>
                    </a:lnTo>
                    <a:close/>
                    <a:moveTo>
                      <a:pt x="9895" y="21600"/>
                    </a:moveTo>
                    <a:cubicBezTo>
                      <a:pt x="9410" y="21600"/>
                      <a:pt x="8977" y="21370"/>
                      <a:pt x="8645" y="21064"/>
                    </a:cubicBezTo>
                    <a:lnTo>
                      <a:pt x="561" y="12955"/>
                    </a:lnTo>
                    <a:cubicBezTo>
                      <a:pt x="179" y="12623"/>
                      <a:pt x="0" y="12190"/>
                      <a:pt x="0" y="11705"/>
                    </a:cubicBezTo>
                    <a:cubicBezTo>
                      <a:pt x="0" y="11221"/>
                      <a:pt x="179" y="10736"/>
                      <a:pt x="561" y="10430"/>
                    </a:cubicBezTo>
                    <a:lnTo>
                      <a:pt x="10430" y="867"/>
                    </a:lnTo>
                    <a:cubicBezTo>
                      <a:pt x="10966" y="383"/>
                      <a:pt x="11884" y="0"/>
                      <a:pt x="12598" y="0"/>
                    </a:cubicBezTo>
                    <a:lnTo>
                      <a:pt x="19815" y="0"/>
                    </a:lnTo>
                    <a:cubicBezTo>
                      <a:pt x="20784" y="0"/>
                      <a:pt x="21600" y="816"/>
                      <a:pt x="21600" y="1785"/>
                    </a:cubicBezTo>
                    <a:lnTo>
                      <a:pt x="21600" y="9002"/>
                    </a:lnTo>
                    <a:cubicBezTo>
                      <a:pt x="21600" y="9716"/>
                      <a:pt x="21217" y="10634"/>
                      <a:pt x="20682" y="11170"/>
                    </a:cubicBezTo>
                    <a:lnTo>
                      <a:pt x="11195" y="21064"/>
                    </a:lnTo>
                    <a:cubicBezTo>
                      <a:pt x="10864" y="21370"/>
                      <a:pt x="10379" y="21600"/>
                      <a:pt x="9895" y="21600"/>
                    </a:cubicBezTo>
                    <a:close/>
                  </a:path>
                </a:pathLst>
              </a:custGeom>
              <a:solidFill>
                <a:schemeClr val="bg2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defTabSz="228600">
                  <a:lnSpc>
                    <a:spcPct val="93000"/>
                  </a:lnSpc>
                  <a:defRPr sz="1800">
                    <a:solidFill>
                      <a:srgbClr val="000000"/>
                    </a:solidFill>
                  </a:defRPr>
                </a:pPr>
                <a:endParaRPr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</p:grpSp>
      <p:pic>
        <p:nvPicPr>
          <p:cNvPr id="10" name="图形 9" descr="传输 纯色填充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028825" y="1025864"/>
            <a:ext cx="266700" cy="266700"/>
          </a:xfrm>
          <a:prstGeom prst="rect">
            <a:avLst/>
          </a:prstGeom>
        </p:spPr>
      </p:pic>
      <p:sp>
        <p:nvSpPr>
          <p:cNvPr id="12" name="文本框 11"/>
          <p:cNvSpPr txBox="1"/>
          <p:nvPr>
            <p:custDataLst>
              <p:tags r:id="rId8"/>
            </p:custDataLst>
          </p:nvPr>
        </p:nvSpPr>
        <p:spPr>
          <a:xfrm>
            <a:off x="2269877" y="974548"/>
            <a:ext cx="1438275" cy="369332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en-US" altLang="zh-CN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</a:t>
            </a:r>
            <a:endParaRPr lang="zh-CN" altLang="en-US" b="1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51" name="组合 50"/>
          <p:cNvGrpSpPr/>
          <p:nvPr>
            <p:custDataLst>
              <p:tags r:id="rId9"/>
            </p:custDataLst>
          </p:nvPr>
        </p:nvGrpSpPr>
        <p:grpSpPr>
          <a:xfrm>
            <a:off x="1841817" y="1752060"/>
            <a:ext cx="8553452" cy="2351643"/>
            <a:chOff x="809623" y="2048907"/>
            <a:chExt cx="8553452" cy="2351643"/>
          </a:xfrm>
        </p:grpSpPr>
        <p:grpSp>
          <p:nvGrpSpPr>
            <p:cNvPr id="17" name="组合 16"/>
            <p:cNvGrpSpPr/>
            <p:nvPr/>
          </p:nvGrpSpPr>
          <p:grpSpPr>
            <a:xfrm>
              <a:off x="809623" y="3429000"/>
              <a:ext cx="1638369" cy="971550"/>
              <a:chOff x="809624" y="2343150"/>
              <a:chExt cx="1262357" cy="581025"/>
            </a:xfrm>
          </p:grpSpPr>
          <p:sp>
            <p:nvSpPr>
              <p:cNvPr id="13" name="矩形 12"/>
              <p:cNvSpPr/>
              <p:nvPr>
                <p:custDataLst>
                  <p:tags r:id="rId10"/>
                </p:custDataLst>
              </p:nvPr>
            </p:nvSpPr>
            <p:spPr>
              <a:xfrm>
                <a:off x="809624" y="2343150"/>
                <a:ext cx="1210495" cy="581025"/>
              </a:xfrm>
              <a:prstGeom prst="rect">
                <a:avLst/>
              </a:prstGeom>
              <a:noFill/>
              <a:ln w="38100" cmpd="thickThin">
                <a:gradFill flip="none" rotWithShape="1">
                  <a:gsLst>
                    <a:gs pos="0">
                      <a:srgbClr val="61A1FC"/>
                    </a:gs>
                    <a:gs pos="34000">
                      <a:srgbClr val="436FDE"/>
                    </a:gs>
                    <a:gs pos="71000">
                      <a:srgbClr val="1C43AF"/>
                    </a:gs>
                    <a:gs pos="100000">
                      <a:srgbClr val="022EA6"/>
                    </a:gs>
                  </a:gsLst>
                  <a:lin ang="18900000" scaled="1"/>
                  <a:tileRect/>
                </a:gra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4" name="文本框 13"/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992729" y="2516749"/>
                <a:ext cx="1079252" cy="36933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ajor"/>
            </p:style>
            <p:txBody>
              <a:bodyPr wrap="square">
                <a:spAutoFit/>
              </a:bodyPr>
              <a:lstStyle/>
              <a:p>
                <a:r>
                  <a:rPr lang="en-US" altLang="zh-CN" b="1" i="0" dirty="0">
                    <a:solidFill>
                      <a:srgbClr val="292A2E"/>
                    </a:solidFill>
                    <a:effectLst/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rPr>
                  <a:t>MySQL</a:t>
                </a:r>
                <a:endParaRPr lang="zh-CN" altLang="en-US" b="1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1595153" y="2048907"/>
              <a:ext cx="7767922" cy="2351635"/>
              <a:chOff x="1595153" y="2048907"/>
              <a:chExt cx="7767922" cy="2351635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7527404" y="3418233"/>
                <a:ext cx="1835671" cy="982309"/>
                <a:chOff x="4165080" y="2357437"/>
                <a:chExt cx="1573732" cy="581025"/>
              </a:xfrm>
            </p:grpSpPr>
            <p:sp>
              <p:nvSpPr>
                <p:cNvPr id="15" name="矩形 14"/>
                <p:cNvSpPr/>
                <p:nvPr>
                  <p:custDataLst>
                    <p:tags r:id="rId12"/>
                  </p:custDataLst>
                </p:nvPr>
              </p:nvSpPr>
              <p:spPr>
                <a:xfrm>
                  <a:off x="4165080" y="2357437"/>
                  <a:ext cx="1573732" cy="581025"/>
                </a:xfrm>
                <a:prstGeom prst="rect">
                  <a:avLst/>
                </a:prstGeom>
                <a:noFill/>
                <a:ln w="38100" cmpd="thickThin">
                  <a:gradFill flip="none" rotWithShape="1">
                    <a:gsLst>
                      <a:gs pos="0">
                        <a:srgbClr val="61A1FC"/>
                      </a:gs>
                      <a:gs pos="34000">
                        <a:srgbClr val="436FDE"/>
                      </a:gs>
                      <a:gs pos="71000">
                        <a:srgbClr val="1C43AF"/>
                      </a:gs>
                      <a:gs pos="100000">
                        <a:srgbClr val="022EA6"/>
                      </a:gs>
                    </a:gsLst>
                    <a:lin ang="18900000" scaled="1"/>
                    <a:tileRect/>
                  </a:gra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阿里巴巴普惠体 3.0 55 Regular" panose="00020600040101010101" charset="-122"/>
                  </a:endParaRPr>
                </a:p>
              </p:txBody>
            </p:sp>
            <p:sp>
              <p:nvSpPr>
                <p:cNvPr id="16" name="文本框 15"/>
                <p:cNvSpPr txBox="1"/>
                <p:nvPr>
                  <p:custDataLst>
                    <p:tags r:id="rId13"/>
                  </p:custDataLst>
                </p:nvPr>
              </p:nvSpPr>
              <p:spPr>
                <a:xfrm>
                  <a:off x="4346055" y="2537799"/>
                  <a:ext cx="1392757" cy="3693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ajor"/>
              </p:style>
              <p:txBody>
                <a:bodyPr wrap="square">
                  <a:spAutoFit/>
                </a:bodyPr>
                <a:lstStyle/>
                <a:p>
                  <a:r>
                    <a:rPr lang="en-US" altLang="zh-CN" b="1" dirty="0">
                      <a:solidFill>
                        <a:srgbClr val="292A2E"/>
                      </a:solidFill>
                      <a:latin typeface="阿里巴巴普惠体 3.0 55 Regular" panose="00020600040101010101" charset="-122"/>
                      <a:ea typeface="阿里巴巴普惠体 3.0 55 Regular" panose="00020600040101010101" charset="-122"/>
                      <a:cs typeface="阿里巴巴普惠体 3.0 55 Regular" panose="00020600040101010101" charset="-122"/>
                    </a:rPr>
                    <a:t>DolphinDB</a:t>
                  </a:r>
                  <a:endParaRPr lang="zh-CN" altLang="en-US" b="1" dirty="0"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endParaRPr>
                </a:p>
              </p:txBody>
            </p:sp>
          </p:grpSp>
          <p:grpSp>
            <p:nvGrpSpPr>
              <p:cNvPr id="18" name="组合 17"/>
              <p:cNvGrpSpPr/>
              <p:nvPr/>
            </p:nvGrpSpPr>
            <p:grpSpPr>
              <a:xfrm>
                <a:off x="4427669" y="2048907"/>
                <a:ext cx="1088094" cy="475178"/>
                <a:chOff x="875245" y="2396073"/>
                <a:chExt cx="1210493" cy="475178"/>
              </a:xfrm>
            </p:grpSpPr>
            <p:sp>
              <p:nvSpPr>
                <p:cNvPr id="19" name="矩形 18"/>
                <p:cNvSpPr/>
                <p:nvPr>
                  <p:custDataLst>
                    <p:tags r:id="rId14"/>
                  </p:custDataLst>
                </p:nvPr>
              </p:nvSpPr>
              <p:spPr>
                <a:xfrm>
                  <a:off x="875245" y="2396073"/>
                  <a:ext cx="1210493" cy="475178"/>
                </a:xfrm>
                <a:prstGeom prst="rect">
                  <a:avLst/>
                </a:prstGeom>
                <a:noFill/>
                <a:ln w="38100" cmpd="thickThin">
                  <a:gradFill flip="none" rotWithShape="1">
                    <a:gsLst>
                      <a:gs pos="0">
                        <a:srgbClr val="61A1FC"/>
                      </a:gs>
                      <a:gs pos="34000">
                        <a:srgbClr val="436FDE"/>
                      </a:gs>
                      <a:gs pos="71000">
                        <a:srgbClr val="1C43AF"/>
                      </a:gs>
                      <a:gs pos="100000">
                        <a:srgbClr val="022EA6"/>
                      </a:gs>
                    </a:gsLst>
                    <a:lin ang="18900000" scaled="1"/>
                    <a:tileRect/>
                  </a:gradFill>
                  <a:round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阿里巴巴普惠体 3.0 55 Regular" panose="00020600040101010101" charset="-122"/>
                  </a:endParaRPr>
                </a:p>
              </p:txBody>
            </p:sp>
            <p:sp>
              <p:nvSpPr>
                <p:cNvPr id="20" name="文本框 19"/>
                <p:cNvSpPr txBox="1"/>
                <p:nvPr>
                  <p:custDataLst>
                    <p:tags r:id="rId15"/>
                  </p:custDataLst>
                </p:nvPr>
              </p:nvSpPr>
              <p:spPr>
                <a:xfrm>
                  <a:off x="993170" y="2448045"/>
                  <a:ext cx="1079252" cy="3693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ajor"/>
              </p:style>
              <p:txBody>
                <a:bodyPr wrap="square">
                  <a:spAutoFit/>
                </a:bodyPr>
                <a:lstStyle/>
                <a:p>
                  <a:r>
                    <a:rPr lang="en-US" altLang="zh-CN" b="1" dirty="0" err="1">
                      <a:latin typeface="阿里巴巴普惠体 3.0 55 Regular" panose="00020600040101010101" charset="-122"/>
                      <a:ea typeface="阿里巴巴普惠体 3.0 55 Regular" panose="00020600040101010101" charset="-122"/>
                      <a:cs typeface="阿里巴巴普惠体 3.0 55 Regular" panose="00020600040101010101" charset="-122"/>
                    </a:rPr>
                    <a:t>DataX</a:t>
                  </a:r>
                  <a:endParaRPr lang="zh-CN" altLang="en-US" b="1" dirty="0"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endParaRPr>
                </a:p>
              </p:txBody>
            </p:sp>
          </p:grpSp>
          <p:cxnSp>
            <p:nvCxnSpPr>
              <p:cNvPr id="29" name="直接连接符 28"/>
              <p:cNvCxnSpPr/>
              <p:nvPr>
                <p:custDataLst>
                  <p:tags r:id="rId16"/>
                </p:custDataLst>
              </p:nvPr>
            </p:nvCxnSpPr>
            <p:spPr>
              <a:xfrm>
                <a:off x="2553175" y="3619329"/>
                <a:ext cx="4845685" cy="0"/>
              </a:xfrm>
              <a:prstGeom prst="line">
                <a:avLst/>
              </a:prstGeom>
              <a:ln w="381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89000">
                      <a:srgbClr val="0D42D3"/>
                    </a:gs>
                    <a:gs pos="0">
                      <a:schemeClr val="accent1">
                        <a:lumMod val="45000"/>
                        <a:lumOff val="55000"/>
                      </a:schemeClr>
                    </a:gs>
                  </a:gsLst>
                  <a:lin ang="0" scaled="0"/>
                </a:gra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文本框 30"/>
              <p:cNvSpPr txBox="1"/>
              <p:nvPr>
                <p:custDataLst>
                  <p:tags r:id="rId17"/>
                </p:custDataLst>
              </p:nvPr>
            </p:nvSpPr>
            <p:spPr>
              <a:xfrm>
                <a:off x="3993177" y="3467271"/>
                <a:ext cx="1430983" cy="307777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ajor"/>
            </p:style>
            <p:txBody>
              <a:bodyPr wrap="square">
                <a:spAutoFit/>
              </a:bodyPr>
              <a:lstStyle/>
              <a:p>
                <a:r>
                  <a:rPr lang="en-US" altLang="zh-CN" sz="1400" b="1" i="0" dirty="0">
                    <a:solidFill>
                      <a:srgbClr val="292A2E"/>
                    </a:solidFill>
                    <a:effectLst/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rPr>
                  <a:t>MySQL Plugin</a:t>
                </a:r>
                <a:endParaRPr lang="zh-CN" altLang="en-US" sz="1400" b="1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cxnSp>
            <p:nvCxnSpPr>
              <p:cNvPr id="33" name="直接箭头连接符 32"/>
              <p:cNvCxnSpPr/>
              <p:nvPr>
                <p:custDataLst>
                  <p:tags r:id="rId18"/>
                </p:custDataLst>
              </p:nvPr>
            </p:nvCxnSpPr>
            <p:spPr>
              <a:xfrm>
                <a:off x="2471171" y="4162425"/>
                <a:ext cx="4945310" cy="0"/>
              </a:xfrm>
              <a:prstGeom prst="straightConnector1">
                <a:avLst/>
              </a:prstGeom>
              <a:ln w="381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89000">
                      <a:srgbClr val="0D42D3"/>
                    </a:gs>
                    <a:gs pos="0">
                      <a:schemeClr val="accent1">
                        <a:lumMod val="45000"/>
                        <a:lumOff val="55000"/>
                      </a:schemeClr>
                    </a:gs>
                  </a:gsLst>
                  <a:lin ang="0" scaled="0"/>
                </a:gra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文本框 34"/>
              <p:cNvSpPr txBox="1"/>
              <p:nvPr>
                <p:custDataLst>
                  <p:tags r:id="rId19"/>
                </p:custDataLst>
              </p:nvPr>
            </p:nvSpPr>
            <p:spPr>
              <a:xfrm>
                <a:off x="4000166" y="4009557"/>
                <a:ext cx="1430983" cy="307777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ajor"/>
            </p:style>
            <p:txBody>
              <a:bodyPr wrap="square">
                <a:spAutoFit/>
              </a:bodyPr>
              <a:lstStyle/>
              <a:p>
                <a:r>
                  <a:rPr lang="en-US" altLang="zh-CN" sz="1400" b="1" dirty="0">
                    <a:solidFill>
                      <a:srgbClr val="292A2E"/>
                    </a:solidFill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rPr>
                  <a:t>ODBC</a:t>
                </a:r>
                <a:r>
                  <a:rPr lang="en-US" altLang="zh-CN" sz="1400" b="1" i="0" dirty="0">
                    <a:solidFill>
                      <a:srgbClr val="292A2E"/>
                    </a:solidFill>
                    <a:effectLst/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rPr>
                  <a:t> Plugin</a:t>
                </a:r>
                <a:endParaRPr lang="zh-CN" altLang="en-US" sz="1400" b="1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cxnSp>
            <p:nvCxnSpPr>
              <p:cNvPr id="42" name="连接符: 肘形 41"/>
              <p:cNvCxnSpPr>
                <a:stCxn id="13" idx="0"/>
                <a:endCxn id="19" idx="1"/>
              </p:cNvCxnSpPr>
              <p:nvPr>
                <p:custDataLst>
                  <p:tags r:id="rId20"/>
                </p:custDataLst>
              </p:nvPr>
            </p:nvCxnSpPr>
            <p:spPr>
              <a:xfrm rot="5400000" flipH="1" flipV="1">
                <a:off x="2440159" y="1441490"/>
                <a:ext cx="1142504" cy="2832516"/>
              </a:xfrm>
              <a:prstGeom prst="bentConnector2">
                <a:avLst/>
              </a:prstGeom>
              <a:ln w="381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89000">
                      <a:srgbClr val="0D42D3"/>
                    </a:gs>
                    <a:gs pos="0">
                      <a:schemeClr val="accent1">
                        <a:lumMod val="45000"/>
                        <a:lumOff val="55000"/>
                      </a:schemeClr>
                    </a:gs>
                  </a:gsLst>
                  <a:lin ang="0" scaled="0"/>
                </a:gra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连接符: 肘形 43"/>
              <p:cNvCxnSpPr>
                <a:stCxn id="15" idx="0"/>
              </p:cNvCxnSpPr>
              <p:nvPr>
                <p:custDataLst>
                  <p:tags r:id="rId21"/>
                </p:custDataLst>
              </p:nvPr>
            </p:nvCxnSpPr>
            <p:spPr>
              <a:xfrm rot="16200000" flipV="1">
                <a:off x="6474186" y="1447178"/>
                <a:ext cx="1084197" cy="2857913"/>
              </a:xfrm>
              <a:prstGeom prst="bentConnector2">
                <a:avLst/>
              </a:prstGeom>
              <a:ln w="381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89000">
                      <a:srgbClr val="0D42D3"/>
                    </a:gs>
                    <a:gs pos="0">
                      <a:schemeClr val="accent1">
                        <a:lumMod val="45000"/>
                        <a:lumOff val="55000"/>
                      </a:schemeClr>
                    </a:gs>
                  </a:gsLst>
                  <a:lin ang="0" scaled="0"/>
                </a:gra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文本框 45"/>
              <p:cNvSpPr txBox="1"/>
              <p:nvPr>
                <p:custDataLst>
                  <p:tags r:id="rId22"/>
                </p:custDataLst>
              </p:nvPr>
            </p:nvSpPr>
            <p:spPr>
              <a:xfrm>
                <a:off x="2623546" y="2085069"/>
                <a:ext cx="813208" cy="307777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ajor"/>
            </p:style>
            <p:txBody>
              <a:bodyPr wrap="square">
                <a:spAutoFit/>
              </a:bodyPr>
              <a:lstStyle/>
              <a:p>
                <a:r>
                  <a:rPr lang="en-US" altLang="zh-CN" sz="1400" b="1" dirty="0">
                    <a:solidFill>
                      <a:srgbClr val="292A2E"/>
                    </a:solidFill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rPr>
                  <a:t>reader</a:t>
                </a:r>
                <a:endParaRPr lang="zh-CN" altLang="en-US" sz="1400" b="1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47" name="文本框 46"/>
              <p:cNvSpPr txBox="1"/>
              <p:nvPr>
                <p:custDataLst>
                  <p:tags r:id="rId23"/>
                </p:custDataLst>
              </p:nvPr>
            </p:nvSpPr>
            <p:spPr>
              <a:xfrm>
                <a:off x="6591411" y="2162434"/>
                <a:ext cx="742839" cy="307777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ajor"/>
            </p:style>
            <p:txBody>
              <a:bodyPr wrap="square">
                <a:spAutoFit/>
              </a:bodyPr>
              <a:lstStyle/>
              <a:p>
                <a:r>
                  <a:rPr lang="en-US" altLang="zh-CN" sz="1400" b="1" dirty="0">
                    <a:solidFill>
                      <a:srgbClr val="292A2E"/>
                    </a:solidFill>
                    <a:latin typeface="阿里巴巴普惠体 3.0 55 Regular" panose="00020600040101010101" charset="-122"/>
                    <a:ea typeface="阿里巴巴普惠体 3.0 55 Regular" panose="00020600040101010101" charset="-122"/>
                    <a:cs typeface="阿里巴巴普惠体 3.0 55 Regular" panose="00020600040101010101" charset="-122"/>
                  </a:rPr>
                  <a:t>writer</a:t>
                </a:r>
                <a:endParaRPr lang="zh-CN" altLang="en-US" sz="1400" b="1" dirty="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</p:grpSp>
      <p:sp>
        <p:nvSpPr>
          <p:cNvPr id="55" name="文本框 54"/>
          <p:cNvSpPr txBox="1"/>
          <p:nvPr>
            <p:custDataLst>
              <p:tags r:id="rId24"/>
            </p:custDataLst>
          </p:nvPr>
        </p:nvSpPr>
        <p:spPr>
          <a:xfrm>
            <a:off x="915361" y="4913071"/>
            <a:ext cx="6301331" cy="30670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 </a:t>
            </a: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插件是专门针对 </a:t>
            </a:r>
            <a:r>
              <a:rPr lang="en-US" altLang="zh-CN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 </a:t>
            </a: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数据库迁移而设计的专用读取插件</a:t>
            </a:r>
            <a:endParaRPr lang="en-US" altLang="zh-CN" sz="1400" dirty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915360" y="5327951"/>
            <a:ext cx="6120355" cy="30670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ODBC </a:t>
            </a:r>
            <a:r>
              <a:rPr lang="zh-CN" altLang="en-US" sz="1400" dirty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插件是针对所有支持 </a:t>
            </a:r>
            <a:r>
              <a:rPr lang="en-US" altLang="zh-CN" sz="1400" dirty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ODBC </a:t>
            </a:r>
            <a:r>
              <a:rPr lang="zh-CN" altLang="en-US" sz="1400" dirty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访问协议的数据库设计。</a:t>
            </a:r>
            <a:endParaRPr lang="zh-CN" altLang="en-US" sz="14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914223" y="5741499"/>
            <a:ext cx="6120355" cy="30670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另外一种通用的导入导出方法是使用 </a:t>
            </a:r>
            <a:r>
              <a:rPr lang="en-US" altLang="zh-CN" sz="1400" dirty="0" err="1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DataX</a:t>
            </a:r>
            <a:r>
              <a:rPr lang="en-US" altLang="zh-CN" sz="1400" dirty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400" dirty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平台，</a:t>
            </a:r>
            <a:r>
              <a:rPr lang="en-US" altLang="zh-CN" sz="1400" dirty="0" err="1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DataX</a:t>
            </a:r>
            <a:r>
              <a:rPr lang="en-US" altLang="zh-CN" sz="1400" dirty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400" dirty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中间件</a:t>
            </a:r>
            <a:endParaRPr lang="zh-CN" altLang="en-US" sz="14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aphicFrame>
        <p:nvGraphicFramePr>
          <p:cNvPr id="61" name="表格 60"/>
          <p:cNvGraphicFramePr>
            <a:graphicFrameLocks noGrp="1"/>
          </p:cNvGraphicFramePr>
          <p:nvPr>
            <p:custDataLst>
              <p:tags r:id="rId25"/>
            </p:custDataLst>
          </p:nvPr>
        </p:nvGraphicFramePr>
        <p:xfrm>
          <a:off x="7448550" y="4876165"/>
          <a:ext cx="3672205" cy="1106805"/>
        </p:xfrm>
        <a:graphic>
          <a:graphicData uri="http://schemas.openxmlformats.org/drawingml/2006/table">
            <a:tbl>
              <a:tblPr firstRow="1" bandRow="1">
                <a:tableStyleId>{2852A0F2-5DE2-4435-B366-CF5881EA91FC}</a:tableStyleId>
              </a:tblPr>
              <a:tblGrid>
                <a:gridCol w="1217295"/>
                <a:gridCol w="1227455"/>
                <a:gridCol w="1227455"/>
              </a:tblGrid>
              <a:tr h="370840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zh-CN" altLang="en-US" sz="1400" b="0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插件名称</a:t>
                      </a:r>
                      <a:endParaRPr lang="zh-CN" altLang="en-US" sz="1400" b="0" dirty="0">
                        <a:effectLst/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zh-CN" altLang="en-US" sz="1400" b="0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使用场景</a:t>
                      </a:r>
                      <a:endParaRPr lang="zh-CN" altLang="en-US" sz="1400" b="0" dirty="0">
                        <a:effectLst/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zh-CN" altLang="en-US" sz="1400" b="0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性能</a:t>
                      </a:r>
                      <a:endParaRPr lang="zh-CN" altLang="en-US" sz="1400" b="0" dirty="0">
                        <a:effectLst/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anchor="ctr" anchorCtr="0"/>
                </a:tc>
              </a:tr>
              <a:tr h="370205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400" b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ODBC</a:t>
                      </a:r>
                      <a:endParaRPr lang="en-US" sz="1400" b="0">
                        <a:effectLst/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76200" marR="76200" marT="76200" marB="76200" anchor="ctr" anchorCtr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zh-CN" altLang="en-US" sz="1400" b="0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读取，回写</a:t>
                      </a:r>
                      <a:endParaRPr lang="zh-CN" altLang="en-US" sz="1400" b="0" dirty="0">
                        <a:effectLst/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76200" marR="76200" marT="76200" marB="76200" anchor="ctr" anchorCtr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zh-CN" altLang="en-US" sz="1400" b="0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中</a:t>
                      </a:r>
                      <a:endParaRPr lang="zh-CN" altLang="en-US" sz="1400" b="0" dirty="0">
                        <a:effectLst/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76200" marR="76200" marT="76200" marB="76200" anchor="ctr" anchorCtr="0"/>
                </a:tc>
              </a:tr>
              <a:tr h="365760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400" b="0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MySQL</a:t>
                      </a:r>
                      <a:endParaRPr lang="en-US" sz="1400" b="0" dirty="0">
                        <a:effectLst/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76200" marR="76200" marT="76200" marB="76200" anchor="ctr" anchorCtr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zh-CN" altLang="en-US" sz="1400" b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读取</a:t>
                      </a:r>
                      <a:endParaRPr lang="zh-CN" altLang="en-US" sz="1400" b="0">
                        <a:effectLst/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76200" marR="76200" marT="76200" marB="76200" anchor="ctr" anchorCtr="0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zh-CN" altLang="en-US" sz="1400" b="0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高</a:t>
                      </a:r>
                      <a:endParaRPr lang="zh-CN" altLang="en-US" sz="1400" b="0" dirty="0">
                        <a:effectLst/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76200" marR="76200" marT="76200" marB="76200" anchor="ctr" anchorCtr="0"/>
                </a:tc>
              </a:tr>
            </a:tbl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065530" y="194310"/>
            <a:ext cx="6673215" cy="5416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buNone/>
            </a:pP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数据库迁移的方法路径（以</a:t>
            </a: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 MySQL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为例）</a:t>
            </a:r>
            <a:endParaRPr lang="en-US" altLang="zh-CN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33450" y="1381125"/>
            <a:ext cx="2543175" cy="30670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zh-CN" altLang="en-US" sz="14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在 </a:t>
            </a:r>
            <a:r>
              <a:rPr lang="en-US" altLang="zh-CN" sz="14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 </a:t>
            </a:r>
            <a:r>
              <a:rPr lang="zh-CN" altLang="en-US" sz="14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中的建表脚本</a:t>
            </a:r>
            <a:endParaRPr lang="zh-CN" altLang="en-US" sz="1400" b="1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 rot="0">
            <a:off x="1040130" y="1713230"/>
            <a:ext cx="3825240" cy="3269615"/>
            <a:chOff x="-3650490" y="5285833"/>
            <a:chExt cx="3825240" cy="2992755"/>
          </a:xfrm>
        </p:grpSpPr>
        <p:sp>
          <p:nvSpPr>
            <p:cNvPr id="14" name="矩形 40"/>
            <p:cNvSpPr/>
            <p:nvPr/>
          </p:nvSpPr>
          <p:spPr>
            <a:xfrm>
              <a:off x="-3650490" y="5285833"/>
              <a:ext cx="3825240" cy="2974386"/>
            </a:xfrm>
            <a:custGeom>
              <a:avLst/>
              <a:gdLst>
                <a:gd name="connsiteX0" fmla="*/ 0 w 4426681"/>
                <a:gd name="connsiteY0" fmla="*/ 0 h 1458063"/>
                <a:gd name="connsiteX1" fmla="*/ 4426681 w 4426681"/>
                <a:gd name="connsiteY1" fmla="*/ 0 h 1458063"/>
                <a:gd name="connsiteX2" fmla="*/ 4426681 w 4426681"/>
                <a:gd name="connsiteY2" fmla="*/ 1458063 h 1458063"/>
                <a:gd name="connsiteX3" fmla="*/ 0 w 4426681"/>
                <a:gd name="connsiteY3" fmla="*/ 1458063 h 1458063"/>
                <a:gd name="connsiteX4" fmla="*/ 0 w 4426681"/>
                <a:gd name="connsiteY4" fmla="*/ 0 h 1458063"/>
                <a:gd name="connsiteX0-1" fmla="*/ 0 w 4426681"/>
                <a:gd name="connsiteY0-2" fmla="*/ 0 h 1467117"/>
                <a:gd name="connsiteX1-3" fmla="*/ 4426681 w 4426681"/>
                <a:gd name="connsiteY1-4" fmla="*/ 0 h 1467117"/>
                <a:gd name="connsiteX2-5" fmla="*/ 4417628 w 4426681"/>
                <a:gd name="connsiteY2-6" fmla="*/ 1467117 h 1467117"/>
                <a:gd name="connsiteX3-7" fmla="*/ 0 w 4426681"/>
                <a:gd name="connsiteY3-8" fmla="*/ 1458063 h 1467117"/>
                <a:gd name="connsiteX4-9" fmla="*/ 0 w 4426681"/>
                <a:gd name="connsiteY4-10" fmla="*/ 0 h 146711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4426681" h="1467117">
                  <a:moveTo>
                    <a:pt x="0" y="0"/>
                  </a:moveTo>
                  <a:lnTo>
                    <a:pt x="4426681" y="0"/>
                  </a:lnTo>
                  <a:cubicBezTo>
                    <a:pt x="4423663" y="489039"/>
                    <a:pt x="4420646" y="978078"/>
                    <a:pt x="4417628" y="1467117"/>
                  </a:cubicBezTo>
                  <a:lnTo>
                    <a:pt x="0" y="145806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mpd="dbl">
              <a:gradFill>
                <a:gsLst>
                  <a:gs pos="0">
                    <a:schemeClr val="accent1">
                      <a:lumMod val="1000"/>
                      <a:lumOff val="99000"/>
                    </a:schemeClr>
                  </a:gs>
                  <a:gs pos="89000">
                    <a:srgbClr val="0D42D3"/>
                  </a:gs>
                  <a:gs pos="0">
                    <a:schemeClr val="accent1">
                      <a:lumMod val="45000"/>
                      <a:lumOff val="55000"/>
                    </a:schemeClr>
                  </a:gs>
                </a:gsLst>
                <a:lin ang="20580000" scaled="1"/>
              </a:gradFill>
              <a:prstDash val="solid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阿里巴巴普惠体 3.0 55 Regular" panose="00020600040101010101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-3581275" y="5365843"/>
              <a:ext cx="3376295" cy="291274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wrap="square">
              <a:noAutofit/>
            </a:bodyPr>
            <a:lstStyle/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// </a:t>
              </a:r>
              <a:r>
                <a:rPr lang="zh-CN" altLang="en-US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在 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MySQL </a:t>
              </a:r>
              <a:r>
                <a:rPr lang="zh-CN" altLang="en-US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中执行</a:t>
              </a:r>
              <a:endParaRPr lang="zh-CN" altLang="en-US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>
                  <a:solidFill>
                    <a:srgbClr val="AF00DB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create database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mysqldb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;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>
                  <a:solidFill>
                    <a:srgbClr val="AF00DB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create table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mysqldb.</a:t>
              </a:r>
              <a:r>
                <a:rPr lang="en-US" altLang="zh-CN" sz="1400" b="1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snapshot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(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    Dates </a:t>
              </a:r>
              <a:r>
                <a:rPr lang="en-US" altLang="zh-CN" sz="1400" b="1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VARCHAR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(</a:t>
              </a:r>
              <a:r>
                <a:rPr lang="en-US" altLang="zh-CN" sz="1400" b="0" dirty="0">
                  <a:solidFill>
                    <a:srgbClr val="00A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10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),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    </a:t>
              </a: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DateTime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0" dirty="0">
                  <a:solidFill>
                    <a:srgbClr val="0000EE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TIMESTAMP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,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    </a:t>
              </a: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SecurityID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1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VARCHAR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(</a:t>
              </a:r>
              <a:r>
                <a:rPr lang="en-US" altLang="zh-CN" sz="1400" b="0" dirty="0">
                  <a:solidFill>
                    <a:srgbClr val="00A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50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),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    </a:t>
              </a: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BidPrice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0" dirty="0">
                  <a:solidFill>
                    <a:srgbClr val="0000EE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DOUBLE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,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    </a:t>
              </a: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PreClosePx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0" dirty="0">
                  <a:solidFill>
                    <a:srgbClr val="0000EE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DOUBLE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);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>
                  <a:solidFill>
                    <a:srgbClr val="AF00DB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insert into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mysqldb.snapshot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(</a:t>
              </a: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Dates,DateTime,SecurityID,bidPrice,PreClosePx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) 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</a:pPr>
              <a:r>
                <a:rPr lang="en-US" altLang="zh-CN" sz="1400" b="1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values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(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'2024-01-01'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,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'2024-01-01 12:00:00'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,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'SID001'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,</a:t>
              </a:r>
              <a:r>
                <a:rPr lang="en-US" altLang="zh-CN" sz="1400" b="0" dirty="0">
                  <a:solidFill>
                    <a:srgbClr val="00A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1.2345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,</a:t>
              </a:r>
              <a:r>
                <a:rPr lang="en-US" altLang="zh-CN" sz="1400" b="0" dirty="0">
                  <a:solidFill>
                    <a:srgbClr val="00A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6.789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);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5241925" y="1873250"/>
            <a:ext cx="5172075" cy="284226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</a:t>
            </a:r>
            <a:r>
              <a:rPr lang="zh-CN" altLang="en-US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在 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中执行</a:t>
            </a:r>
            <a:endParaRPr lang="zh-CN" altLang="en-US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create database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dfs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://Level2DB"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partitioned by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VALUE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([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2024.01.01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]),</a:t>
            </a:r>
            <a:r>
              <a:rPr lang="en-US" altLang="zh-CN" sz="14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HASH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([</a:t>
            </a:r>
            <a:r>
              <a:rPr lang="en-US" altLang="zh-CN" sz="14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SYMBOL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]),engine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'TSDB'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create table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dfs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://Level2DB"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.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"snapshot"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(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Dates </a:t>
            </a:r>
            <a:r>
              <a:rPr lang="en-US" altLang="zh-CN" sz="14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DateTime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TIMESTAMP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SecurityID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SYMBOL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BidPrice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DOUBLE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[],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PreClosePx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DOUBLE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partitioned by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_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DateTime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,_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SecurityID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sortColumns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[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SecurityID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DateTime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],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keepDuplicates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ALL</a:t>
            </a:r>
            <a:endParaRPr lang="en-US" altLang="zh-CN" sz="1400" b="0" dirty="0">
              <a:solidFill>
                <a:srgbClr val="0000E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38530" y="5144770"/>
            <a:ext cx="8890000" cy="30670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zh-CN" altLang="en-US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通过插件向 </a:t>
            </a:r>
            <a:r>
              <a:rPr lang="en-US" altLang="zh-CN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 </a:t>
            </a:r>
            <a:r>
              <a:rPr lang="zh-CN" altLang="en-US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发起 </a:t>
            </a:r>
            <a:r>
              <a:rPr lang="en-US" altLang="zh-CN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 </a:t>
            </a:r>
            <a:r>
              <a:rPr lang="zh-CN" altLang="en-US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查询，然后将查询获取的数据，序列化成 </a:t>
            </a:r>
            <a:r>
              <a:rPr lang="en-US" altLang="zh-CN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的内存表</a:t>
            </a:r>
            <a:endParaRPr lang="zh-CN" altLang="en-US" sz="14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157605" y="5613400"/>
            <a:ext cx="7978775" cy="73723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conn </a:t>
            </a:r>
            <a:r>
              <a:rPr lang="en-US" altLang="zh-CN" sz="140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</a:t>
            </a:r>
            <a:r>
              <a:rPr lang="en-US" altLang="zh-CN" sz="140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::</a:t>
            </a:r>
            <a:r>
              <a:rPr lang="en-US" altLang="zh-CN" sz="1400" b="1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connect</a:t>
            </a:r>
            <a:r>
              <a:rPr lang="en-US" altLang="zh-CN" sz="140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dirty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`127.0.0.1</a:t>
            </a:r>
            <a:r>
              <a:rPr lang="en-US" altLang="zh-CN" sz="140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3306</a:t>
            </a:r>
            <a:r>
              <a:rPr lang="en-US" altLang="zh-CN" sz="140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dirty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`root</a:t>
            </a:r>
            <a:r>
              <a:rPr lang="en-US" altLang="zh-CN" sz="140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dirty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`root</a:t>
            </a:r>
            <a:r>
              <a:rPr lang="en-US" altLang="zh-CN" sz="140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dirty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`</a:t>
            </a:r>
            <a:r>
              <a:rPr lang="en-US" altLang="zh-CN" sz="1400" dirty="0" err="1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mysqldb</a:t>
            </a:r>
            <a:r>
              <a:rPr lang="en-US" altLang="zh-CN" sz="140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tb </a:t>
            </a:r>
            <a:r>
              <a:rPr lang="en-US" altLang="zh-CN" sz="140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</a:t>
            </a:r>
            <a:r>
              <a:rPr lang="en-US" altLang="zh-CN" sz="140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::</a:t>
            </a:r>
            <a:r>
              <a:rPr lang="en-US" altLang="zh-CN" sz="1400" b="1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</a:t>
            </a:r>
            <a:r>
              <a:rPr lang="en-US" altLang="zh-CN" sz="140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(conn, </a:t>
            </a:r>
            <a:r>
              <a:rPr lang="en-US" altLang="zh-CN" sz="1400" dirty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"SELECT * FROM snapshot WHERE DATES = '2024-01-01'"</a:t>
            </a:r>
            <a:r>
              <a:rPr lang="en-US" altLang="zh-CN" sz="140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tb.</a:t>
            </a:r>
            <a:r>
              <a:rPr lang="en-US" altLang="zh-CN" sz="1400" b="1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schema</a:t>
            </a:r>
            <a:r>
              <a:rPr lang="en-US" altLang="zh-CN" sz="140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</a:t>
            </a:r>
            <a:endParaRPr lang="en-US" altLang="zh-CN" sz="140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3" name="矩形 40"/>
          <p:cNvSpPr/>
          <p:nvPr/>
        </p:nvSpPr>
        <p:spPr>
          <a:xfrm>
            <a:off x="1065530" y="5590540"/>
            <a:ext cx="7190105" cy="821690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421370" y="5487670"/>
            <a:ext cx="2640330" cy="95313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  <a:buNone/>
            </a:pP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通过 </a:t>
            </a:r>
            <a:r>
              <a:rPr lang="en-US" altLang="zh-CN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 </a:t>
            </a: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方法将 </a:t>
            </a:r>
            <a:r>
              <a:rPr lang="en-US" altLang="zh-CN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 </a:t>
            </a: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的数据加载到 </a:t>
            </a:r>
            <a:r>
              <a:rPr lang="en-US" altLang="zh-CN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内存表中，通常用于数据量不大（如</a:t>
            </a:r>
            <a:r>
              <a:rPr lang="en-US" altLang="zh-CN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1GB</a:t>
            </a: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以内）时快速读取数据的场景。</a:t>
            </a:r>
            <a:endParaRPr lang="en-US" altLang="zh-CN" sz="1400" b="0" i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5530" y="194310"/>
            <a:ext cx="6673215" cy="5416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buNone/>
            </a:pP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MySQL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数据迁移到</a:t>
            </a: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 DolphinDB</a:t>
            </a:r>
            <a:endParaRPr lang="en-US" altLang="zh-CN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89635" y="789940"/>
            <a:ext cx="7797800" cy="46037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 anchor="t">
            <a:spAutoFit/>
          </a:bodyPr>
          <a:p>
            <a:pPr marL="0" marR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lang="en-US" altLang="zh-CN" sz="160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MySQL </a:t>
            </a:r>
            <a:r>
              <a:rPr lang="zh-CN" altLang="en-US" sz="160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和 </a:t>
            </a:r>
            <a:r>
              <a:rPr lang="en-US" altLang="zh-CN" sz="160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ODBC </a:t>
            </a:r>
            <a:r>
              <a:rPr lang="zh-CN" altLang="en-US" sz="160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插件，都是默认安装的，直接</a:t>
            </a:r>
            <a:r>
              <a:rPr lang="en-US" altLang="zh-CN" sz="160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loadPlugin </a:t>
            </a:r>
            <a:r>
              <a:rPr lang="zh-CN" altLang="en-US" sz="160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加载即可。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292A2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13" name="矩形 40"/>
          <p:cNvSpPr/>
          <p:nvPr/>
        </p:nvSpPr>
        <p:spPr>
          <a:xfrm>
            <a:off x="5066030" y="1710690"/>
            <a:ext cx="5803900" cy="3262630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972050" y="1406525"/>
            <a:ext cx="2543175" cy="30670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p>
            <a:r>
              <a:rPr lang="zh-CN" altLang="en-US" sz="14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在 </a:t>
            </a:r>
            <a:r>
              <a:rPr lang="en-US" altLang="zh-CN" sz="14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4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中的建表脚本</a:t>
            </a:r>
            <a:endParaRPr lang="zh-CN" altLang="en-US" sz="1400" b="1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56005" y="982345"/>
            <a:ext cx="9286875" cy="8299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将数据从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MySQL 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导入到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DolphinDB 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时，除了自动识别和匹配数据类型外，还可以做数据清洗和数据转换工作。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replaceColumn! 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函数可用于转换内存表列类型，它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常用于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数据处理过程中的字段处理。</a:t>
            </a:r>
            <a:endParaRPr lang="zh-CN" altLang="en-US" sz="16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1"/>
            </p:custDataLst>
          </p:nvPr>
        </p:nvSpPr>
        <p:spPr>
          <a:xfrm>
            <a:off x="1068070" y="1961515"/>
            <a:ext cx="2095500" cy="30670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>
              <a:buFont typeface="阿里巴巴普惠体 3.0 55 Regular" panose="00020600040101010101" charset="-122"/>
              <a:buNone/>
            </a:pP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时间类型适配转换 </a:t>
            </a:r>
            <a:endParaRPr lang="zh-CN" altLang="en-US" sz="14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1057910" y="2752725"/>
            <a:ext cx="2247900" cy="30670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>
              <a:buFont typeface="阿里巴巴普惠体 3.0 55 Regular" panose="00020600040101010101" charset="-122"/>
              <a:buNone/>
            </a:pP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字符串类型枚举优化</a:t>
            </a:r>
            <a:endParaRPr lang="zh-CN" altLang="en-US" sz="14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3"/>
            </p:custDataLst>
          </p:nvPr>
        </p:nvSpPr>
        <p:spPr>
          <a:xfrm>
            <a:off x="1056005" y="3648710"/>
            <a:ext cx="2743200" cy="30670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>
              <a:buFont typeface="阿里巴巴普惠体 3.0 55 Regular" panose="00020600040101010101" charset="-122"/>
              <a:buNone/>
            </a:pP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将多个字段组合成数组向量</a:t>
            </a:r>
            <a:endParaRPr lang="zh-CN" altLang="en-US" sz="14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4"/>
            </p:custDataLst>
          </p:nvPr>
        </p:nvSpPr>
        <p:spPr>
          <a:xfrm>
            <a:off x="1255395" y="2325370"/>
            <a:ext cx="7080885" cy="30289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tb.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replaceColumn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!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DATES"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,tb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[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"DATES"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].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string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().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temporalParse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'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yyyy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-MM-dd'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2" name="文本框 21"/>
          <p:cNvSpPr txBox="1"/>
          <p:nvPr>
            <p:custDataLst>
              <p:tags r:id="rId5"/>
            </p:custDataLst>
          </p:nvPr>
        </p:nvSpPr>
        <p:spPr>
          <a:xfrm>
            <a:off x="1255395" y="3141345"/>
            <a:ext cx="5276850" cy="30289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tb.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replaceColumn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!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SecurityID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,tb[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SecurityID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].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symbol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4" name="文本框 23"/>
          <p:cNvSpPr txBox="1"/>
          <p:nvPr>
            <p:custDataLst>
              <p:tags r:id="rId6"/>
            </p:custDataLst>
          </p:nvPr>
        </p:nvSpPr>
        <p:spPr>
          <a:xfrm>
            <a:off x="1255395" y="4016375"/>
            <a:ext cx="6701790" cy="30289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tb.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replaceColumn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!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bidPrice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fixedLengthArrayVector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(tb[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bidPrice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]))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68070" y="4646295"/>
            <a:ext cx="1927860" cy="33718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zh-CN" altLang="en-US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数据持久化</a:t>
            </a:r>
            <a:endParaRPr lang="zh-CN" altLang="en-US" sz="1600" b="1" i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070610" y="5069840"/>
            <a:ext cx="8354695" cy="30670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将内存表中的数据持久化保存到 </a:t>
            </a:r>
            <a:r>
              <a:rPr lang="en-US" altLang="zh-CN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DFS </a:t>
            </a: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分布式文件系统中，仅需要通过 </a:t>
            </a:r>
            <a:r>
              <a:rPr lang="en-US" altLang="zh-CN" sz="1400" b="0" i="0" dirty="0" err="1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tableInsert</a:t>
            </a:r>
            <a:r>
              <a:rPr lang="en-US" altLang="zh-CN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函数写入到分布式表。</a:t>
            </a:r>
            <a:endParaRPr lang="zh-CN" altLang="en-US" sz="14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255395" y="5577840"/>
            <a:ext cx="6052820" cy="49339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noAutofit/>
          </a:bodyPr>
          <a:lstStyle/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dfsTable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loadTable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dfs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://Level2DB"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"snapshot"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tableInsert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dfsTable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tb)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5530" y="194310"/>
            <a:ext cx="6673215" cy="5416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buNone/>
            </a:pP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MySQL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插件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：数据清洗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</p:txBody>
      </p:sp>
      <p:sp>
        <p:nvSpPr>
          <p:cNvPr id="6" name="矩形 5"/>
          <p:cNvSpPr/>
          <p:nvPr>
            <p:custDataLst>
              <p:tags r:id="rId7"/>
            </p:custDataLst>
          </p:nvPr>
        </p:nvSpPr>
        <p:spPr>
          <a:xfrm>
            <a:off x="1172210" y="2270125"/>
            <a:ext cx="6932295" cy="429895"/>
          </a:xfrm>
          <a:prstGeom prst="rect">
            <a:avLst/>
          </a:prstGeom>
          <a:noFill/>
          <a:ln w="28575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>
            <p:custDataLst>
              <p:tags r:id="rId8"/>
            </p:custDataLst>
          </p:nvPr>
        </p:nvSpPr>
        <p:spPr>
          <a:xfrm>
            <a:off x="1172210" y="3057525"/>
            <a:ext cx="6932295" cy="429895"/>
          </a:xfrm>
          <a:prstGeom prst="rect">
            <a:avLst/>
          </a:prstGeom>
          <a:noFill/>
          <a:ln w="28575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矩形 8"/>
          <p:cNvSpPr/>
          <p:nvPr>
            <p:custDataLst>
              <p:tags r:id="rId9"/>
            </p:custDataLst>
          </p:nvPr>
        </p:nvSpPr>
        <p:spPr>
          <a:xfrm>
            <a:off x="1172210" y="3957320"/>
            <a:ext cx="6932295" cy="429895"/>
          </a:xfrm>
          <a:prstGeom prst="rect">
            <a:avLst/>
          </a:prstGeom>
          <a:noFill/>
          <a:ln w="28575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矩形 10"/>
          <p:cNvSpPr/>
          <p:nvPr>
            <p:custDataLst>
              <p:tags r:id="rId10"/>
            </p:custDataLst>
          </p:nvPr>
        </p:nvSpPr>
        <p:spPr>
          <a:xfrm>
            <a:off x="1172210" y="5422265"/>
            <a:ext cx="6932295" cy="807720"/>
          </a:xfrm>
          <a:prstGeom prst="rect">
            <a:avLst/>
          </a:prstGeom>
          <a:noFill/>
          <a:ln w="28575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26415" y="781321"/>
            <a:ext cx="9048750" cy="58356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en-US" altLang="zh-CN" sz="1600" b="0" i="0" dirty="0" err="1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loadEx</a:t>
            </a:r>
            <a:r>
              <a:rPr lang="en-US" altLang="zh-CN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方法可以将数据加载、清洗、入库一次性完成。通过 </a:t>
            </a:r>
            <a:r>
              <a:rPr lang="en-US" altLang="zh-CN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pipeline </a:t>
            </a:r>
            <a:r>
              <a:rPr lang="zh-CN" altLang="en-US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机制将多个处理步骤串联起来，实现数据的分段流式处理</a:t>
            </a:r>
            <a:r>
              <a:rPr lang="zh-CN" altLang="en-US" sz="1600" dirty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，</a:t>
            </a:r>
            <a:r>
              <a:rPr lang="zh-CN" altLang="en-US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大大简化数据处理的流程，提高处理效率，同时降低代码的复杂度。</a:t>
            </a:r>
            <a:endParaRPr lang="zh-CN" altLang="en-US" sz="1600" b="0" i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54355" y="1485900"/>
            <a:ext cx="3653155" cy="3371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阿里巴巴普惠体 3.0 55 Regular" panose="00020600040101010101" charset="-122"/>
              <a:buNone/>
            </a:pPr>
            <a:r>
              <a:rPr kumimoji="0" lang="zh-CN" altLang="zh-CN" sz="1600" b="1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场景一：直接原表导入</a:t>
            </a:r>
            <a:endParaRPr kumimoji="0" lang="zh-CN" altLang="zh-CN" sz="1600" b="1" i="0" u="none" strike="noStrike" cap="none" normalizeH="0" baseline="0" dirty="0">
              <a:ln>
                <a:noFill/>
              </a:ln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61670" y="2251908"/>
            <a:ext cx="5234862" cy="2258567"/>
            <a:chOff x="381000" y="3059062"/>
            <a:chExt cx="5715000" cy="2258567"/>
          </a:xfrm>
        </p:grpSpPr>
        <p:sp>
          <p:nvSpPr>
            <p:cNvPr id="17" name="文本框 16"/>
            <p:cNvSpPr txBox="1"/>
            <p:nvPr/>
          </p:nvSpPr>
          <p:spPr>
            <a:xfrm>
              <a:off x="381000" y="3059062"/>
              <a:ext cx="5715000" cy="224536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wrap="square">
              <a:spAutoFit/>
            </a:bodyPr>
            <a:lstStyle/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>
                  <a:solidFill>
                    <a:srgbClr val="AF00DB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create table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"</a:t>
              </a:r>
              <a:r>
                <a:rPr lang="en-US" altLang="zh-CN" sz="1400" b="0" dirty="0" err="1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dfs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://Level2DB"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.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"snapshot_same"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(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Dates </a:t>
              </a:r>
              <a:r>
                <a:rPr lang="en-US" altLang="zh-CN" sz="1400" b="0" dirty="0">
                  <a:solidFill>
                    <a:srgbClr val="0000EE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STRING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,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DateTime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0" dirty="0">
                  <a:solidFill>
                    <a:srgbClr val="0000EE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TIMESTAMP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,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SecurityID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0" dirty="0">
                  <a:solidFill>
                    <a:srgbClr val="0000EE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STRING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,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BidPrice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0" dirty="0">
                  <a:solidFill>
                    <a:srgbClr val="0000EE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DOUBLE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,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PreClosePx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0" dirty="0">
                  <a:solidFill>
                    <a:srgbClr val="0000EE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DOUBLE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)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>
                  <a:solidFill>
                    <a:srgbClr val="AF00DB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partitioned by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_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"</a:t>
              </a:r>
              <a:r>
                <a:rPr lang="en-US" altLang="zh-CN" sz="1400" b="0" dirty="0" err="1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DateTime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"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,_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"</a:t>
              </a:r>
              <a:r>
                <a:rPr lang="en-US" altLang="zh-CN" sz="1400" b="0" dirty="0" err="1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SecurityID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"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sortColumns</a:t>
              </a:r>
              <a:r>
                <a:rPr lang="en-US" altLang="zh-CN" sz="1400" b="0" dirty="0">
                  <a:solidFill>
                    <a:srgbClr val="FF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=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[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"</a:t>
              </a:r>
              <a:r>
                <a:rPr lang="en-US" altLang="zh-CN" sz="1400" b="0" dirty="0" err="1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SecurityID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"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,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"</a:t>
              </a:r>
              <a:r>
                <a:rPr lang="en-US" altLang="zh-CN" sz="1400" b="0" dirty="0" err="1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DateTime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"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],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</a:pP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keepDuplicates</a:t>
              </a:r>
              <a:r>
                <a:rPr lang="en-US" altLang="zh-CN" sz="1400" b="0" dirty="0">
                  <a:solidFill>
                    <a:srgbClr val="FF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=</a:t>
              </a:r>
              <a:r>
                <a:rPr lang="en-US" altLang="zh-CN" sz="1400" b="0" dirty="0">
                  <a:solidFill>
                    <a:srgbClr val="0000EE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ALL</a:t>
              </a:r>
              <a:endParaRPr lang="en-US" altLang="zh-CN" sz="14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sp>
          <p:nvSpPr>
            <p:cNvPr id="18" name="矩形 40"/>
            <p:cNvSpPr/>
            <p:nvPr/>
          </p:nvSpPr>
          <p:spPr>
            <a:xfrm>
              <a:off x="381000" y="3059063"/>
              <a:ext cx="5715000" cy="2258566"/>
            </a:xfrm>
            <a:custGeom>
              <a:avLst/>
              <a:gdLst>
                <a:gd name="connsiteX0" fmla="*/ 0 w 4426681"/>
                <a:gd name="connsiteY0" fmla="*/ 0 h 1458063"/>
                <a:gd name="connsiteX1" fmla="*/ 4426681 w 4426681"/>
                <a:gd name="connsiteY1" fmla="*/ 0 h 1458063"/>
                <a:gd name="connsiteX2" fmla="*/ 4426681 w 4426681"/>
                <a:gd name="connsiteY2" fmla="*/ 1458063 h 1458063"/>
                <a:gd name="connsiteX3" fmla="*/ 0 w 4426681"/>
                <a:gd name="connsiteY3" fmla="*/ 1458063 h 1458063"/>
                <a:gd name="connsiteX4" fmla="*/ 0 w 4426681"/>
                <a:gd name="connsiteY4" fmla="*/ 0 h 1458063"/>
                <a:gd name="connsiteX0-1" fmla="*/ 0 w 4426681"/>
                <a:gd name="connsiteY0-2" fmla="*/ 0 h 1467117"/>
                <a:gd name="connsiteX1-3" fmla="*/ 4426681 w 4426681"/>
                <a:gd name="connsiteY1-4" fmla="*/ 0 h 1467117"/>
                <a:gd name="connsiteX2-5" fmla="*/ 4417628 w 4426681"/>
                <a:gd name="connsiteY2-6" fmla="*/ 1467117 h 1467117"/>
                <a:gd name="connsiteX3-7" fmla="*/ 0 w 4426681"/>
                <a:gd name="connsiteY3-8" fmla="*/ 1458063 h 1467117"/>
                <a:gd name="connsiteX4-9" fmla="*/ 0 w 4426681"/>
                <a:gd name="connsiteY4-10" fmla="*/ 0 h 146711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4426681" h="1467117">
                  <a:moveTo>
                    <a:pt x="0" y="0"/>
                  </a:moveTo>
                  <a:lnTo>
                    <a:pt x="4426681" y="0"/>
                  </a:lnTo>
                  <a:cubicBezTo>
                    <a:pt x="4423663" y="489039"/>
                    <a:pt x="4420646" y="978078"/>
                    <a:pt x="4417628" y="1467117"/>
                  </a:cubicBezTo>
                  <a:lnTo>
                    <a:pt x="0" y="145806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mpd="dbl">
              <a:gradFill>
                <a:gsLst>
                  <a:gs pos="0">
                    <a:schemeClr val="accent1">
                      <a:lumMod val="1000"/>
                      <a:lumOff val="99000"/>
                    </a:schemeClr>
                  </a:gs>
                  <a:gs pos="89000">
                    <a:srgbClr val="0D42D3"/>
                  </a:gs>
                  <a:gs pos="0">
                    <a:schemeClr val="accent1">
                      <a:lumMod val="45000"/>
                      <a:lumOff val="55000"/>
                    </a:schemeClr>
                  </a:gs>
                </a:gsLst>
                <a:lin ang="20580000" scaled="1"/>
              </a:gradFill>
              <a:prstDash val="solid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阿里巴巴普惠体 3.0 55 Regular" panose="00020600040101010101" charset="-122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569911" y="1916191"/>
            <a:ext cx="3567985" cy="30670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zh-CN" altLang="en-US" sz="140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建与 </a:t>
            </a:r>
            <a:r>
              <a:rPr kumimoji="0" lang="en-US" altLang="zh-CN" sz="140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 </a:t>
            </a:r>
            <a:r>
              <a:rPr kumimoji="0" lang="zh-CN" altLang="en-US" sz="140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字段类型相同的表</a:t>
            </a:r>
            <a:endParaRPr kumimoji="0" lang="zh-CN" altLang="en-US" sz="1400" i="0" u="none" strike="noStrike" cap="none" normalizeH="0" baseline="0" dirty="0">
              <a:ln>
                <a:noFill/>
              </a:ln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665480" y="5098415"/>
            <a:ext cx="5234940" cy="1457960"/>
            <a:chOff x="381000" y="3059062"/>
            <a:chExt cx="5234940" cy="961001"/>
          </a:xfrm>
        </p:grpSpPr>
        <p:sp>
          <p:nvSpPr>
            <p:cNvPr id="27" name="文本框 26"/>
            <p:cNvSpPr txBox="1"/>
            <p:nvPr/>
          </p:nvSpPr>
          <p:spPr>
            <a:xfrm>
              <a:off x="385445" y="3248315"/>
              <a:ext cx="5230495" cy="62825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wrap="square">
              <a:spAutoFit/>
            </a:bodyPr>
            <a:lstStyle/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db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0" dirty="0">
                  <a:solidFill>
                    <a:srgbClr val="FF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=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1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database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(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"</a:t>
              </a:r>
              <a:r>
                <a:rPr lang="en-US" altLang="zh-CN" sz="1400" b="0" dirty="0" err="1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dfs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://Level2DB"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)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mysql</a:t>
              </a:r>
              <a:r>
                <a:rPr lang="en-US" altLang="zh-CN" sz="1400" b="0" dirty="0">
                  <a:solidFill>
                    <a:srgbClr val="FF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::</a:t>
              </a:r>
              <a:r>
                <a:rPr lang="en-US" altLang="zh-CN" sz="1400" b="1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loadEx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(conn, </a:t>
              </a: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db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,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"</a:t>
              </a:r>
              <a:r>
                <a:rPr lang="en-US" altLang="zh-CN" sz="1400" b="0" dirty="0" err="1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snapshot_same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"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, 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`</a:t>
              </a:r>
              <a:r>
                <a:rPr lang="en-US" altLang="zh-CN" sz="1400" b="0" dirty="0" err="1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DateTime`SecurityID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, 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`snapshot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)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</a:pPr>
              <a:r>
                <a:rPr lang="en-US" altLang="zh-CN" sz="1400" b="0" dirty="0">
                  <a:solidFill>
                    <a:srgbClr val="AF00DB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select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0" dirty="0">
                  <a:solidFill>
                    <a:srgbClr val="FF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*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0" dirty="0">
                  <a:solidFill>
                    <a:srgbClr val="AF00DB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from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1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loadTable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(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"</a:t>
              </a:r>
              <a:r>
                <a:rPr lang="en-US" altLang="zh-CN" sz="1400" b="0" dirty="0" err="1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dfs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://Level2DB"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, 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"</a:t>
              </a:r>
              <a:r>
                <a:rPr lang="en-US" altLang="zh-CN" sz="1400" b="0" dirty="0" err="1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snapshot_same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"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)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sp>
          <p:nvSpPr>
            <p:cNvPr id="28" name="矩形 40"/>
            <p:cNvSpPr/>
            <p:nvPr/>
          </p:nvSpPr>
          <p:spPr>
            <a:xfrm>
              <a:off x="381000" y="3059062"/>
              <a:ext cx="5234862" cy="961001"/>
            </a:xfrm>
            <a:custGeom>
              <a:avLst/>
              <a:gdLst>
                <a:gd name="connsiteX0" fmla="*/ 0 w 4426681"/>
                <a:gd name="connsiteY0" fmla="*/ 0 h 1458063"/>
                <a:gd name="connsiteX1" fmla="*/ 4426681 w 4426681"/>
                <a:gd name="connsiteY1" fmla="*/ 0 h 1458063"/>
                <a:gd name="connsiteX2" fmla="*/ 4426681 w 4426681"/>
                <a:gd name="connsiteY2" fmla="*/ 1458063 h 1458063"/>
                <a:gd name="connsiteX3" fmla="*/ 0 w 4426681"/>
                <a:gd name="connsiteY3" fmla="*/ 1458063 h 1458063"/>
                <a:gd name="connsiteX4" fmla="*/ 0 w 4426681"/>
                <a:gd name="connsiteY4" fmla="*/ 0 h 1458063"/>
                <a:gd name="connsiteX0-1" fmla="*/ 0 w 4426681"/>
                <a:gd name="connsiteY0-2" fmla="*/ 0 h 1467117"/>
                <a:gd name="connsiteX1-3" fmla="*/ 4426681 w 4426681"/>
                <a:gd name="connsiteY1-4" fmla="*/ 0 h 1467117"/>
                <a:gd name="connsiteX2-5" fmla="*/ 4417628 w 4426681"/>
                <a:gd name="connsiteY2-6" fmla="*/ 1467117 h 1467117"/>
                <a:gd name="connsiteX3-7" fmla="*/ 0 w 4426681"/>
                <a:gd name="connsiteY3-8" fmla="*/ 1458063 h 1467117"/>
                <a:gd name="connsiteX4-9" fmla="*/ 0 w 4426681"/>
                <a:gd name="connsiteY4-10" fmla="*/ 0 h 146711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4426681" h="1467117">
                  <a:moveTo>
                    <a:pt x="0" y="0"/>
                  </a:moveTo>
                  <a:lnTo>
                    <a:pt x="4426681" y="0"/>
                  </a:lnTo>
                  <a:cubicBezTo>
                    <a:pt x="4423663" y="489039"/>
                    <a:pt x="4420646" y="978078"/>
                    <a:pt x="4417628" y="1467117"/>
                  </a:cubicBezTo>
                  <a:lnTo>
                    <a:pt x="0" y="145806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mpd="dbl">
              <a:gradFill>
                <a:gsLst>
                  <a:gs pos="0">
                    <a:schemeClr val="accent1">
                      <a:lumMod val="1000"/>
                      <a:lumOff val="99000"/>
                    </a:schemeClr>
                  </a:gs>
                  <a:gs pos="89000">
                    <a:srgbClr val="0D42D3"/>
                  </a:gs>
                  <a:gs pos="0">
                    <a:schemeClr val="accent1">
                      <a:lumMod val="45000"/>
                      <a:lumOff val="55000"/>
                    </a:schemeClr>
                  </a:gs>
                </a:gsLst>
                <a:lin ang="20580000" scaled="1"/>
              </a:gradFill>
              <a:prstDash val="solid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阿里巴巴普惠体 3.0 55 Regular" panose="00020600040101010101" charset="-122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553798" y="4724395"/>
            <a:ext cx="2276475" cy="307777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直接表对表全量数据导入</a:t>
            </a:r>
            <a:endParaRPr lang="zh-CN" altLang="en-US" sz="14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970270" y="1485900"/>
            <a:ext cx="3322320" cy="3371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阿里巴巴普惠体 3.0 55 Regular" panose="00020600040101010101" charset="-122"/>
              <a:buNone/>
            </a:pPr>
            <a:r>
              <a:rPr kumimoji="0" lang="zh-CN" altLang="en-US" sz="1600" b="1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场景二：通过 </a:t>
            </a:r>
            <a:r>
              <a:rPr kumimoji="0" lang="en-US" altLang="zh-CN" sz="1600" b="1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 </a:t>
            </a:r>
            <a:r>
              <a:rPr kumimoji="0" lang="zh-CN" altLang="en-US" sz="1600" b="1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导入</a:t>
            </a:r>
            <a:endParaRPr kumimoji="0" lang="zh-CN" altLang="en-US" sz="1600" b="1" i="0" u="none" strike="noStrike" cap="none" normalizeH="0" baseline="0" dirty="0">
              <a:ln>
                <a:noFill/>
              </a:ln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082030" y="2284413"/>
            <a:ext cx="5746115" cy="95313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db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database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dfs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://Level2DB"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::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loadEx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(conn,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db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snapshot_same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`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DateTime`SecurityID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"SELECT * FROM snapshot LIMIT 1"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from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loadTable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dfs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://Level2DB"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snapshot_same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4" name="矩形 40"/>
          <p:cNvSpPr/>
          <p:nvPr/>
        </p:nvSpPr>
        <p:spPr>
          <a:xfrm>
            <a:off x="6082030" y="2251710"/>
            <a:ext cx="5746115" cy="1018540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974715" y="1919366"/>
            <a:ext cx="5048250" cy="307777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zh-CN" altLang="en-US" sz="140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选取部分导入数据时，可通过 </a:t>
            </a:r>
            <a:r>
              <a:rPr kumimoji="0" lang="en-US" altLang="zh-CN" sz="140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 </a:t>
            </a:r>
            <a:r>
              <a:rPr kumimoji="0" lang="zh-CN" altLang="en-US" sz="140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语句筛选 </a:t>
            </a:r>
            <a:r>
              <a:rPr kumimoji="0" lang="en-US" altLang="zh-CN" sz="140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 </a:t>
            </a:r>
            <a:r>
              <a:rPr kumimoji="0" lang="zh-CN" altLang="en-US" sz="140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</a:t>
            </a:r>
            <a:endParaRPr kumimoji="0" lang="zh-CN" altLang="zh-CN" sz="1400" i="0" u="none" strike="noStrike" cap="none" normalizeH="0" baseline="0" dirty="0">
              <a:ln>
                <a:noFill/>
              </a:ln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082030" y="3651250"/>
            <a:ext cx="5455920" cy="289179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db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database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dfs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://Level2DB"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def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replaceTable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mutable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t){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t.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replaceColumn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!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DATES"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[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"DATES"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].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string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().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temporalParse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'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yyyy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-MM-dd'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t.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replaceColumn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!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SecurityID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,t[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SecurityID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].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symbol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t.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replaceColumn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!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bidPrice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fixedLengthArrayVector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(t[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bidPrice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]))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return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}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::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loadEx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(conn,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db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"snapshot"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`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DateTime`SecurityID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'select * from snapshot limit 1 '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,,,,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replaceTable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8" name="矩形 40"/>
          <p:cNvSpPr/>
          <p:nvPr/>
        </p:nvSpPr>
        <p:spPr>
          <a:xfrm>
            <a:off x="6082030" y="3620770"/>
            <a:ext cx="5746115" cy="2952750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970270" y="3297751"/>
            <a:ext cx="2552700" cy="307777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导入前对 </a:t>
            </a:r>
            <a:r>
              <a:rPr lang="en-US" altLang="zh-CN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 </a:t>
            </a: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表进行转换</a:t>
            </a:r>
            <a:endParaRPr lang="zh-CN" altLang="en-US" sz="14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65530" y="194310"/>
            <a:ext cx="6673215" cy="5416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buNone/>
            </a:pP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MySQL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插件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：</a:t>
            </a: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loadEx</a:t>
            </a: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导入数据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  <a:p>
            <a:pPr>
              <a:buNone/>
            </a:pP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800336" y="2109076"/>
          <a:ext cx="4829175" cy="1497965"/>
        </p:xfrm>
        <a:graphic>
          <a:graphicData uri="http://schemas.openxmlformats.org/drawingml/2006/table">
            <a:tbl>
              <a:tblPr firstRow="1" bandRow="1">
                <a:tableStyleId>{9E56EBCE-241F-4889-992D-B96601765EA8}</a:tableStyleId>
              </a:tblPr>
              <a:tblGrid>
                <a:gridCol w="938530"/>
                <a:gridCol w="851535"/>
                <a:gridCol w="950595"/>
                <a:gridCol w="2088515"/>
              </a:tblGrid>
              <a:tr h="461676"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200" b="1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数据库</a:t>
                      </a:r>
                      <a:endParaRPr lang="zh-CN" altLang="en-US" sz="1200" b="0" dirty="0">
                        <a:effectLst/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200" b="1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数据库名</a:t>
                      </a:r>
                      <a:endParaRPr lang="zh-CN" altLang="en-US" sz="1200" b="0" dirty="0">
                        <a:effectLst/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200" b="1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表名</a:t>
                      </a:r>
                      <a:endParaRPr lang="zh-CN" altLang="en-US" sz="1200" b="0" dirty="0">
                        <a:effectLst/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200" b="1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主要字段描述</a:t>
                      </a:r>
                      <a:endParaRPr lang="zh-CN" altLang="en-US" sz="1200" b="0" dirty="0">
                        <a:effectLst/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anchor="ctr" anchorCtr="0"/>
                </a:tc>
              </a:tr>
              <a:tr h="515991"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  <a:buNone/>
                      </a:pPr>
                      <a:r>
                        <a:rPr lang="en-US" sz="1200" b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MySQL</a:t>
                      </a:r>
                      <a:endParaRPr lang="en-US" sz="1200" b="0">
                        <a:effectLst/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76200" marR="76200" marT="76200" marB="76200" anchor="ctr" anchorCtr="0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  <a:buNone/>
                      </a:pPr>
                      <a:r>
                        <a:rPr lang="en-US" sz="1200" b="0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demo</a:t>
                      </a:r>
                      <a:endParaRPr lang="en-US" sz="1200" b="0" dirty="0">
                        <a:effectLst/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76200" marR="76200" marT="76200" marB="76200" anchor="ctr" anchorCtr="0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  <a:buNone/>
                      </a:pPr>
                      <a:r>
                        <a:rPr lang="en-US" sz="1200" b="0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sample</a:t>
                      </a:r>
                      <a:endParaRPr lang="en-US" sz="1200" b="0" dirty="0">
                        <a:effectLst/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76200" marR="76200" marT="76200" marB="76200" anchor="ctr" anchorCtr="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0000"/>
                        </a:lnSpc>
                        <a:buNone/>
                      </a:pPr>
                      <a:r>
                        <a:rPr lang="en-US" sz="1200" b="0" dirty="0" err="1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ts</a:t>
                      </a:r>
                      <a:r>
                        <a:rPr lang="en-US" sz="1200" b="0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（</a:t>
                      </a:r>
                      <a:r>
                        <a:rPr lang="zh-CN" altLang="en-US" sz="1200" b="0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时间戳）</a:t>
                      </a:r>
                      <a:endParaRPr lang="zh-CN" altLang="en-US" sz="1200" b="0" dirty="0">
                        <a:effectLst/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buNone/>
                      </a:pPr>
                      <a:r>
                        <a:rPr lang="en-US" sz="1200" b="0" dirty="0" err="1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id（STRING</a:t>
                      </a:r>
                      <a:r>
                        <a:rPr lang="en-US" sz="1200" b="0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zh-CN" altLang="en-US" sz="1200" b="0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类型）</a:t>
                      </a:r>
                      <a:endParaRPr lang="zh-CN" altLang="en-US" sz="1200" b="0" dirty="0">
                        <a:effectLst/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buNone/>
                      </a:pPr>
                      <a:r>
                        <a:rPr lang="en-US" sz="1200" b="0" dirty="0" err="1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val</a:t>
                      </a:r>
                      <a:r>
                        <a:rPr lang="en-US" sz="1200" b="0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（</a:t>
                      </a:r>
                      <a:r>
                        <a:rPr lang="zh-CN" altLang="en-US" sz="1200" b="0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值）</a:t>
                      </a:r>
                      <a:endParaRPr lang="zh-CN" altLang="en-US" sz="1200" b="0" dirty="0">
                        <a:effectLst/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76200" marR="76200" marT="76200" marB="76200" anchor="ctr" anchorCtr="0"/>
                </a:tc>
              </a:tr>
              <a:tr h="515991"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  <a:buNone/>
                      </a:pPr>
                      <a:r>
                        <a:rPr lang="en-US" sz="1200" b="0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DolphinDB</a:t>
                      </a:r>
                      <a:endParaRPr lang="en-US" sz="1200" b="0" dirty="0">
                        <a:effectLst/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76200" marR="76200" marT="76200" marB="76200" anchor="ctr" anchorCtr="0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  <a:buNone/>
                      </a:pPr>
                      <a:r>
                        <a:rPr lang="en-US" sz="1200" b="0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dfs://demo</a:t>
                      </a:r>
                      <a:endParaRPr lang="en-US" sz="1200" b="0" dirty="0">
                        <a:effectLst/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76200" marR="76200" marT="76200" marB="76200" anchor="ctr" anchorCtr="0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  <a:buNone/>
                      </a:pPr>
                      <a:r>
                        <a:rPr lang="en-US" sz="1200" b="0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sample</a:t>
                      </a:r>
                      <a:endParaRPr lang="en-US" sz="1200" b="0" dirty="0">
                        <a:effectLst/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76200" marR="76200" marT="76200" marB="76200" anchor="ctr" anchorCtr="0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0000"/>
                        </a:lnSpc>
                        <a:buNone/>
                      </a:pPr>
                      <a:r>
                        <a:rPr lang="en-US" sz="1200" b="0" dirty="0" err="1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ts</a:t>
                      </a:r>
                      <a:r>
                        <a:rPr lang="en-US" sz="1200" b="0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（</a:t>
                      </a:r>
                      <a:r>
                        <a:rPr lang="zh-CN" altLang="en-US" sz="1200" b="0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时间戳）</a:t>
                      </a:r>
                      <a:endParaRPr lang="zh-CN" altLang="en-US" sz="1200" b="0" dirty="0">
                        <a:effectLst/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buNone/>
                      </a:pPr>
                      <a:r>
                        <a:rPr lang="en-US" sz="1200" b="0" dirty="0" err="1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id（SYMBOL</a:t>
                      </a:r>
                      <a:r>
                        <a:rPr lang="en-US" sz="1200" b="0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 </a:t>
                      </a:r>
                      <a:r>
                        <a:rPr lang="zh-CN" altLang="en-US" sz="1200" b="0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类型）</a:t>
                      </a:r>
                      <a:endParaRPr lang="zh-CN" altLang="en-US" sz="1200" b="0" dirty="0">
                        <a:effectLst/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  <a:p>
                      <a:pPr algn="l" fontAlgn="t">
                        <a:lnSpc>
                          <a:spcPct val="100000"/>
                        </a:lnSpc>
                        <a:buNone/>
                      </a:pPr>
                      <a:r>
                        <a:rPr lang="en-US" sz="1200" b="0" dirty="0" err="1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val</a:t>
                      </a:r>
                      <a:r>
                        <a:rPr lang="en-US" sz="1200" b="0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（</a:t>
                      </a:r>
                      <a:r>
                        <a:rPr lang="zh-CN" altLang="en-US" sz="1200" b="0" dirty="0">
                          <a:effectLst/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值）</a:t>
                      </a:r>
                      <a:endParaRPr lang="zh-CN" altLang="en-US" sz="1200" b="0" dirty="0">
                        <a:effectLst/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76200" marR="76200" marT="76200" marB="76200" anchor="ctr" anchorCtr="0"/>
                </a:tc>
              </a:tr>
            </a:tbl>
          </a:graphicData>
        </a:graphic>
      </p:graphicFrame>
      <p:sp>
        <p:nvSpPr>
          <p:cNvPr id="17" name="文本框 16"/>
          <p:cNvSpPr txBox="1"/>
          <p:nvPr/>
        </p:nvSpPr>
        <p:spPr>
          <a:xfrm>
            <a:off x="6080995" y="1574758"/>
            <a:ext cx="5123580" cy="33718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zh-CN" altLang="en-US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循环导入的脚本如下</a:t>
            </a:r>
            <a:endParaRPr lang="zh-CN" altLang="en-US" sz="1600" b="0" i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16280" y="1597660"/>
            <a:ext cx="4102100" cy="33718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zh-CN" altLang="en-US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 </a:t>
            </a:r>
            <a:r>
              <a:rPr lang="zh-CN" altLang="en-US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与 </a:t>
            </a:r>
            <a:r>
              <a:rPr lang="en-US" altLang="zh-CN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数据结构对应表</a:t>
            </a:r>
            <a:endParaRPr lang="zh-CN" altLang="en-US" sz="1600" b="1" i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177280" y="2033270"/>
            <a:ext cx="5074920" cy="306578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noAutofit/>
          </a:bodyPr>
          <a:lstStyle/>
          <a:p>
            <a:pPr>
              <a:lnSpc>
                <a:spcPts val="1650"/>
              </a:lnSpc>
              <a:buNone/>
            </a:pPr>
            <a:r>
              <a:rPr lang="en-US" altLang="zh-CN" sz="140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</a:t>
            </a:r>
            <a:r>
              <a:rPr lang="zh-CN" altLang="en-US" sz="140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循环导入</a:t>
            </a:r>
            <a:endParaRPr lang="zh-CN" altLang="en-US" sz="140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for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(d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dates){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for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(id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IDs){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   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strSQL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"select * from 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demo.sample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where id='"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+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string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(id)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+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"' and date(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ts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)=date('"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+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datetimeFormat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(d,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yyyy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-MM-dd"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+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"') "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   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dbName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dfs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://demo"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   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tableName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"sample"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   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partitionSchema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`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ts`id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   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::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loadEx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conn,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database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dbName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),tableName,partitionSchema,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strSQL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,,,,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replaceTable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}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}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0" name="矩形 40"/>
          <p:cNvSpPr/>
          <p:nvPr/>
        </p:nvSpPr>
        <p:spPr>
          <a:xfrm>
            <a:off x="6177280" y="2033270"/>
            <a:ext cx="5394960" cy="3063240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65530" y="194310"/>
            <a:ext cx="6673215" cy="5416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buNone/>
            </a:pP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MySQL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插件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：导入大批量</a:t>
            </a: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 MySQL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数据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  <a:p>
            <a:pPr>
              <a:buNone/>
            </a:pP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16280" y="4184650"/>
            <a:ext cx="4797425" cy="914400"/>
          </a:xfrm>
          <a:prstGeom prst="rect">
            <a:avLst/>
          </a:prstGeom>
          <a:solidFill>
            <a:schemeClr val="bg1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noAutofit/>
          </a:bodyPr>
          <a:p>
            <a:pPr marL="0" marR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导入大批量的数据时，可以将海量数据按照分区切分，然后通过循环入库。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69631" y="1995522"/>
            <a:ext cx="5728035" cy="307777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en-US" altLang="zh-CN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每分钟同步 </a:t>
            </a:r>
            <a:r>
              <a:rPr lang="en-US" altLang="zh-CN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 </a:t>
            </a: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中的配置信息表（</a:t>
            </a:r>
            <a:r>
              <a:rPr lang="en-US" altLang="zh-CN" sz="1400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configDB.config</a:t>
            </a: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）</a:t>
            </a:r>
            <a:endParaRPr lang="zh-CN" altLang="en-US" sz="14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81075" y="2421255"/>
            <a:ext cx="5296535" cy="246126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login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"admin"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"123456"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// </a:t>
            </a:r>
            <a:r>
              <a:rPr lang="zh-CN" altLang="en-US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加载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</a:t>
            </a:r>
            <a:r>
              <a:rPr lang="zh-CN" altLang="en-US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插件</a:t>
            </a:r>
            <a:endParaRPr lang="zh-CN" altLang="en-US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loadPlugin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"MySQL"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use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</a:t>
            </a:r>
            <a:r>
              <a:rPr lang="en-US" altLang="zh-CN" sz="140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 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</a:t>
            </a:r>
            <a:r>
              <a:rPr lang="zh-CN" altLang="en-US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自定义数据同步函数</a:t>
            </a:r>
            <a:endParaRPr lang="zh-CN" altLang="en-US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def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syncFunc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(){  // </a:t>
            </a:r>
            <a:r>
              <a:rPr lang="zh-CN" altLang="en-US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获取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</a:t>
            </a:r>
            <a:r>
              <a:rPr lang="zh-CN" altLang="en-US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</a:t>
            </a:r>
            <a:endParaRPr lang="zh-CN" altLang="en-US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zh-CN" altLang="en-US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conn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::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connect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"127.0.0.1"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3306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"root"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"123456"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"mysqldb"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t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(conn,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configDB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 // </a:t>
            </a:r>
            <a:r>
              <a:rPr lang="zh-CN" altLang="en-US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返回表</a:t>
            </a:r>
            <a:endParaRPr lang="zh-CN" altLang="en-US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zh-CN" altLang="en-US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return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}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config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cachedTable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(syncFunc,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60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from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config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5" name="矩形 40"/>
          <p:cNvSpPr/>
          <p:nvPr/>
        </p:nvSpPr>
        <p:spPr>
          <a:xfrm>
            <a:off x="981075" y="2364105"/>
            <a:ext cx="5697220" cy="2606040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65530" y="194310"/>
            <a:ext cx="6673215" cy="5416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buNone/>
            </a:pP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MySQL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插件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：同步</a:t>
            </a: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 MySQL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基础信息数据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  <a:p>
            <a:pPr>
              <a:buNone/>
            </a:pP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3600" y="939800"/>
            <a:ext cx="10298430" cy="82994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通常会将业务的一些基础信息和配置参数保存在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上，当业务系统与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大数据平台融合时，会产生基础信息同步的需求。同步到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的基础信息 表可直接与时序数据关联，方便进行数据的查询与分析。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6775" y="5139690"/>
            <a:ext cx="10295890" cy="82994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同步的配置信息保存在维度表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config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中，可以在脚本中直接使用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config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表，无需关注同步过程，极大的简化了开发结构。需要注意的是，该方法使用的是轮询机制，并不适用于同步实时性要求高的业务数据。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01</a:t>
            </a:r>
            <a:endParaRPr lang="en-US" altLang="zh-CN" sz="4400" i="1" u="sng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70300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5400" dirty="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概述</a:t>
            </a:r>
            <a:endParaRPr lang="zh-CN" sz="5400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11860" y="817245"/>
            <a:ext cx="8846820" cy="82994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通过</a:t>
            </a:r>
            <a:r>
              <a:rPr lang="en-US" altLang="zh-CN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ODBC </a:t>
            </a:r>
            <a:r>
              <a:rPr lang="zh-CN" altLang="en-US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插件可以连接 </a:t>
            </a:r>
            <a:r>
              <a:rPr lang="en-US" altLang="zh-CN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 </a:t>
            </a:r>
            <a:r>
              <a:rPr lang="zh-CN" altLang="en-US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或其他数据源，将数据导入到</a:t>
            </a:r>
            <a:r>
              <a:rPr lang="en-US" altLang="zh-CN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DolphinDB </a:t>
            </a:r>
            <a:r>
              <a:rPr lang="zh-CN" altLang="en-US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数据库， 或将 </a:t>
            </a:r>
            <a:r>
              <a:rPr lang="en-US" altLang="zh-CN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内存表导出到 </a:t>
            </a:r>
            <a:r>
              <a:rPr lang="en-US" altLang="zh-CN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 </a:t>
            </a:r>
            <a:r>
              <a:rPr lang="zh-CN" altLang="en-US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或其他数据库</a:t>
            </a:r>
            <a:endParaRPr lang="zh-CN" altLang="en-US" sz="1600" b="0" i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12176" y="1736314"/>
            <a:ext cx="6257925" cy="30670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zh-CN" altLang="en-US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以导入快照行情数据集 </a:t>
            </a:r>
            <a:r>
              <a:rPr lang="en-US" altLang="zh-CN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Snapshot </a:t>
            </a:r>
            <a:r>
              <a:rPr lang="zh-CN" altLang="en-US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为例，</a:t>
            </a: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通过 </a:t>
            </a:r>
            <a:r>
              <a:rPr lang="en-US" altLang="zh-CN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ODBC </a:t>
            </a: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插件连接 </a:t>
            </a:r>
            <a:r>
              <a:rPr lang="en-US" altLang="zh-CN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 </a:t>
            </a: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数据库</a:t>
            </a:r>
            <a:endParaRPr lang="zh-CN" altLang="en-US" sz="1400" b="0" i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1"/>
            </p:custDataLst>
          </p:nvPr>
        </p:nvSpPr>
        <p:spPr>
          <a:xfrm>
            <a:off x="1030605" y="2163128"/>
            <a:ext cx="6482715" cy="114935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conn1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odbc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::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connect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Dsn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mysqlOdbcDsn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 //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mysqlOdbcDsn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is the name of data source name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conn2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odbc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::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connect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"Driver={MySQL ODBC 8.0 UNICODE Driver};Server=127.0.0.1;Database=Level2DB;User=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user;Password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pwd;</a:t>
            </a:r>
            <a:endParaRPr lang="en-US" altLang="zh-CN" sz="1400" b="0" dirty="0" err="1">
              <a:solidFill>
                <a:srgbClr val="A31515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Option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=3;"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5" name="矩形 40"/>
          <p:cNvSpPr/>
          <p:nvPr>
            <p:custDataLst>
              <p:tags r:id="rId2"/>
            </p:custDataLst>
          </p:nvPr>
        </p:nvSpPr>
        <p:spPr>
          <a:xfrm>
            <a:off x="1019175" y="2053590"/>
            <a:ext cx="6649720" cy="1368425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044180" y="2163445"/>
            <a:ext cx="3256280" cy="10604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无函数名称冲突时</a:t>
            </a:r>
            <a:r>
              <a:rPr lang="zh-CN" altLang="en-US" sz="14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可以通过使用语句 </a:t>
            </a:r>
            <a:r>
              <a:rPr lang="en-US" altLang="zh-CN" sz="14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use </a:t>
            </a:r>
            <a:r>
              <a:rPr lang="en-US" altLang="zh-CN" sz="1400" b="0" i="0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odbc</a:t>
            </a:r>
            <a:r>
              <a:rPr lang="en-US" altLang="zh-CN" sz="14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4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导入 </a:t>
            </a:r>
            <a:r>
              <a:rPr lang="en-US" altLang="zh-CN" sz="14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ODBC </a:t>
            </a:r>
            <a:r>
              <a:rPr lang="zh-CN" altLang="en-US" sz="14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模块名称空间来省略前缀“</a:t>
            </a:r>
            <a:r>
              <a:rPr lang="en-US" altLang="zh-CN" sz="1400" b="0" i="0" dirty="0" err="1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odbc</a:t>
            </a:r>
            <a:r>
              <a:rPr lang="en-US" altLang="zh-CN" sz="1400" b="0" i="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::</a:t>
            </a:r>
            <a:endParaRPr lang="en-US" altLang="zh-CN" sz="1400" b="0" i="0" dirty="0">
              <a:solidFill>
                <a:schemeClr val="tx2">
                  <a:lumMod val="75000"/>
                  <a:lumOff val="25000"/>
                </a:schemeClr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3"/>
            </p:custDataLst>
          </p:nvPr>
        </p:nvSpPr>
        <p:spPr>
          <a:xfrm>
            <a:off x="922827" y="3508414"/>
            <a:ext cx="6257925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zh-CN" altLang="en-US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通过 </a:t>
            </a:r>
            <a:r>
              <a:rPr lang="en-US" altLang="zh-CN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ODBC </a:t>
            </a:r>
            <a:r>
              <a:rPr lang="zh-CN" altLang="en-US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插件加载数据并导入分布式表中</a:t>
            </a:r>
            <a:endParaRPr lang="zh-CN" altLang="en-US" sz="14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19" name="组合 18"/>
          <p:cNvGrpSpPr/>
          <p:nvPr>
            <p:custDataLst>
              <p:tags r:id="rId4"/>
            </p:custDataLst>
          </p:nvPr>
        </p:nvGrpSpPr>
        <p:grpSpPr>
          <a:xfrm>
            <a:off x="1026160" y="3846830"/>
            <a:ext cx="6649720" cy="1350008"/>
            <a:chOff x="380999" y="3059062"/>
            <a:chExt cx="6260191" cy="837333"/>
          </a:xfrm>
        </p:grpSpPr>
        <p:sp>
          <p:nvSpPr>
            <p:cNvPr id="20" name="文本框 19"/>
            <p:cNvSpPr txBox="1"/>
            <p:nvPr>
              <p:custDataLst>
                <p:tags r:id="rId5"/>
              </p:custDataLst>
            </p:nvPr>
          </p:nvSpPr>
          <p:spPr>
            <a:xfrm>
              <a:off x="391996" y="3115383"/>
              <a:ext cx="4777662" cy="724692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wrap="square">
              <a:spAutoFit/>
            </a:bodyPr>
            <a:lstStyle/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tb </a:t>
              </a:r>
              <a:r>
                <a:rPr lang="en-US" altLang="zh-CN" sz="1400" b="0" dirty="0">
                  <a:solidFill>
                    <a:srgbClr val="FF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=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odbc</a:t>
              </a:r>
              <a:r>
                <a:rPr lang="en-US" altLang="zh-CN" sz="1400" b="0" dirty="0">
                  <a:solidFill>
                    <a:srgbClr val="FF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::</a:t>
              </a:r>
              <a:r>
                <a:rPr lang="en-US" altLang="zh-CN" sz="1400" b="1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query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(conn1,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"SELECT * FROM </a:t>
              </a:r>
              <a:r>
                <a:rPr lang="en-US" altLang="zh-CN" sz="1400" b="0" dirty="0" err="1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mysqldb.snapshot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WHERE Dates = '2024-01-01'"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)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dfsTable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0" dirty="0">
                  <a:solidFill>
                    <a:srgbClr val="FF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=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400" b="1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loadTable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(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"</a:t>
              </a:r>
              <a:r>
                <a:rPr lang="en-US" altLang="zh-CN" sz="1400" b="0" dirty="0" err="1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dfs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://Level2DB"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, 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"</a:t>
              </a:r>
              <a:r>
                <a:rPr lang="en-US" altLang="zh-CN" sz="1400" b="0" dirty="0" err="1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snapshot_same</a:t>
              </a:r>
              <a:r>
                <a:rPr lang="en-US" altLang="zh-CN" sz="1400" b="0" dirty="0">
                  <a:solidFill>
                    <a:srgbClr val="A31515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"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)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  <a:buNone/>
              </a:pPr>
              <a:r>
                <a:rPr lang="en-US" altLang="zh-CN" sz="1400" b="1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tableInsert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(</a:t>
              </a: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dfsTable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, tb)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</a:pPr>
              <a:r>
                <a:rPr lang="en-US" altLang="zh-CN" sz="1400" b="0" dirty="0" err="1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odbc</a:t>
              </a:r>
              <a:r>
                <a:rPr lang="en-US" altLang="zh-CN" sz="1400" b="0" dirty="0">
                  <a:solidFill>
                    <a:srgbClr val="FF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::</a:t>
              </a:r>
              <a:r>
                <a:rPr lang="en-US" altLang="zh-CN" sz="1400" b="1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close</a:t>
              </a:r>
              <a:r>
                <a:rPr lang="en-US" altLang="zh-CN" sz="1400" b="0" dirty="0">
                  <a:solidFill>
                    <a:srgbClr val="000000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(conn1)</a:t>
              </a:r>
              <a:endPara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sp>
          <p:nvSpPr>
            <p:cNvPr id="21" name="矩形 40"/>
            <p:cNvSpPr/>
            <p:nvPr>
              <p:custDataLst>
                <p:tags r:id="rId6"/>
              </p:custDataLst>
            </p:nvPr>
          </p:nvSpPr>
          <p:spPr>
            <a:xfrm>
              <a:off x="380999" y="3059062"/>
              <a:ext cx="6260191" cy="837333"/>
            </a:xfrm>
            <a:custGeom>
              <a:avLst/>
              <a:gdLst>
                <a:gd name="connsiteX0" fmla="*/ 0 w 4426681"/>
                <a:gd name="connsiteY0" fmla="*/ 0 h 1458063"/>
                <a:gd name="connsiteX1" fmla="*/ 4426681 w 4426681"/>
                <a:gd name="connsiteY1" fmla="*/ 0 h 1458063"/>
                <a:gd name="connsiteX2" fmla="*/ 4426681 w 4426681"/>
                <a:gd name="connsiteY2" fmla="*/ 1458063 h 1458063"/>
                <a:gd name="connsiteX3" fmla="*/ 0 w 4426681"/>
                <a:gd name="connsiteY3" fmla="*/ 1458063 h 1458063"/>
                <a:gd name="connsiteX4" fmla="*/ 0 w 4426681"/>
                <a:gd name="connsiteY4" fmla="*/ 0 h 1458063"/>
                <a:gd name="connsiteX0-1" fmla="*/ 0 w 4426681"/>
                <a:gd name="connsiteY0-2" fmla="*/ 0 h 1467117"/>
                <a:gd name="connsiteX1-3" fmla="*/ 4426681 w 4426681"/>
                <a:gd name="connsiteY1-4" fmla="*/ 0 h 1467117"/>
                <a:gd name="connsiteX2-5" fmla="*/ 4417628 w 4426681"/>
                <a:gd name="connsiteY2-6" fmla="*/ 1467117 h 1467117"/>
                <a:gd name="connsiteX3-7" fmla="*/ 0 w 4426681"/>
                <a:gd name="connsiteY3-8" fmla="*/ 1458063 h 1467117"/>
                <a:gd name="connsiteX4-9" fmla="*/ 0 w 4426681"/>
                <a:gd name="connsiteY4-10" fmla="*/ 0 h 146711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4426681" h="1467117">
                  <a:moveTo>
                    <a:pt x="0" y="0"/>
                  </a:moveTo>
                  <a:lnTo>
                    <a:pt x="4426681" y="0"/>
                  </a:lnTo>
                  <a:cubicBezTo>
                    <a:pt x="4423663" y="489039"/>
                    <a:pt x="4420646" y="978078"/>
                    <a:pt x="4417628" y="1467117"/>
                  </a:cubicBezTo>
                  <a:lnTo>
                    <a:pt x="0" y="145806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mpd="dbl">
              <a:gradFill>
                <a:gsLst>
                  <a:gs pos="0">
                    <a:schemeClr val="accent1">
                      <a:lumMod val="1000"/>
                      <a:lumOff val="99000"/>
                    </a:schemeClr>
                  </a:gs>
                  <a:gs pos="89000">
                    <a:srgbClr val="0D42D3"/>
                  </a:gs>
                  <a:gs pos="0">
                    <a:schemeClr val="accent1">
                      <a:lumMod val="45000"/>
                      <a:lumOff val="55000"/>
                    </a:schemeClr>
                  </a:gs>
                </a:gsLst>
                <a:lin ang="20580000" scaled="1"/>
              </a:gradFill>
              <a:prstDash val="solid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阿里巴巴普惠体 3.0 55 Regular" panose="00020600040101010101" charset="-122"/>
              </a:endParaRPr>
            </a:p>
          </p:txBody>
        </p:sp>
      </p:grpSp>
      <p:sp>
        <p:nvSpPr>
          <p:cNvPr id="24" name="文本框 23"/>
          <p:cNvSpPr txBox="1"/>
          <p:nvPr>
            <p:custDataLst>
              <p:tags r:id="rId7"/>
            </p:custDataLst>
          </p:nvPr>
        </p:nvSpPr>
        <p:spPr>
          <a:xfrm>
            <a:off x="922192" y="5340657"/>
            <a:ext cx="3048000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l">
              <a:spcBef>
                <a:spcPts val="750"/>
              </a:spcBef>
            </a:pP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通过 </a:t>
            </a:r>
            <a:r>
              <a:rPr lang="en-US" altLang="zh-CN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ODBC </a:t>
            </a: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插件将数据写入 </a:t>
            </a:r>
            <a:r>
              <a:rPr lang="en-US" altLang="zh-CN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</a:t>
            </a:r>
            <a:endParaRPr lang="en-US" altLang="zh-CN" sz="1400" b="0" i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6" name="矩形 40"/>
          <p:cNvSpPr/>
          <p:nvPr/>
        </p:nvSpPr>
        <p:spPr>
          <a:xfrm>
            <a:off x="1026160" y="5668645"/>
            <a:ext cx="6649720" cy="671830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047750" y="5747385"/>
            <a:ext cx="6487795" cy="514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 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..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id,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take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now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(),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time,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rand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..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100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value)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odbc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::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append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(conn1, t,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ddbtable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true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65530" y="194310"/>
            <a:ext cx="6673215" cy="5416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buNone/>
            </a:pP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ODBC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插件导入数据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  <a:p>
            <a:pPr>
              <a:buNone/>
            </a:pP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94080" y="1049020"/>
            <a:ext cx="5283835" cy="9220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i="0" dirty="0" err="1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DataX</a:t>
            </a:r>
            <a:r>
              <a:rPr lang="en-US" altLang="zh-CN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是阿里巴巴集团内部广泛使用的离线数据同步工具，采用 </a:t>
            </a:r>
            <a:r>
              <a:rPr lang="en-US" altLang="zh-CN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Framework + plugin </a:t>
            </a:r>
            <a:r>
              <a:rPr lang="zh-CN" altLang="en-US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架构构建。</a:t>
            </a:r>
            <a:endParaRPr lang="zh-CN" altLang="en-US" i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154078" y="5187757"/>
            <a:ext cx="5918829" cy="3371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hlinkClick r:id="rId1"/>
              </a:rPr>
              <a:t>基于 </a:t>
            </a:r>
            <a:r>
              <a:rPr lang="en-US" altLang="zh-CN" sz="1600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hlinkClick r:id="rId1"/>
              </a:rPr>
              <a:t>DataX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hlinkClick r:id="rId1"/>
              </a:rPr>
              <a:t> 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hlinkClick r:id="rId1"/>
              </a:rPr>
              <a:t>的 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hlinkClick r:id="rId1"/>
              </a:rPr>
              <a:t>DolphinDB 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hlinkClick r:id="rId1"/>
              </a:rPr>
              <a:t>数据导入工具</a:t>
            </a:r>
            <a:endParaRPr lang="zh-CN" altLang="en-US" sz="16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hlinkClick r:id="rId1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89623" y="5200787"/>
            <a:ext cx="1782458" cy="33718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>
              <a:buFont typeface="阿里巴巴普惠体 3.0 55 Regular" panose="00020600040101010101" charset="-122"/>
              <a:buNone/>
            </a:pPr>
            <a:r>
              <a:rPr lang="en-US" altLang="zh-CN" sz="1600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DataX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教程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endParaRPr lang="en-US" altLang="zh-CN" sz="16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65530" y="194310"/>
            <a:ext cx="6673215" cy="5416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buNone/>
            </a:pP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ODBC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插件导入导出数据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  <a:p>
            <a:pPr>
              <a:buNone/>
            </a:pP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720" y="2640330"/>
            <a:ext cx="5415915" cy="1682115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6482080" y="1171575"/>
            <a:ext cx="5309235" cy="583565"/>
          </a:xfrm>
          <a:prstGeom prst="rect">
            <a:avLst/>
          </a:prstGeom>
        </p:spPr>
        <p:txBody>
          <a:bodyPr wrap="square">
            <a:spAutoFit/>
          </a:bodyPr>
          <a:p>
            <a:pPr indent="0" algn="l" fontAlgn="auto">
              <a:lnSpc>
                <a:spcPct val="100000"/>
              </a:lnSpc>
              <a:buClrTx/>
              <a:buSzTx/>
              <a:buFontTx/>
            </a:pPr>
            <a:r>
              <a:rPr lang="zh-CN" altLang="en-US" sz="1600" b="0" i="0" dirty="0" err="1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数据迁移</a:t>
            </a:r>
            <a:r>
              <a:rPr lang="en-US" altLang="zh-CN" sz="1600" b="0" i="0" dirty="0" err="1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需要配置 DataX 的 JSON 文件，主要包括 reader、writer 和 setting 三个部分</a:t>
            </a:r>
            <a:r>
              <a:rPr lang="zh-CN" altLang="en-US" sz="1600" b="0" i="0" dirty="0" err="1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</a:t>
            </a:r>
            <a:endParaRPr lang="zh-CN" altLang="en-US" sz="1600" b="0" i="0" dirty="0" err="1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584315" y="2009140"/>
            <a:ext cx="5207000" cy="417703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 anchor="t">
            <a:spAutoFit/>
          </a:bodyPr>
          <a:p>
            <a:pPr marR="0" indent="0" algn="just" defTabSz="914400" rtl="0" fontAlgn="auto">
              <a:lnSpc>
                <a:spcPts val="114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anose="020B0609020204030204" charset="0"/>
                <a:ea typeface="Noto Sans S Chinese Regular" panose="020B0500000000000000" pitchFamily="34" charset="-128"/>
                <a:cs typeface="Consolas" panose="020B0609020204030204" charset="0"/>
              </a:rPr>
              <a:t>"writer": {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olas" panose="020B0609020204030204" charset="0"/>
              <a:ea typeface="Noto Sans S Chinese Regular" panose="020B0500000000000000" pitchFamily="34" charset="-128"/>
              <a:cs typeface="Consolas" panose="020B0609020204030204" charset="0"/>
            </a:endParaRPr>
          </a:p>
          <a:p>
            <a:pPr marR="0" indent="0" algn="just" defTabSz="914400" rtl="0" fontAlgn="auto">
              <a:lnSpc>
                <a:spcPts val="114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anose="020B0609020204030204" charset="0"/>
                <a:ea typeface="Noto Sans S Chinese Regular" panose="020B0500000000000000" pitchFamily="34" charset="-128"/>
                <a:cs typeface="Consolas" panose="020B0609020204030204" charset="0"/>
              </a:rPr>
              <a:t>  "name": "dolphindbwriter",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olas" panose="020B0609020204030204" charset="0"/>
              <a:ea typeface="Noto Sans S Chinese Regular" panose="020B0500000000000000" pitchFamily="34" charset="-128"/>
              <a:cs typeface="Consolas" panose="020B0609020204030204" charset="0"/>
            </a:endParaRPr>
          </a:p>
          <a:p>
            <a:pPr marR="0" indent="0" algn="just" defTabSz="914400" rtl="0" fontAlgn="auto">
              <a:lnSpc>
                <a:spcPts val="114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anose="020B0609020204030204" charset="0"/>
                <a:ea typeface="Noto Sans S Chinese Regular" panose="020B0500000000000000" pitchFamily="34" charset="-128"/>
                <a:cs typeface="Consolas" panose="020B0609020204030204" charset="0"/>
              </a:rPr>
              <a:t>  "parameter": {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olas" panose="020B0609020204030204" charset="0"/>
              <a:ea typeface="Noto Sans S Chinese Regular" panose="020B0500000000000000" pitchFamily="34" charset="-128"/>
              <a:cs typeface="Consolas" panose="020B0609020204030204" charset="0"/>
            </a:endParaRPr>
          </a:p>
          <a:p>
            <a:pPr marR="0" indent="0" algn="just" defTabSz="914400" rtl="0" fontAlgn="auto">
              <a:lnSpc>
                <a:spcPts val="114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anose="020B0609020204030204" charset="0"/>
                <a:ea typeface="Noto Sans S Chinese Regular" panose="020B0500000000000000" pitchFamily="34" charset="-128"/>
                <a:cs typeface="Consolas" panose="020B0609020204030204" charset="0"/>
              </a:rPr>
              <a:t>      "userId": "admin",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olas" panose="020B0609020204030204" charset="0"/>
              <a:ea typeface="Noto Sans S Chinese Regular" panose="020B0500000000000000" pitchFamily="34" charset="-128"/>
              <a:cs typeface="Consolas" panose="020B0609020204030204" charset="0"/>
            </a:endParaRPr>
          </a:p>
          <a:p>
            <a:pPr marR="0" indent="0" algn="just" defTabSz="914400" rtl="0" fontAlgn="auto">
              <a:lnSpc>
                <a:spcPts val="114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anose="020B0609020204030204" charset="0"/>
                <a:ea typeface="Noto Sans S Chinese Regular" panose="020B0500000000000000" pitchFamily="34" charset="-128"/>
                <a:cs typeface="Consolas" panose="020B0609020204030204" charset="0"/>
              </a:rPr>
              <a:t>      "pwd": "123456",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olas" panose="020B0609020204030204" charset="0"/>
              <a:ea typeface="Noto Sans S Chinese Regular" panose="020B0500000000000000" pitchFamily="34" charset="-128"/>
              <a:cs typeface="Consolas" panose="020B0609020204030204" charset="0"/>
            </a:endParaRPr>
          </a:p>
          <a:p>
            <a:pPr marR="0" indent="0" algn="just" defTabSz="914400" rtl="0" fontAlgn="auto">
              <a:lnSpc>
                <a:spcPts val="114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anose="020B0609020204030204" charset="0"/>
                <a:ea typeface="Noto Sans S Chinese Regular" panose="020B0500000000000000" pitchFamily="34" charset="-128"/>
                <a:cs typeface="Consolas" panose="020B0609020204030204" charset="0"/>
              </a:rPr>
              <a:t>      "host": "127.0.0.1",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olas" panose="020B0609020204030204" charset="0"/>
              <a:ea typeface="Noto Sans S Chinese Regular" panose="020B0500000000000000" pitchFamily="34" charset="-128"/>
              <a:cs typeface="Consolas" panose="020B0609020204030204" charset="0"/>
            </a:endParaRPr>
          </a:p>
          <a:p>
            <a:pPr marR="0" indent="0" algn="just" defTabSz="914400" rtl="0" fontAlgn="auto">
              <a:lnSpc>
                <a:spcPts val="114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anose="020B0609020204030204" charset="0"/>
                <a:ea typeface="Noto Sans S Chinese Regular" panose="020B0500000000000000" pitchFamily="34" charset="-128"/>
                <a:cs typeface="Consolas" panose="020B0609020204030204" charset="0"/>
              </a:rPr>
              <a:t>      "port": 8848,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olas" panose="020B0609020204030204" charset="0"/>
              <a:ea typeface="Noto Sans S Chinese Regular" panose="020B0500000000000000" pitchFamily="34" charset="-128"/>
              <a:cs typeface="Consolas" panose="020B0609020204030204" charset="0"/>
            </a:endParaRPr>
          </a:p>
          <a:p>
            <a:pPr marR="0" indent="0" algn="just" defTabSz="914400" rtl="0" fontAlgn="auto">
              <a:lnSpc>
                <a:spcPts val="114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anose="020B0609020204030204" charset="0"/>
                <a:ea typeface="Noto Sans S Chinese Regular" panose="020B0500000000000000" pitchFamily="34" charset="-128"/>
                <a:cs typeface="Consolas" panose="020B0609020204030204" charset="0"/>
              </a:rPr>
              <a:t>      "dbPath": "dfs://demo",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olas" panose="020B0609020204030204" charset="0"/>
              <a:ea typeface="Noto Sans S Chinese Regular" panose="020B0500000000000000" pitchFamily="34" charset="-128"/>
              <a:cs typeface="Consolas" panose="020B0609020204030204" charset="0"/>
            </a:endParaRPr>
          </a:p>
          <a:p>
            <a:pPr marR="0" indent="0" algn="just" defTabSz="914400" rtl="0" fontAlgn="auto">
              <a:lnSpc>
                <a:spcPts val="114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anose="020B0609020204030204" charset="0"/>
                <a:ea typeface="Noto Sans S Chinese Regular" panose="020B0500000000000000" pitchFamily="34" charset="-128"/>
                <a:cs typeface="Consolas" panose="020B0609020204030204" charset="0"/>
              </a:rPr>
              <a:t>      "tableName": "test",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olas" panose="020B0609020204030204" charset="0"/>
              <a:ea typeface="Noto Sans S Chinese Regular" panose="020B0500000000000000" pitchFamily="34" charset="-128"/>
              <a:cs typeface="Consolas" panose="020B0609020204030204" charset="0"/>
            </a:endParaRPr>
          </a:p>
          <a:p>
            <a:pPr marR="0" indent="0" algn="just" defTabSz="914400" rtl="0" fontAlgn="auto">
              <a:lnSpc>
                <a:spcPts val="114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anose="020B0609020204030204" charset="0"/>
                <a:ea typeface="Noto Sans S Chinese Regular" panose="020B0500000000000000" pitchFamily="34" charset="-128"/>
                <a:cs typeface="Consolas" panose="020B0609020204030204" charset="0"/>
              </a:rPr>
              <a:t>      "batchSize": 10000,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olas" panose="020B0609020204030204" charset="0"/>
              <a:ea typeface="Noto Sans S Chinese Regular" panose="020B0500000000000000" pitchFamily="34" charset="-128"/>
              <a:cs typeface="Consolas" panose="020B0609020204030204" charset="0"/>
            </a:endParaRPr>
          </a:p>
          <a:p>
            <a:pPr marR="0" indent="0" algn="just" defTabSz="914400" rtl="0" fontAlgn="auto">
              <a:lnSpc>
                <a:spcPts val="114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anose="020B0609020204030204" charset="0"/>
                <a:ea typeface="Noto Sans S Chinese Regular" panose="020B0500000000000000" pitchFamily="34" charset="-128"/>
                <a:cs typeface="Consolas" panose="020B0609020204030204" charset="0"/>
              </a:rPr>
              <a:t>      "table": [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olas" panose="020B0609020204030204" charset="0"/>
              <a:ea typeface="Noto Sans S Chinese Regular" panose="020B0500000000000000" pitchFamily="34" charset="-128"/>
              <a:cs typeface="Consolas" panose="020B0609020204030204" charset="0"/>
            </a:endParaRPr>
          </a:p>
          <a:p>
            <a:pPr marR="0" indent="0" algn="just" defTabSz="914400" rtl="0" fontAlgn="auto">
              <a:lnSpc>
                <a:spcPts val="114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anose="020B0609020204030204" charset="0"/>
                <a:ea typeface="Noto Sans S Chinese Regular" panose="020B0500000000000000" pitchFamily="34" charset="-128"/>
                <a:cs typeface="Consolas" panose="020B0609020204030204" charset="0"/>
              </a:rPr>
              <a:t>            {"type":"DT_TIMESTAMP","name":"time"},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olas" panose="020B0609020204030204" charset="0"/>
              <a:ea typeface="Noto Sans S Chinese Regular" panose="020B0500000000000000" pitchFamily="34" charset="-128"/>
              <a:cs typeface="Consolas" panose="020B0609020204030204" charset="0"/>
            </a:endParaRPr>
          </a:p>
          <a:p>
            <a:pPr marR="0" indent="0" algn="just" defTabSz="914400" rtl="0" fontAlgn="auto">
              <a:lnSpc>
                <a:spcPts val="114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anose="020B0609020204030204" charset="0"/>
                <a:ea typeface="Noto Sans S Chinese Regular" panose="020B0500000000000000" pitchFamily="34" charset="-128"/>
                <a:cs typeface="Consolas" panose="020B0609020204030204" charset="0"/>
              </a:rPr>
              <a:t>            {"type":"DT_SYMBOL","name":"customerId"},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olas" panose="020B0609020204030204" charset="0"/>
              <a:ea typeface="Noto Sans S Chinese Regular" panose="020B0500000000000000" pitchFamily="34" charset="-128"/>
              <a:cs typeface="Consolas" panose="020B0609020204030204" charset="0"/>
            </a:endParaRPr>
          </a:p>
          <a:p>
            <a:pPr marR="0" indent="0" algn="just" defTabSz="914400" rtl="0" fontAlgn="auto">
              <a:lnSpc>
                <a:spcPts val="114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anose="020B0609020204030204" charset="0"/>
                <a:ea typeface="Noto Sans S Chinese Regular" panose="020B0500000000000000" pitchFamily="34" charset="-128"/>
                <a:cs typeface="Consolas" panose="020B0609020204030204" charset="0"/>
              </a:rPr>
              <a:t>            {"type":"DT_INT","name":"temp"},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olas" panose="020B0609020204030204" charset="0"/>
              <a:ea typeface="Noto Sans S Chinese Regular" panose="020B0500000000000000" pitchFamily="34" charset="-128"/>
              <a:cs typeface="Consolas" panose="020B0609020204030204" charset="0"/>
            </a:endParaRPr>
          </a:p>
          <a:p>
            <a:pPr marR="0" indent="0" algn="just" defTabSz="914400" rtl="0" fontAlgn="auto">
              <a:lnSpc>
                <a:spcPts val="114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anose="020B0609020204030204" charset="0"/>
                <a:ea typeface="Noto Sans S Chinese Regular" panose="020B0500000000000000" pitchFamily="34" charset="-128"/>
                <a:cs typeface="Consolas" panose="020B0609020204030204" charset="0"/>
              </a:rPr>
              <a:t>            {"type":"DT_FLOAT","name":"amp"}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olas" panose="020B0609020204030204" charset="0"/>
              <a:ea typeface="Noto Sans S Chinese Regular" panose="020B0500000000000000" pitchFamily="34" charset="-128"/>
              <a:cs typeface="Consolas" panose="020B0609020204030204" charset="0"/>
            </a:endParaRPr>
          </a:p>
          <a:p>
            <a:pPr marR="0" indent="0" algn="just" defTabSz="914400" rtl="0" fontAlgn="auto">
              <a:lnSpc>
                <a:spcPts val="114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anose="020B0609020204030204" charset="0"/>
                <a:ea typeface="Noto Sans S Chinese Regular" panose="020B0500000000000000" pitchFamily="34" charset="-128"/>
                <a:cs typeface="Consolas" panose="020B0609020204030204" charset="0"/>
              </a:rPr>
              <a:t>        ]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olas" panose="020B0609020204030204" charset="0"/>
              <a:ea typeface="Noto Sans S Chinese Regular" panose="020B0500000000000000" pitchFamily="34" charset="-128"/>
              <a:cs typeface="Consolas" panose="020B0609020204030204" charset="0"/>
            </a:endParaRPr>
          </a:p>
          <a:p>
            <a:pPr marR="0" indent="0" algn="just" defTabSz="914400" rtl="0" fontAlgn="auto">
              <a:lnSpc>
                <a:spcPts val="114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anose="020B0609020204030204" charset="0"/>
                <a:ea typeface="Noto Sans S Chinese Regular" panose="020B0500000000000000" pitchFamily="34" charset="-128"/>
                <a:cs typeface="Consolas" panose="020B0609020204030204" charset="0"/>
              </a:rPr>
              <a:t>    }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olas" panose="020B0609020204030204" charset="0"/>
              <a:ea typeface="Noto Sans S Chinese Regular" panose="020B0500000000000000" pitchFamily="34" charset="-128"/>
              <a:cs typeface="Consolas" panose="020B0609020204030204" charset="0"/>
            </a:endParaRPr>
          </a:p>
          <a:p>
            <a:pPr marR="0" indent="0" algn="just" defTabSz="914400" rtl="0" fontAlgn="auto">
              <a:lnSpc>
                <a:spcPts val="114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anose="020B0609020204030204" charset="0"/>
                <a:ea typeface="Noto Sans S Chinese Regular" panose="020B0500000000000000" pitchFamily="34" charset="-128"/>
                <a:cs typeface="Consolas" panose="020B0609020204030204" charset="0"/>
              </a:rPr>
              <a:t>}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nsolas" panose="020B0609020204030204" charset="0"/>
              <a:ea typeface="Noto Sans S Chinese Regular" panose="020B0500000000000000" pitchFamily="34" charset="-128"/>
              <a:cs typeface="Consolas" panose="020B0609020204030204" charset="0"/>
            </a:endParaRPr>
          </a:p>
        </p:txBody>
      </p:sp>
      <p:sp>
        <p:nvSpPr>
          <p:cNvPr id="27" name="矩形 40"/>
          <p:cNvSpPr/>
          <p:nvPr/>
        </p:nvSpPr>
        <p:spPr>
          <a:xfrm>
            <a:off x="6584315" y="1834515"/>
            <a:ext cx="5207000" cy="4351020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04</a:t>
            </a:r>
            <a:endParaRPr lang="en-US" altLang="zh-CN" sz="4400" i="1" u="sng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58720" y="3187700"/>
            <a:ext cx="6458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dirty="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消息中间件</a:t>
            </a:r>
            <a:endParaRPr lang="zh-CN" altLang="en-US" sz="5400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前言"/>
          <p:cNvSpPr>
            <a:spLocks noChangeArrowheads="1"/>
          </p:cNvSpPr>
          <p:nvPr/>
        </p:nvSpPr>
        <p:spPr bwMode="auto">
          <a:xfrm>
            <a:off x="889635" y="51893"/>
            <a:ext cx="2260971" cy="492434"/>
          </a:xfrm>
          <a:prstGeom prst="rect">
            <a:avLst/>
          </a:prstGeom>
          <a:noFill/>
          <a:ln>
            <a:noFill/>
          </a:ln>
        </p:spPr>
        <p:txBody>
          <a:bodyPr wrap="square" lIns="121912" tIns="60956" rIns="121912" bIns="6095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rgbClr val="022EA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消息中间件</a:t>
            </a:r>
            <a:endParaRPr lang="zh-CN" altLang="en-US" sz="2400" b="1" dirty="0">
              <a:solidFill>
                <a:srgbClr val="022EA6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22325" y="1012825"/>
            <a:ext cx="10488930" cy="8299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 algn="ctr" fontAlgn="auto">
              <a:lnSpc>
                <a:spcPct val="150000"/>
              </a:lnSpc>
            </a:pPr>
            <a:r>
              <a:rPr lang="zh-CN" altLang="en-US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消息中间件可以将不同来源、不同格式的数据汇集到一起，为后续的数据处理和分析提供便利。</a:t>
            </a:r>
            <a:endParaRPr lang="zh-CN" altLang="en-US" sz="1600" b="0" i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algn="ctr" fontAlgn="auto">
              <a:lnSpc>
                <a:spcPct val="150000"/>
              </a:lnSpc>
            </a:pPr>
            <a:r>
              <a:rPr lang="en-US" altLang="zh-CN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提供了 </a:t>
            </a:r>
            <a:r>
              <a:rPr lang="en-US" altLang="zh-CN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Kafka</a:t>
            </a:r>
            <a:r>
              <a:rPr lang="zh-CN" altLang="en-US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、</a:t>
            </a:r>
            <a:r>
              <a:rPr lang="en-US" altLang="zh-CN" sz="1600" b="0" i="0" dirty="0" err="1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Plusar</a:t>
            </a:r>
            <a:r>
              <a:rPr lang="zh-CN" altLang="en-US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、</a:t>
            </a:r>
            <a:r>
              <a:rPr lang="en-US" altLang="zh-CN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ActiveMQ</a:t>
            </a:r>
            <a:r>
              <a:rPr lang="zh-CN" altLang="en-US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、</a:t>
            </a:r>
            <a:r>
              <a:rPr lang="en-US" altLang="zh-CN" sz="1600" b="0" i="0" dirty="0" err="1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ZeroMQ</a:t>
            </a:r>
            <a:r>
              <a:rPr lang="en-US" altLang="zh-CN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6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等消息中间件的插件。</a:t>
            </a:r>
            <a:endParaRPr lang="zh-CN" altLang="en-US" sz="1600" b="0" i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12" name="图片 11" descr="图示, 形状&#10;&#10;AI 生成的内容可能不正确。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851" y="2312100"/>
            <a:ext cx="6736904" cy="336797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8098155" y="3150268"/>
            <a:ext cx="3213100" cy="169164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 fontAlgn="auto"/>
            <a:r>
              <a:rPr lang="en-US" altLang="zh-CN" sz="1400" b="1" dirty="0">
                <a:solidFill>
                  <a:srgbClr val="022EA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Topic</a:t>
            </a:r>
            <a:r>
              <a:rPr lang="en-US" altLang="zh-CN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是消息的逻辑分类，类似 于数据库中的表，起到管理数据的作用。</a:t>
            </a:r>
            <a:br>
              <a:rPr lang="zh-CN" altLang="en-US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</a:br>
            <a:endParaRPr lang="en-US" altLang="zh-CN" sz="10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/>
            <a:r>
              <a:rPr lang="en-US" altLang="zh-CN" sz="1400" b="1" dirty="0">
                <a:solidFill>
                  <a:srgbClr val="022EA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Producer</a:t>
            </a:r>
            <a:r>
              <a:rPr lang="en-US" altLang="zh-CN" sz="1400" dirty="0">
                <a:solidFill>
                  <a:srgbClr val="022EA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是消息的发布者，它们将消息发送到 </a:t>
            </a:r>
            <a:r>
              <a:rPr lang="en-US" altLang="zh-CN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Kafka </a:t>
            </a:r>
            <a:r>
              <a:rPr lang="zh-CN" altLang="en-US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 </a:t>
            </a:r>
            <a:r>
              <a:rPr lang="en-US" altLang="zh-CN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Topic </a:t>
            </a:r>
            <a:r>
              <a:rPr lang="zh-CN" altLang="en-US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中。</a:t>
            </a:r>
            <a:br>
              <a:rPr lang="zh-CN" altLang="en-US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</a:br>
            <a:endParaRPr lang="en-US" altLang="zh-CN" sz="10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/>
            <a:r>
              <a:rPr lang="en-US" altLang="zh-CN" sz="1400" b="1" dirty="0">
                <a:solidFill>
                  <a:srgbClr val="022EA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Consumer</a:t>
            </a:r>
            <a:r>
              <a:rPr lang="en-US" altLang="zh-CN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是消息的读取和消费者，订阅消费 </a:t>
            </a:r>
            <a:r>
              <a:rPr lang="en-US" altLang="zh-CN" sz="1400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kafka</a:t>
            </a:r>
            <a:r>
              <a:rPr lang="en-US" altLang="zh-CN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Topic </a:t>
            </a:r>
            <a:r>
              <a:rPr lang="zh-CN" altLang="en-US" sz="14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中的消息</a:t>
            </a:r>
            <a:endParaRPr lang="zh-CN" altLang="en-US" sz="14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534160" y="5846722"/>
            <a:ext cx="6096000" cy="276999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/>
            <a:r>
              <a:rPr lang="en-US" altLang="zh-CN" sz="1200" b="0" i="0" dirty="0">
                <a:solidFill>
                  <a:srgbClr val="505258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Kafka </a:t>
            </a:r>
            <a:r>
              <a:rPr lang="zh-CN" altLang="en-US" sz="1200" b="0" i="0" dirty="0">
                <a:solidFill>
                  <a:srgbClr val="505258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发布</a:t>
            </a:r>
            <a:r>
              <a:rPr lang="en-US" altLang="zh-CN" sz="1200" b="0" i="0" dirty="0">
                <a:solidFill>
                  <a:srgbClr val="505258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</a:t>
            </a:r>
            <a:r>
              <a:rPr lang="zh-CN" altLang="en-US" sz="1200" b="0" i="0" dirty="0">
                <a:solidFill>
                  <a:srgbClr val="505258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订阅架构图</a:t>
            </a:r>
            <a:endParaRPr lang="zh-CN" altLang="en-US" sz="12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前言"/>
          <p:cNvSpPr>
            <a:spLocks noChangeArrowheads="1"/>
          </p:cNvSpPr>
          <p:nvPr/>
        </p:nvSpPr>
        <p:spPr bwMode="auto">
          <a:xfrm>
            <a:off x="889635" y="52070"/>
            <a:ext cx="4021455" cy="489585"/>
          </a:xfrm>
          <a:prstGeom prst="rect">
            <a:avLst/>
          </a:prstGeom>
          <a:noFill/>
          <a:ln>
            <a:noFill/>
          </a:ln>
        </p:spPr>
        <p:txBody>
          <a:bodyPr wrap="square" lIns="121912" tIns="60956" rIns="121912" bIns="6095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rgbClr val="022EA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通过</a:t>
            </a:r>
            <a:r>
              <a:rPr lang="en-US" altLang="zh-CN" sz="2400" b="1" dirty="0">
                <a:solidFill>
                  <a:srgbClr val="022EA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 kafka </a:t>
            </a:r>
            <a:r>
              <a:rPr lang="zh-CN" altLang="en-US" sz="2400" b="1" dirty="0">
                <a:solidFill>
                  <a:srgbClr val="022EA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插件导入数据</a:t>
            </a:r>
            <a:endParaRPr lang="zh-CN" altLang="en-US" sz="2400" b="1" dirty="0">
              <a:solidFill>
                <a:srgbClr val="022EA6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09370" y="1419225"/>
            <a:ext cx="9572625" cy="4019550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前言"/>
          <p:cNvSpPr>
            <a:spLocks noChangeArrowheads="1"/>
          </p:cNvSpPr>
          <p:nvPr/>
        </p:nvSpPr>
        <p:spPr bwMode="auto">
          <a:xfrm>
            <a:off x="889635" y="52070"/>
            <a:ext cx="4021455" cy="489585"/>
          </a:xfrm>
          <a:prstGeom prst="rect">
            <a:avLst/>
          </a:prstGeom>
          <a:noFill/>
          <a:ln>
            <a:noFill/>
          </a:ln>
        </p:spPr>
        <p:txBody>
          <a:bodyPr wrap="square" lIns="121912" tIns="60956" rIns="121912" bIns="6095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rgbClr val="022EA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通过</a:t>
            </a:r>
            <a:r>
              <a:rPr lang="en-US" altLang="zh-CN" sz="2400" b="1" dirty="0">
                <a:solidFill>
                  <a:srgbClr val="022EA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 kafka </a:t>
            </a:r>
            <a:r>
              <a:rPr lang="zh-CN" altLang="en-US" sz="2400" b="1" dirty="0">
                <a:solidFill>
                  <a:srgbClr val="022EA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插件导入数据</a:t>
            </a:r>
            <a:endParaRPr lang="zh-CN" altLang="en-US" sz="2400" b="1" dirty="0">
              <a:solidFill>
                <a:srgbClr val="022EA6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21744" y="1009616"/>
            <a:ext cx="1781175" cy="3371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>
              <a:buFont typeface="阿里巴巴普惠体 3.0 55 Regular" panose="00020600040101010101" charset="-122"/>
              <a:buNone/>
            </a:pPr>
            <a:r>
              <a:rPr lang="en-US" altLang="zh-CN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Kafka </a:t>
            </a:r>
            <a:r>
              <a:rPr lang="zh-CN" altLang="en-US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插件下载</a:t>
            </a:r>
            <a:endParaRPr lang="zh-CN" altLang="en-US" sz="1600" b="1" i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78840" y="1542098"/>
            <a:ext cx="4679315" cy="18148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installPlugin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kafka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loadPlugin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kafka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//output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 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functiondef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&lt;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SystemFunc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&gt;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'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kafka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::producer'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 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functiondef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&lt;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SystemFunc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&gt;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'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kafka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::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getJobStat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'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 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functiondef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&lt;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SystemFunc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&gt;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'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kafka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::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getProducerTime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'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 dirty="0">
                <a:solidFill>
                  <a:srgbClr val="CD3131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......</a:t>
            </a:r>
            <a:endParaRPr lang="en-US" altLang="zh-CN" sz="1400" b="0" dirty="0">
              <a:solidFill>
                <a:srgbClr val="CD3131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9" name="矩形 40"/>
          <p:cNvSpPr/>
          <p:nvPr/>
        </p:nvSpPr>
        <p:spPr>
          <a:xfrm>
            <a:off x="878840" y="1463040"/>
            <a:ext cx="4885690" cy="1972945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76096" y="3548334"/>
            <a:ext cx="4364529" cy="3371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>
              <a:buFont typeface="阿里巴巴普惠体 3.0 55 Regular" panose="00020600040101010101" charset="-122"/>
              <a:buNone/>
            </a:pPr>
            <a:r>
              <a:rPr lang="zh-CN" altLang="en-US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创建共享流数据表</a:t>
            </a:r>
            <a:r>
              <a:rPr lang="en-US" altLang="zh-CN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zh-CN" altLang="en-US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创建消费者</a:t>
            </a:r>
            <a:endParaRPr lang="zh-CN" altLang="en-US" sz="1600" b="1" i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85621" y="3889070"/>
            <a:ext cx="447218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在 </a:t>
            </a:r>
            <a:r>
              <a:rPr lang="en-US" altLang="zh-CN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Kafka </a:t>
            </a: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中，一条消息一旦被消费者组中的某个消费者消费了，其他消费者接收不到该条消息</a:t>
            </a:r>
            <a:endParaRPr lang="zh-CN" altLang="en-US" sz="14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78840" y="4554538"/>
            <a:ext cx="4799330" cy="18148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share 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streamTable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100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`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time`customerId`temp`amp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`TIMESTAMP`SYMBOL`INT`DOUBLE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st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b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</a:b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config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dict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STRING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ANY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config[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metadata.broker.list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"127.0.0.1:9092"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config[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"group.id"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kafkaDemo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consumer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kafka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::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consumer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(config)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3" name="矩形 40"/>
          <p:cNvSpPr/>
          <p:nvPr/>
        </p:nvSpPr>
        <p:spPr>
          <a:xfrm>
            <a:off x="878840" y="4504055"/>
            <a:ext cx="4912360" cy="1915795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539919" y="1003969"/>
            <a:ext cx="2950156" cy="3371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>
              <a:buFont typeface="阿里巴巴普惠体 3.0 55 Regular" panose="00020600040101010101" charset="-122"/>
              <a:buNone/>
            </a:pPr>
            <a:r>
              <a:rPr lang="zh-CN" altLang="en-US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订阅主题</a:t>
            </a:r>
            <a:r>
              <a:rPr lang="en-US" altLang="zh-CN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zh-CN" altLang="en-US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创建消费线程</a:t>
            </a:r>
            <a:endParaRPr lang="zh-CN" altLang="en-US" sz="1600" b="1" i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661785" y="1528445"/>
            <a:ext cx="3944239" cy="18148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kafka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::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subscribe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(consumer, [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"demo"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])</a:t>
            </a:r>
            <a:b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</a:br>
            <a:b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</a:b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def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kafkaJsonParse1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msg,key,topic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){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return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parseJsonTable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(msg)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}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conn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kafka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::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createSubJob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(consumer,st,kafkaJsonParse1,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"kafka1Structural"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7" name="矩形 40"/>
          <p:cNvSpPr/>
          <p:nvPr/>
        </p:nvSpPr>
        <p:spPr>
          <a:xfrm>
            <a:off x="6661785" y="1435735"/>
            <a:ext cx="4380865" cy="2000250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539919" y="3548334"/>
            <a:ext cx="2950156" cy="33718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>
              <a:buFont typeface="阿里巴巴普惠体 3.0 55 Regular" panose="00020600040101010101" charset="-122"/>
              <a:buNone/>
            </a:pPr>
            <a:r>
              <a:rPr lang="zh-CN" altLang="en-US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订阅入库</a:t>
            </a:r>
            <a:endParaRPr lang="zh-CN" altLang="en-US" sz="1600" b="1" i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539865" y="3962400"/>
            <a:ext cx="4592955" cy="30670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292A2E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通过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292A2E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kumimoji="0" lang="zh-CN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292A2E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subscribeTable()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292A2E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kumimoji="0" lang="zh-CN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292A2E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函数开启订阅，将数据入库存储</a:t>
            </a:r>
            <a:r>
              <a:rPr kumimoji="0" lang="zh-CN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endParaRPr kumimoji="0" lang="zh-CN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661785" y="4523740"/>
            <a:ext cx="3944239" cy="18148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kafka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::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subscribe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(consumer, [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"demo"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b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</a:b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def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kafkaJsonParse1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msg,key,topic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){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return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parseJsonTable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(msg)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}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conn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kafka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::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createSubJob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(consumer,st,kafkaJsonParse1,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"kafka1Structural"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1" name="矩形 40"/>
          <p:cNvSpPr/>
          <p:nvPr/>
        </p:nvSpPr>
        <p:spPr>
          <a:xfrm>
            <a:off x="6661785" y="4441825"/>
            <a:ext cx="4380865" cy="1978660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8034" y="972007"/>
            <a:ext cx="2950156" cy="3371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>
              <a:buFont typeface="阿里巴巴普惠体 3.0 55 Regular" panose="00020600040101010101" charset="-122"/>
              <a:buNone/>
            </a:pPr>
            <a:r>
              <a:rPr lang="zh-CN" altLang="en-US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查看订阅到的数据</a:t>
            </a:r>
            <a:endParaRPr lang="zh-CN" altLang="en-US" sz="1600" b="1" i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3679" y="1531108"/>
            <a:ext cx="4378904" cy="199580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from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loadTable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dfs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://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demo"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"test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limit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5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//output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time    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customerId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 temp    amp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2024.01.01 00:00:01.000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DFXS001 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 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87.38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2024.01.01 00:00:02.000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DFXS001 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32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 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5.70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2024.01.01 00:00:03.000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DFXS001 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18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 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59.47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2024.01.01 00:00:04.000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DFXS001 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77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 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74.41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2024.01.01 00:00:05.000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DFXS001 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44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 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50.43</a:t>
            </a:r>
            <a:endParaRPr lang="en-US" altLang="zh-CN" sz="1400" b="0" dirty="0">
              <a:solidFill>
                <a:srgbClr val="00A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" name="矩形 40"/>
          <p:cNvSpPr/>
          <p:nvPr/>
        </p:nvSpPr>
        <p:spPr>
          <a:xfrm>
            <a:off x="438785" y="1446530"/>
            <a:ext cx="5146675" cy="2152015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6" name="前言"/>
          <p:cNvSpPr>
            <a:spLocks noChangeArrowheads="1"/>
          </p:cNvSpPr>
          <p:nvPr/>
        </p:nvSpPr>
        <p:spPr bwMode="auto">
          <a:xfrm>
            <a:off x="889635" y="51893"/>
            <a:ext cx="2260971" cy="492434"/>
          </a:xfrm>
          <a:prstGeom prst="rect">
            <a:avLst/>
          </a:prstGeom>
          <a:noFill/>
          <a:ln>
            <a:noFill/>
          </a:ln>
        </p:spPr>
        <p:txBody>
          <a:bodyPr wrap="square" lIns="121912" tIns="60956" rIns="121912" bIns="6095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rgbClr val="022EA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消息中间件</a:t>
            </a:r>
            <a:endParaRPr lang="zh-CN" altLang="en-US" sz="2400" b="1" dirty="0">
              <a:solidFill>
                <a:srgbClr val="022EA6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5969" y="3803473"/>
            <a:ext cx="2950156" cy="3371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>
              <a:buFont typeface="阿里巴巴普惠体 3.0 55 Regular" panose="00020600040101010101" charset="-122"/>
              <a:buNone/>
            </a:pPr>
            <a:r>
              <a:rPr lang="zh-CN" altLang="en-US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嵌套 </a:t>
            </a:r>
            <a:r>
              <a:rPr lang="en-US" altLang="zh-CN" sz="1600" b="1" i="0" dirty="0" err="1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json</a:t>
            </a:r>
            <a:r>
              <a:rPr lang="en-US" altLang="zh-CN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数据解析</a:t>
            </a:r>
            <a:endParaRPr lang="zh-CN" altLang="en-US" sz="1600" b="1" i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53085" y="4290060"/>
            <a:ext cx="5336540" cy="199580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def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kafkaJsonParse2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msg,key,topic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){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//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json</a:t>
            </a:r>
            <a:r>
              <a:rPr lang="zh-CN" altLang="en-US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解析成字典</a:t>
            </a:r>
            <a:endParaRPr lang="zh-CN" altLang="en-US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zh-CN" altLang="en-US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msg.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parseExpr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().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eval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//</a:t>
            </a:r>
            <a:r>
              <a:rPr lang="zh-CN" altLang="en-US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转换成时间类型</a:t>
            </a:r>
            <a:endParaRPr lang="zh-CN" altLang="en-US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zh-CN" altLang="en-US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time,temp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[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temporalParse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[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"time"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],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"yyyy.MM.dd 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HH:mm:ss.SSS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)],[temp[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va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][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"temp"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]]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customerId,amp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[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customerId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],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[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va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][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"amp"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return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time,customerId,temp,amp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}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1" name="矩形 40"/>
          <p:cNvSpPr/>
          <p:nvPr/>
        </p:nvSpPr>
        <p:spPr>
          <a:xfrm>
            <a:off x="438150" y="4239895"/>
            <a:ext cx="5147310" cy="2091690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991596" y="1000582"/>
            <a:ext cx="2950156" cy="3371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>
              <a:buFont typeface="阿里巴巴普惠体 3.0 55 Regular" panose="00020600040101010101" charset="-122"/>
              <a:buNone/>
            </a:pPr>
            <a:r>
              <a:rPr lang="zh-CN" altLang="en-US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数据清洗与预处理</a:t>
            </a:r>
            <a:endParaRPr lang="zh-CN" altLang="en-US" sz="1600" b="1" i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153150" y="1475105"/>
            <a:ext cx="5638165" cy="289179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def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dataClear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(data,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dbPath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tbName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){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//</a:t>
            </a:r>
            <a:r>
              <a:rPr lang="zh-CN" altLang="en-US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使用 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NULL </a:t>
            </a:r>
            <a:r>
              <a:rPr lang="zh-CN" altLang="en-US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值前的非空元素来填充 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NULL </a:t>
            </a:r>
            <a:r>
              <a:rPr lang="zh-CN" altLang="en-US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值</a:t>
            </a:r>
            <a:endParaRPr lang="zh-CN" altLang="en-US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zh-CN" altLang="en-US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time,customerId,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ffill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(temp)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temp,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ffill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(amp)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amp,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      (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ffill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(temp)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-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ffill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(amp))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difference,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      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iif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((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ffill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(temp)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-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ffill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(amp))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&gt;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50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"good"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"bad"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from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data 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//</a:t>
            </a:r>
            <a:r>
              <a:rPr lang="zh-CN" altLang="en-US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数据入库</a:t>
            </a:r>
            <a:endParaRPr lang="zh-CN" altLang="en-US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zh-CN" altLang="en-US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pt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loadTable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(database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dbPath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tableName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tbName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pt.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append</a:t>
            </a:r>
            <a:r>
              <a:rPr lang="en-US" altLang="zh-CN" sz="1400" b="1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!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(t)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}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subscribeTable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tableName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`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st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,actionName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`demo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            offset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,handler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dataClear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           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msgAsTable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 err="1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true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,batchSize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1024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5" name="矩形 40"/>
          <p:cNvSpPr/>
          <p:nvPr/>
        </p:nvSpPr>
        <p:spPr>
          <a:xfrm>
            <a:off x="6096000" y="1437640"/>
            <a:ext cx="5744845" cy="3041015"/>
          </a:xfrm>
          <a:custGeom>
            <a:avLst/>
            <a:gdLst>
              <a:gd name="connsiteX0" fmla="*/ 0 w 4426681"/>
              <a:gd name="connsiteY0" fmla="*/ 0 h 1458063"/>
              <a:gd name="connsiteX1" fmla="*/ 4426681 w 4426681"/>
              <a:gd name="connsiteY1" fmla="*/ 0 h 1458063"/>
              <a:gd name="connsiteX2" fmla="*/ 4426681 w 4426681"/>
              <a:gd name="connsiteY2" fmla="*/ 1458063 h 1458063"/>
              <a:gd name="connsiteX3" fmla="*/ 0 w 4426681"/>
              <a:gd name="connsiteY3" fmla="*/ 1458063 h 1458063"/>
              <a:gd name="connsiteX4" fmla="*/ 0 w 4426681"/>
              <a:gd name="connsiteY4" fmla="*/ 0 h 1458063"/>
              <a:gd name="connsiteX0-1" fmla="*/ 0 w 4426681"/>
              <a:gd name="connsiteY0-2" fmla="*/ 0 h 1467117"/>
              <a:gd name="connsiteX1-3" fmla="*/ 4426681 w 4426681"/>
              <a:gd name="connsiteY1-4" fmla="*/ 0 h 1467117"/>
              <a:gd name="connsiteX2-5" fmla="*/ 4417628 w 4426681"/>
              <a:gd name="connsiteY2-6" fmla="*/ 1467117 h 1467117"/>
              <a:gd name="connsiteX3-7" fmla="*/ 0 w 4426681"/>
              <a:gd name="connsiteY3-8" fmla="*/ 1458063 h 1467117"/>
              <a:gd name="connsiteX4-9" fmla="*/ 0 w 4426681"/>
              <a:gd name="connsiteY4-10" fmla="*/ 0 h 1467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426681" h="1467117">
                <a:moveTo>
                  <a:pt x="0" y="0"/>
                </a:moveTo>
                <a:lnTo>
                  <a:pt x="4426681" y="0"/>
                </a:lnTo>
                <a:cubicBezTo>
                  <a:pt x="4423663" y="489039"/>
                  <a:pt x="4420646" y="978078"/>
                  <a:pt x="4417628" y="1467117"/>
                </a:cubicBezTo>
                <a:lnTo>
                  <a:pt x="0" y="1458063"/>
                </a:lnTo>
                <a:lnTo>
                  <a:pt x="0" y="0"/>
                </a:lnTo>
                <a:close/>
              </a:path>
            </a:pathLst>
          </a:custGeom>
          <a:noFill/>
          <a:ln w="28575" cmpd="dbl">
            <a:gradFill>
              <a:gsLst>
                <a:gs pos="0">
                  <a:schemeClr val="accent1">
                    <a:lumMod val="1000"/>
                    <a:lumOff val="9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016625" y="4558665"/>
            <a:ext cx="5849620" cy="1383665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14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此外，Kafka 数据导入也可以在导入前进行清洗和预处理，主要是通过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kumimoji="0" lang="zh-CN" altLang="zh-CN" sz="14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kafka::createSubJob()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kumimoji="0" lang="zh-CN" altLang="zh-CN" sz="14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函数的 parse 参数进行的，用户可自定义 parse 处理函数中实现数据清洗和预处理的逻辑。但是，导入前清洗的效率比回调函数要低很多</a:t>
            </a:r>
            <a:r>
              <a:rPr kumimoji="0" lang="zh-CN" altLang="zh-CN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。</a:t>
            </a:r>
            <a:endParaRPr kumimoji="0" lang="en-US" altLang="zh-CN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4" name="椭圆 33"/>
          <p:cNvSpPr/>
          <p:nvPr>
            <p:custDataLst>
              <p:tags r:id="rId4"/>
            </p:custDataLst>
          </p:nvPr>
        </p:nvSpPr>
        <p:spPr>
          <a:xfrm rot="6960000">
            <a:off x="2613025" y="219075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8" name="文本框 27"/>
          <p:cNvSpPr txBox="1"/>
          <p:nvPr>
            <p:custDataLst>
              <p:tags r:id="rId5"/>
            </p:custDataLst>
          </p:nvPr>
        </p:nvSpPr>
        <p:spPr>
          <a:xfrm>
            <a:off x="2287905" y="2589848"/>
            <a:ext cx="7636510" cy="163004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fontAlgn="ctr">
              <a:lnSpc>
                <a:spcPct val="100000"/>
              </a:lnSpc>
            </a:pPr>
            <a:r>
              <a:rPr lang="en-US" altLang="zh-CN" sz="10000" b="1" spc="400" dirty="0"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THANKS</a:t>
            </a:r>
            <a:endParaRPr lang="en-US" altLang="zh-CN" sz="10000" b="1" spc="400" dirty="0">
              <a:solidFill>
                <a:schemeClr val="bg1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81" name="组合 80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82" name="椭圆 81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89" name="椭圆 88"/>
              <p:cNvSpPr/>
              <p:nvPr>
                <p:custDataLst>
                  <p:tags r:id="rId7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90" name="椭圆 89"/>
              <p:cNvSpPr/>
              <p:nvPr>
                <p:custDataLst>
                  <p:tags r:id="rId8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91" name="组合 90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92" name="椭圆 91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93" name="椭圆 92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94" name="椭圆 93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104" name="组合 103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105" name="椭圆 104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06" name="椭圆 105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07" name="椭圆 106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</p:grpSp>
      <p:cxnSp>
        <p:nvCxnSpPr>
          <p:cNvPr id="4" name="直接连接符 3"/>
          <p:cNvCxnSpPr/>
          <p:nvPr>
            <p:custDataLst>
              <p:tags r:id="rId15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公司logo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  <p:cxnSp>
        <p:nvCxnSpPr>
          <p:cNvPr id="13" name="直接连接符 12"/>
          <p:cNvCxnSpPr/>
          <p:nvPr>
            <p:custDataLst>
              <p:tags r:id="rId17"/>
            </p:custDataLst>
          </p:nvPr>
        </p:nvCxnSpPr>
        <p:spPr>
          <a:xfrm>
            <a:off x="11611610" y="2054372"/>
            <a:ext cx="0" cy="2954215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8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045845" y="2773680"/>
            <a:ext cx="9119870" cy="1938020"/>
          </a:xfrm>
          <a:prstGeom prst="roundRect">
            <a:avLst>
              <a:gd name="adj" fmla="val 6684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65468" y="194395"/>
            <a:ext cx="3051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数据导入与导出</a:t>
            </a:r>
            <a:endParaRPr lang="en-US" altLang="zh-CN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979170" y="1367790"/>
            <a:ext cx="9896475" cy="613410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no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sz="1600" i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数据的导入与导出是属于数据分析的数据预处理环节。</a:t>
            </a:r>
            <a:endParaRPr lang="zh-CN" altLang="en-US" sz="1600" i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endParaRPr lang="zh-CN" altLang="en-US" sz="1600" i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160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  </a:t>
            </a:r>
            <a:r>
              <a:rPr lang="zh-CN" altLang="en-US" sz="160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针对各种类型的数据文件和数据源提供了便捷的导入</a:t>
            </a:r>
            <a:r>
              <a:rPr lang="en-US" altLang="zh-CN" sz="160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</a:t>
            </a:r>
            <a:r>
              <a:rPr lang="zh-CN" altLang="en-US" sz="160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导出工具：</a:t>
            </a:r>
            <a:endParaRPr lang="zh-CN" altLang="en-US" sz="16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5530" y="2889250"/>
            <a:ext cx="8854440" cy="1706880"/>
          </a:xfrm>
          <a:prstGeom prst="rect">
            <a:avLst/>
          </a:prstGeom>
        </p:spPr>
        <p:txBody>
          <a:bodyPr wrap="square">
            <a:spAutoFit/>
          </a:bodyPr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从文本文件导入（</a:t>
            </a:r>
            <a:r>
              <a:rPr lang="en-US" altLang="zh-CN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.txt, .csv </a:t>
            </a:r>
            <a:r>
              <a:rPr lang="zh-CN" altLang="en-US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文件）：</a:t>
            </a:r>
            <a:r>
              <a:rPr lang="en-US" altLang="zh-CN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loadTextEx </a:t>
            </a:r>
            <a:r>
              <a:rPr lang="zh-CN" altLang="en-US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等内置函数</a:t>
            </a:r>
            <a:endParaRPr lang="zh-CN" altLang="en-US" sz="1400" b="0" i="0">
              <a:solidFill>
                <a:srgbClr val="212529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从</a:t>
            </a:r>
            <a:r>
              <a:rPr lang="en-US" altLang="zh-CN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HDF5</a:t>
            </a:r>
            <a:r>
              <a:rPr lang="zh-CN" altLang="en-US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、</a:t>
            </a:r>
            <a:r>
              <a:rPr lang="en-US" altLang="zh-CN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Parquet</a:t>
            </a:r>
            <a:r>
              <a:rPr lang="zh-CN" altLang="en-US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、二进制文件等文件格式导入：</a:t>
            </a:r>
            <a:r>
              <a:rPr lang="en-US" altLang="zh-CN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loadRecord </a:t>
            </a:r>
            <a:r>
              <a:rPr lang="zh-CN" altLang="en-US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等内置函数、</a:t>
            </a:r>
            <a:r>
              <a:rPr lang="en-US" altLang="zh-CN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HDF5 </a:t>
            </a:r>
            <a:r>
              <a:rPr lang="zh-CN" altLang="en-US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等文件插件</a:t>
            </a:r>
            <a:endParaRPr lang="zh-CN" altLang="en-US" sz="1400" b="0" i="0">
              <a:solidFill>
                <a:srgbClr val="212529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从</a:t>
            </a:r>
            <a:r>
              <a:rPr lang="en-US" altLang="zh-CN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MySQL</a:t>
            </a:r>
            <a:r>
              <a:rPr lang="zh-CN" altLang="en-US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、</a:t>
            </a:r>
            <a:r>
              <a:rPr lang="en-US" altLang="zh-CN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Oracle </a:t>
            </a:r>
            <a:r>
              <a:rPr lang="zh-CN" altLang="en-US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等数据库迁移：</a:t>
            </a:r>
            <a:r>
              <a:rPr lang="en-US" altLang="zh-CN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MySQL </a:t>
            </a:r>
            <a:r>
              <a:rPr lang="zh-CN" altLang="en-US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等数据库插件、</a:t>
            </a:r>
            <a:r>
              <a:rPr lang="en-US" altLang="zh-CN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DataX</a:t>
            </a:r>
            <a:endParaRPr lang="zh-CN" altLang="en-US" sz="1400" b="0" i="0">
              <a:solidFill>
                <a:srgbClr val="212529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从</a:t>
            </a:r>
            <a:r>
              <a:rPr lang="en-US" altLang="zh-CN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Kafka</a:t>
            </a:r>
            <a:r>
              <a:rPr lang="zh-CN" altLang="en-US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、</a:t>
            </a:r>
            <a:r>
              <a:rPr lang="en-US" altLang="zh-CN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MQTT </a:t>
            </a:r>
            <a:r>
              <a:rPr lang="zh-CN" altLang="en-US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等消息中间件导入：</a:t>
            </a:r>
            <a:r>
              <a:rPr lang="en-US" altLang="zh-CN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MQTT </a:t>
            </a:r>
            <a:r>
              <a:rPr lang="zh-CN" altLang="en-US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等消息中间件插件</a:t>
            </a:r>
            <a:endParaRPr lang="zh-CN" altLang="en-US" sz="1400" b="0" i="0">
              <a:solidFill>
                <a:srgbClr val="212529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从其他行情接口接入数据：</a:t>
            </a:r>
            <a:r>
              <a:rPr lang="en-US" altLang="zh-CN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WindTDF </a:t>
            </a:r>
            <a:r>
              <a:rPr lang="zh-CN" altLang="en-US" sz="1400" b="0" i="0">
                <a:solidFill>
                  <a:srgbClr val="212529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等插件</a:t>
            </a:r>
            <a:endParaRPr lang="zh-CN" altLang="en-US" sz="1400" b="0" i="0">
              <a:solidFill>
                <a:srgbClr val="212529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9170" y="5251450"/>
            <a:ext cx="8617585" cy="33718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利用这些工具，可以完成即时或定时的数据加载、清洗和导入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导出任务。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02</a:t>
            </a:r>
            <a:endParaRPr lang="en-US" altLang="zh-CN" sz="4400" i="1" u="sng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58720" y="3187700"/>
            <a:ext cx="6458201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dirty="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文本文件的导入导出</a:t>
            </a:r>
            <a:endParaRPr lang="zh-CN" sz="5400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椭圆 16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4" name="图片 3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304165"/>
            <a:ext cx="1056005" cy="2755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901807" y="1243536"/>
            <a:ext cx="261913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内置文本文件加载函数</a:t>
            </a:r>
            <a:endParaRPr lang="zh-CN" altLang="en-US" b="1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en-US" altLang="zh-CN" sz="1600" b="1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18442" y="1280232"/>
            <a:ext cx="227330" cy="245745"/>
            <a:chOff x="501602" y="862402"/>
            <a:chExt cx="227330" cy="245745"/>
          </a:xfrm>
        </p:grpSpPr>
        <p:sp>
          <p:nvSpPr>
            <p:cNvPr id="33" name="椭圆 32"/>
            <p:cNvSpPr/>
            <p:nvPr/>
          </p:nvSpPr>
          <p:spPr>
            <a:xfrm>
              <a:off x="501602" y="862402"/>
              <a:ext cx="227330" cy="245745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sp>
          <p:nvSpPr>
            <p:cNvPr id="34" name="Shape"/>
            <p:cNvSpPr/>
            <p:nvPr/>
          </p:nvSpPr>
          <p:spPr>
            <a:xfrm>
              <a:off x="557637" y="933442"/>
              <a:ext cx="115260" cy="123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lstStyle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</p:grpSp>
      <p:graphicFrame>
        <p:nvGraphicFramePr>
          <p:cNvPr id="37" name="表格 36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1006475" y="2624455"/>
          <a:ext cx="4487545" cy="2527300"/>
        </p:xfrm>
        <a:graphic>
          <a:graphicData uri="http://schemas.openxmlformats.org/drawingml/2006/table">
            <a:tbl>
              <a:tblPr firstRow="1" bandRow="1">
                <a:tableStyleId>{ECBB5104-B240-4973-A3DC-C52752705EC2}</a:tableStyleId>
              </a:tblPr>
              <a:tblGrid>
                <a:gridCol w="1038860"/>
                <a:gridCol w="3448685"/>
              </a:tblGrid>
              <a:tr h="347980"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buNone/>
                      </a:pPr>
                      <a:r>
                        <a:rPr lang="zh-CN" altLang="en-US" sz="1100" kern="1200" dirty="0" err="1">
                          <a:effectLst/>
                        </a:rPr>
                        <a:t>函数</a:t>
                      </a:r>
                      <a:endParaRPr lang="zh-CN" altLang="en-US" sz="1100" kern="1200" dirty="0" err="1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buNone/>
                      </a:pPr>
                      <a:r>
                        <a:rPr lang="zh-CN" altLang="en-US" sz="1100" kern="1200" dirty="0">
                          <a:effectLst/>
                        </a:rPr>
                        <a:t>说明</a:t>
                      </a:r>
                      <a:endParaRPr lang="zh-CN" altLang="en-US" sz="1100" kern="1200" dirty="0">
                        <a:effectLst/>
                      </a:endParaRPr>
                    </a:p>
                  </a:txBody>
                  <a:tcPr/>
                </a:tc>
              </a:tr>
              <a:tr h="547709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altLang="zh-CN" sz="1100" kern="1200" dirty="0" err="1">
                          <a:effectLst/>
                        </a:rPr>
                        <a:t>loadText</a:t>
                      </a:r>
                      <a:endParaRPr lang="en-US" altLang="zh-CN" sz="1100" kern="1200" dirty="0" err="1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zh-CN" altLang="en-US" sz="1100" kern="1200" dirty="0">
                          <a:effectLst/>
                        </a:rPr>
                        <a:t>将文本文件导入为</a:t>
                      </a:r>
                      <a:r>
                        <a:rPr lang="zh-CN" altLang="en-US" sz="1100" u="sng" kern="1200" dirty="0">
                          <a:effectLst/>
                        </a:rPr>
                        <a:t>内存表</a:t>
                      </a:r>
                      <a:r>
                        <a:rPr lang="zh-CN" altLang="en-US" sz="1100" kern="1200" dirty="0">
                          <a:effectLst/>
                        </a:rPr>
                        <a:t>，可在内存中对导入数据进行处理、分析。</a:t>
                      </a:r>
                      <a:endParaRPr lang="zh-CN" altLang="en-US" sz="1100" kern="1200" dirty="0">
                        <a:effectLst/>
                      </a:endParaRPr>
                    </a:p>
                  </a:txBody>
                  <a:tcPr/>
                </a:tc>
              </a:tr>
              <a:tr h="519456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altLang="zh-CN" sz="1100" kern="1200" dirty="0" err="1">
                          <a:effectLst/>
                        </a:rPr>
                        <a:t>ploadText</a:t>
                      </a:r>
                      <a:endParaRPr lang="en-US" altLang="zh-CN" sz="1100" kern="1200" dirty="0" err="1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zh-CN" altLang="en-US" sz="1100" kern="1200" dirty="0">
                          <a:effectLst/>
                        </a:rPr>
                        <a:t>将文本文件并行导入为</a:t>
                      </a:r>
                      <a:r>
                        <a:rPr lang="zh-CN" altLang="en-US" sz="1100" u="sng" kern="1200" dirty="0">
                          <a:effectLst/>
                        </a:rPr>
                        <a:t>分区内存表</a:t>
                      </a:r>
                      <a:r>
                        <a:rPr lang="zh-CN" altLang="en-US" sz="1100" kern="1200" dirty="0">
                          <a:effectLst/>
                        </a:rPr>
                        <a:t>，与 </a:t>
                      </a:r>
                      <a:r>
                        <a:rPr lang="en-US" altLang="zh-CN" sz="1100" kern="1200" dirty="0" err="1">
                          <a:effectLst/>
                        </a:rPr>
                        <a:t>loadText</a:t>
                      </a:r>
                      <a:r>
                        <a:rPr lang="en-US" altLang="zh-CN" sz="1100" kern="1200" dirty="0">
                          <a:effectLst/>
                        </a:rPr>
                        <a:t> </a:t>
                      </a:r>
                      <a:r>
                        <a:rPr lang="zh-CN" altLang="en-US" sz="1100" kern="1200" dirty="0">
                          <a:effectLst/>
                        </a:rPr>
                        <a:t>相比速度更快。</a:t>
                      </a:r>
                      <a:endParaRPr lang="zh-CN" altLang="en-US" sz="1100" kern="1200" dirty="0">
                        <a:effectLst/>
                      </a:endParaRPr>
                    </a:p>
                  </a:txBody>
                  <a:tcPr/>
                </a:tc>
              </a:tr>
              <a:tr h="483794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altLang="zh-CN" sz="1100" kern="1200" dirty="0" err="1">
                          <a:effectLst/>
                        </a:rPr>
                        <a:t>loadTextEx</a:t>
                      </a:r>
                      <a:endParaRPr lang="en-US" altLang="zh-CN" sz="1100" kern="1200" dirty="0" err="1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zh-CN" altLang="en-US" sz="1100" kern="1200" dirty="0">
                          <a:effectLst/>
                        </a:rPr>
                        <a:t>将文本文件直接导入</a:t>
                      </a:r>
                      <a:r>
                        <a:rPr lang="zh-CN" altLang="en-US" sz="1100" u="sng" kern="1200" dirty="0">
                          <a:effectLst/>
                        </a:rPr>
                        <a:t>数据库</a:t>
                      </a:r>
                      <a:r>
                        <a:rPr lang="zh-CN" altLang="en-US" sz="1100" kern="1200" dirty="0">
                          <a:effectLst/>
                        </a:rPr>
                        <a:t>中，包括分布式数据库和内存数据库。</a:t>
                      </a:r>
                      <a:endParaRPr lang="zh-CN" altLang="en-US" sz="1100" kern="1200" dirty="0">
                        <a:effectLst/>
                      </a:endParaRPr>
                    </a:p>
                  </a:txBody>
                  <a:tcPr/>
                </a:tc>
              </a:tr>
              <a:tr h="628116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altLang="zh-CN" sz="1100" kern="1200" dirty="0" err="1">
                          <a:effectLst/>
                        </a:rPr>
                        <a:t>textChunkDS</a:t>
                      </a:r>
                      <a:endParaRPr lang="en-US" altLang="zh-CN" sz="1100" kern="1200" dirty="0" err="1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zh-CN" altLang="en-US" sz="1100" kern="1200" dirty="0">
                          <a:effectLst/>
                        </a:rPr>
                        <a:t>将文本文件划分为多个小数据源，可搭配 </a:t>
                      </a:r>
                      <a:r>
                        <a:rPr lang="en-US" altLang="zh-CN" sz="1100" kern="1200" dirty="0" err="1">
                          <a:effectLst/>
                        </a:rPr>
                        <a:t>mr</a:t>
                      </a:r>
                      <a:r>
                        <a:rPr lang="en-US" altLang="zh-CN" sz="1100" kern="1200" dirty="0">
                          <a:effectLst/>
                        </a:rPr>
                        <a:t> </a:t>
                      </a:r>
                      <a:r>
                        <a:rPr lang="zh-CN" altLang="en-US" sz="1100" kern="1200" dirty="0">
                          <a:effectLst/>
                        </a:rPr>
                        <a:t>函数进行灵活的数据处理。</a:t>
                      </a:r>
                      <a:endParaRPr lang="zh-CN" altLang="en-US" sz="1100" kern="1200" dirty="0">
                        <a:effectLst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2" name="Rectangle 4"/>
          <p:cNvSpPr>
            <a:spLocks noChangeArrowheads="1"/>
          </p:cNvSpPr>
          <p:nvPr/>
        </p:nvSpPr>
        <p:spPr bwMode="auto">
          <a:xfrm rot="10800000" flipV="1">
            <a:off x="901700" y="1680210"/>
            <a:ext cx="4947285" cy="737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14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内置 loadText, pLoadText, loadTextEx, textChunkDS</a:t>
            </a:r>
            <a:r>
              <a:rPr kumimoji="0" lang="en-US" altLang="zh-CN" sz="14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kumimoji="0" lang="zh-CN" altLang="zh-CN" sz="14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四个函数，用于导入文本文件数据。</a:t>
            </a:r>
            <a:endParaRPr kumimoji="0" lang="zh-CN" altLang="zh-CN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6530676" y="1251791"/>
            <a:ext cx="29775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文本导入函数通用参数列表</a:t>
            </a:r>
            <a:r>
              <a:rPr lang="en-US" altLang="zh-CN" sz="1600" b="1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endParaRPr lang="zh-CN" altLang="en-US" sz="1600" b="1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6236671" y="1280232"/>
            <a:ext cx="227330" cy="24574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66" name="Shape"/>
          <p:cNvSpPr/>
          <p:nvPr/>
        </p:nvSpPr>
        <p:spPr>
          <a:xfrm>
            <a:off x="6292706" y="1341596"/>
            <a:ext cx="115260" cy="123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598" y="1785"/>
                </a:moveTo>
                <a:cubicBezTo>
                  <a:pt x="12368" y="1785"/>
                  <a:pt x="11884" y="1989"/>
                  <a:pt x="11731" y="2168"/>
                </a:cubicBezTo>
                <a:lnTo>
                  <a:pt x="1785" y="11705"/>
                </a:lnTo>
                <a:lnTo>
                  <a:pt x="9895" y="19815"/>
                </a:lnTo>
                <a:lnTo>
                  <a:pt x="19432" y="9869"/>
                </a:lnTo>
                <a:cubicBezTo>
                  <a:pt x="19611" y="9716"/>
                  <a:pt x="19815" y="9232"/>
                  <a:pt x="19815" y="9002"/>
                </a:cubicBezTo>
                <a:lnTo>
                  <a:pt x="19815" y="1785"/>
                </a:lnTo>
                <a:lnTo>
                  <a:pt x="12598" y="1785"/>
                </a:lnTo>
                <a:close/>
                <a:moveTo>
                  <a:pt x="9895" y="21600"/>
                </a:moveTo>
                <a:cubicBezTo>
                  <a:pt x="9410" y="21600"/>
                  <a:pt x="8977" y="21370"/>
                  <a:pt x="8645" y="21064"/>
                </a:cubicBezTo>
                <a:lnTo>
                  <a:pt x="561" y="12955"/>
                </a:lnTo>
                <a:cubicBezTo>
                  <a:pt x="179" y="12623"/>
                  <a:pt x="0" y="12190"/>
                  <a:pt x="0" y="11705"/>
                </a:cubicBezTo>
                <a:cubicBezTo>
                  <a:pt x="0" y="11221"/>
                  <a:pt x="179" y="10736"/>
                  <a:pt x="561" y="10430"/>
                </a:cubicBezTo>
                <a:lnTo>
                  <a:pt x="10430" y="867"/>
                </a:lnTo>
                <a:cubicBezTo>
                  <a:pt x="10966" y="383"/>
                  <a:pt x="11884" y="0"/>
                  <a:pt x="12598" y="0"/>
                </a:cubicBezTo>
                <a:lnTo>
                  <a:pt x="19815" y="0"/>
                </a:lnTo>
                <a:cubicBezTo>
                  <a:pt x="20784" y="0"/>
                  <a:pt x="21600" y="816"/>
                  <a:pt x="21600" y="1785"/>
                </a:cubicBezTo>
                <a:lnTo>
                  <a:pt x="21600" y="9002"/>
                </a:lnTo>
                <a:cubicBezTo>
                  <a:pt x="21600" y="9716"/>
                  <a:pt x="21217" y="10634"/>
                  <a:pt x="20682" y="11170"/>
                </a:cubicBezTo>
                <a:lnTo>
                  <a:pt x="11195" y="21064"/>
                </a:lnTo>
                <a:cubicBezTo>
                  <a:pt x="10864" y="21370"/>
                  <a:pt x="10379" y="21600"/>
                  <a:pt x="9895" y="21600"/>
                </a:cubicBezTo>
                <a:close/>
              </a:path>
            </a:pathLst>
          </a:custGeom>
          <a:solidFill>
            <a:schemeClr val="bg2"/>
          </a:solidFill>
          <a:ln w="12700">
            <a:miter lim="400000"/>
          </a:ln>
        </p:spPr>
        <p:txBody>
          <a:bodyPr lIns="22860" rIns="22860" anchor="ctr"/>
          <a:lstStyle/>
          <a:p>
            <a:pPr defTabSz="228600">
              <a:lnSpc>
                <a:spcPct val="93000"/>
              </a:lnSpc>
              <a:defRPr sz="1800">
                <a:solidFill>
                  <a:srgbClr val="000000"/>
                </a:solidFill>
              </a:defRPr>
            </a:pPr>
            <a:endParaRPr sz="9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aphicFrame>
        <p:nvGraphicFramePr>
          <p:cNvPr id="77" name="表格 76"/>
          <p:cNvGraphicFramePr>
            <a:graphicFrameLocks noGrp="1"/>
          </p:cNvGraphicFramePr>
          <p:nvPr>
            <p:custDataLst>
              <p:tags r:id="rId4"/>
            </p:custDataLst>
          </p:nvPr>
        </p:nvGraphicFramePr>
        <p:xfrm>
          <a:off x="6292215" y="1858645"/>
          <a:ext cx="5153025" cy="4131310"/>
        </p:xfrm>
        <a:graphic>
          <a:graphicData uri="http://schemas.openxmlformats.org/drawingml/2006/table">
            <a:tbl>
              <a:tblPr firstRow="1" bandRow="1">
                <a:tableStyleId>{D376B0D9-44FA-483E-A20B-0DF3A736B643}</a:tableStyleId>
              </a:tblPr>
              <a:tblGrid>
                <a:gridCol w="1180465"/>
                <a:gridCol w="3972560"/>
              </a:tblGrid>
              <a:tr h="3219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kern="1200" dirty="0">
                          <a:effectLst/>
                        </a:rPr>
                        <a:t>参数</a:t>
                      </a:r>
                      <a:endParaRPr lang="zh-CN" altLang="en-US" sz="1100" kern="12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kern="1200" dirty="0">
                          <a:effectLst/>
                        </a:rPr>
                        <a:t>说明</a:t>
                      </a:r>
                      <a:endParaRPr lang="zh-CN" altLang="en-US" sz="1100" kern="1200" dirty="0">
                        <a:effectLst/>
                      </a:endParaRPr>
                    </a:p>
                  </a:txBody>
                  <a:tcPr/>
                </a:tc>
              </a:tr>
              <a:tr h="322580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100" dirty="0">
                          <a:effectLst/>
                        </a:rPr>
                        <a:t>filename</a:t>
                      </a:r>
                      <a:endParaRPr lang="en-US" sz="1100" dirty="0">
                        <a:effectLst/>
                      </a:endParaRP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zh-CN" altLang="en-US" sz="1100" dirty="0">
                          <a:effectLst/>
                        </a:rPr>
                        <a:t>字符串，表示数据文件的路径。</a:t>
                      </a:r>
                      <a:endParaRPr lang="zh-CN" altLang="en-US" sz="1100" dirty="0">
                        <a:effectLst/>
                      </a:endParaRPr>
                    </a:p>
                  </a:txBody>
                  <a:tcPr marL="76200" marR="76200" marT="76200" marB="76200"/>
                </a:tc>
              </a:tr>
              <a:tr h="487680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100" dirty="0">
                          <a:effectLst/>
                        </a:rPr>
                        <a:t>delimiter</a:t>
                      </a:r>
                      <a:endParaRPr lang="en-US" sz="1100" dirty="0">
                        <a:effectLst/>
                      </a:endParaRP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zh-CN" altLang="en-US" sz="1100" dirty="0">
                          <a:effectLst/>
                        </a:rPr>
                        <a:t>字符串标量，表示数据文件中各列的分隔符。分隔符可以是一个或多个字符，默认是逗号（</a:t>
                      </a:r>
                      <a:r>
                        <a:rPr lang="en-US" altLang="zh-CN" sz="1100" dirty="0">
                          <a:effectLst/>
                        </a:rPr>
                        <a:t>","</a:t>
                      </a:r>
                      <a:r>
                        <a:rPr lang="zh-CN" altLang="en-US" sz="1100" dirty="0">
                          <a:effectLst/>
                        </a:rPr>
                        <a:t>）。</a:t>
                      </a:r>
                      <a:endParaRPr lang="zh-CN" altLang="en-US" sz="1100" dirty="0">
                        <a:effectLst/>
                      </a:endParaRPr>
                    </a:p>
                  </a:txBody>
                  <a:tcPr marL="76200" marR="76200" marT="76200" marB="76200"/>
                </a:tc>
              </a:tr>
              <a:tr h="1410335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100" dirty="0">
                          <a:effectLst/>
                        </a:rPr>
                        <a:t>schema</a:t>
                      </a:r>
                      <a:endParaRPr lang="en-US" sz="1100" dirty="0">
                        <a:effectLst/>
                      </a:endParaRP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zh-CN" altLang="en-US" sz="1100" dirty="0">
                          <a:effectLst/>
                        </a:rPr>
                        <a:t>表对象，用于指定各字段的数据类型。它可以包含以下四列（其中，</a:t>
                      </a:r>
                      <a:r>
                        <a:rPr lang="en-US" altLang="zh-CN" sz="1100" dirty="0">
                          <a:effectLst/>
                        </a:rPr>
                        <a:t>name </a:t>
                      </a:r>
                      <a:r>
                        <a:rPr lang="zh-CN" altLang="en-US" sz="1100" dirty="0">
                          <a:effectLst/>
                        </a:rPr>
                        <a:t>和 </a:t>
                      </a:r>
                      <a:r>
                        <a:rPr lang="en-US" altLang="zh-CN" sz="1100" dirty="0">
                          <a:effectLst/>
                        </a:rPr>
                        <a:t>type </a:t>
                      </a:r>
                      <a:r>
                        <a:rPr lang="zh-CN" altLang="en-US" sz="1100" dirty="0">
                          <a:effectLst/>
                        </a:rPr>
                        <a:t>这两列是必需的）</a:t>
                      </a:r>
                      <a:r>
                        <a:rPr lang="en-US" altLang="zh-CN" sz="1100" dirty="0">
                          <a:effectLst/>
                        </a:rPr>
                        <a:t>:</a:t>
                      </a:r>
                      <a:endParaRPr lang="en-US" altLang="zh-CN" sz="1100" dirty="0">
                        <a:effectLst/>
                      </a:endParaRPr>
                    </a:p>
                    <a:p>
                      <a:pPr marL="171450" indent="-171450" algn="l" fontAlgn="t">
                        <a:spcBef>
                          <a:spcPts val="75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100" dirty="0">
                          <a:effectLst/>
                        </a:rPr>
                        <a:t>name</a:t>
                      </a:r>
                      <a:r>
                        <a:rPr lang="zh-CN" altLang="en-US" sz="1100" dirty="0">
                          <a:effectLst/>
                        </a:rPr>
                        <a:t>：字符串，表示列名。</a:t>
                      </a:r>
                      <a:endParaRPr lang="zh-CN" altLang="en-US" sz="1100" dirty="0">
                        <a:effectLst/>
                      </a:endParaRPr>
                    </a:p>
                    <a:p>
                      <a:pPr marL="171450" indent="-171450" algn="l" fontAlgn="t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100" dirty="0">
                          <a:effectLst/>
                        </a:rPr>
                        <a:t>type</a:t>
                      </a:r>
                      <a:r>
                        <a:rPr lang="zh-CN" altLang="en-US" sz="1100" dirty="0">
                          <a:effectLst/>
                        </a:rPr>
                        <a:t>：字符串，表示各列的数据类型。</a:t>
                      </a:r>
                      <a:endParaRPr lang="zh-CN" altLang="en-US" sz="1100" dirty="0">
                        <a:effectLst/>
                      </a:endParaRPr>
                    </a:p>
                    <a:p>
                      <a:pPr marL="171450" indent="-171450" algn="l" fontAlgn="t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100" dirty="0">
                          <a:effectLst/>
                        </a:rPr>
                        <a:t>format</a:t>
                      </a:r>
                      <a:r>
                        <a:rPr lang="zh-CN" altLang="en-US" sz="1100" dirty="0">
                          <a:effectLst/>
                        </a:rPr>
                        <a:t>：字符串，表示数据文件中日期或时间列的格式。</a:t>
                      </a:r>
                      <a:endParaRPr lang="zh-CN" altLang="en-US" sz="1100" dirty="0">
                        <a:effectLst/>
                      </a:endParaRPr>
                    </a:p>
                    <a:p>
                      <a:pPr marL="171450" indent="-171450" algn="l" fontAlgn="t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100" dirty="0">
                          <a:effectLst/>
                        </a:rPr>
                        <a:t>col</a:t>
                      </a:r>
                      <a:r>
                        <a:rPr lang="zh-CN" altLang="en-US" sz="1100" dirty="0">
                          <a:effectLst/>
                        </a:rPr>
                        <a:t>：整型，表示要加载的列的下标。该列的值必须是升序。</a:t>
                      </a:r>
                      <a:endParaRPr lang="zh-CN" altLang="en-US" sz="1100" dirty="0">
                        <a:effectLst/>
                      </a:endParaRPr>
                    </a:p>
                  </a:txBody>
                  <a:tcPr marL="76200" marR="76200" marT="76200" marB="76200"/>
                </a:tc>
              </a:tr>
              <a:tr h="487680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100" dirty="0" err="1">
                          <a:effectLst/>
                        </a:rPr>
                        <a:t>skipRows</a:t>
                      </a:r>
                      <a:endParaRPr lang="en-US" sz="1100" dirty="0" err="1">
                        <a:effectLst/>
                      </a:endParaRP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altLang="zh-CN" sz="1100" dirty="0">
                          <a:effectLst/>
                        </a:rPr>
                        <a:t>0 </a:t>
                      </a:r>
                      <a:r>
                        <a:rPr lang="zh-CN" altLang="en-US" sz="1100" dirty="0">
                          <a:effectLst/>
                        </a:rPr>
                        <a:t>到 </a:t>
                      </a:r>
                      <a:r>
                        <a:rPr lang="en-US" altLang="zh-CN" sz="1100" dirty="0">
                          <a:effectLst/>
                        </a:rPr>
                        <a:t>1024 </a:t>
                      </a:r>
                      <a:r>
                        <a:rPr lang="zh-CN" altLang="en-US" sz="1100" dirty="0">
                          <a:effectLst/>
                        </a:rPr>
                        <a:t>之间的整数，表示从文件头开始忽略的行数，默认值为 </a:t>
                      </a:r>
                      <a:r>
                        <a:rPr lang="en-US" altLang="zh-CN" sz="1100" dirty="0">
                          <a:effectLst/>
                        </a:rPr>
                        <a:t>0</a:t>
                      </a:r>
                      <a:r>
                        <a:rPr lang="zh-CN" altLang="en-US" sz="1100" dirty="0">
                          <a:effectLst/>
                        </a:rPr>
                        <a:t>。</a:t>
                      </a:r>
                      <a:endParaRPr lang="zh-CN" altLang="en-US" sz="1100" dirty="0">
                        <a:effectLst/>
                      </a:endParaRPr>
                    </a:p>
                  </a:txBody>
                  <a:tcPr marL="76200" marR="76200" marT="76200" marB="76200"/>
                </a:tc>
              </a:tr>
              <a:tr h="551180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100" dirty="0" err="1">
                          <a:effectLst/>
                        </a:rPr>
                        <a:t>arrayDelimiter</a:t>
                      </a:r>
                      <a:endParaRPr lang="en-US" sz="1100" dirty="0" err="1">
                        <a:effectLst/>
                      </a:endParaRP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zh-CN" altLang="en-US" sz="1100" dirty="0">
                          <a:effectLst/>
                        </a:rPr>
                        <a:t>数据文件中数组向量列的分隔符。默认是逗号。配置该参数时，必须同步修改 </a:t>
                      </a:r>
                      <a:r>
                        <a:rPr lang="en-US" altLang="zh-CN" sz="1100" dirty="0">
                          <a:effectLst/>
                        </a:rPr>
                        <a:t>schema </a:t>
                      </a:r>
                      <a:r>
                        <a:rPr lang="zh-CN" altLang="en-US" sz="1100" dirty="0">
                          <a:effectLst/>
                        </a:rPr>
                        <a:t>的 </a:t>
                      </a:r>
                      <a:r>
                        <a:rPr lang="en-US" altLang="zh-CN" sz="1100" dirty="0">
                          <a:effectLst/>
                        </a:rPr>
                        <a:t>type </a:t>
                      </a:r>
                      <a:r>
                        <a:rPr lang="zh-CN" altLang="en-US" sz="1100" dirty="0">
                          <a:effectLst/>
                        </a:rPr>
                        <a:t>列修为数组向量类型。</a:t>
                      </a:r>
                      <a:endParaRPr lang="zh-CN" altLang="en-US" sz="1100" dirty="0">
                        <a:effectLst/>
                      </a:endParaRPr>
                    </a:p>
                  </a:txBody>
                  <a:tcPr marL="76200" marR="76200" marT="76200" marB="76200"/>
                </a:tc>
              </a:tr>
              <a:tr h="549910"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en-US" sz="1100" dirty="0" err="1">
                          <a:effectLst/>
                        </a:rPr>
                        <a:t>containHeader</a:t>
                      </a:r>
                      <a:endParaRPr lang="en-US" sz="1100" dirty="0" err="1">
                        <a:effectLst/>
                      </a:endParaRP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l" fontAlgn="t">
                        <a:buNone/>
                      </a:pPr>
                      <a:r>
                        <a:rPr lang="zh-CN" altLang="en-US" sz="1100" dirty="0">
                          <a:effectLst/>
                        </a:rPr>
                        <a:t>布尔值，表示数据文件是否包含标题行，默认为空。若不设置，则系统将会分析第一行数据并确定其是否为标题行。</a:t>
                      </a:r>
                      <a:endParaRPr lang="zh-CN" altLang="en-US" sz="1100" dirty="0">
                        <a:effectLst/>
                      </a:endParaRPr>
                    </a:p>
                  </a:txBody>
                  <a:tcPr marL="76200" marR="76200" marT="76200" marB="76200"/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901700" y="5452745"/>
            <a:ext cx="46869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just"/>
            <a:r>
              <a:rPr lang="zh-CN" altLang="en-US" sz="140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使用内置函数来加载文件，</a:t>
            </a:r>
            <a:r>
              <a:rPr lang="zh-CN" altLang="en-US" sz="1400" dirty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首先要将</a:t>
            </a:r>
            <a:r>
              <a:rPr lang="zh-CN" altLang="en-US" sz="140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文件传到 </a:t>
            </a:r>
            <a:r>
              <a:rPr lang="en-US" altLang="zh-CN" sz="140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DolphinDB </a:t>
            </a:r>
            <a:r>
              <a:rPr lang="zh-CN" altLang="en-US" sz="140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所在的服务器上，并将其解压。</a:t>
            </a:r>
            <a:endParaRPr lang="zh-CN" altLang="en-US" sz="140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65468" y="194395"/>
            <a:ext cx="3051262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导入函数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前言"/>
          <p:cNvSpPr>
            <a:spLocks noChangeArrowheads="1"/>
          </p:cNvSpPr>
          <p:nvPr/>
        </p:nvSpPr>
        <p:spPr bwMode="auto">
          <a:xfrm>
            <a:off x="344496" y="133894"/>
            <a:ext cx="2070023" cy="551180"/>
          </a:xfrm>
          <a:prstGeom prst="rect">
            <a:avLst/>
          </a:prstGeom>
          <a:noFill/>
          <a:ln>
            <a:noFill/>
          </a:ln>
        </p:spPr>
        <p:txBody>
          <a:bodyPr wrap="square" lIns="121912" tIns="60956" rIns="121912" bIns="6095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280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代表客户 </a:t>
            </a:r>
            <a:endParaRPr lang="zh-CN" altLang="en-US" sz="280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721360" y="1015365"/>
            <a:ext cx="10054590" cy="77724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r>
              <a:rPr lang="en-US" altLang="zh-CN" sz="140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40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在导入数据时，能够自动识别数据格式，自动识别数据格式包括两部分：字段名称识别和数据类型识别。如果文件的第一行没有任何一列以数字开头，那么系统认为第一行是文件头，包含了字段名称。再</a:t>
            </a: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cs typeface="阿里巴巴普惠体 3.0 55 Regular" panose="00020600040101010101" charset="-122"/>
              </a:rPr>
              <a:t>抽取少量部分数据作为样本，并自动推断各列的数据类型。</a:t>
            </a:r>
            <a:endParaRPr lang="zh-CN" altLang="en-US" dirty="0">
              <a:cs typeface="阿里巴巴普惠体 3.0 55 Regular" panose="00020600040101010101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44241" y="2087758"/>
            <a:ext cx="3910315" cy="306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以逗号分隔的 </a:t>
            </a:r>
            <a:r>
              <a:rPr lang="en-US" altLang="zh-CN" sz="140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CSV </a:t>
            </a:r>
            <a:r>
              <a:rPr lang="zh-CN" altLang="en-US" sz="140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文本文件 </a:t>
            </a:r>
            <a:r>
              <a:rPr lang="en-US" altLang="zh-CN" sz="140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demo1.csv </a:t>
            </a:r>
            <a:r>
              <a:rPr lang="zh-CN" altLang="en-US" sz="140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为例</a:t>
            </a:r>
            <a:endParaRPr lang="zh-CN" altLang="en-US" sz="14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032969" y="2511506"/>
            <a:ext cx="4450080" cy="1360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  <a:buNone/>
            </a:pPr>
            <a:r>
              <a:rPr lang="en-US" altLang="zh-CN" sz="10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time,customerId,temp,amp</a:t>
            </a:r>
            <a:r>
              <a:rPr lang="en-US" altLang="zh-CN" sz="10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endParaRPr lang="en-US" altLang="zh-CN" sz="10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0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2024.01.01T00:00:01.000</a:t>
            </a:r>
            <a:r>
              <a:rPr lang="en-US" altLang="zh-CN" sz="10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,DFXS001,</a:t>
            </a:r>
            <a:r>
              <a:rPr lang="en-US" altLang="zh-CN" sz="10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49</a:t>
            </a:r>
            <a:r>
              <a:rPr lang="en-US" altLang="zh-CN" sz="10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0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20.017752074636518</a:t>
            </a:r>
            <a:r>
              <a:rPr lang="en-US" altLang="zh-CN" sz="10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endParaRPr lang="en-US" altLang="zh-CN" sz="10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0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2024.01.01T00:00:02.000</a:t>
            </a:r>
            <a:r>
              <a:rPr lang="en-US" altLang="zh-CN" sz="10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,DFXS001,</a:t>
            </a:r>
            <a:r>
              <a:rPr lang="en-US" altLang="zh-CN" sz="10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8</a:t>
            </a:r>
            <a:r>
              <a:rPr lang="en-US" altLang="zh-CN" sz="10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0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91.442090226337313</a:t>
            </a:r>
            <a:r>
              <a:rPr lang="en-US" altLang="zh-CN" sz="10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endParaRPr lang="en-US" altLang="zh-CN" sz="10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0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2024.01.01T00:00:03.000</a:t>
            </a:r>
            <a:r>
              <a:rPr lang="en-US" altLang="zh-CN" sz="10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,DFXS001,</a:t>
            </a:r>
            <a:r>
              <a:rPr lang="en-US" altLang="zh-CN" sz="10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16</a:t>
            </a:r>
            <a:r>
              <a:rPr lang="en-US" altLang="zh-CN" sz="10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0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23.859648313373327</a:t>
            </a:r>
            <a:r>
              <a:rPr lang="en-US" altLang="zh-CN" sz="10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endParaRPr lang="en-US" altLang="zh-CN" sz="10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0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2024.01.01T00:00:04.000</a:t>
            </a:r>
            <a:r>
              <a:rPr lang="en-US" altLang="zh-CN" sz="10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,DFXS001,</a:t>
            </a:r>
            <a:r>
              <a:rPr lang="en-US" altLang="zh-CN" sz="10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98</a:t>
            </a:r>
            <a:r>
              <a:rPr lang="en-US" altLang="zh-CN" sz="10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0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78.651371388696134</a:t>
            </a:r>
            <a:r>
              <a:rPr lang="en-US" altLang="zh-CN" sz="10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endParaRPr lang="en-US" altLang="zh-CN" sz="10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0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2024.01.01T00:00:05.000</a:t>
            </a:r>
            <a:r>
              <a:rPr lang="en-US" altLang="zh-CN" sz="10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,DFXS001,</a:t>
            </a:r>
            <a:r>
              <a:rPr lang="en-US" altLang="zh-CN" sz="10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14</a:t>
            </a:r>
            <a:r>
              <a:rPr lang="en-US" altLang="zh-CN" sz="10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0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24.103266675956547</a:t>
            </a:r>
            <a:endParaRPr lang="en-US" altLang="zh-CN" sz="1000" b="0" dirty="0">
              <a:solidFill>
                <a:srgbClr val="00A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967771" y="2454275"/>
            <a:ext cx="4343325" cy="1475266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80" name="Rectangle 3"/>
          <p:cNvSpPr>
            <a:spLocks noChangeArrowheads="1"/>
          </p:cNvSpPr>
          <p:nvPr/>
        </p:nvSpPr>
        <p:spPr bwMode="auto">
          <a:xfrm>
            <a:off x="919786" y="4033083"/>
            <a:ext cx="3746546" cy="306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阿里巴巴普惠体 3.0 55 Regular" panose="00020600040101010101" charset="-122"/>
              <a:buNone/>
            </a:pPr>
            <a:r>
              <a:rPr kumimoji="0" lang="zh-CN" altLang="zh-CN" sz="14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loadText 函数默认</a:t>
            </a:r>
            <a:r>
              <a:rPr lang="zh-CN" altLang="zh-CN" sz="140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文件以逗号分隔：</a:t>
            </a:r>
            <a:r>
              <a:rPr kumimoji="0" lang="zh-CN" altLang="zh-CN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endParaRPr kumimoji="0" lang="zh-CN" altLang="zh-CN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976332" y="4394794"/>
            <a:ext cx="4061320" cy="514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  <a:buNone/>
            </a:pPr>
            <a:r>
              <a:rPr lang="en-US" altLang="zh-CN" sz="12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2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2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2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2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"./</a:t>
            </a:r>
            <a:r>
              <a:rPr lang="en-US" altLang="zh-CN" sz="12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testData</a:t>
            </a:r>
            <a:r>
              <a:rPr lang="en-US" altLang="zh-CN" sz="12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/demo1.csv"</a:t>
            </a:r>
            <a:endParaRPr lang="en-US" altLang="zh-CN" sz="12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2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loadText</a:t>
            </a:r>
            <a:r>
              <a:rPr lang="en-US" altLang="zh-CN" sz="12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(filename </a:t>
            </a:r>
            <a:r>
              <a:rPr lang="en-US" altLang="zh-CN" sz="12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2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2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2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2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967740" y="4371340"/>
            <a:ext cx="4364355" cy="55880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909955" y="5278120"/>
            <a:ext cx="3972560" cy="306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>
              <a:buFont typeface="阿里巴巴普惠体 3.0 55 Regular" panose="00020600040101010101" charset="-122"/>
              <a:buNone/>
            </a:pP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也可以通过 </a:t>
            </a:r>
            <a:r>
              <a:rPr lang="en-US" altLang="zh-CN" sz="1400" b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delimiter </a:t>
            </a: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参数指定分隔符：</a:t>
            </a:r>
            <a:endParaRPr lang="en-US" altLang="zh-CN" sz="1400" b="0" i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967554" y="5691481"/>
            <a:ext cx="4310329" cy="302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2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tmpTB</a:t>
            </a:r>
            <a:r>
              <a:rPr lang="en-US" altLang="zh-CN" sz="12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2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2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2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loadText</a:t>
            </a:r>
            <a:r>
              <a:rPr lang="en-US" altLang="zh-CN" sz="12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(filename </a:t>
            </a:r>
            <a:r>
              <a:rPr lang="en-US" altLang="zh-CN" sz="12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2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2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2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delimiter </a:t>
            </a:r>
            <a:r>
              <a:rPr lang="en-US" altLang="zh-CN" sz="12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2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2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","</a:t>
            </a:r>
            <a:r>
              <a:rPr lang="en-US" altLang="zh-CN" sz="12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2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988695" y="5607050"/>
            <a:ext cx="4343400" cy="46164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6937023" y="2232428"/>
            <a:ext cx="1706880" cy="302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2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</a:t>
            </a:r>
            <a:r>
              <a:rPr lang="en-US" altLang="zh-CN" sz="12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2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</a:t>
            </a:r>
            <a:r>
              <a:rPr lang="en-US" altLang="zh-CN" sz="12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2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from</a:t>
            </a:r>
            <a:r>
              <a:rPr lang="en-US" altLang="zh-CN" sz="12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2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tmpTB</a:t>
            </a:r>
            <a:r>
              <a:rPr lang="en-US" altLang="zh-CN" sz="12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;</a:t>
            </a:r>
            <a:endParaRPr lang="en-US" altLang="zh-CN" sz="12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6843395" y="2252980"/>
            <a:ext cx="3394075" cy="29210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3" name="Rectangle 4"/>
          <p:cNvSpPr>
            <a:spLocks noChangeArrowheads="1"/>
          </p:cNvSpPr>
          <p:nvPr/>
        </p:nvSpPr>
        <p:spPr bwMode="auto">
          <a:xfrm>
            <a:off x="6741116" y="1865402"/>
            <a:ext cx="2097962" cy="306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阿里巴巴普惠体 3.0 55 Regular" panose="00020600040101010101" charset="-122"/>
              <a:buNone/>
            </a:pPr>
            <a:r>
              <a:rPr kumimoji="0" lang="zh-CN" altLang="zh-CN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查看导入的数据：</a:t>
            </a:r>
            <a:endParaRPr kumimoji="0" lang="zh-CN" altLang="zh-CN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4" name="Rectangle 5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br>
              <a:rPr kumimoji="0" lang="zh-CN" altLang="zh-CN" sz="1000" b="0" i="0" u="none" strike="noStrike" cap="none" normalizeH="0" baseline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</a:b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99" name="图片 98" descr="表格&#10;&#10;AI 生成的内容可能不正确。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22"/>
          <a:stretch>
            <a:fillRect/>
          </a:stretch>
        </p:blipFill>
        <p:spPr>
          <a:xfrm>
            <a:off x="6844030" y="2809875"/>
            <a:ext cx="3463290" cy="1118235"/>
          </a:xfrm>
          <a:prstGeom prst="rect">
            <a:avLst/>
          </a:prstGeom>
        </p:spPr>
      </p:pic>
      <p:sp>
        <p:nvSpPr>
          <p:cNvPr id="100" name="Rectangle 10"/>
          <p:cNvSpPr>
            <a:spLocks noChangeArrowheads="1"/>
          </p:cNvSpPr>
          <p:nvPr/>
        </p:nvSpPr>
        <p:spPr bwMode="auto">
          <a:xfrm>
            <a:off x="6741116" y="4314825"/>
            <a:ext cx="3404235" cy="306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阿里巴巴普惠体 3.0 55 Regular" panose="00020600040101010101" charset="-122"/>
              <a:buNone/>
            </a:pPr>
            <a:r>
              <a:rPr kumimoji="0" lang="zh-CN" altLang="zh-CN" sz="1400" b="0" i="0" u="none" strike="noStrike" cap="none" normalizeH="0" baseline="0" dirty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调用 schema 函数查看表结构：</a:t>
            </a:r>
            <a:r>
              <a:rPr kumimoji="0" lang="zh-CN" altLang="zh-CN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endParaRPr kumimoji="0" lang="zh-CN" altLang="zh-CN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6937023" y="4712898"/>
            <a:ext cx="2052192" cy="302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  <a:buNone/>
            </a:pPr>
            <a:r>
              <a:rPr lang="en-US" altLang="zh-CN" sz="12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tmpTB.</a:t>
            </a:r>
            <a:r>
              <a:rPr lang="en-US" altLang="zh-CN" sz="12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schema</a:t>
            </a:r>
            <a:r>
              <a:rPr lang="en-US" altLang="zh-CN" sz="12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().</a:t>
            </a:r>
            <a:r>
              <a:rPr lang="en-US" altLang="zh-CN" sz="12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colDefs</a:t>
            </a:r>
            <a:r>
              <a:rPr lang="en-US" altLang="zh-CN" sz="12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;</a:t>
            </a:r>
            <a:endParaRPr lang="en-US" altLang="zh-CN" sz="12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6843395" y="4716780"/>
            <a:ext cx="3394075" cy="29210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106" name="图片 105" descr="表格&#10;&#10;AI 生成的内容可能不正确。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28"/>
          <a:stretch>
            <a:fillRect/>
          </a:stretch>
        </p:blipFill>
        <p:spPr>
          <a:xfrm>
            <a:off x="6843395" y="5161915"/>
            <a:ext cx="3463925" cy="114427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065530" y="194310"/>
            <a:ext cx="52882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导入到内存表：文件包含列名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前言"/>
          <p:cNvSpPr>
            <a:spLocks noChangeArrowheads="1"/>
          </p:cNvSpPr>
          <p:nvPr/>
        </p:nvSpPr>
        <p:spPr bwMode="auto">
          <a:xfrm>
            <a:off x="344496" y="133894"/>
            <a:ext cx="2070023" cy="551180"/>
          </a:xfrm>
          <a:prstGeom prst="rect">
            <a:avLst/>
          </a:prstGeom>
          <a:noFill/>
          <a:ln>
            <a:noFill/>
          </a:ln>
        </p:spPr>
        <p:txBody>
          <a:bodyPr wrap="square" lIns="121912" tIns="60956" rIns="121912" bIns="6095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280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代表客户 </a:t>
            </a:r>
            <a:endParaRPr lang="zh-CN" altLang="en-US" sz="280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6" name="文本框 45"/>
          <p:cNvSpPr txBox="1"/>
          <p:nvPr/>
        </p:nvSpPr>
        <p:spPr>
          <a:xfrm>
            <a:off x="1018866" y="911103"/>
            <a:ext cx="3910315" cy="306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以逗号分隔的 </a:t>
            </a:r>
            <a:r>
              <a:rPr lang="en-US" altLang="zh-CN" sz="140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CSV </a:t>
            </a:r>
            <a:r>
              <a:rPr lang="zh-CN" altLang="en-US" sz="140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文本文件 </a:t>
            </a:r>
            <a:r>
              <a:rPr lang="en-US" altLang="zh-CN" sz="140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demo2.csv </a:t>
            </a:r>
            <a:r>
              <a:rPr lang="zh-CN" altLang="en-US" sz="140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为例</a:t>
            </a:r>
            <a:endParaRPr lang="zh-CN" altLang="en-US" sz="14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207594" y="1302019"/>
            <a:ext cx="4450080" cy="1149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  <a:buNone/>
            </a:pPr>
            <a:r>
              <a:rPr lang="en-US" altLang="zh-CN" sz="10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2024.01.01T00:00:01.000,DFXS001,49,20.017752074636518</a:t>
            </a:r>
            <a:endParaRPr lang="en-US" altLang="zh-CN" sz="1000" b="0" dirty="0">
              <a:solidFill>
                <a:srgbClr val="00A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0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2024.01.01T00:00:02.000,DFXS001,8,91.442090226337313</a:t>
            </a:r>
            <a:endParaRPr lang="en-US" altLang="zh-CN" sz="1000" b="0" dirty="0">
              <a:solidFill>
                <a:srgbClr val="00A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0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2024.01.01T00:00:03.000,DFXS001,16,23.859648313373327</a:t>
            </a:r>
            <a:endParaRPr lang="en-US" altLang="zh-CN" sz="1000" b="0" dirty="0">
              <a:solidFill>
                <a:srgbClr val="00A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0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2024.01.01T00:00:04.000,DFXS001,98,78.651371388696134</a:t>
            </a:r>
            <a:endParaRPr lang="en-US" altLang="zh-CN" sz="1000" b="0" dirty="0">
              <a:solidFill>
                <a:srgbClr val="00A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  <a:buNone/>
            </a:pPr>
            <a:r>
              <a:rPr lang="en-US" altLang="zh-CN" sz="1000" b="0" dirty="0">
                <a:solidFill>
                  <a:srgbClr val="00A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2024.01.01T00:00:05.000,DFXS001,14,24.103266675956547</a:t>
            </a:r>
            <a:endParaRPr lang="en-US" altLang="zh-CN" sz="1000" b="0" dirty="0">
              <a:solidFill>
                <a:srgbClr val="00A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1142365" y="1277620"/>
            <a:ext cx="4343400" cy="124714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4" name="Rectangle 5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br>
              <a:rPr kumimoji="0" lang="zh-CN" altLang="zh-CN" sz="1000" b="0" i="0" u="none" strike="noStrike" cap="none" normalizeH="0" baseline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</a:b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65530" y="194310"/>
            <a:ext cx="57073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导入到内存表：文件不包含列名</a:t>
            </a:r>
            <a:endParaRPr lang="en-US" altLang="zh-CN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3"/>
            </p:custDataLst>
          </p:nvPr>
        </p:nvSpPr>
        <p:spPr>
          <a:xfrm>
            <a:off x="1057275" y="2807970"/>
            <a:ext cx="4289425" cy="30670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indent="0">
              <a:buFont typeface="阿里巴巴普惠体 3.0 55 Regular" panose="00020600040101010101" charset="-122"/>
              <a:buNone/>
            </a:pP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方案一：使用默认列名</a:t>
            </a:r>
            <a:endParaRPr lang="zh-CN" altLang="en-US" sz="1400" b="0" i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4"/>
            </p:custDataLst>
          </p:nvPr>
        </p:nvSpPr>
        <p:spPr>
          <a:xfrm>
            <a:off x="1144065" y="3551555"/>
            <a:ext cx="4202314" cy="73723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"./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testData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/demo2.csv"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loadText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(filename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containHeader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false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3" name="矩形 12"/>
          <p:cNvSpPr/>
          <p:nvPr>
            <p:custDataLst>
              <p:tags r:id="rId5"/>
            </p:custDataLst>
          </p:nvPr>
        </p:nvSpPr>
        <p:spPr>
          <a:xfrm>
            <a:off x="1141730" y="3221355"/>
            <a:ext cx="4516120" cy="139509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阿里巴巴普惠体 3.0 55 Regular" panose="00020600040101010101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6"/>
            </p:custDataLst>
          </p:nvPr>
        </p:nvSpPr>
        <p:spPr>
          <a:xfrm>
            <a:off x="6340475" y="2807970"/>
            <a:ext cx="2856230" cy="30670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indent="0">
              <a:buFont typeface="阿里巴巴普惠体 3.0 55 Regular" panose="00020600040101010101" charset="-122"/>
              <a:buNone/>
            </a:pPr>
            <a:r>
              <a:rPr lang="zh-CN" altLang="en-US" sz="1400" b="0" i="0" dirty="0"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方案二：使用自定义列名</a:t>
            </a:r>
            <a:endParaRPr lang="zh-CN" altLang="en-US" sz="1400" b="0" i="0" dirty="0">
              <a:solidFill>
                <a:srgbClr val="292A2E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7"/>
            </p:custDataLst>
          </p:nvPr>
        </p:nvSpPr>
        <p:spPr>
          <a:xfrm>
            <a:off x="6425565" y="3293745"/>
            <a:ext cx="4418330" cy="116840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schemaTB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extractTextSchema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  <a:buNone/>
            </a:pP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update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schemaTB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400" b="0" dirty="0">
                <a:solidFill>
                  <a:srgbClr val="AF00DB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name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[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"time"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customerId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temp"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400" b="0" dirty="0" err="1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"amp</a:t>
            </a:r>
            <a:r>
              <a:rPr lang="en-US" altLang="zh-CN" sz="1400" b="0" dirty="0">
                <a:solidFill>
                  <a:srgbClr val="A31515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loadText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(filename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dataFilePath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schema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schemaTB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 dirty="0" err="1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containHeader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 dirty="0">
                <a:solidFill>
                  <a:srgbClr val="0000E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false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);</a:t>
            </a:r>
            <a:endParaRPr lang="en-US" altLang="zh-CN" sz="1400" b="0" dirty="0">
              <a:solidFill>
                <a:srgbClr val="000000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6" name="矩形 15"/>
          <p:cNvSpPr/>
          <p:nvPr>
            <p:custDataLst>
              <p:tags r:id="rId8"/>
            </p:custDataLst>
          </p:nvPr>
        </p:nvSpPr>
        <p:spPr>
          <a:xfrm>
            <a:off x="6425565" y="3182620"/>
            <a:ext cx="4638675" cy="139065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阿里巴巴普惠体 3.0 55 Regular" panose="0002060004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rcRect t="15773"/>
          <a:stretch>
            <a:fillRect/>
          </a:stretch>
        </p:blipFill>
        <p:spPr>
          <a:xfrm>
            <a:off x="1142365" y="4725670"/>
            <a:ext cx="4610735" cy="16065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rcRect t="17500"/>
          <a:stretch>
            <a:fillRect/>
          </a:stretch>
        </p:blipFill>
        <p:spPr>
          <a:xfrm>
            <a:off x="6407150" y="4725670"/>
            <a:ext cx="4657090" cy="1605915"/>
          </a:xfrm>
          <a:prstGeom prst="rect">
            <a:avLst/>
          </a:prstGeom>
        </p:spPr>
      </p:pic>
      <p:cxnSp>
        <p:nvCxnSpPr>
          <p:cNvPr id="6" name="直接箭头连接符 5"/>
          <p:cNvCxnSpPr/>
          <p:nvPr/>
        </p:nvCxnSpPr>
        <p:spPr>
          <a:xfrm flipV="1">
            <a:off x="5492115" y="1367790"/>
            <a:ext cx="1160145" cy="6350"/>
          </a:xfrm>
          <a:prstGeom prst="straightConnector1">
            <a:avLst/>
          </a:prstGeom>
          <a:ln w="635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6823075" y="1203960"/>
            <a:ext cx="40640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只包含数据，不包含列字段信息</a:t>
            </a:r>
            <a:endParaRPr lang="zh-CN" altLang="en-US" sz="1600"/>
          </a:p>
        </p:txBody>
      </p:sp>
      <p:sp>
        <p:nvSpPr>
          <p:cNvPr id="8" name="椭圆 7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前言"/>
          <p:cNvSpPr>
            <a:spLocks noChangeArrowheads="1"/>
          </p:cNvSpPr>
          <p:nvPr/>
        </p:nvSpPr>
        <p:spPr bwMode="auto">
          <a:xfrm>
            <a:off x="344496" y="133894"/>
            <a:ext cx="2070023" cy="551180"/>
          </a:xfrm>
          <a:prstGeom prst="rect">
            <a:avLst/>
          </a:prstGeom>
          <a:noFill/>
          <a:ln>
            <a:noFill/>
          </a:ln>
        </p:spPr>
        <p:txBody>
          <a:bodyPr wrap="square" lIns="121912" tIns="60956" rIns="121912" bIns="6095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280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阿里巴巴普惠体 3.0 55 Regular" panose="00020600040101010101" charset="-122"/>
              </a:rPr>
              <a:t>代表客户 </a:t>
            </a:r>
            <a:endParaRPr lang="zh-CN" altLang="en-US" sz="280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阿里巴巴普惠体 3.0 55 Regular" panose="00020600040101010101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6" name="文本框 45"/>
          <p:cNvSpPr txBox="1"/>
          <p:nvPr/>
        </p:nvSpPr>
        <p:spPr>
          <a:xfrm>
            <a:off x="655955" y="3578225"/>
            <a:ext cx="10920730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假如只需要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amp 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列的数据，而不需要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temp 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列数据，可以明确表示只需要加载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time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，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customerId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，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amp 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列：</a:t>
            </a:r>
            <a:endParaRPr lang="zh-CN" altLang="en-US" sz="16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4" name="Rectangle 5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br>
              <a:rPr kumimoji="0" lang="zh-CN" altLang="zh-CN" sz="1000" b="0" i="0" u="none" strike="noStrike" cap="none" normalizeH="0" baseline="0">
                <a:ln>
                  <a:noFill/>
                </a:ln>
                <a:solidFill>
                  <a:srgbClr val="292A2E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</a:b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65530" y="194310"/>
            <a:ext cx="57073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导入到内存表：导入部分字段</a:t>
            </a:r>
            <a:endParaRPr lang="en-US" altLang="zh-CN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rcRect t="17500"/>
          <a:stretch>
            <a:fillRect/>
          </a:stretch>
        </p:blipFill>
        <p:spPr>
          <a:xfrm>
            <a:off x="770255" y="1424940"/>
            <a:ext cx="5440045" cy="171005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915035" y="4268470"/>
            <a:ext cx="10083800" cy="82994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update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schemaTB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set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col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rowNo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(name)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schemaTB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select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*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schemaTB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where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name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in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[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"time"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"customerId"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"amp"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loadText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(filename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dataFilePath, schema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schemaTB);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769620" y="4132580"/>
            <a:ext cx="10647680" cy="108267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4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rcRect t="17079"/>
          <a:stretch>
            <a:fillRect/>
          </a:stretch>
        </p:blipFill>
        <p:spPr>
          <a:xfrm>
            <a:off x="6727825" y="1449070"/>
            <a:ext cx="4689475" cy="1710690"/>
          </a:xfrm>
          <a:prstGeom prst="rect">
            <a:avLst/>
          </a:prstGeom>
        </p:spPr>
      </p:pic>
      <p:sp>
        <p:nvSpPr>
          <p:cNvPr id="11" name="右箭头 10"/>
          <p:cNvSpPr/>
          <p:nvPr/>
        </p:nvSpPr>
        <p:spPr>
          <a:xfrm>
            <a:off x="6343650" y="2225040"/>
            <a:ext cx="279400" cy="254000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87.xml><?xml version="1.0" encoding="utf-8"?>
<p:tagLst xmlns:p="http://schemas.openxmlformats.org/presentationml/2006/main">
  <p:tag name="KSO_WM_BEAUTIFY_FLAG" val=""/>
</p:tagLst>
</file>

<file path=ppt/tags/tag188.xml><?xml version="1.0" encoding="utf-8"?>
<p:tagLst xmlns:p="http://schemas.openxmlformats.org/presentationml/2006/main">
  <p:tag name="KSO_WM_BEAUTIFY_FLAG" val=""/>
</p:tagLst>
</file>

<file path=ppt/tags/tag189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BEAUTIFY_FLAG" val=""/>
</p:tagLst>
</file>

<file path=ppt/tags/tag191.xml><?xml version="1.0" encoding="utf-8"?>
<p:tagLst xmlns:p="http://schemas.openxmlformats.org/presentationml/2006/main">
  <p:tag name="KSO_WM_BEAUTIFY_FLAG" val=""/>
</p:tagLst>
</file>

<file path=ppt/tags/tag192.xml><?xml version="1.0" encoding="utf-8"?>
<p:tagLst xmlns:p="http://schemas.openxmlformats.org/presentationml/2006/main">
  <p:tag name="KSO_WM_BEAUTIFY_FLAG" val=""/>
</p:tagLst>
</file>

<file path=ppt/tags/tag193.xml><?xml version="1.0" encoding="utf-8"?>
<p:tagLst xmlns:p="http://schemas.openxmlformats.org/presentationml/2006/main">
  <p:tag name="KSO_WM_BEAUTIFY_FLAG" val=""/>
</p:tagLst>
</file>

<file path=ppt/tags/tag194.xml><?xml version="1.0" encoding="utf-8"?>
<p:tagLst xmlns:p="http://schemas.openxmlformats.org/presentationml/2006/main">
  <p:tag name="KSO_WM_BEAUTIFY_FLAG" val=""/>
</p:tagLst>
</file>

<file path=ppt/tags/tag195.xml><?xml version="1.0" encoding="utf-8"?>
<p:tagLst xmlns:p="http://schemas.openxmlformats.org/presentationml/2006/main">
  <p:tag name="KSO_WM_BEAUTIFY_FLAG" val=""/>
</p:tagLst>
</file>

<file path=ppt/tags/tag196.xml><?xml version="1.0" encoding="utf-8"?>
<p:tagLst xmlns:p="http://schemas.openxmlformats.org/presentationml/2006/main">
  <p:tag name="KSO_WM_BEAUTIFY_FLAG" val=""/>
</p:tagLst>
</file>

<file path=ppt/tags/tag197.xml><?xml version="1.0" encoding="utf-8"?>
<p:tagLst xmlns:p="http://schemas.openxmlformats.org/presentationml/2006/main">
  <p:tag name="KSO_WM_BEAUTIFY_FLAG" val=""/>
</p:tagLst>
</file>

<file path=ppt/tags/tag198.xml><?xml version="1.0" encoding="utf-8"?>
<p:tagLst xmlns:p="http://schemas.openxmlformats.org/presentationml/2006/main">
  <p:tag name="KSO_WM_BEAUTIFY_FLAG" val=""/>
</p:tagLst>
</file>

<file path=ppt/tags/tag19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BEAUTIFY_FLAG" val=""/>
</p:tagLst>
</file>

<file path=ppt/tags/tag201.xml><?xml version="1.0" encoding="utf-8"?>
<p:tagLst xmlns:p="http://schemas.openxmlformats.org/presentationml/2006/main">
  <p:tag name="KSO_WM_BEAUTIFY_FLAG" val=""/>
</p:tagLst>
</file>

<file path=ppt/tags/tag20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03.xml><?xml version="1.0" encoding="utf-8"?>
<p:tagLst xmlns:p="http://schemas.openxmlformats.org/presentationml/2006/main">
  <p:tag name="KSO_WM_BEAUTIFY_FLAG" val=""/>
</p:tagLst>
</file>

<file path=ppt/tags/tag204.xml><?xml version="1.0" encoding="utf-8"?>
<p:tagLst xmlns:p="http://schemas.openxmlformats.org/presentationml/2006/main">
  <p:tag name="KSO_WM_BEAUTIFY_FLAG" val=""/>
</p:tagLst>
</file>

<file path=ppt/tags/tag205.xml><?xml version="1.0" encoding="utf-8"?>
<p:tagLst xmlns:p="http://schemas.openxmlformats.org/presentationml/2006/main">
  <p:tag name="KSO_WM_BEAUTIFY_FLAG" val=""/>
</p:tagLst>
</file>

<file path=ppt/tags/tag206.xml><?xml version="1.0" encoding="utf-8"?>
<p:tagLst xmlns:p="http://schemas.openxmlformats.org/presentationml/2006/main">
  <p:tag name="KSO_WM_BEAUTIFY_FLAG" val=""/>
</p:tagLst>
</file>

<file path=ppt/tags/tag207.xml><?xml version="1.0" encoding="utf-8"?>
<p:tagLst xmlns:p="http://schemas.openxmlformats.org/presentationml/2006/main">
  <p:tag name="KSO_WM_BEAUTIFY_FLAG" val=""/>
</p:tagLst>
</file>

<file path=ppt/tags/tag208.xml><?xml version="1.0" encoding="utf-8"?>
<p:tagLst xmlns:p="http://schemas.openxmlformats.org/presentationml/2006/main">
  <p:tag name="KSO_WM_BEAUTIFY_FLAG" val=""/>
</p:tagLst>
</file>

<file path=ppt/tags/tag209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BEAUTIFY_FLAG" val=""/>
</p:tagLst>
</file>

<file path=ppt/tags/tag211.xml><?xml version="1.0" encoding="utf-8"?>
<p:tagLst xmlns:p="http://schemas.openxmlformats.org/presentationml/2006/main">
  <p:tag name="KSO_WM_BEAUTIFY_FLAG" val=""/>
</p:tagLst>
</file>

<file path=ppt/tags/tag212.xml><?xml version="1.0" encoding="utf-8"?>
<p:tagLst xmlns:p="http://schemas.openxmlformats.org/presentationml/2006/main">
  <p:tag name="KSO_WM_BEAUTIFY_FLAG" val=""/>
</p:tagLst>
</file>

<file path=ppt/tags/tag213.xml><?xml version="1.0" encoding="utf-8"?>
<p:tagLst xmlns:p="http://schemas.openxmlformats.org/presentationml/2006/main">
  <p:tag name="KSO_WM_BEAUTIFY_FLAG" val=""/>
</p:tagLst>
</file>

<file path=ppt/tags/tag214.xml><?xml version="1.0" encoding="utf-8"?>
<p:tagLst xmlns:p="http://schemas.openxmlformats.org/presentationml/2006/main">
  <p:tag name="KSO_WM_BEAUTIFY_FLAG" val=""/>
</p:tagLst>
</file>

<file path=ppt/tags/tag215.xml><?xml version="1.0" encoding="utf-8"?>
<p:tagLst xmlns:p="http://schemas.openxmlformats.org/presentationml/2006/main">
  <p:tag name="KSO_WM_BEAUTIFY_FLAG" val=""/>
</p:tagLst>
</file>

<file path=ppt/tags/tag216.xml><?xml version="1.0" encoding="utf-8"?>
<p:tagLst xmlns:p="http://schemas.openxmlformats.org/presentationml/2006/main">
  <p:tag name="KSO_WM_BEAUTIFY_FLAG" val=""/>
</p:tagLst>
</file>

<file path=ppt/tags/tag217.xml><?xml version="1.0" encoding="utf-8"?>
<p:tagLst xmlns:p="http://schemas.openxmlformats.org/presentationml/2006/main">
  <p:tag name="KSO_WM_BEAUTIFY_FLAG" val=""/>
</p:tagLst>
</file>

<file path=ppt/tags/tag218.xml><?xml version="1.0" encoding="utf-8"?>
<p:tagLst xmlns:p="http://schemas.openxmlformats.org/presentationml/2006/main">
  <p:tag name="KSO_WM_BEAUTIFY_FLAG" val=""/>
</p:tagLst>
</file>

<file path=ppt/tags/tag219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BEAUTIFY_FLAG" val=""/>
</p:tagLst>
</file>

<file path=ppt/tags/tag221.xml><?xml version="1.0" encoding="utf-8"?>
<p:tagLst xmlns:p="http://schemas.openxmlformats.org/presentationml/2006/main">
  <p:tag name="KSO_WM_BEAUTIFY_FLAG" val=""/>
</p:tagLst>
</file>

<file path=ppt/tags/tag222.xml><?xml version="1.0" encoding="utf-8"?>
<p:tagLst xmlns:p="http://schemas.openxmlformats.org/presentationml/2006/main">
  <p:tag name="KSO_WM_BEAUTIFY_FLAG" val=""/>
</p:tagLst>
</file>

<file path=ppt/tags/tag223.xml><?xml version="1.0" encoding="utf-8"?>
<p:tagLst xmlns:p="http://schemas.openxmlformats.org/presentationml/2006/main">
  <p:tag name="KSO_WM_DIAGRAM_VIRTUALLY_FRAME" val="{&quot;height&quot;:356.25566929133856,&quot;left&quot;:131.55574803149602,&quot;top&quot;:121.6,&quot;width&quot;:270.044251968504}"/>
</p:tagLst>
</file>

<file path=ppt/tags/tag224.xml><?xml version="1.0" encoding="utf-8"?>
<p:tagLst xmlns:p="http://schemas.openxmlformats.org/presentationml/2006/main">
  <p:tag name="KSO_WM_BEAUTIFY_FLAG" val=""/>
  <p:tag name="KSO_WM_DIAGRAM_VIRTUALLY_FRAME" val="{&quot;height&quot;:356.25566929133856,&quot;left&quot;:131.55574803149602,&quot;top&quot;:121.6,&quot;width&quot;:270.044251968504}"/>
</p:tagLst>
</file>

<file path=ppt/tags/tag225.xml><?xml version="1.0" encoding="utf-8"?>
<p:tagLst xmlns:p="http://schemas.openxmlformats.org/presentationml/2006/main">
  <p:tag name="KSO_WM_BEAUTIFY_FLAG" val=""/>
  <p:tag name="KSO_WM_DIAGRAM_VIRTUALLY_FRAME" val="{&quot;height&quot;:356.25566929133856,&quot;left&quot;:131.55574803149602,&quot;top&quot;:121.6,&quot;width&quot;:270.044251968504}"/>
</p:tagLst>
</file>

<file path=ppt/tags/tag226.xml><?xml version="1.0" encoding="utf-8"?>
<p:tagLst xmlns:p="http://schemas.openxmlformats.org/presentationml/2006/main">
  <p:tag name="KSO_WM_BEAUTIFY_FLAG" val=""/>
  <p:tag name="KSO_WM_DIAGRAM_VIRTUALLY_FRAME" val="{&quot;height&quot;:356.25566929133856,&quot;left&quot;:131.55574803149602,&quot;top&quot;:121.6,&quot;width&quot;:270.044251968504}"/>
</p:tagLst>
</file>

<file path=ppt/tags/tag227.xml><?xml version="1.0" encoding="utf-8"?>
<p:tagLst xmlns:p="http://schemas.openxmlformats.org/presentationml/2006/main">
  <p:tag name="KSO_WM_DIAGRAM_VIRTUALLY_FRAME" val="{&quot;height&quot;:356.25566929133856,&quot;left&quot;:131.55574803149602,&quot;top&quot;:121.6,&quot;width&quot;:270.044251968504}"/>
</p:tagLst>
</file>

<file path=ppt/tags/tag228.xml><?xml version="1.0" encoding="utf-8"?>
<p:tagLst xmlns:p="http://schemas.openxmlformats.org/presentationml/2006/main">
  <p:tag name="KSO_WM_BEAUTIFY_FLAG" val=""/>
  <p:tag name="KSO_WM_DIAGRAM_VIRTUALLY_FRAME" val="{&quot;height&quot;:356.25566929133856,&quot;left&quot;:131.55574803149602,&quot;top&quot;:121.6,&quot;width&quot;:270.044251968504}"/>
</p:tagLst>
</file>

<file path=ppt/tags/tag229.xml><?xml version="1.0" encoding="utf-8"?>
<p:tagLst xmlns:p="http://schemas.openxmlformats.org/presentationml/2006/main">
  <p:tag name="KSO_WM_BEAUTIFY_FLAG" val=""/>
  <p:tag name="KSO_WM_DIAGRAM_VIRTUALLY_FRAME" val="{&quot;height&quot;:356.25566929133856,&quot;left&quot;:131.55574803149602,&quot;top&quot;:121.6,&quot;width&quot;:270.044251968504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BEAUTIFY_FLAG" val=""/>
  <p:tag name="KSO_WM_DIAGRAM_VIRTUALLY_FRAME" val="{&quot;height&quot;:356.25566929133856,&quot;left&quot;:131.55574803149602,&quot;top&quot;:121.6,&quot;width&quot;:270.044251968504}"/>
</p:tagLst>
</file>

<file path=ppt/tags/tag231.xml><?xml version="1.0" encoding="utf-8"?>
<p:tagLst xmlns:p="http://schemas.openxmlformats.org/presentationml/2006/main">
  <p:tag name="KSO_WM_DIAGRAM_VIRTUALLY_FRAME" val="{&quot;height&quot;:356.25566929133856,&quot;left&quot;:131.55574803149602,&quot;top&quot;:121.6,&quot;width&quot;:270.044251968504}"/>
</p:tagLst>
</file>

<file path=ppt/tags/tag232.xml><?xml version="1.0" encoding="utf-8"?>
<p:tagLst xmlns:p="http://schemas.openxmlformats.org/presentationml/2006/main">
  <p:tag name="KSO_WM_BEAUTIFY_FLAG" val=""/>
  <p:tag name="KSO_WM_DIAGRAM_VIRTUALLY_FRAME" val="{&quot;height&quot;:356.25566929133856,&quot;left&quot;:131.55574803149602,&quot;top&quot;:121.6,&quot;width&quot;:270.044251968504}"/>
</p:tagLst>
</file>

<file path=ppt/tags/tag233.xml><?xml version="1.0" encoding="utf-8"?>
<p:tagLst xmlns:p="http://schemas.openxmlformats.org/presentationml/2006/main">
  <p:tag name="KSO_WM_BEAUTIFY_FLAG" val=""/>
  <p:tag name="KSO_WM_DIAGRAM_VIRTUALLY_FRAME" val="{&quot;height&quot;:356.25566929133856,&quot;left&quot;:131.55574803149602,&quot;top&quot;:121.6,&quot;width&quot;:270.044251968504}"/>
</p:tagLst>
</file>

<file path=ppt/tags/tag234.xml><?xml version="1.0" encoding="utf-8"?>
<p:tagLst xmlns:p="http://schemas.openxmlformats.org/presentationml/2006/main">
  <p:tag name="KSO_WM_BEAUTIFY_FLAG" val=""/>
  <p:tag name="KSO_WM_DIAGRAM_VIRTUALLY_FRAME" val="{&quot;height&quot;:356.25566929133856,&quot;left&quot;:131.55574803149602,&quot;top&quot;:121.6,&quot;width&quot;:270.044251968504}"/>
</p:tagLst>
</file>

<file path=ppt/tags/tag235.xml><?xml version="1.0" encoding="utf-8"?>
<p:tagLst xmlns:p="http://schemas.openxmlformats.org/presentationml/2006/main">
  <p:tag name="KSO_WM_DIAGRAM_VIRTUALLY_FRAME" val="{&quot;height&quot;:356.25566929133856,&quot;left&quot;:131.55574803149602,&quot;top&quot;:121.6,&quot;width&quot;:270.044251968504}"/>
</p:tagLst>
</file>

<file path=ppt/tags/tag236.xml><?xml version="1.0" encoding="utf-8"?>
<p:tagLst xmlns:p="http://schemas.openxmlformats.org/presentationml/2006/main">
  <p:tag name="KSO_WM_BEAUTIFY_FLAG" val=""/>
  <p:tag name="KSO_WM_DIAGRAM_VIRTUALLY_FRAME" val="{&quot;height&quot;:356.25566929133856,&quot;left&quot;:131.55574803149602,&quot;top&quot;:121.6,&quot;width&quot;:270.044251968504}"/>
</p:tagLst>
</file>

<file path=ppt/tags/tag237.xml><?xml version="1.0" encoding="utf-8"?>
<p:tagLst xmlns:p="http://schemas.openxmlformats.org/presentationml/2006/main">
  <p:tag name="KSO_WM_BEAUTIFY_FLAG" val=""/>
  <p:tag name="KSO_WM_DIAGRAM_VIRTUALLY_FRAME" val="{&quot;height&quot;:356.25566929133856,&quot;left&quot;:131.55574803149602,&quot;top&quot;:121.6,&quot;width&quot;:270.044251968504}"/>
</p:tagLst>
</file>

<file path=ppt/tags/tag238.xml><?xml version="1.0" encoding="utf-8"?>
<p:tagLst xmlns:p="http://schemas.openxmlformats.org/presentationml/2006/main">
  <p:tag name="KSO_WM_BEAUTIFY_FLAG" val=""/>
  <p:tag name="KSO_WM_DIAGRAM_VIRTUALLY_FRAME" val="{&quot;height&quot;:356.25566929133856,&quot;left&quot;:131.55574803149602,&quot;top&quot;:121.6,&quot;width&quot;:270.044251968504}"/>
</p:tagLst>
</file>

<file path=ppt/tags/tag239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DIAGRAM_VIRTUALLY_FRAME" val="{&quot;height&quot;:356.25566929133856,&quot;left&quot;:131.55574803149602,&quot;top&quot;:121.6,&quot;width&quot;:270.044251968504}"/>
</p:tagLst>
</file>

<file path=ppt/tags/tag241.xml><?xml version="1.0" encoding="utf-8"?>
<p:tagLst xmlns:p="http://schemas.openxmlformats.org/presentationml/2006/main">
  <p:tag name="KSO_WM_BEAUTIFY_FLAG" val=""/>
  <p:tag name="KSO_WM_DIAGRAM_VIRTUALLY_FRAME" val="{&quot;height&quot;:356.25566929133856,&quot;left&quot;:131.55574803149602,&quot;top&quot;:121.6,&quot;width&quot;:270.044251968504}"/>
</p:tagLst>
</file>

<file path=ppt/tags/tag242.xml><?xml version="1.0" encoding="utf-8"?>
<p:tagLst xmlns:p="http://schemas.openxmlformats.org/presentationml/2006/main">
  <p:tag name="KSO_WM_BEAUTIFY_FLAG" val=""/>
  <p:tag name="KSO_WM_DIAGRAM_VIRTUALLY_FRAME" val="{&quot;height&quot;:356.25566929133856,&quot;left&quot;:131.55574803149602,&quot;top&quot;:121.6,&quot;width&quot;:270.044251968504}"/>
</p:tagLst>
</file>

<file path=ppt/tags/tag243.xml><?xml version="1.0" encoding="utf-8"?>
<p:tagLst xmlns:p="http://schemas.openxmlformats.org/presentationml/2006/main">
  <p:tag name="KSO_WM_BEAUTIFY_FLAG" val=""/>
  <p:tag name="KSO_WM_DIAGRAM_VIRTUALLY_FRAME" val="{&quot;height&quot;:356.25566929133856,&quot;left&quot;:131.55574803149602,&quot;top&quot;:121.6,&quot;width&quot;:270.044251968504}"/>
</p:tagLst>
</file>

<file path=ppt/tags/tag24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45.xml><?xml version="1.0" encoding="utf-8"?>
<p:tagLst xmlns:p="http://schemas.openxmlformats.org/presentationml/2006/main">
  <p:tag name="KSO_WM_BEAUTIFY_FLAG" val=""/>
</p:tagLst>
</file>

<file path=ppt/tags/tag246.xml><?xml version="1.0" encoding="utf-8"?>
<p:tagLst xmlns:p="http://schemas.openxmlformats.org/presentationml/2006/main">
  <p:tag name="KSO_WM_BEAUTIFY_FLAG" val=""/>
</p:tagLst>
</file>

<file path=ppt/tags/tag247.xml><?xml version="1.0" encoding="utf-8"?>
<p:tagLst xmlns:p="http://schemas.openxmlformats.org/presentationml/2006/main">
  <p:tag name="KSO_WM_BEAUTIFY_FLAG" val=""/>
</p:tagLst>
</file>

<file path=ppt/tags/tag248.xml><?xml version="1.0" encoding="utf-8"?>
<p:tagLst xmlns:p="http://schemas.openxmlformats.org/presentationml/2006/main">
  <p:tag name="KSO_WM_BEAUTIFY_FLAG" val=""/>
</p:tagLst>
</file>

<file path=ppt/tags/tag249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BEAUTIFY_FLAG" val=""/>
</p:tagLst>
</file>

<file path=ppt/tags/tag251.xml><?xml version="1.0" encoding="utf-8"?>
<p:tagLst xmlns:p="http://schemas.openxmlformats.org/presentationml/2006/main">
  <p:tag name="KSO_WM_BEAUTIFY_FLAG" val=""/>
</p:tagLst>
</file>

<file path=ppt/tags/tag252.xml><?xml version="1.0" encoding="utf-8"?>
<p:tagLst xmlns:p="http://schemas.openxmlformats.org/presentationml/2006/main">
  <p:tag name="KSO_WM_BEAUTIFY_FLAG" val=""/>
</p:tagLst>
</file>

<file path=ppt/tags/tag253.xml><?xml version="1.0" encoding="utf-8"?>
<p:tagLst xmlns:p="http://schemas.openxmlformats.org/presentationml/2006/main">
  <p:tag name="KSO_WM_BEAUTIFY_FLAG" val=""/>
</p:tagLst>
</file>

<file path=ppt/tags/tag254.xml><?xml version="1.0" encoding="utf-8"?>
<p:tagLst xmlns:p="http://schemas.openxmlformats.org/presentationml/2006/main">
  <p:tag name="KSO_WM_BEAUTIFY_FLAG" val=""/>
</p:tagLst>
</file>

<file path=ppt/tags/tag255.xml><?xml version="1.0" encoding="utf-8"?>
<p:tagLst xmlns:p="http://schemas.openxmlformats.org/presentationml/2006/main">
  <p:tag name="KSO_WM_BEAUTIFY_FLAG" val=""/>
</p:tagLst>
</file>

<file path=ppt/tags/tag256.xml><?xml version="1.0" encoding="utf-8"?>
<p:tagLst xmlns:p="http://schemas.openxmlformats.org/presentationml/2006/main">
  <p:tag name="KSO_WM_BEAUTIFY_FLAG" val=""/>
</p:tagLst>
</file>

<file path=ppt/tags/tag257.xml><?xml version="1.0" encoding="utf-8"?>
<p:tagLst xmlns:p="http://schemas.openxmlformats.org/presentationml/2006/main">
  <p:tag name="KSO_WM_BEAUTIFY_FLAG" val=""/>
</p:tagLst>
</file>

<file path=ppt/tags/tag25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59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BEAUTIFY_FLAG" val=""/>
</p:tagLst>
</file>

<file path=ppt/tags/tag261.xml><?xml version="1.0" encoding="utf-8"?>
<p:tagLst xmlns:p="http://schemas.openxmlformats.org/presentationml/2006/main">
  <p:tag name="KSO_WM_BEAUTIFY_FLAG" val=""/>
</p:tagLst>
</file>

<file path=ppt/tags/tag262.xml><?xml version="1.0" encoding="utf-8"?>
<p:tagLst xmlns:p="http://schemas.openxmlformats.org/presentationml/2006/main">
  <p:tag name="KSO_WM_BEAUTIFY_FLAG" val=""/>
</p:tagLst>
</file>

<file path=ppt/tags/tag263.xml><?xml version="1.0" encoding="utf-8"?>
<p:tagLst xmlns:p="http://schemas.openxmlformats.org/presentationml/2006/main">
  <p:tag name="KSO_WM_BEAUTIFY_FLAG" val=""/>
</p:tagLst>
</file>

<file path=ppt/tags/tag264.xml><?xml version="1.0" encoding="utf-8"?>
<p:tagLst xmlns:p="http://schemas.openxmlformats.org/presentationml/2006/main">
  <p:tag name="KSO_WM_BEAUTIFY_FLAG" val=""/>
</p:tagLst>
</file>

<file path=ppt/tags/tag265.xml><?xml version="1.0" encoding="utf-8"?>
<p:tagLst xmlns:p="http://schemas.openxmlformats.org/presentationml/2006/main">
  <p:tag name="KSO_WM_BEAUTIFY_FLAG" val=""/>
</p:tagLst>
</file>

<file path=ppt/tags/tag266.xml><?xml version="1.0" encoding="utf-8"?>
<p:tagLst xmlns:p="http://schemas.openxmlformats.org/presentationml/2006/main">
  <p:tag name="KSO_WM_BEAUTIFY_FLAG" val=""/>
</p:tagLst>
</file>

<file path=ppt/tags/tag267.xml><?xml version="1.0" encoding="utf-8"?>
<p:tagLst xmlns:p="http://schemas.openxmlformats.org/presentationml/2006/main">
  <p:tag name="KSO_WM_BEAUTIFY_FLAG" val=""/>
</p:tagLst>
</file>

<file path=ppt/tags/tag268.xml><?xml version="1.0" encoding="utf-8"?>
<p:tagLst xmlns:p="http://schemas.openxmlformats.org/presentationml/2006/main">
  <p:tag name="KSO_WM_BEAUTIFY_FLAG" val=""/>
</p:tagLst>
</file>

<file path=ppt/tags/tag269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BEAUTIFY_FLAG" val=""/>
</p:tagLst>
</file>

<file path=ppt/tags/tag271.xml><?xml version="1.0" encoding="utf-8"?>
<p:tagLst xmlns:p="http://schemas.openxmlformats.org/presentationml/2006/main">
  <p:tag name="KSO_WM_BEAUTIFY_FLAG" val=""/>
</p:tagLst>
</file>

<file path=ppt/tags/tag27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73.xml><?xml version="1.0" encoding="utf-8"?>
<p:tagLst xmlns:p="http://schemas.openxmlformats.org/presentationml/2006/main">
  <p:tag name="KSO_WM_BEAUTIFY_FLAG" val=""/>
</p:tagLst>
</file>

<file path=ppt/tags/tag274.xml><?xml version="1.0" encoding="utf-8"?>
<p:tagLst xmlns:p="http://schemas.openxmlformats.org/presentationml/2006/main">
  <p:tag name="TABLE_ENDDRAG_ORIGIN_RECT" val="353*171"/>
  <p:tag name="TABLE_ENDDRAG_RECT" val="70*173*353*171"/>
</p:tagLst>
</file>

<file path=ppt/tags/tag275.xml><?xml version="1.0" encoding="utf-8"?>
<p:tagLst xmlns:p="http://schemas.openxmlformats.org/presentationml/2006/main">
  <p:tag name="TABLE_ENDDRAG_ORIGIN_RECT" val="405*324"/>
  <p:tag name="TABLE_ENDDRAG_RECT" val="486*113*405*324"/>
</p:tagLst>
</file>

<file path=ppt/tags/tag276.xml><?xml version="1.0" encoding="utf-8"?>
<p:tagLst xmlns:p="http://schemas.openxmlformats.org/presentationml/2006/main">
  <p:tag name="KSO_WM_BEAUTIFY_FLAG" val=""/>
</p:tagLst>
</file>

<file path=ppt/tags/tag277.xml><?xml version="1.0" encoding="utf-8"?>
<p:tagLst xmlns:p="http://schemas.openxmlformats.org/presentationml/2006/main">
  <p:tag name="KSO_WM_BEAUTIFY_FLAG" val=""/>
</p:tagLst>
</file>

<file path=ppt/tags/tag278.xml><?xml version="1.0" encoding="utf-8"?>
<p:tagLst xmlns:p="http://schemas.openxmlformats.org/presentationml/2006/main">
  <p:tag name="KSO_WM_DIAGRAM_VIRTUALLY_FRAME" val="{&quot;height&quot;:277.5,&quot;left&quot;:83.25,&quot;top&quot;:221.1,&quot;width&quot;:787.95}"/>
</p:tagLst>
</file>

<file path=ppt/tags/tag279.xml><?xml version="1.0" encoding="utf-8"?>
<p:tagLst xmlns:p="http://schemas.openxmlformats.org/presentationml/2006/main">
  <p:tag name="KSO_WM_DIAGRAM_VIRTUALLY_FRAME" val="{&quot;height&quot;:277.5,&quot;left&quot;:83.25,&quot;top&quot;:221.1,&quot;width&quot;:787.95}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DIAGRAM_VIRTUALLY_FRAME" val="{&quot;height&quot;:277.5,&quot;left&quot;:83.25,&quot;top&quot;:221.1,&quot;width&quot;:787.95}"/>
</p:tagLst>
</file>

<file path=ppt/tags/tag281.xml><?xml version="1.0" encoding="utf-8"?>
<p:tagLst xmlns:p="http://schemas.openxmlformats.org/presentationml/2006/main">
  <p:tag name="KSO_WM_DIAGRAM_VIRTUALLY_FRAME" val="{&quot;height&quot;:277.5,&quot;left&quot;:83.25,&quot;top&quot;:221.1,&quot;width&quot;:787.95}"/>
</p:tagLst>
</file>

<file path=ppt/tags/tag282.xml><?xml version="1.0" encoding="utf-8"?>
<p:tagLst xmlns:p="http://schemas.openxmlformats.org/presentationml/2006/main">
  <p:tag name="KSO_WM_DIAGRAM_VIRTUALLY_FRAME" val="{&quot;height&quot;:277.5,&quot;left&quot;:83.25,&quot;top&quot;:221.1,&quot;width&quot;:787.95}"/>
</p:tagLst>
</file>

<file path=ppt/tags/tag283.xml><?xml version="1.0" encoding="utf-8"?>
<p:tagLst xmlns:p="http://schemas.openxmlformats.org/presentationml/2006/main">
  <p:tag name="KSO_WM_DIAGRAM_VIRTUALLY_FRAME" val="{&quot;height&quot;:277.5,&quot;left&quot;:83.25,&quot;top&quot;:221.1,&quot;width&quot;:787.95}"/>
</p:tagLst>
</file>

<file path=ppt/tags/tag284.xml><?xml version="1.0" encoding="utf-8"?>
<p:tagLst xmlns:p="http://schemas.openxmlformats.org/presentationml/2006/main">
  <p:tag name="KSO_WM_DIAGRAM_VIRTUALLY_FRAME" val="{&quot;height&quot;:277.5,&quot;left&quot;:83.25,&quot;top&quot;:221.1,&quot;width&quot;:787.95}"/>
</p:tagLst>
</file>

<file path=ppt/tags/tag285.xml><?xml version="1.0" encoding="utf-8"?>
<p:tagLst xmlns:p="http://schemas.openxmlformats.org/presentationml/2006/main">
  <p:tag name="KSO_WM_DIAGRAM_VIRTUALLY_FRAME" val="{&quot;height&quot;:277.5,&quot;left&quot;:83.25,&quot;top&quot;:221.1,&quot;width&quot;:787.95}"/>
</p:tagLst>
</file>

<file path=ppt/tags/tag286.xml><?xml version="1.0" encoding="utf-8"?>
<p:tagLst xmlns:p="http://schemas.openxmlformats.org/presentationml/2006/main">
  <p:tag name="KSO_WM_BEAUTIFY_FLAG" val=""/>
</p:tagLst>
</file>

<file path=ppt/tags/tag287.xml><?xml version="1.0" encoding="utf-8"?>
<p:tagLst xmlns:p="http://schemas.openxmlformats.org/presentationml/2006/main">
  <p:tag name="KSO_WM_BEAUTIFY_FLAG" val=""/>
</p:tagLst>
</file>

<file path=ppt/tags/tag288.xml><?xml version="1.0" encoding="utf-8"?>
<p:tagLst xmlns:p="http://schemas.openxmlformats.org/presentationml/2006/main">
  <p:tag name="KSO_WM_BEAUTIFY_FLAG" val=""/>
</p:tagLst>
</file>

<file path=ppt/tags/tag289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BEAUTIFY_FLAG" val=""/>
</p:tagLst>
</file>

<file path=ppt/tags/tag291.xml><?xml version="1.0" encoding="utf-8"?>
<p:tagLst xmlns:p="http://schemas.openxmlformats.org/presentationml/2006/main">
  <p:tag name="KSO_WM_BEAUTIFY_FLAG" val=""/>
</p:tagLst>
</file>

<file path=ppt/tags/tag292.xml><?xml version="1.0" encoding="utf-8"?>
<p:tagLst xmlns:p="http://schemas.openxmlformats.org/presentationml/2006/main">
  <p:tag name="KSO_WM_BEAUTIFY_FLAG" val=""/>
</p:tagLst>
</file>

<file path=ppt/tags/tag293.xml><?xml version="1.0" encoding="utf-8"?>
<p:tagLst xmlns:p="http://schemas.openxmlformats.org/presentationml/2006/main">
  <p:tag name="KSO_WM_BEAUTIFY_FLAG" val=""/>
</p:tagLst>
</file>

<file path=ppt/tags/tag294.xml><?xml version="1.0" encoding="utf-8"?>
<p:tagLst xmlns:p="http://schemas.openxmlformats.org/presentationml/2006/main">
  <p:tag name="KSO_WM_BEAUTIFY_FLAG" val=""/>
</p:tagLst>
</file>

<file path=ppt/tags/tag295.xml><?xml version="1.0" encoding="utf-8"?>
<p:tagLst xmlns:p="http://schemas.openxmlformats.org/presentationml/2006/main">
  <p:tag name="KSO_WM_BEAUTIFY_FLAG" val=""/>
</p:tagLst>
</file>

<file path=ppt/tags/tag296.xml><?xml version="1.0" encoding="utf-8"?>
<p:tagLst xmlns:p="http://schemas.openxmlformats.org/presentationml/2006/main">
  <p:tag name="KSO_WM_BEAUTIFY_FLAG" val=""/>
</p:tagLst>
</file>

<file path=ppt/tags/tag297.xml><?xml version="1.0" encoding="utf-8"?>
<p:tagLst xmlns:p="http://schemas.openxmlformats.org/presentationml/2006/main">
  <p:tag name="KSO_WM_BEAUTIFY_FLAG" val=""/>
</p:tagLst>
</file>

<file path=ppt/tags/tag298.xml><?xml version="1.0" encoding="utf-8"?>
<p:tagLst xmlns:p="http://schemas.openxmlformats.org/presentationml/2006/main">
  <p:tag name="KSO_WM_BEAUTIFY_FLAG" val=""/>
</p:tagLst>
</file>

<file path=ppt/tags/tag29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BEAUTIFY_FLAG" val=""/>
</p:tagLst>
</file>

<file path=ppt/tags/tag301.xml><?xml version="1.0" encoding="utf-8"?>
<p:tagLst xmlns:p="http://schemas.openxmlformats.org/presentationml/2006/main">
  <p:tag name="KSO_WM_BEAUTIFY_FLAG" val=""/>
</p:tagLst>
</file>

<file path=ppt/tags/tag302.xml><?xml version="1.0" encoding="utf-8"?>
<p:tagLst xmlns:p="http://schemas.openxmlformats.org/presentationml/2006/main">
  <p:tag name="KSO_WM_BEAUTIFY_FLAG" val=""/>
</p:tagLst>
</file>

<file path=ppt/tags/tag303.xml><?xml version="1.0" encoding="utf-8"?>
<p:tagLst xmlns:p="http://schemas.openxmlformats.org/presentationml/2006/main">
  <p:tag name="KSO_WM_BEAUTIFY_FLAG" val=""/>
</p:tagLst>
</file>

<file path=ppt/tags/tag304.xml><?xml version="1.0" encoding="utf-8"?>
<p:tagLst xmlns:p="http://schemas.openxmlformats.org/presentationml/2006/main">
  <p:tag name="KSO_WM_BEAUTIFY_FLAG" val=""/>
</p:tagLst>
</file>

<file path=ppt/tags/tag305.xml><?xml version="1.0" encoding="utf-8"?>
<p:tagLst xmlns:p="http://schemas.openxmlformats.org/presentationml/2006/main">
  <p:tag name="KSO_WM_BEAUTIFY_FLAG" val=""/>
</p:tagLst>
</file>

<file path=ppt/tags/tag30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07.xml><?xml version="1.0" encoding="utf-8"?>
<p:tagLst xmlns:p="http://schemas.openxmlformats.org/presentationml/2006/main">
  <p:tag name="KSO_WM_DIAGRAM_VIRTUALLY_FRAME" val="{&quot;height&quot;:390.22818897637796,&quot;left&quot;:113.1,&quot;top&quot;:75.57181102362205,&quot;width&quot;:362.45}"/>
</p:tagLst>
</file>

<file path=ppt/tags/tag308.xml><?xml version="1.0" encoding="utf-8"?>
<p:tagLst xmlns:p="http://schemas.openxmlformats.org/presentationml/2006/main">
  <p:tag name="KSO_WM_DIAGRAM_VIRTUALLY_FRAME" val="{&quot;height&quot;:390.22818897637796,&quot;left&quot;:113.1,&quot;top&quot;:75.57181102362205,&quot;width&quot;:362.45}"/>
</p:tagLst>
</file>

<file path=ppt/tags/tag309.xml><?xml version="1.0" encoding="utf-8"?>
<p:tagLst xmlns:p="http://schemas.openxmlformats.org/presentationml/2006/main">
  <p:tag name="KSO_WM_DIAGRAM_VIRTUALLY_FRAME" val="{&quot;height&quot;:390.22818897637796,&quot;left&quot;:113.1,&quot;top&quot;:75.57181102362205,&quot;width&quot;:362.45}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DIAGRAM_VIRTUALLY_FRAME" val="{&quot;height&quot;:390.22818897637796,&quot;left&quot;:113.1,&quot;top&quot;:75.57181102362205,&quot;width&quot;:362.45}"/>
</p:tagLst>
</file>

<file path=ppt/tags/tag311.xml><?xml version="1.0" encoding="utf-8"?>
<p:tagLst xmlns:p="http://schemas.openxmlformats.org/presentationml/2006/main">
  <p:tag name="KSO_WM_DIAGRAM_VIRTUALLY_FRAME" val="{&quot;height&quot;:390.22818897637796,&quot;left&quot;:113.1,&quot;top&quot;:75.57181102362205,&quot;width&quot;:362.45}"/>
</p:tagLst>
</file>

<file path=ppt/tags/tag312.xml><?xml version="1.0" encoding="utf-8"?>
<p:tagLst xmlns:p="http://schemas.openxmlformats.org/presentationml/2006/main">
  <p:tag name="KSO_WM_DIAGRAM_VIRTUALLY_FRAME" val="{&quot;height&quot;:390.22818897637796,&quot;left&quot;:113.1,&quot;top&quot;:75.57181102362205,&quot;width&quot;:362.45}"/>
</p:tagLst>
</file>

<file path=ppt/tags/tag313.xml><?xml version="1.0" encoding="utf-8"?>
<p:tagLst xmlns:p="http://schemas.openxmlformats.org/presentationml/2006/main">
  <p:tag name="KSO_WM_DIAGRAM_VIRTUALLY_FRAME" val="{&quot;height&quot;:390.22818897637796,&quot;left&quot;:113.1,&quot;top&quot;:75.57181102362205,&quot;width&quot;:362.45}"/>
</p:tagLst>
</file>

<file path=ppt/tags/tag314.xml><?xml version="1.0" encoding="utf-8"?>
<p:tagLst xmlns:p="http://schemas.openxmlformats.org/presentationml/2006/main">
  <p:tag name="KSO_WM_DIAGRAM_VIRTUALLY_FRAME" val="{&quot;height&quot;:390.22818897637796,&quot;left&quot;:113.1,&quot;top&quot;:75.57181102362205,&quot;width&quot;:362.45}"/>
</p:tagLst>
</file>

<file path=ppt/tags/tag315.xml><?xml version="1.0" encoding="utf-8"?>
<p:tagLst xmlns:p="http://schemas.openxmlformats.org/presentationml/2006/main">
  <p:tag name="KSO_WM_DIAGRAM_VIRTUALLY_FRAME" val="{&quot;height&quot;:390.22818897637796,&quot;left&quot;:113.1,&quot;top&quot;:75.57181102362205,&quot;width&quot;:362.45}"/>
</p:tagLst>
</file>

<file path=ppt/tags/tag316.xml><?xml version="1.0" encoding="utf-8"?>
<p:tagLst xmlns:p="http://schemas.openxmlformats.org/presentationml/2006/main">
  <p:tag name="KSO_WM_DIAGRAM_VIRTUALLY_FRAME" val="{&quot;height&quot;:390.22818897637796,&quot;left&quot;:113.1,&quot;top&quot;:75.57181102362205,&quot;width&quot;:362.45}"/>
</p:tagLst>
</file>

<file path=ppt/tags/tag317.xml><?xml version="1.0" encoding="utf-8"?>
<p:tagLst xmlns:p="http://schemas.openxmlformats.org/presentationml/2006/main">
  <p:tag name="KSO_WM_DIAGRAM_VIRTUALLY_FRAME" val="{&quot;height&quot;:390.22818897637796,&quot;left&quot;:113.1,&quot;top&quot;:75.57181102362205,&quot;width&quot;:362.45}"/>
</p:tagLst>
</file>

<file path=ppt/tags/tag318.xml><?xml version="1.0" encoding="utf-8"?>
<p:tagLst xmlns:p="http://schemas.openxmlformats.org/presentationml/2006/main">
  <p:tag name="KSO_WM_DIAGRAM_VIRTUALLY_FRAME" val="{&quot;height&quot;:390.22818897637796,&quot;left&quot;:113.1,&quot;top&quot;:75.57181102362205,&quot;width&quot;:362.45}"/>
</p:tagLst>
</file>

<file path=ppt/tags/tag319.xml><?xml version="1.0" encoding="utf-8"?>
<p:tagLst xmlns:p="http://schemas.openxmlformats.org/presentationml/2006/main">
  <p:tag name="KSO_WM_DIAGRAM_VIRTUALLY_FRAME" val="{&quot;height&quot;:390.22818897637796,&quot;left&quot;:113.1,&quot;top&quot;:75.57181102362205,&quot;width&quot;:362.45}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DIAGRAM_VIRTUALLY_FRAME" val="{&quot;height&quot;:390.22818897637796,&quot;left&quot;:113.1,&quot;top&quot;:75.57181102362205,&quot;width&quot;:362.45}"/>
</p:tagLst>
</file>

<file path=ppt/tags/tag321.xml><?xml version="1.0" encoding="utf-8"?>
<p:tagLst xmlns:p="http://schemas.openxmlformats.org/presentationml/2006/main">
  <p:tag name="KSO_WM_DIAGRAM_VIRTUALLY_FRAME" val="{&quot;height&quot;:390.22818897637796,&quot;left&quot;:113.1,&quot;top&quot;:75.57181102362205,&quot;width&quot;:362.45}"/>
</p:tagLst>
</file>

<file path=ppt/tags/tag322.xml><?xml version="1.0" encoding="utf-8"?>
<p:tagLst xmlns:p="http://schemas.openxmlformats.org/presentationml/2006/main">
  <p:tag name="TABLE_ENDDRAG_ORIGIN_RECT" val="258*102"/>
  <p:tag name="TABLE_ENDDRAG_RECT" val="65*270*258*102"/>
</p:tagLst>
</file>

<file path=ppt/tags/tag323.xml><?xml version="1.0" encoding="utf-8"?>
<p:tagLst xmlns:p="http://schemas.openxmlformats.org/presentationml/2006/main">
  <p:tag name="TABLE_ENDDRAG_ORIGIN_RECT" val="248*75"/>
  <p:tag name="TABLE_ENDDRAG_RECT" val="361*270*248*75"/>
</p:tagLst>
</file>

<file path=ppt/tags/tag324.xml><?xml version="1.0" encoding="utf-8"?>
<p:tagLst xmlns:p="http://schemas.openxmlformats.org/presentationml/2006/main">
  <p:tag name="TABLE_ENDDRAG_ORIGIN_RECT" val="259*98"/>
  <p:tag name="TABLE_ENDDRAG_RECT" val="64*212*259*98"/>
</p:tagLst>
</file>

<file path=ppt/tags/tag325.xml><?xml version="1.0" encoding="utf-8"?>
<p:tagLst xmlns:p="http://schemas.openxmlformats.org/presentationml/2006/main">
  <p:tag name="TABLE_ENDDRAG_ORIGIN_RECT" val="249*139"/>
  <p:tag name="TABLE_ENDDRAG_RECT" val="370*367*249*139"/>
</p:tagLst>
</file>

<file path=ppt/tags/tag326.xml><?xml version="1.0" encoding="utf-8"?>
<p:tagLst xmlns:p="http://schemas.openxmlformats.org/presentationml/2006/main">
  <p:tag name="TABLE_ENDDRAG_ORIGIN_RECT" val="268*174"/>
  <p:tag name="TABLE_ENDDRAG_RECT" val="662*147*268*174"/>
</p:tagLst>
</file>

<file path=ppt/tags/tag327.xml><?xml version="1.0" encoding="utf-8"?>
<p:tagLst xmlns:p="http://schemas.openxmlformats.org/presentationml/2006/main">
  <p:tag name="TABLE_ENDDRAG_ORIGIN_RECT" val="328*146"/>
  <p:tag name="TABLE_ENDDRAG_RECT" val="67*193*328*146"/>
</p:tagLst>
</file>

<file path=ppt/tags/tag328.xml><?xml version="1.0" encoding="utf-8"?>
<p:tagLst xmlns:p="http://schemas.openxmlformats.org/presentationml/2006/main">
  <p:tag name="KSO_WM_BEAUTIFY_FLAG" val=""/>
</p:tagLst>
</file>

<file path=ppt/tags/tag329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BEAUTIFY_FLAG" val=""/>
</p:tagLst>
</file>

<file path=ppt/tags/tag331.xml><?xml version="1.0" encoding="utf-8"?>
<p:tagLst xmlns:p="http://schemas.openxmlformats.org/presentationml/2006/main">
  <p:tag name="KSO_WM_BEAUTIFY_FLAG" val=""/>
</p:tagLst>
</file>

<file path=ppt/tags/tag332.xml><?xml version="1.0" encoding="utf-8"?>
<p:tagLst xmlns:p="http://schemas.openxmlformats.org/presentationml/2006/main">
  <p:tag name="KSO_WM_BEAUTIFY_FLAG" val=""/>
</p:tagLst>
</file>

<file path=ppt/tags/tag333.xml><?xml version="1.0" encoding="utf-8"?>
<p:tagLst xmlns:p="http://schemas.openxmlformats.org/presentationml/2006/main">
  <p:tag name="KSO_WM_BEAUTIFY_FLAG" val=""/>
</p:tagLst>
</file>

<file path=ppt/tags/tag334.xml><?xml version="1.0" encoding="utf-8"?>
<p:tagLst xmlns:p="http://schemas.openxmlformats.org/presentationml/2006/main">
  <p:tag name="KSO_WM_BEAUTIFY_FLAG" val=""/>
</p:tagLst>
</file>

<file path=ppt/tags/tag335.xml><?xml version="1.0" encoding="utf-8"?>
<p:tagLst xmlns:p="http://schemas.openxmlformats.org/presentationml/2006/main">
  <p:tag name="KSO_WM_BEAUTIFY_FLAG" val=""/>
</p:tagLst>
</file>

<file path=ppt/tags/tag336.xml><?xml version="1.0" encoding="utf-8"?>
<p:tagLst xmlns:p="http://schemas.openxmlformats.org/presentationml/2006/main">
  <p:tag name="KSO_WM_BEAUTIFY_FLAG" val=""/>
</p:tagLst>
</file>

<file path=ppt/tags/tag337.xml><?xml version="1.0" encoding="utf-8"?>
<p:tagLst xmlns:p="http://schemas.openxmlformats.org/presentationml/2006/main">
  <p:tag name="KSO_WM_BEAUTIFY_FLAG" val=""/>
</p:tagLst>
</file>

<file path=ppt/tags/tag338.xml><?xml version="1.0" encoding="utf-8"?>
<p:tagLst xmlns:p="http://schemas.openxmlformats.org/presentationml/2006/main">
  <p:tag name="KSO_WM_BEAUTIFY_FLAG" val=""/>
</p:tagLst>
</file>

<file path=ppt/tags/tag339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BEAUTIFY_FLAG" val=""/>
</p:tagLst>
</file>

<file path=ppt/tags/tag34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42.xml><?xml version="1.0" encoding="utf-8"?>
<p:tagLst xmlns:p="http://schemas.openxmlformats.org/presentationml/2006/main">
  <p:tag name="KSO_WM_DIAGRAM_VIRTUALLY_FRAME" val="{&quot;height&quot;:335.26992125984253,&quot;left&quot;:70.02496062992125,&quot;top&quot;:75.73606299212598,&quot;width&quot;:748.5001574803149}"/>
</p:tagLst>
</file>

<file path=ppt/tags/tag343.xml><?xml version="1.0" encoding="utf-8"?>
<p:tagLst xmlns:p="http://schemas.openxmlformats.org/presentationml/2006/main">
  <p:tag name="KSO_WM_DIAGRAM_VIRTUALLY_FRAME" val="{&quot;height&quot;:335.26992125984253,&quot;left&quot;:70.02496062992125,&quot;top&quot;:75.73606299212598,&quot;width&quot;:748.5001574803149}"/>
</p:tagLst>
</file>

<file path=ppt/tags/tag344.xml><?xml version="1.0" encoding="utf-8"?>
<p:tagLst xmlns:p="http://schemas.openxmlformats.org/presentationml/2006/main">
  <p:tag name="KSO_WM_DIAGRAM_VIRTUALLY_FRAME" val="{&quot;height&quot;:335.26992125984253,&quot;left&quot;:70.02496062992125,&quot;top&quot;:75.73606299212598,&quot;width&quot;:748.5001574803149}"/>
</p:tagLst>
</file>

<file path=ppt/tags/tag345.xml><?xml version="1.0" encoding="utf-8"?>
<p:tagLst xmlns:p="http://schemas.openxmlformats.org/presentationml/2006/main">
  <p:tag name="KSO_WM_DIAGRAM_VIRTUALLY_FRAME" val="{&quot;height&quot;:335.26992125984253,&quot;left&quot;:70.02496062992125,&quot;top&quot;:75.73606299212598,&quot;width&quot;:748.5001574803149}"/>
</p:tagLst>
</file>

<file path=ppt/tags/tag346.xml><?xml version="1.0" encoding="utf-8"?>
<p:tagLst xmlns:p="http://schemas.openxmlformats.org/presentationml/2006/main">
  <p:tag name="KSO_WM_DIAGRAM_VIRTUALLY_FRAME" val="{&quot;height&quot;:335.26992125984253,&quot;left&quot;:70.02496062992125,&quot;top&quot;:75.73606299212598,&quot;width&quot;:748.5001574803149}"/>
</p:tagLst>
</file>

<file path=ppt/tags/tag347.xml><?xml version="1.0" encoding="utf-8"?>
<p:tagLst xmlns:p="http://schemas.openxmlformats.org/presentationml/2006/main">
  <p:tag name="KSO_WM_DIAGRAM_VIRTUALLY_FRAME" val="{&quot;height&quot;:335.26992125984253,&quot;left&quot;:70.02496062992125,&quot;top&quot;:75.73606299212598,&quot;width&quot;:748.5001574803149}"/>
</p:tagLst>
</file>

<file path=ppt/tags/tag348.xml><?xml version="1.0" encoding="utf-8"?>
<p:tagLst xmlns:p="http://schemas.openxmlformats.org/presentationml/2006/main">
  <p:tag name="KSO_WM_DIAGRAM_VIRTUALLY_FRAME" val="{&quot;height&quot;:335.26992125984253,&quot;left&quot;:70.02496062992125,&quot;top&quot;:75.73606299212598,&quot;width&quot;:748.5001574803149}"/>
</p:tagLst>
</file>

<file path=ppt/tags/tag349.xml><?xml version="1.0" encoding="utf-8"?>
<p:tagLst xmlns:p="http://schemas.openxmlformats.org/presentationml/2006/main">
  <p:tag name="KSO_WM_DIAGRAM_VIRTUALLY_FRAME" val="{&quot;height&quot;:335.26992125984253,&quot;left&quot;:70.02496062992125,&quot;top&quot;:75.73606299212598,&quot;width&quot;:748.5001574803149}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DIAGRAM_VIRTUALLY_FRAME" val="{&quot;height&quot;:335.26992125984253,&quot;left&quot;:70.02496062992125,&quot;top&quot;:75.73606299212598,&quot;width&quot;:748.5001574803149}"/>
</p:tagLst>
</file>

<file path=ppt/tags/tag351.xml><?xml version="1.0" encoding="utf-8"?>
<p:tagLst xmlns:p="http://schemas.openxmlformats.org/presentationml/2006/main">
  <p:tag name="KSO_WM_DIAGRAM_VIRTUALLY_FRAME" val="{&quot;height&quot;:335.26992125984253,&quot;left&quot;:70.02496062992125,&quot;top&quot;:75.73606299212598,&quot;width&quot;:748.5001574803149}"/>
</p:tagLst>
</file>

<file path=ppt/tags/tag352.xml><?xml version="1.0" encoding="utf-8"?>
<p:tagLst xmlns:p="http://schemas.openxmlformats.org/presentationml/2006/main">
  <p:tag name="KSO_WM_DIAGRAM_VIRTUALLY_FRAME" val="{&quot;height&quot;:335.26992125984253,&quot;left&quot;:70.02496062992125,&quot;top&quot;:75.73606299212598,&quot;width&quot;:748.5001574803149}"/>
</p:tagLst>
</file>

<file path=ppt/tags/tag353.xml><?xml version="1.0" encoding="utf-8"?>
<p:tagLst xmlns:p="http://schemas.openxmlformats.org/presentationml/2006/main">
  <p:tag name="KSO_WM_DIAGRAM_VIRTUALLY_FRAME" val="{&quot;height&quot;:335.26992125984253,&quot;left&quot;:70.02496062992125,&quot;top&quot;:75.73606299212598,&quot;width&quot;:748.5001574803149}"/>
</p:tagLst>
</file>

<file path=ppt/tags/tag354.xml><?xml version="1.0" encoding="utf-8"?>
<p:tagLst xmlns:p="http://schemas.openxmlformats.org/presentationml/2006/main">
  <p:tag name="KSO_WM_DIAGRAM_VIRTUALLY_FRAME" val="{&quot;height&quot;:335.26992125984253,&quot;left&quot;:70.02496062992125,&quot;top&quot;:75.73606299212598,&quot;width&quot;:748.5001574803149}"/>
</p:tagLst>
</file>

<file path=ppt/tags/tag355.xml><?xml version="1.0" encoding="utf-8"?>
<p:tagLst xmlns:p="http://schemas.openxmlformats.org/presentationml/2006/main">
  <p:tag name="KSO_WM_DIAGRAM_VIRTUALLY_FRAME" val="{&quot;height&quot;:335.26992125984253,&quot;left&quot;:70.02496062992125,&quot;top&quot;:75.73606299212598,&quot;width&quot;:748.5001574803149}"/>
</p:tagLst>
</file>

<file path=ppt/tags/tag356.xml><?xml version="1.0" encoding="utf-8"?>
<p:tagLst xmlns:p="http://schemas.openxmlformats.org/presentationml/2006/main">
  <p:tag name="KSO_WM_DIAGRAM_VIRTUALLY_FRAME" val="{&quot;height&quot;:335.26992125984253,&quot;left&quot;:70.02496062992125,&quot;top&quot;:75.73606299212598,&quot;width&quot;:748.5001574803149}"/>
</p:tagLst>
</file>

<file path=ppt/tags/tag357.xml><?xml version="1.0" encoding="utf-8"?>
<p:tagLst xmlns:p="http://schemas.openxmlformats.org/presentationml/2006/main">
  <p:tag name="KSO_WM_DIAGRAM_VIRTUALLY_FRAME" val="{&quot;height&quot;:335.26992125984253,&quot;left&quot;:70.02496062992125,&quot;top&quot;:75.73606299212598,&quot;width&quot;:748.5001574803149}"/>
</p:tagLst>
</file>

<file path=ppt/tags/tag358.xml><?xml version="1.0" encoding="utf-8"?>
<p:tagLst xmlns:p="http://schemas.openxmlformats.org/presentationml/2006/main">
  <p:tag name="KSO_WM_DIAGRAM_VIRTUALLY_FRAME" val="{&quot;height&quot;:335.26992125984253,&quot;left&quot;:70.02496062992125,&quot;top&quot;:75.73606299212598,&quot;width&quot;:748.5001574803149}"/>
</p:tagLst>
</file>

<file path=ppt/tags/tag359.xml><?xml version="1.0" encoding="utf-8"?>
<p:tagLst xmlns:p="http://schemas.openxmlformats.org/presentationml/2006/main">
  <p:tag name="KSO_WM_DIAGRAM_VIRTUALLY_FRAME" val="{&quot;height&quot;:335.26992125984253,&quot;left&quot;:70.02496062992125,&quot;top&quot;:75.73606299212598,&quot;width&quot;:748.5001574803149}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DIAGRAM_VIRTUALLY_FRAME" val="{&quot;height&quot;:335.26992125984253,&quot;left&quot;:70.02496062992125,&quot;top&quot;:75.73606299212598,&quot;width&quot;:748.5001574803149}"/>
</p:tagLst>
</file>

<file path=ppt/tags/tag361.xml><?xml version="1.0" encoding="utf-8"?>
<p:tagLst xmlns:p="http://schemas.openxmlformats.org/presentationml/2006/main">
  <p:tag name="KSO_WM_DIAGRAM_VIRTUALLY_FRAME" val="{&quot;height&quot;:335.26992125984253,&quot;left&quot;:70.02496062992125,&quot;top&quot;:75.73606299212598,&quot;width&quot;:748.5001574803149}"/>
</p:tagLst>
</file>

<file path=ppt/tags/tag362.xml><?xml version="1.0" encoding="utf-8"?>
<p:tagLst xmlns:p="http://schemas.openxmlformats.org/presentationml/2006/main">
  <p:tag name="KSO_WM_DIAGRAM_VIRTUALLY_FRAME" val="{&quot;height&quot;:335.26992125984253,&quot;left&quot;:70.02496062992125,&quot;top&quot;:75.73606299212598,&quot;width&quot;:748.5001574803149}"/>
</p:tagLst>
</file>

<file path=ppt/tags/tag363.xml><?xml version="1.0" encoding="utf-8"?>
<p:tagLst xmlns:p="http://schemas.openxmlformats.org/presentationml/2006/main">
  <p:tag name="KSO_WM_DIAGRAM_VIRTUALLY_FRAME" val="{&quot;height&quot;:335.26992125984253,&quot;left&quot;:70.02496062992125,&quot;top&quot;:75.73606299212598,&quot;width&quot;:748.5001574803149}"/>
</p:tagLst>
</file>

<file path=ppt/tags/tag364.xml><?xml version="1.0" encoding="utf-8"?>
<p:tagLst xmlns:p="http://schemas.openxmlformats.org/presentationml/2006/main">
  <p:tag name="TABLE_ENDDRAG_ORIGIN_RECT" val="289*87"/>
  <p:tag name="TABLE_ENDDRAG_RECT" val="586*383*289*87"/>
</p:tagLst>
</file>

<file path=ppt/tags/tag365.xml><?xml version="1.0" encoding="utf-8"?>
<p:tagLst xmlns:p="http://schemas.openxmlformats.org/presentationml/2006/main">
  <p:tag name="KSO_WM_DIAGRAM_VIRTUALLY_FRAME" val="{&quot;height&quot;:206.22228346456694,&quot;left&quot;:55.300157480314965,&quot;top&quot;:139.22771653543305,&quot;width&quot;:601.1}"/>
</p:tagLst>
</file>

<file path=ppt/tags/tag366.xml><?xml version="1.0" encoding="utf-8"?>
<p:tagLst xmlns:p="http://schemas.openxmlformats.org/presentationml/2006/main">
  <p:tag name="KSO_WM_DIAGRAM_VIRTUALLY_FRAME" val="{&quot;height&quot;:206.22228346456694,&quot;left&quot;:55.300157480314965,&quot;top&quot;:139.22771653543305,&quot;width&quot;:601.1}"/>
</p:tagLst>
</file>

<file path=ppt/tags/tag367.xml><?xml version="1.0" encoding="utf-8"?>
<p:tagLst xmlns:p="http://schemas.openxmlformats.org/presentationml/2006/main">
  <p:tag name="KSO_WM_DIAGRAM_VIRTUALLY_FRAME" val="{&quot;height&quot;:206.22228346456694,&quot;left&quot;:55.300157480314965,&quot;top&quot;:139.22771653543305,&quot;width&quot;:601.1}"/>
</p:tagLst>
</file>

<file path=ppt/tags/tag368.xml><?xml version="1.0" encoding="utf-8"?>
<p:tagLst xmlns:p="http://schemas.openxmlformats.org/presentationml/2006/main">
  <p:tag name="KSO_WM_DIAGRAM_VIRTUALLY_FRAME" val="{&quot;height&quot;:206.22228346456694,&quot;left&quot;:55.300157480314965,&quot;top&quot;:139.22771653543305,&quot;width&quot;:601.1}"/>
</p:tagLst>
</file>

<file path=ppt/tags/tag369.xml><?xml version="1.0" encoding="utf-8"?>
<p:tagLst xmlns:p="http://schemas.openxmlformats.org/presentationml/2006/main">
  <p:tag name="KSO_WM_DIAGRAM_VIRTUALLY_FRAME" val="{&quot;height&quot;:206.22228346456694,&quot;left&quot;:55.300157480314965,&quot;top&quot;:139.22771653543305,&quot;width&quot;:601.1}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DIAGRAM_VIRTUALLY_FRAME" val="{&quot;height&quot;:206.22228346456694,&quot;left&quot;:55.300157480314965,&quot;top&quot;:139.22771653543305,&quot;width&quot;:601.1}"/>
</p:tagLst>
</file>

<file path=ppt/tags/tag371.xml><?xml version="1.0" encoding="utf-8"?>
<p:tagLst xmlns:p="http://schemas.openxmlformats.org/presentationml/2006/main">
  <p:tag name="KSO_WM_DIAGRAM_VIRTUALLY_FRAME" val="{&quot;height&quot;:206.22228346456694,&quot;left&quot;:55.300157480314965,&quot;top&quot;:139.22771653543305,&quot;width&quot;:601.1}"/>
</p:tagLst>
</file>

<file path=ppt/tags/tag372.xml><?xml version="1.0" encoding="utf-8"?>
<p:tagLst xmlns:p="http://schemas.openxmlformats.org/presentationml/2006/main">
  <p:tag name="KSO_WM_DIAGRAM_VIRTUALLY_FRAME" val="{&quot;height&quot;:206.22228346456694,&quot;left&quot;:55.300157480314965,&quot;top&quot;:139.22771653543305,&quot;width&quot;:601.1}"/>
</p:tagLst>
</file>

<file path=ppt/tags/tag373.xml><?xml version="1.0" encoding="utf-8"?>
<p:tagLst xmlns:p="http://schemas.openxmlformats.org/presentationml/2006/main">
  <p:tag name="KSO_WM_DIAGRAM_VIRTUALLY_FRAME" val="{&quot;height&quot;:206.22228346456694,&quot;left&quot;:55.300157480314965,&quot;top&quot;:139.22771653543305,&quot;width&quot;:601.1}"/>
</p:tagLst>
</file>

<file path=ppt/tags/tag374.xml><?xml version="1.0" encoding="utf-8"?>
<p:tagLst xmlns:p="http://schemas.openxmlformats.org/presentationml/2006/main">
  <p:tag name="KSO_WM_DIAGRAM_VIRTUALLY_FRAME" val="{&quot;height&quot;:181.26645669291338,&quot;left&quot;:55.300157480314965,&quot;top&quot;:139.22771653543305,&quot;width&quot;:484.7999212598426}"/>
</p:tagLst>
</file>

<file path=ppt/tags/tag375.xml><?xml version="1.0" encoding="utf-8"?>
<p:tagLst xmlns:p="http://schemas.openxmlformats.org/presentationml/2006/main">
  <p:tag name="KSO_WM_DIAGRAM_VIRTUALLY_FRAME" val="{&quot;height&quot;:283.0585826771653,&quot;left&quot;:72.61354330708662,&quot;top&quot;:161.7,&quot;width&quot;:531.7864566929134}"/>
</p:tagLst>
</file>

<file path=ppt/tags/tag376.xml><?xml version="1.0" encoding="utf-8"?>
<p:tagLst xmlns:p="http://schemas.openxmlformats.org/presentationml/2006/main">
  <p:tag name="KSO_WM_DIAGRAM_VIRTUALLY_FRAME" val="{&quot;height&quot;:283.0585826771653,&quot;left&quot;:72.61354330708662,&quot;top&quot;:161.7,&quot;width&quot;:531.7864566929134}"/>
</p:tagLst>
</file>

<file path=ppt/tags/tag377.xml><?xml version="1.0" encoding="utf-8"?>
<p:tagLst xmlns:p="http://schemas.openxmlformats.org/presentationml/2006/main">
  <p:tag name="KSO_WM_DIAGRAM_VIRTUALLY_FRAME" val="{&quot;height&quot;:283.0585826771653,&quot;left&quot;:72.61354330708662,&quot;top&quot;:161.7,&quot;width&quot;:531.7864566929134}"/>
</p:tagLst>
</file>

<file path=ppt/tags/tag378.xml><?xml version="1.0" encoding="utf-8"?>
<p:tagLst xmlns:p="http://schemas.openxmlformats.org/presentationml/2006/main">
  <p:tag name="KSO_WM_DIAGRAM_VIRTUALLY_FRAME" val="{&quot;height&quot;:283.0585826771653,&quot;left&quot;:72.61354330708662,&quot;top&quot;:161.7,&quot;width&quot;:531.7864566929134}"/>
</p:tagLst>
</file>

<file path=ppt/tags/tag379.xml><?xml version="1.0" encoding="utf-8"?>
<p:tagLst xmlns:p="http://schemas.openxmlformats.org/presentationml/2006/main">
  <p:tag name="KSO_WM_DIAGRAM_VIRTUALLY_FRAME" val="{&quot;height&quot;:283.0585826771653,&quot;left&quot;:72.61354330708662,&quot;top&quot;:161.7,&quot;width&quot;:531.7864566929134}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DIAGRAM_VIRTUALLY_FRAME" val="{&quot;height&quot;:283.0585826771653,&quot;left&quot;:72.61354330708662,&quot;top&quot;:161.7,&quot;width&quot;:531.7864566929134}"/>
</p:tagLst>
</file>

<file path=ppt/tags/tag381.xml><?xml version="1.0" encoding="utf-8"?>
<p:tagLst xmlns:p="http://schemas.openxmlformats.org/presentationml/2006/main">
  <p:tag name="KSO_WM_DIAGRAM_VIRTUALLY_FRAME" val="{&quot;height&quot;:283.0585826771653,&quot;left&quot;:72.61354330708662,&quot;top&quot;:161.7,&quot;width&quot;:531.7864566929134}"/>
</p:tagLst>
</file>

<file path=ppt/tags/tag382.xml><?xml version="1.0" encoding="utf-8"?>
<p:tagLst xmlns:p="http://schemas.openxmlformats.org/presentationml/2006/main">
  <p:tag name="KSO_WM_BEAUTIFY_FLAG" val=""/>
</p:tagLst>
</file>

<file path=ppt/tags/tag383.xml><?xml version="1.0" encoding="utf-8"?>
<p:tagLst xmlns:p="http://schemas.openxmlformats.org/presentationml/2006/main">
  <p:tag name="KSO_WM_BEAUTIFY_FLAG" val=""/>
</p:tagLst>
</file>

<file path=ppt/tags/tag384.xml><?xml version="1.0" encoding="utf-8"?>
<p:tagLst xmlns:p="http://schemas.openxmlformats.org/presentationml/2006/main">
  <p:tag name="KSO_WM_BEAUTIFY_FLAG" val=""/>
</p:tagLst>
</file>

<file path=ppt/tags/tag385.xml><?xml version="1.0" encoding="utf-8"?>
<p:tagLst xmlns:p="http://schemas.openxmlformats.org/presentationml/2006/main">
  <p:tag name="KSO_WM_BEAUTIFY_FLAG" val=""/>
</p:tagLst>
</file>

<file path=ppt/tags/tag386.xml><?xml version="1.0" encoding="utf-8"?>
<p:tagLst xmlns:p="http://schemas.openxmlformats.org/presentationml/2006/main">
  <p:tag name="KSO_WM_BEAUTIFY_FLAG" val=""/>
</p:tagLst>
</file>

<file path=ppt/tags/tag387.xml><?xml version="1.0" encoding="utf-8"?>
<p:tagLst xmlns:p="http://schemas.openxmlformats.org/presentationml/2006/main">
  <p:tag name="KSO_WM_BEAUTIFY_FLAG" val=""/>
</p:tagLst>
</file>

<file path=ppt/tags/tag388.xml><?xml version="1.0" encoding="utf-8"?>
<p:tagLst xmlns:p="http://schemas.openxmlformats.org/presentationml/2006/main">
  <p:tag name="KSO_WM_BEAUTIFY_FLAG" val=""/>
</p:tagLst>
</file>

<file path=ppt/tags/tag389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BEAUTIFY_FLAG" val=""/>
</p:tagLst>
</file>

<file path=ppt/tags/tag391.xml><?xml version="1.0" encoding="utf-8"?>
<p:tagLst xmlns:p="http://schemas.openxmlformats.org/presentationml/2006/main">
  <p:tag name="KSO_WM_BEAUTIFY_FLAG" val=""/>
</p:tagLst>
</file>

<file path=ppt/tags/tag392.xml><?xml version="1.0" encoding="utf-8"?>
<p:tagLst xmlns:p="http://schemas.openxmlformats.org/presentationml/2006/main">
  <p:tag name="KSO_WM_BEAUTIFY_FLAG" val=""/>
</p:tagLst>
</file>

<file path=ppt/tags/tag393.xml><?xml version="1.0" encoding="utf-8"?>
<p:tagLst xmlns:p="http://schemas.openxmlformats.org/presentationml/2006/main">
  <p:tag name="KSO_WM_BEAUTIFY_FLAG" val=""/>
</p:tagLst>
</file>

<file path=ppt/tags/tag394.xml><?xml version="1.0" encoding="utf-8"?>
<p:tagLst xmlns:p="http://schemas.openxmlformats.org/presentationml/2006/main">
  <p:tag name="KSO_WM_BEAUTIFY_FLAG" val=""/>
</p:tagLst>
</file>

<file path=ppt/tags/tag39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96.xml><?xml version="1.0" encoding="utf-8"?>
<p:tagLst xmlns:p="http://schemas.openxmlformats.org/presentationml/2006/main">
  <p:tag name="KSO_WM_BEAUTIFY_FLAG" val=""/>
</p:tagLst>
</file>

<file path=ppt/tags/tag397.xml><?xml version="1.0" encoding="utf-8"?>
<p:tagLst xmlns:p="http://schemas.openxmlformats.org/presentationml/2006/main">
  <p:tag name="KSO_WM_BEAUTIFY_FLAG" val=""/>
</p:tagLst>
</file>

<file path=ppt/tags/tag398.xml><?xml version="1.0" encoding="utf-8"?>
<p:tagLst xmlns:p="http://schemas.openxmlformats.org/presentationml/2006/main">
  <p:tag name="KSO_WM_BEAUTIFY_FLAG" val=""/>
</p:tagLst>
</file>

<file path=ppt/tags/tag39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BEAUTIFY_FLAG" val=""/>
</p:tagLst>
</file>

<file path=ppt/tags/tag401.xml><?xml version="1.0" encoding="utf-8"?>
<p:tagLst xmlns:p="http://schemas.openxmlformats.org/presentationml/2006/main">
  <p:tag name="KSO_WM_BEAUTIFY_FLAG" val=""/>
</p:tagLst>
</file>

<file path=ppt/tags/tag402.xml><?xml version="1.0" encoding="utf-8"?>
<p:tagLst xmlns:p="http://schemas.openxmlformats.org/presentationml/2006/main">
  <p:tag name="KSO_WM_BEAUTIFY_FLAG" val=""/>
</p:tagLst>
</file>

<file path=ppt/tags/tag403.xml><?xml version="1.0" encoding="utf-8"?>
<p:tagLst xmlns:p="http://schemas.openxmlformats.org/presentationml/2006/main">
  <p:tag name="KSO_WM_BEAUTIFY_FLAG" val=""/>
</p:tagLst>
</file>

<file path=ppt/tags/tag404.xml><?xml version="1.0" encoding="utf-8"?>
<p:tagLst xmlns:p="http://schemas.openxmlformats.org/presentationml/2006/main">
  <p:tag name="KSO_WM_BEAUTIFY_FLAG" val=""/>
</p:tagLst>
</file>

<file path=ppt/tags/tag405.xml><?xml version="1.0" encoding="utf-8"?>
<p:tagLst xmlns:p="http://schemas.openxmlformats.org/presentationml/2006/main">
  <p:tag name="KSO_WM_BEAUTIFY_FLAG" val=""/>
</p:tagLst>
</file>

<file path=ppt/tags/tag406.xml><?xml version="1.0" encoding="utf-8"?>
<p:tagLst xmlns:p="http://schemas.openxmlformats.org/presentationml/2006/main">
  <p:tag name="KSO_WM_BEAUTIFY_FLAG" val=""/>
</p:tagLst>
</file>

<file path=ppt/tags/tag407.xml><?xml version="1.0" encoding="utf-8"?>
<p:tagLst xmlns:p="http://schemas.openxmlformats.org/presentationml/2006/main">
  <p:tag name="KSO_WM_BEAUTIFY_FLAG" val=""/>
</p:tagLst>
</file>

<file path=ppt/tags/tag408.xml><?xml version="1.0" encoding="utf-8"?>
<p:tagLst xmlns:p="http://schemas.openxmlformats.org/presentationml/2006/main">
  <p:tag name="KSO_WM_BEAUTIFY_FLAG" val=""/>
</p:tagLst>
</file>

<file path=ppt/tags/tag409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BEAUTIFY_FLAG" val=""/>
</p:tagLst>
</file>

<file path=ppt/tags/tag41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15.xml><?xml version="1.0" encoding="utf-8"?>
<p:tagLst xmlns:p="http://schemas.openxmlformats.org/presentationml/2006/main">
  <p:tag name="KSO_WPP_MARK_KEY" val="f47a6c07-3c61-4e3d-94ae-11b4caf0a7b4"/>
  <p:tag name="COMMONDATA" val="eyJjb3VudCI6MiwiaGRpZCI6IjE4ZjhjZjVlYjBkNDhhNjI2MjE1MThjYjhjMmRkOGY5IiwidXNlckNvdW50IjoxfQ=="/>
  <p:tag name="RESOURCE_RECORD_KEY" val="{&quot;10&quot;:[21571682,21600600,6166834,50035152,20093177],&quot;29&quot;:[50000090,50000086,50000199,50000099,50052716,50052409,50000211,50053052,50053008,50053246,50053121,50052948,50053112,50053304,50053037,50052976],&quot;65&quot;:[20205081]}"/>
  <p:tag name="resource_record_key" val="{&quot;10&quot;:[21571682,21600600,6166834,50035152,20093177],&quot;29&quot;:[50000090,50000086,50000199,50000099,50052716,50052409,50000211,50053052,50053008,50053246,50053121,50052948,50053112,50053304,50053037,50052976,50000097],&quot;65&quot;:[20205081]}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唐峰设计：https://v.youku.com/v_show/id_XNTg4OTcwMDM3Ng==.html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阿里巴巴普惠体 3.0 55 Regular"/>
        <a:ea typeface="阿里巴巴普惠体 3.0 55 Regular"/>
        <a:cs typeface=""/>
      </a:majorFont>
      <a:minorFont>
        <a:latin typeface="阿里巴巴普惠体 3.0 55 Regular"/>
        <a:ea typeface="阿里巴巴普惠体 3.0 55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63500"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89000">
                <a:srgbClr val="0D42D3"/>
              </a:gs>
              <a:gs pos="0">
                <a:schemeClr val="accent1">
                  <a:lumMod val="45000"/>
                  <a:lumOff val="55000"/>
                </a:schemeClr>
              </a:gs>
            </a:gsLst>
            <a:lin ang="0" scaled="0"/>
          </a:gra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阿里巴巴普惠体 3.0 55 Regular"/>
        <a:ea typeface="阿里巴巴普惠体 3.0 55 Regular"/>
        <a:cs typeface=""/>
      </a:majorFont>
      <a:minorFont>
        <a:latin typeface="阿里巴巴普惠体 3.0 55 Regular"/>
        <a:ea typeface="阿里巴巴普惠体 3.0 55 Regular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唐峰设计：https://v.youku.com/v_show/id_XNTg4OTcwMDM3Ng==.html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阿里巴巴普惠体 3.0 55 Regular"/>
        <a:ea typeface="阿里巴巴普惠体 3.0 55 Regular"/>
        <a:cs typeface=""/>
      </a:majorFont>
      <a:minorFont>
        <a:latin typeface="阿里巴巴普惠体 3.0 55 Regular"/>
        <a:ea typeface="阿里巴巴普惠体 3.0 55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63500"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89000">
                <a:srgbClr val="0D42D3"/>
              </a:gs>
              <a:gs pos="0">
                <a:schemeClr val="accent1">
                  <a:lumMod val="45000"/>
                  <a:lumOff val="55000"/>
                </a:schemeClr>
              </a:gs>
            </a:gsLst>
            <a:lin ang="0" scaled="0"/>
          </a:gra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/>
        </a:solidFill>
      </a:spPr>
      <a:bodyPr wrap="square" rtlCol="0">
        <a:noAutofit/>
      </a:bodyPr>
      <a:lstStyle>
        <a:defPPr marL="0" marR="0" indent="0" algn="just" defTabSz="914400" rtl="0" eaLnBrk="1" fontAlgn="auto" latinLnBrk="0" hangingPunct="1">
          <a:lnSpc>
            <a:spcPct val="150000"/>
          </a:lnSpc>
          <a:spcBef>
            <a:spcPts val="0"/>
          </a:spcBef>
          <a:spcAft>
            <a:spcPts val="600"/>
          </a:spcAft>
          <a:buClrTx/>
          <a:buSzTx/>
          <a:buFontTx/>
          <a:buNone/>
          <a:defRPr kumimoji="0" sz="1800" b="0" i="0" u="none" strike="noStrike" kern="1200" cap="none" spc="0" normalizeH="0" baseline="0" noProof="0" dirty="0">
            <a:ln>
              <a:noFill/>
            </a:ln>
            <a:solidFill>
              <a:srgbClr val="002060"/>
            </a:solidFill>
            <a:effectLst/>
            <a:uLnTx/>
            <a:uFillTx/>
            <a:latin typeface="Noto Sans S Chinese Regular" panose="020B0500000000000000" pitchFamily="34" charset="-128"/>
            <a:ea typeface="Noto Sans S Chinese Regular" panose="020B0500000000000000" pitchFamily="34" charset="-128"/>
            <a:cs typeface="Times New Roman" panose="02020603050405020304" pitchFamily="18" charset="0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ajor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阿里巴巴普惠体 3.0 55 Regular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阿里巴巴普惠体 3.0 55 Regular"/>
        <a:ea typeface=""/>
        <a:cs typeface=""/>
        <a:font script="Jpan" typeface="ＭＳ Ｐゴシック"/>
        <a:font script="Hang" typeface="맑은 고딕"/>
        <a:font script="Hans" typeface="阿里巴巴普惠体 3.0 55 Regular"/>
        <a:font script="Hant" typeface="新細明體"/>
        <a:font script="Arab" typeface="阿里巴巴普惠体 3.0 55 Regular"/>
        <a:font script="Hebr" typeface="阿里巴巴普惠体 3.0 55 Regular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阿里巴巴普惠体 3.0 55 Regular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阿里巴巴普惠体 3.0 55 Regular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阿里巴巴普惠体 3.0 55 Regular"/>
        <a:ea typeface=""/>
        <a:cs typeface=""/>
        <a:font script="Jpan" typeface="ＭＳ Ｐゴシック"/>
        <a:font script="Hang" typeface="맑은 고딕"/>
        <a:font script="Hans" typeface="阿里巴巴普惠体 3.0 55 Regular"/>
        <a:font script="Hant" typeface="新細明體"/>
        <a:font script="Arab" typeface="阿里巴巴普惠体 3.0 55 Regular"/>
        <a:font script="Hebr" typeface="阿里巴巴普惠体 3.0 55 Regular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阿里巴巴普惠体 3.0 55 Regular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2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3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文档" ma:contentTypeID="0x010100F56D0951E120B94AAFE3770C299CB231" ma:contentTypeVersion="19" ma:contentTypeDescription="新建文档。" ma:contentTypeScope="" ma:versionID="736a6b7ec03d6bfd4f4c9b9077bbd7fd">
  <xsd:schema xmlns:xsd="http://www.w3.org/2001/XMLSchema" xmlns:xs="http://www.w3.org/2001/XMLSchema" xmlns:p="http://schemas.microsoft.com/office/2006/metadata/properties" xmlns:ns2="68be930b-a1a2-4dff-a79e-089cc53b51be" xmlns:ns3="b1c7d463-0414-4960-8b21-fd7f84705ead" targetNamespace="http://schemas.microsoft.com/office/2006/metadata/properties" ma:root="true" ma:fieldsID="2026b1e9873c50172c03bcf1244e4640" ns2:_="" ns3:_="">
    <xsd:import namespace="68be930b-a1a2-4dff-a79e-089cc53b51be"/>
    <xsd:import namespace="b1c7d463-0414-4960-8b21-fd7f84705ead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_x63cf__x8ff0_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_x6b63__x5f0f__x5458__x5de5_" minOccurs="0"/>
                <xsd:element ref="ns3:_x65f6__x95f4_" minOccurs="0"/>
                <xsd:element ref="ns3:MediaServiceObjectDetectorVersions" minOccurs="0"/>
                <xsd:element ref="ns3:MediaServiceSearchPropertie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be930b-a1a2-4dff-a79e-089cc53b51b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享对象: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享对象详细信息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a427f4a7-23db-4f8d-b4cf-7fdc2b906881}" ma:internalName="TaxCatchAll" ma:showField="CatchAllData" ma:web="68be930b-a1a2-4dff-a79e-089cc53b51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c7d463-0414-4960-8b21-fd7f84705e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_x63cf__x8ff0_" ma:index="12" nillable="true" ma:displayName="描述" ma:format="Dropdown" ma:internalName="_x63cf__x8ff0_">
      <xsd:simpleType>
        <xsd:restriction base="dms:Text">
          <xsd:maxLength value="255"/>
        </xsd:restriction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图像标记" ma:readOnly="false" ma:fieldId="{5cf76f15-5ced-4ddc-b409-7134ff3c332f}" ma:taxonomyMulti="true" ma:sspId="9632cf6a-25bc-4f5f-bc79-5438e54e711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_x6b63__x5f0f__x5458__x5de5_" ma:index="22" nillable="true" ma:displayName="正式员工" ma:format="Dropdown" ma:internalName="_x6b63__x5f0f__x5458__x5de5_">
      <xsd:simpleType>
        <xsd:restriction base="dms:Text">
          <xsd:maxLength value="255"/>
        </xsd:restriction>
      </xsd:simpleType>
    </xsd:element>
    <xsd:element name="_x65f6__x95f4_" ma:index="23" nillable="true" ma:displayName="时间" ma:format="DateOnly" ma:internalName="_x65f6__x95f4_">
      <xsd:simpleType>
        <xsd:restriction base="dms:DateTim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内容类型"/>
        <xsd:element ref="dc:title" minOccurs="0" maxOccurs="1" ma:index="4" ma:displayName="标题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x63cf__x8ff0_ xmlns="b1c7d463-0414-4960-8b21-fd7f84705ead" xsi:nil="true"/>
    <TaxCatchAll xmlns="68be930b-a1a2-4dff-a79e-089cc53b51be" xsi:nil="true"/>
    <_x6b63__x5f0f__x5458__x5de5_ xmlns="b1c7d463-0414-4960-8b21-fd7f84705ead" xsi:nil="true"/>
    <lcf76f155ced4ddcb4097134ff3c332f xmlns="b1c7d463-0414-4960-8b21-fd7f84705ead">
      <Terms xmlns="http://schemas.microsoft.com/office/infopath/2007/PartnerControls"/>
    </lcf76f155ced4ddcb4097134ff3c332f>
    <_x65f6__x95f4_ xmlns="b1c7d463-0414-4960-8b21-fd7f84705ead" xsi:nil="true"/>
  </documentManagement>
</p:properties>
</file>

<file path=customXml/itemProps412.xml><?xml version="1.0" encoding="utf-8"?>
<ds:datastoreItem xmlns:ds="http://schemas.openxmlformats.org/officeDocument/2006/customXml" ds:itemID="{3EE8D7CD-7C2C-4395-A8D9-A5514BAF8FCF}"/>
</file>

<file path=customXml/itemProps413.xml><?xml version="1.0" encoding="utf-8"?>
<ds:datastoreItem xmlns:ds="http://schemas.openxmlformats.org/officeDocument/2006/customXml" ds:itemID="{B66C458D-6214-4BFF-93EF-10A00E24E20E}">
  <ds:schemaRefs/>
</ds:datastoreItem>
</file>

<file path=customXml/itemProps414.xml><?xml version="1.0" encoding="utf-8"?>
<ds:datastoreItem xmlns:ds="http://schemas.openxmlformats.org/officeDocument/2006/customXml" ds:itemID="{11B66CFB-0D96-4F63-95AA-60DBA5A2F8A3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17487</Words>
  <Application>WPS 演示</Application>
  <PresentationFormat>宽屏</PresentationFormat>
  <Paragraphs>1022</Paragraphs>
  <Slides>37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37</vt:i4>
      </vt:variant>
    </vt:vector>
  </HeadingPairs>
  <TitlesOfParts>
    <vt:vector size="52" baseType="lpstr">
      <vt:lpstr>Arial</vt:lpstr>
      <vt:lpstr>宋体</vt:lpstr>
      <vt:lpstr>Wingdings</vt:lpstr>
      <vt:lpstr>阿里巴巴普惠体 3.0 55 Regular</vt:lpstr>
      <vt:lpstr>Wingdings</vt:lpstr>
      <vt:lpstr>Noto Sans S Chinese Regular</vt:lpstr>
      <vt:lpstr>Times New Roman</vt:lpstr>
      <vt:lpstr>微软雅黑</vt:lpstr>
      <vt:lpstr>Calibri</vt:lpstr>
      <vt:lpstr>MyFont</vt:lpstr>
      <vt:lpstr>Arial Unicode MS</vt:lpstr>
      <vt:lpstr>Consolas</vt:lpstr>
      <vt:lpstr>唐峰设计：https://v.youku.com/v_show/id_XNTg4OTcwMDM3Ng==.html</vt:lpstr>
      <vt:lpstr>自定义设计方案</vt:lpstr>
      <vt:lpstr>1_唐峰设计：https://v.youku.com/v_show/id_XNTg4OTcwMDM3Ng==.html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junxi.huang</dc:creator>
  <cp:lastModifiedBy>罗涵缤</cp:lastModifiedBy>
  <cp:revision>540</cp:revision>
  <cp:lastPrinted>2024-07-11T02:44:00Z</cp:lastPrinted>
  <dcterms:created xsi:type="dcterms:W3CDTF">2024-04-18T10:05:00Z</dcterms:created>
  <dcterms:modified xsi:type="dcterms:W3CDTF">2025-08-21T10:00:08Z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2EBED468CEA74F7AA51C327807224849</vt:lpwstr>
  </property>
  <property fmtid="{D5CDD505-2E9C-101B-9397-08002B2CF9AE}" pid="4" name="KSOTemplateUUID">
    <vt:lpwstr>v1.0_mb_UUIMg04nbRBjpbKYMIkYSA==</vt:lpwstr>
  </property>
  <property fmtid="{D5CDD505-2E9C-101B-9397-08002B2CF9AE}" pid="5" name="ContentTypeId">
    <vt:lpwstr>0x010100F56D0951E120B94AAFE3770C299CB231</vt:lpwstr>
  </property>
  <property fmtid="{D5CDD505-2E9C-101B-9397-08002B2CF9AE}" pid="6" name="MediaServiceImageTags">
    <vt:lpwstr/>
  </property>
</Properties>
</file>