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Override PartName="/customXml/itemProps483.xml" ContentType="application/vnd.openxmlformats-officedocument.customXmlProperties+xml"/>
  <Override PartName="/customXml/itemProps484.xml" ContentType="application/vnd.openxmlformats-officedocument.customXmlProperties+xml"/>
  <Override PartName="/customXml/itemProps485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13.fntdata" ContentType="application/x-fontdata"/>
  <Override PartName="/ppt/fonts/font14.fntdata" ContentType="application/x-fontdata"/>
  <Override PartName="/ppt/fonts/font15.fntdata" ContentType="application/x-fontdata"/>
  <Override PartName="/ppt/fonts/font16.fntdata" ContentType="application/x-fontdata"/>
  <Override PartName="/ppt/fonts/font17.fntdata" ContentType="application/x-fontdata"/>
  <Override PartName="/ppt/fonts/font18.fntdata" ContentType="application/x-fontdata"/>
  <Override PartName="/ppt/fonts/font19.fntdata" ContentType="application/x-fontdata"/>
  <Override PartName="/ppt/fonts/font2.fntdata" ContentType="application/x-fontdata"/>
  <Override PartName="/ppt/fonts/font20.fntdata" ContentType="application/x-fontdata"/>
  <Override PartName="/ppt/fonts/font21.fntdata" ContentType="application/x-fontdata"/>
  <Override PartName="/ppt/fonts/font2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media/image11.svg" ContentType="image/svg+xml"/>
  <Override PartName="/ppt/media/image40.svg" ContentType="image/svg+xml"/>
  <Override PartName="/ppt/media/image46.svg" ContentType="image/svg+xml"/>
  <Override PartName="/ppt/media/image54.svg" ContentType="image/svg+xml"/>
  <Override PartName="/ppt/media/image59.svg" ContentType="image/svg+xml"/>
  <Override PartName="/ppt/media/image61.svg" ContentType="image/svg+xml"/>
  <Override PartName="/ppt/media/image63.svg" ContentType="image/svg+xml"/>
  <Override PartName="/ppt/media/image65.svg" ContentType="image/svg+xml"/>
  <Override PartName="/ppt/media/image72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6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1" r:id="rId3"/>
    <p:sldMasterId id="2147483674" r:id="rId4"/>
  </p:sldMasterIdLst>
  <p:notesMasterIdLst>
    <p:notesMasterId r:id="rId6"/>
  </p:notesMasterIdLst>
  <p:handoutMasterIdLst>
    <p:handoutMasterId r:id="rId44"/>
  </p:handoutMasterIdLst>
  <p:sldIdLst>
    <p:sldId id="383" r:id="rId5"/>
    <p:sldId id="260" r:id="rId7"/>
    <p:sldId id="261" r:id="rId8"/>
    <p:sldId id="507" r:id="rId9"/>
    <p:sldId id="506" r:id="rId10"/>
    <p:sldId id="510" r:id="rId11"/>
    <p:sldId id="511" r:id="rId12"/>
    <p:sldId id="512" r:id="rId13"/>
    <p:sldId id="513" r:id="rId14"/>
    <p:sldId id="505" r:id="rId15"/>
    <p:sldId id="462" r:id="rId16"/>
    <p:sldId id="540" r:id="rId17"/>
    <p:sldId id="541" r:id="rId18"/>
    <p:sldId id="542" r:id="rId19"/>
    <p:sldId id="543" r:id="rId20"/>
    <p:sldId id="533" r:id="rId21"/>
    <p:sldId id="534" r:id="rId22"/>
    <p:sldId id="535" r:id="rId23"/>
    <p:sldId id="536" r:id="rId24"/>
    <p:sldId id="532" r:id="rId25"/>
    <p:sldId id="463" r:id="rId26"/>
    <p:sldId id="528" r:id="rId27"/>
    <p:sldId id="529" r:id="rId28"/>
    <p:sldId id="464" r:id="rId29"/>
    <p:sldId id="537" r:id="rId30"/>
    <p:sldId id="467" r:id="rId31"/>
    <p:sldId id="531" r:id="rId32"/>
    <p:sldId id="530" r:id="rId33"/>
    <p:sldId id="544" r:id="rId34"/>
    <p:sldId id="538" r:id="rId35"/>
    <p:sldId id="469" r:id="rId36"/>
    <p:sldId id="545" r:id="rId37"/>
    <p:sldId id="546" r:id="rId38"/>
    <p:sldId id="539" r:id="rId39"/>
    <p:sldId id="550" r:id="rId40"/>
    <p:sldId id="551" r:id="rId41"/>
    <p:sldId id="552" r:id="rId42"/>
    <p:sldId id="302" r:id="rId43"/>
  </p:sldIdLst>
  <p:sldSz cx="12192000" cy="6858000"/>
  <p:notesSz cx="6858000" cy="9144000"/>
  <p:embeddedFontLst>
    <p:embeddedFont>
      <p:font typeface="阿里巴巴普惠体 3.0 45 Light" panose="00020600040101010101" charset="-122"/>
      <p:regular r:id="rId49"/>
    </p:embeddedFont>
    <p:embeddedFont>
      <p:font typeface="阿里巴巴普惠体 3.0 115 Black" panose="00020600040101010101" charset="-122"/>
      <p:bold r:id="rId50"/>
    </p:embeddedFont>
    <p:embeddedFont>
      <p:font typeface="微软雅黑" panose="020B0503020204020204" charset="-122"/>
      <p:regular r:id="rId51"/>
    </p:embeddedFont>
    <p:embeddedFont>
      <p:font typeface="Calibri" panose="020F0502020204030204" charset="0"/>
      <p:regular r:id="rId52"/>
      <p:bold r:id="rId53"/>
      <p:italic r:id="rId54"/>
      <p:boldItalic r:id="rId55"/>
    </p:embeddedFont>
    <p:embeddedFont>
      <p:font typeface="阿里巴巴普惠体" panose="00020600040101010101" charset="-122"/>
      <p:regular r:id="rId56"/>
    </p:embeddedFont>
    <p:embeddedFont>
      <p:font typeface="Calibri" panose="020F0502020204030204"/>
      <p:regular r:id="rId57"/>
      <p:bold r:id="rId58"/>
      <p:italic r:id="rId59"/>
      <p:boldItalic r:id="rId60"/>
    </p:embeddedFont>
    <p:embeddedFont>
      <p:font typeface="MS PGothic" panose="020B0600070205080204" charset="-128"/>
      <p:regular r:id="rId61"/>
    </p:embeddedFont>
    <p:embeddedFont>
      <p:font typeface="Consolas" panose="020B0609020204030204" charset="0"/>
      <p:regular r:id="rId62"/>
      <p:bold r:id="rId63"/>
      <p:italic r:id="rId64"/>
      <p:boldItalic r:id="rId65"/>
    </p:embeddedFont>
    <p:embeddedFont>
      <p:font typeface="Consolas" panose="020B0609020204030204"/>
      <p:regular r:id="rId66"/>
      <p:bold r:id="rId67"/>
      <p:italic r:id="rId68"/>
      <p:boldItalic r:id="rId69"/>
    </p:embeddedFont>
    <p:embeddedFont>
      <p:font typeface="MyFont" panose="02010609030101010101" charset="-122"/>
      <p:regular r:id="rId70"/>
    </p:embeddedFont>
  </p:embeddedFontLst>
  <p:custDataLst>
    <p:tags r:id="rId7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2" userDrawn="1">
          <p15:clr>
            <a:srgbClr val="A4A3A4"/>
          </p15:clr>
        </p15:guide>
        <p15:guide id="2" pos="381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ngsoft" initials="k" lastIdx="1" clrIdx="0"/>
  <p:cmAuthor id="2" name="作者" initials="A" lastIdx="0" clrIdx="1"/>
  <p:cmAuthor id="3" name="wfhuang" initials="w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4BC7"/>
    <a:srgbClr val="1805C9"/>
    <a:srgbClr val="436FDE"/>
    <a:srgbClr val="688DE5"/>
    <a:srgbClr val="61A1FC"/>
    <a:srgbClr val="002060"/>
    <a:srgbClr val="B7D0F4"/>
    <a:srgbClr val="4472C4"/>
    <a:srgbClr val="F7FAFE"/>
    <a:srgbClr val="90B6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FB55C41-A2F1-4E72-880E-C2340B662F4C}" styleName="补充样式1">
    <a:wholeTbl>
      <a:tcTxStyle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</a:ln>
          </a:top>
          <a:bottom>
            <a:ln w="1905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2H>
    <a:band1V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1V>
    <a:lastCol>
      <a:tcTxStyle b="on">
        <a:fontRef idx="none">
          <a:srgbClr val="08090C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lastCol>
    <a:firstCol>
      <a:tcTxStyle b="on">
        <a:fontRef idx="none">
          <a:schemeClr val="accent1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firstRow>
  </a:tblStyle>
  <a:tblStyle styleId="{EB0B45BA-0C67-412F-8E94-F1AC51E7DCE7}" styleName="表样式 1">
    <a:wholeTbl>
      <a:tcTxStyle>
        <a:fontRef idx="none">
          <a:srgbClr val="000000"/>
        </a:fontRef>
      </a:tcTxStyle>
      <a:tcStyle>
        <a:tcBdr>
          <a:left>
            <a:ln w="12700" cmpd="sng">
              <a:solidFill>
                <a:srgbClr val="DFE3F1"/>
              </a:solidFill>
            </a:ln>
          </a:left>
          <a:right>
            <a:ln w="12700" cmpd="sng">
              <a:solidFill>
                <a:srgbClr val="DFE3F1"/>
              </a:solidFill>
            </a:ln>
          </a:right>
          <a:top>
            <a:ln w="12700" cmpd="sng">
              <a:solidFill>
                <a:srgbClr val="DFE3F1"/>
              </a:solidFill>
            </a:ln>
          </a:top>
          <a:bottom>
            <a:ln w="12700" cmpd="sng">
              <a:solidFill>
                <a:srgbClr val="DFE3F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rgbClr val="DFE3F1">
              <a:lumMod val="10000"/>
              <a:lumOff val="90000"/>
            </a:srgbClr>
          </a:solidFill>
        </a:fill>
      </a:tcStyle>
    </a:band2H>
    <a:band1V>
      <a:tcStyle>
        <a:tcBdr/>
        <a:fill>
          <a:solidFill>
            <a:srgbClr val="DFE3F1">
              <a:lumMod val="10000"/>
              <a:lumOff val="90000"/>
            </a:srgbClr>
          </a:solidFill>
        </a:fill>
      </a:tcStyle>
    </a:band1V>
    <a:lastCol>
      <a:tcTxStyle b="on"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 w="12700" cmpd="sng">
              <a:solidFill>
                <a:srgbClr val="DFE3F1"/>
              </a:solidFill>
            </a:ln>
          </a:right>
          <a:top>
            <a:ln w="12700" cmpd="sng">
              <a:solidFill>
                <a:srgbClr val="DFE3F1"/>
              </a:solidFill>
            </a:ln>
          </a:top>
          <a:bottom>
            <a:ln w="12700" cmpd="sng">
              <a:solidFill>
                <a:srgbClr val="DFE3F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FE3F1">
              <a:lumMod val="20000"/>
              <a:lumOff val="80000"/>
            </a:srgb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 w="12700" cmpd="sng">
              <a:solidFill>
                <a:srgbClr val="DFE3F1"/>
              </a:solidFill>
            </a:ln>
          </a:left>
          <a:right>
            <a:ln>
              <a:noFill/>
            </a:ln>
          </a:right>
          <a:top>
            <a:ln w="12700" cmpd="sng">
              <a:solidFill>
                <a:srgbClr val="DFE3F1"/>
              </a:solidFill>
            </a:ln>
          </a:top>
          <a:bottom>
            <a:ln w="12700" cmpd="sng">
              <a:solidFill>
                <a:srgbClr val="DFE3F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FE3F1">
              <a:lumMod val="20000"/>
              <a:lumOff val="80000"/>
            </a:srgbClr>
          </a:solidFill>
        </a:fill>
      </a:tcStyle>
    </a:firstCol>
    <a:lastRow>
      <a:tcTxStyle b="on">
        <a:fontRef idx="none">
          <a:srgbClr val="FFFFFF"/>
        </a:fontRef>
      </a:tcTxStyle>
      <a:tcStyle>
        <a:tcBdr>
          <a:left>
            <a:ln w="12700" cmpd="sng">
              <a:solidFill>
                <a:srgbClr val="DFE3F1"/>
              </a:solidFill>
            </a:ln>
          </a:left>
          <a:right>
            <a:ln w="12700" cmpd="sng">
              <a:solidFill>
                <a:srgbClr val="DFE3F1"/>
              </a:solidFill>
            </a:ln>
          </a:right>
          <a:top>
            <a:ln w="12700" cmpd="sng">
              <a:solidFill>
                <a:srgbClr val="DFE3F1"/>
              </a:solidFill>
            </a:ln>
          </a:top>
          <a:bottom>
            <a:ln w="12700" cmpd="sng">
              <a:solidFill>
                <a:srgbClr val="DFE3F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FE3F1"/>
          </a:solidFill>
        </a:fill>
      </a:tcStyle>
    </a:lastRow>
    <a:firstRow>
      <a:tcTxStyle b="on">
        <a:fontRef idx="none">
          <a:srgbClr val="FFFFFF"/>
        </a:fontRef>
      </a:tcTxStyle>
      <a:tcStyle>
        <a:tcBdr>
          <a:left>
            <a:ln w="12700" cmpd="sng">
              <a:solidFill>
                <a:srgbClr val="DFE3F1"/>
              </a:solidFill>
            </a:ln>
          </a:left>
          <a:right>
            <a:ln w="12700" cmpd="sng">
              <a:solidFill>
                <a:srgbClr val="DFE3F1"/>
              </a:solidFill>
            </a:ln>
          </a:right>
          <a:top>
            <a:ln w="12700" cmpd="sng">
              <a:solidFill>
                <a:srgbClr val="DFE3F1"/>
              </a:solidFill>
            </a:ln>
          </a:top>
          <a:bottom>
            <a:ln w="12700" cmpd="sng">
              <a:solidFill>
                <a:srgbClr val="DFE3F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FE3F1"/>
          </a:solidFill>
        </a:fill>
      </a:tcStyle>
    </a:firstRow>
  </a:tblStyle>
  <a:tblStyle styleId="{4365790C-83C9-41EE-8E87-E96FB4D6068D}" styleName="表样式 1">
    <a:wholeTbl>
      <a:tcTxStyle>
        <a:fontRef idx="none">
          <a:srgbClr val="000000"/>
        </a:fontRef>
      </a:tcTxStyle>
      <a:tcStyle>
        <a:tcBdr>
          <a:left>
            <a:ln w="12700" cmpd="sng">
              <a:solidFill>
                <a:srgbClr val="DFE3F1"/>
              </a:solidFill>
            </a:ln>
          </a:left>
          <a:right>
            <a:ln w="12700" cmpd="sng">
              <a:solidFill>
                <a:srgbClr val="DFE3F1"/>
              </a:solidFill>
            </a:ln>
          </a:right>
          <a:top>
            <a:ln w="12700" cmpd="sng">
              <a:solidFill>
                <a:srgbClr val="DFE3F1"/>
              </a:solidFill>
            </a:ln>
          </a:top>
          <a:bottom>
            <a:ln w="12700" cmpd="sng">
              <a:solidFill>
                <a:srgbClr val="DFE3F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rgbClr val="DFE3F1">
              <a:lumMod val="10000"/>
              <a:lumOff val="90000"/>
            </a:srgbClr>
          </a:solidFill>
        </a:fill>
      </a:tcStyle>
    </a:band2H>
    <a:band1V>
      <a:tcStyle>
        <a:tcBdr/>
        <a:fill>
          <a:solidFill>
            <a:srgbClr val="DFE3F1">
              <a:lumMod val="10000"/>
              <a:lumOff val="90000"/>
            </a:srgbClr>
          </a:solidFill>
        </a:fill>
      </a:tcStyle>
    </a:band1V>
    <a:lastCol>
      <a:tcTxStyle b="on"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 w="12700" cmpd="sng">
              <a:solidFill>
                <a:srgbClr val="DFE3F1"/>
              </a:solidFill>
            </a:ln>
          </a:right>
          <a:top>
            <a:ln w="12700" cmpd="sng">
              <a:solidFill>
                <a:srgbClr val="DFE3F1"/>
              </a:solidFill>
            </a:ln>
          </a:top>
          <a:bottom>
            <a:ln w="12700" cmpd="sng">
              <a:solidFill>
                <a:srgbClr val="DFE3F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FE3F1">
              <a:lumMod val="20000"/>
              <a:lumOff val="80000"/>
            </a:srgb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 w="12700" cmpd="sng">
              <a:solidFill>
                <a:srgbClr val="DFE3F1"/>
              </a:solidFill>
            </a:ln>
          </a:left>
          <a:right>
            <a:ln>
              <a:noFill/>
            </a:ln>
          </a:right>
          <a:top>
            <a:ln w="12700" cmpd="sng">
              <a:solidFill>
                <a:srgbClr val="DFE3F1"/>
              </a:solidFill>
            </a:ln>
          </a:top>
          <a:bottom>
            <a:ln w="12700" cmpd="sng">
              <a:solidFill>
                <a:srgbClr val="DFE3F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FE3F1">
              <a:lumMod val="20000"/>
              <a:lumOff val="80000"/>
            </a:srgbClr>
          </a:solidFill>
        </a:fill>
      </a:tcStyle>
    </a:firstCol>
    <a:lastRow>
      <a:tcTxStyle b="on">
        <a:fontRef idx="none">
          <a:srgbClr val="FFFFFF"/>
        </a:fontRef>
      </a:tcTxStyle>
      <a:tcStyle>
        <a:tcBdr>
          <a:left>
            <a:ln w="12700" cmpd="sng">
              <a:solidFill>
                <a:srgbClr val="DFE3F1"/>
              </a:solidFill>
            </a:ln>
          </a:left>
          <a:right>
            <a:ln w="12700" cmpd="sng">
              <a:solidFill>
                <a:srgbClr val="DFE3F1"/>
              </a:solidFill>
            </a:ln>
          </a:right>
          <a:top>
            <a:ln w="12700" cmpd="sng">
              <a:solidFill>
                <a:srgbClr val="DFE3F1"/>
              </a:solidFill>
            </a:ln>
          </a:top>
          <a:bottom>
            <a:ln w="12700" cmpd="sng">
              <a:solidFill>
                <a:srgbClr val="DFE3F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FE3F1"/>
          </a:solidFill>
        </a:fill>
      </a:tcStyle>
    </a:lastRow>
    <a:firstRow>
      <a:tcTxStyle b="on">
        <a:fontRef idx="none">
          <a:srgbClr val="FFFFFF"/>
        </a:fontRef>
      </a:tcTxStyle>
      <a:tcStyle>
        <a:tcBdr>
          <a:left>
            <a:ln w="12700" cmpd="sng">
              <a:solidFill>
                <a:srgbClr val="DFE3F1"/>
              </a:solidFill>
            </a:ln>
          </a:left>
          <a:right>
            <a:ln w="12700" cmpd="sng">
              <a:solidFill>
                <a:srgbClr val="DFE3F1"/>
              </a:solidFill>
            </a:ln>
          </a:right>
          <a:top>
            <a:ln w="12700" cmpd="sng">
              <a:solidFill>
                <a:srgbClr val="DFE3F1"/>
              </a:solidFill>
            </a:ln>
          </a:top>
          <a:bottom>
            <a:ln w="12700" cmpd="sng">
              <a:solidFill>
                <a:srgbClr val="DFE3F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FE3F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73" autoAdjust="0"/>
    <p:restoredTop sz="96327" autoAdjust="0"/>
  </p:normalViewPr>
  <p:slideViewPr>
    <p:cSldViewPr snapToGrid="0" showGuides="1">
      <p:cViewPr varScale="1">
        <p:scale>
          <a:sx n="126" d="100"/>
          <a:sy n="126" d="100"/>
        </p:scale>
        <p:origin x="208" y="224"/>
      </p:cViewPr>
      <p:guideLst>
        <p:guide orient="horz" pos="2372"/>
        <p:guide pos="3815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4" Type="http://schemas.openxmlformats.org/officeDocument/2006/relationships/tags" Target="tags/tag486.xml"/><Relationship Id="rId73" Type="http://schemas.openxmlformats.org/officeDocument/2006/relationships/customXml" Target="../customXml/item3.xml"/><Relationship Id="rId72" Type="http://schemas.openxmlformats.org/officeDocument/2006/relationships/customXml" Target="../customXml/item2.xml"/><Relationship Id="rId71" Type="http://schemas.openxmlformats.org/officeDocument/2006/relationships/customXml" Target="../customXml/item1.xml"/><Relationship Id="rId70" Type="http://schemas.openxmlformats.org/officeDocument/2006/relationships/font" Target="fonts/font22.fntdata"/><Relationship Id="rId7" Type="http://schemas.openxmlformats.org/officeDocument/2006/relationships/slide" Target="slides/slide2.xml"/><Relationship Id="rId69" Type="http://schemas.openxmlformats.org/officeDocument/2006/relationships/font" Target="fonts/font21.fntdata"/><Relationship Id="rId68" Type="http://schemas.openxmlformats.org/officeDocument/2006/relationships/font" Target="fonts/font20.fntdata"/><Relationship Id="rId67" Type="http://schemas.openxmlformats.org/officeDocument/2006/relationships/font" Target="fonts/font19.fntdata"/><Relationship Id="rId66" Type="http://schemas.openxmlformats.org/officeDocument/2006/relationships/font" Target="fonts/font18.fntdata"/><Relationship Id="rId65" Type="http://schemas.openxmlformats.org/officeDocument/2006/relationships/font" Target="fonts/font17.fntdata"/><Relationship Id="rId64" Type="http://schemas.openxmlformats.org/officeDocument/2006/relationships/font" Target="fonts/font16.fntdata"/><Relationship Id="rId63" Type="http://schemas.openxmlformats.org/officeDocument/2006/relationships/font" Target="fonts/font15.fntdata"/><Relationship Id="rId62" Type="http://schemas.openxmlformats.org/officeDocument/2006/relationships/font" Target="fonts/font14.fntdata"/><Relationship Id="rId61" Type="http://schemas.openxmlformats.org/officeDocument/2006/relationships/font" Target="fonts/font13.fntdata"/><Relationship Id="rId60" Type="http://schemas.openxmlformats.org/officeDocument/2006/relationships/font" Target="fonts/font12.fntdata"/><Relationship Id="rId6" Type="http://schemas.openxmlformats.org/officeDocument/2006/relationships/notesMaster" Target="notesMasters/notesMaster1.xml"/><Relationship Id="rId59" Type="http://schemas.openxmlformats.org/officeDocument/2006/relationships/font" Target="fonts/font11.fntdata"/><Relationship Id="rId58" Type="http://schemas.openxmlformats.org/officeDocument/2006/relationships/font" Target="fonts/font10.fntdata"/><Relationship Id="rId57" Type="http://schemas.openxmlformats.org/officeDocument/2006/relationships/font" Target="fonts/font9.fntdata"/><Relationship Id="rId56" Type="http://schemas.openxmlformats.org/officeDocument/2006/relationships/font" Target="fonts/font8.fntdata"/><Relationship Id="rId55" Type="http://schemas.openxmlformats.org/officeDocument/2006/relationships/font" Target="fonts/font7.fntdata"/><Relationship Id="rId54" Type="http://schemas.openxmlformats.org/officeDocument/2006/relationships/font" Target="fonts/font6.fntdata"/><Relationship Id="rId53" Type="http://schemas.openxmlformats.org/officeDocument/2006/relationships/font" Target="fonts/font5.fntdata"/><Relationship Id="rId52" Type="http://schemas.openxmlformats.org/officeDocument/2006/relationships/font" Target="fonts/font4.fntdata"/><Relationship Id="rId51" Type="http://schemas.openxmlformats.org/officeDocument/2006/relationships/font" Target="fonts/font3.fntdata"/><Relationship Id="rId50" Type="http://schemas.openxmlformats.org/officeDocument/2006/relationships/font" Target="fonts/font2.fntdata"/><Relationship Id="rId5" Type="http://schemas.openxmlformats.org/officeDocument/2006/relationships/slide" Target="slides/slide1.xml"/><Relationship Id="rId49" Type="http://schemas.openxmlformats.org/officeDocument/2006/relationships/font" Target="fonts/font1.fntdata"/><Relationship Id="rId48" Type="http://schemas.openxmlformats.org/officeDocument/2006/relationships/commentAuthors" Target="commentAuthors.xml"/><Relationship Id="rId47" Type="http://schemas.openxmlformats.org/officeDocument/2006/relationships/tableStyles" Target="tableStyles.xml"/><Relationship Id="rId46" Type="http://schemas.openxmlformats.org/officeDocument/2006/relationships/viewProps" Target="viewProps.xml"/><Relationship Id="rId45" Type="http://schemas.openxmlformats.org/officeDocument/2006/relationships/presProps" Target="presProps.xml"/><Relationship Id="rId44" Type="http://schemas.openxmlformats.org/officeDocument/2006/relationships/handoutMaster" Target="handoutMasters/handoutMaster1.xml"/><Relationship Id="rId43" Type="http://schemas.openxmlformats.org/officeDocument/2006/relationships/slide" Target="slides/slide38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0" Type="http://schemas.openxmlformats.org/officeDocument/2006/relationships/slide" Target="slides/slide35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一、脚本语言（解释执行）</a:t>
            </a:r>
            <a:endParaRPr lang="zh-CN" altLang="en-US"/>
          </a:p>
          <a:p>
            <a:r>
              <a:rPr lang="zh-CN" altLang="en-US"/>
              <a:t>执行过程：</a:t>
            </a:r>
            <a:endParaRPr lang="zh-CN" altLang="en-US"/>
          </a:p>
          <a:p>
            <a:r>
              <a:rPr lang="zh-CN" altLang="en-US"/>
              <a:t>逐行解释：脚本代码直接以文本形式交给解释器（如</a:t>
            </a:r>
            <a:r>
              <a:rPr lang="en-US" altLang="zh-CN"/>
              <a:t>Python</a:t>
            </a:r>
            <a:r>
              <a:rPr lang="zh-CN" altLang="en-US"/>
              <a:t>的</a:t>
            </a:r>
            <a:r>
              <a:rPr lang="en-US" altLang="zh-CN"/>
              <a:t>python</a:t>
            </a:r>
            <a:r>
              <a:rPr lang="zh-CN" altLang="en-US"/>
              <a:t>、</a:t>
            </a:r>
            <a:r>
              <a:rPr lang="en-US" altLang="zh-CN"/>
              <a:t>JavaScript</a:t>
            </a:r>
            <a:r>
              <a:rPr lang="zh-CN" altLang="en-US"/>
              <a:t>的的</a:t>
            </a:r>
            <a:r>
              <a:rPr lang="en-US" altLang="zh-CN"/>
              <a:t>node</a:t>
            </a:r>
            <a:r>
              <a:rPr lang="zh-CN" altLang="en-US"/>
              <a:t>）。解释器逐行读取代码，实时转换为机器指令并执行。</a:t>
            </a:r>
            <a:endParaRPr lang="en-US" altLang="zh-CN"/>
          </a:p>
          <a:p>
            <a:r>
              <a:rPr lang="zh-CN" altLang="en-US"/>
              <a:t>动态执行：无需提前编译，运行时动态解析变量类型、函数等。错误通常在运行时才被发现（如语法错误、类型错误）。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优点：</a:t>
            </a:r>
            <a:endParaRPr lang="zh-CN" altLang="en-US"/>
          </a:p>
          <a:p>
            <a:r>
              <a:rPr lang="zh-CN" altLang="en-US"/>
              <a:t>开发效率高：无需编译，修改后直接运行，适合快速迭代和调试。</a:t>
            </a:r>
            <a:endParaRPr lang="zh-CN" altLang="en-US"/>
          </a:p>
          <a:p>
            <a:r>
              <a:rPr lang="zh-CN" altLang="en-US"/>
              <a:t>缺点：</a:t>
            </a:r>
            <a:endParaRPr lang="zh-CN" altLang="en-US"/>
          </a:p>
          <a:p>
            <a:r>
              <a:rPr lang="zh-CN" altLang="en-US"/>
              <a:t>隐藏错误：类型错误、未定义变量等问题可能到运行时才暴露。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二、高级语言（编译执行）</a:t>
            </a:r>
            <a:endParaRPr lang="zh-CN" altLang="en-US"/>
          </a:p>
          <a:p>
            <a:r>
              <a:rPr lang="zh-CN" altLang="en-US"/>
              <a:t>执行过程：</a:t>
            </a:r>
            <a:endParaRPr lang="zh-CN" altLang="en-US"/>
          </a:p>
          <a:p>
            <a:r>
              <a:rPr lang="zh-CN" altLang="en-US"/>
              <a:t>编译：编译器（如</a:t>
            </a:r>
            <a:r>
              <a:rPr lang="en-US" altLang="zh-CN"/>
              <a:t>gcc</a:t>
            </a:r>
            <a:r>
              <a:rPr lang="zh-CN" altLang="en-US"/>
              <a:t>、</a:t>
            </a:r>
            <a:r>
              <a:rPr lang="en-US" altLang="zh-CN"/>
              <a:t>clang</a:t>
            </a:r>
            <a:r>
              <a:rPr lang="zh-CN" altLang="en-US"/>
              <a:t>）将源代码（如</a:t>
            </a:r>
            <a:r>
              <a:rPr lang="en-US" altLang="zh-CN"/>
              <a:t>C/C++</a:t>
            </a:r>
            <a:r>
              <a:rPr lang="zh-CN" altLang="en-US"/>
              <a:t>）转换为平台相关的目标文件（</a:t>
            </a:r>
            <a:r>
              <a:rPr lang="en-US" altLang="zh-CN"/>
              <a:t>.o/.obj</a:t>
            </a:r>
            <a:r>
              <a:rPr lang="zh-CN" altLang="en-US"/>
              <a:t>）。包括词法分析、语法分析、优化、生成机器码等步骤。</a:t>
            </a:r>
            <a:endParaRPr lang="zh-CN" altLang="en-US"/>
          </a:p>
          <a:p>
            <a:r>
              <a:rPr lang="zh-CN" altLang="en-US"/>
              <a:t>链接：链接器将多个目标文件和库（如</a:t>
            </a:r>
            <a:r>
              <a:rPr lang="en-US" altLang="zh-CN"/>
              <a:t>libc</a:t>
            </a:r>
            <a:r>
              <a:rPr lang="zh-CN" altLang="en-US"/>
              <a:t>）合并为单一可执行文件（如</a:t>
            </a:r>
            <a:r>
              <a:rPr lang="en-US" altLang="zh-CN"/>
              <a:t>a.out</a:t>
            </a:r>
            <a:r>
              <a:rPr lang="zh-CN" altLang="en-US"/>
              <a:t>或</a:t>
            </a:r>
            <a:r>
              <a:rPr lang="en-US" altLang="zh-CN"/>
              <a:t>.exe</a:t>
            </a:r>
            <a:r>
              <a:rPr lang="zh-CN" altLang="en-US"/>
              <a:t>）。解析函数</a:t>
            </a:r>
            <a:r>
              <a:rPr lang="en-US" altLang="zh-CN"/>
              <a:t>/</a:t>
            </a:r>
            <a:r>
              <a:rPr lang="zh-CN" altLang="en-US"/>
              <a:t>变量的引用关系，处理静态</a:t>
            </a:r>
            <a:r>
              <a:rPr lang="en-US" altLang="zh-CN"/>
              <a:t>/</a:t>
            </a:r>
            <a:r>
              <a:rPr lang="zh-CN" altLang="en-US"/>
              <a:t>动态链接库。</a:t>
            </a:r>
            <a:endParaRPr lang="zh-CN" altLang="en-US"/>
          </a:p>
          <a:p>
            <a:r>
              <a:rPr lang="zh-CN" altLang="en-US"/>
              <a:t>执行：直接运行编译后的二进制文件，由操作系统加载到内存执行。</a:t>
            </a:r>
            <a:endParaRPr lang="zh-CN" altLang="en-US"/>
          </a:p>
          <a:p>
            <a:r>
              <a:rPr lang="zh-CN" altLang="en-US"/>
              <a:t>优点：</a:t>
            </a:r>
            <a:endParaRPr lang="zh-CN" altLang="en-US"/>
          </a:p>
          <a:p>
            <a:r>
              <a:rPr lang="zh-CN" altLang="en-US"/>
              <a:t>提前检查错误：编译阶段可发现语法、类型、符号未定义等问题。</a:t>
            </a:r>
            <a:endParaRPr lang="zh-CN" altLang="en-US"/>
          </a:p>
          <a:p>
            <a:r>
              <a:rPr lang="zh-CN" altLang="en-US"/>
              <a:t>缺点：</a:t>
            </a:r>
            <a:endParaRPr lang="zh-CN" altLang="en-US"/>
          </a:p>
          <a:p>
            <a:r>
              <a:rPr lang="zh-CN" altLang="en-US"/>
              <a:t>开发周期长：修改代码需重新编译链接，调试流程更复杂。</a:t>
            </a:r>
            <a:br>
              <a:rPr lang="zh-CN" altLang="en-US"/>
            </a:br>
            <a:endParaRPr lang="zh-CN" altLang="en-US"/>
          </a:p>
          <a:p>
            <a:r>
              <a:rPr lang="en-US" altLang="zh-CN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DLANG </a:t>
            </a:r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结合了解释执行（灵活）和</a:t>
            </a:r>
            <a:r>
              <a:rPr lang="en-US" altLang="zh-CN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 JIT </a:t>
            </a:r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编译（高性能），且支持自动优化分布式查询，适合时序数据和流计算。</a:t>
            </a:r>
            <a:endParaRPr lang="zh-CN" altLang="en-US" dirty="0" err="1">
              <a:solidFill>
                <a:srgbClr val="172B4D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Noto Sans S Chinese Regular" panose="020B0500000000000000" charset="-122"/>
              <a:sym typeface="+mn-ea"/>
            </a:endParaRPr>
          </a:p>
          <a:p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作为一个脚本语言与</a:t>
            </a:r>
            <a:r>
              <a:rPr lang="en-US" altLang="zh-CN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 Python </a:t>
            </a:r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的区别在于它在</a:t>
            </a:r>
            <a:r>
              <a:rPr lang="zh-CN" altLang="en-US"/>
              <a:t>解析阶段发现语法</a:t>
            </a:r>
            <a:r>
              <a:rPr lang="en-US" altLang="zh-CN"/>
              <a:t>/</a:t>
            </a:r>
            <a:r>
              <a:rPr lang="zh-CN" altLang="en-US"/>
              <a:t>类型错误而</a:t>
            </a:r>
            <a:r>
              <a:rPr lang="en-US" altLang="zh-CN"/>
              <a:t> Python </a:t>
            </a:r>
            <a:r>
              <a:rPr lang="zh-CN" altLang="en-US"/>
              <a:t>则要运行时才会报错（如变量未定义）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>
                <a:ea typeface="宋体" panose="02010600030101010101" pitchFamily="2" charset="-122"/>
              </a:rPr>
              <a:t>编程范式（</a:t>
            </a:r>
            <a:r>
              <a:rPr lang="en-US" altLang="zh-CN">
                <a:ea typeface="宋体" panose="02010600030101010101" pitchFamily="2" charset="-122"/>
              </a:rPr>
              <a:t>Programming Paradigms</a:t>
            </a:r>
            <a:r>
              <a:rPr lang="zh-CN" altLang="en-US">
                <a:ea typeface="宋体" panose="02010600030101010101" pitchFamily="2" charset="-122"/>
              </a:rPr>
              <a:t>）是编程语言设计和实践中的核心指导原则，决定了代码的组织方式、问题抽象的方法以及程序运行的基本逻辑。它们为开发者提供了一套思维框架，使得复杂问题能够通过特定的模式被高效解决。</a:t>
            </a:r>
            <a:endParaRPr lang="zh-CN" altLang="en-US">
              <a:ea typeface="宋体" panose="02010600030101010101" pitchFamily="2" charset="-122"/>
            </a:endParaRPr>
          </a:p>
          <a:p>
            <a:endParaRPr lang="zh-CN" altLang="en-US">
              <a:ea typeface="宋体" panose="02010600030101010101" pitchFamily="2" charset="-122"/>
            </a:endParaRPr>
          </a:p>
          <a:p>
            <a:r>
              <a:rPr lang="zh-CN">
                <a:ea typeface="宋体" panose="02010600030101010101" pitchFamily="2" charset="-122"/>
              </a:rPr>
              <a:t>DolphinScript </a:t>
            </a:r>
            <a:r>
              <a:rPr lang="en-US" altLang="zh-CN">
                <a:ea typeface="宋体" panose="02010600030101010101" pitchFamily="2" charset="-122"/>
              </a:rPr>
              <a:t>(</a:t>
            </a:r>
            <a:r>
              <a:rPr lang="zh-CN" altLang="en-US">
                <a:ea typeface="宋体" panose="02010600030101010101" pitchFamily="2" charset="-122"/>
              </a:rPr>
              <a:t>也称</a:t>
            </a:r>
            <a:r>
              <a:rPr lang="en-US" altLang="zh-CN">
                <a:ea typeface="宋体" panose="02010600030101010101" pitchFamily="2" charset="-122"/>
              </a:rPr>
              <a:t>DolphinDB</a:t>
            </a:r>
            <a:r>
              <a:rPr lang="zh-CN" altLang="en-US">
                <a:ea typeface="宋体" panose="02010600030101010101" pitchFamily="2" charset="-122"/>
              </a:rPr>
              <a:t>脚本）</a:t>
            </a:r>
            <a:r>
              <a:rPr lang="zh-CN">
                <a:ea typeface="宋体" panose="02010600030101010101" pitchFamily="2" charset="-122"/>
              </a:rPr>
              <a:t>是一个多范式编程语言，支持命令式、向量式、函数式和SQL范式编程。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不同任务可选用最适合的范式，提升开发效率和代码表现力。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 dirty="0">
              <a:ea typeface="宋体" panose="02010600030101010101" pitchFamily="2" charset="-122"/>
            </a:endParaRPr>
          </a:p>
          <a:p>
            <a:r>
              <a:rPr lang="en-US" altLang="zh-CN" dirty="0">
                <a:ea typeface="宋体" panose="02010600030101010101" pitchFamily="2" charset="-122"/>
              </a:rPr>
              <a:t>1.命令式编程：大部分编程语言都支持，其主要思想是</a:t>
            </a:r>
            <a:r>
              <a:rPr lang="en-US" dirty="0"/>
              <a:t>程序员通过编写详细的指令，</a:t>
            </a:r>
            <a:r>
              <a:rPr lang="ja-JP" altLang="en-US">
                <a:ea typeface="MS PGothic" panose="020B0600070205080204" charset="-128"/>
              </a:rPr>
              <a:t>告诉计算机如何执行任务，</a:t>
            </a:r>
            <a:r>
              <a:rPr lang="ja-JP">
                <a:ea typeface="MS PGothic" panose="020B0600070205080204" charset="-128"/>
              </a:rPr>
              <a:t>具有顺序性，程序执行是一步一步进行的</a:t>
            </a:r>
            <a:r>
              <a:rPr lang="ja-JP" altLang="en-US">
                <a:ea typeface="宋体" panose="02010600030101010101" pitchFamily="2" charset="-122"/>
              </a:rPr>
              <a:t>。基础的语句有</a:t>
            </a:r>
            <a:r>
              <a:rPr lang="en-US" altLang="zh-CN" dirty="0">
                <a:ea typeface="宋体" panose="02010600030101010101" pitchFamily="2" charset="-122"/>
              </a:rPr>
              <a:t> for </a:t>
            </a:r>
            <a:r>
              <a:rPr lang="en-US" altLang="zh-CN" dirty="0" err="1">
                <a:ea typeface="宋体" panose="02010600030101010101" pitchFamily="2" charset="-122"/>
              </a:rPr>
              <a:t>循环和条件分支语句等</a:t>
            </a:r>
            <a:r>
              <a:rPr lang="en-US" altLang="zh-CN" dirty="0">
                <a:ea typeface="宋体" panose="02010600030101010101" pitchFamily="2" charset="-122"/>
              </a:rPr>
              <a:t>。</a:t>
            </a:r>
            <a:endParaRPr lang="en-US" altLang="zh-CN" dirty="0">
              <a:ea typeface="宋体" panose="02010600030101010101" pitchFamily="2" charset="-122"/>
              <a:cs typeface="Calibri" panose="020F0502020204030204"/>
            </a:endParaRPr>
          </a:p>
          <a:p>
            <a:endParaRPr lang="en-US" altLang="zh-CN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 dirty="0">
                <a:ea typeface="宋体" panose="02010600030101010101" pitchFamily="2" charset="-122"/>
                <a:cs typeface="Calibri" panose="020F0502020204030204"/>
              </a:rPr>
              <a:t>2.向量化编程：与通常的标量程序不同，向量化的程序可以一个指令处理一个向量（若干个相邻值），</a:t>
            </a:r>
            <a:r>
              <a:rPr lang="en-US" altLang="zh-CN" dirty="0" err="1">
                <a:ea typeface="宋体" panose="02010600030101010101" pitchFamily="2" charset="-122"/>
                <a:cs typeface="Calibri" panose="020F0502020204030204"/>
              </a:rPr>
              <a:t>是指令级并行的技术</a:t>
            </a:r>
            <a:r>
              <a:rPr lang="en-US" altLang="zh-CN" dirty="0">
                <a:ea typeface="宋体" panose="02010600030101010101" pitchFamily="2" charset="-122"/>
                <a:cs typeface="Calibri" panose="020F0502020204030204"/>
              </a:rPr>
              <a:t>。</a:t>
            </a:r>
            <a:r>
              <a:rPr lang="ja-JP" altLang="zh-CN">
                <a:ea typeface="宋体" panose="02010600030101010101" pitchFamily="2" charset="-122"/>
              </a:rPr>
              <a:t>其</a:t>
            </a:r>
            <a:r>
              <a:rPr lang="ja-JP" altLang="en-US">
                <a:ea typeface="MS PGothic" panose="020B0600070205080204" charset="-128"/>
              </a:rPr>
              <a:t>关注对整个数据集进行操作</a:t>
            </a:r>
            <a:r>
              <a:rPr lang="en-US" dirty="0"/>
              <a:t>，</a:t>
            </a:r>
            <a:r>
              <a:rPr lang="en-US" dirty="0" err="1"/>
              <a:t>而不是逐个元素进行操作</a:t>
            </a:r>
            <a:r>
              <a:rPr lang="en-US" dirty="0"/>
              <a:t>。</a:t>
            </a:r>
            <a:r>
              <a:rPr lang="ja-JP" altLang="en-US">
                <a:ea typeface="MS PGothic" panose="020B0600070205080204" charset="-128"/>
              </a:rPr>
              <a:t>借助向量化指令</a:t>
            </a:r>
            <a:r>
              <a:rPr lang="en-US" dirty="0"/>
              <a:t>，</a:t>
            </a:r>
            <a:r>
              <a:rPr lang="en-US" dirty="0" err="1"/>
              <a:t>通过一次性操作整个数组或矩阵来提高效率</a:t>
            </a:r>
            <a:r>
              <a:rPr lang="en-US" dirty="0"/>
              <a:t>。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endParaRPr lang="en-US" altLang="zh-CN" dirty="0">
              <a:ea typeface="宋体" panose="02010600030101010101" pitchFamily="2" charset="-122"/>
              <a:cs typeface="Calibri" panose="020F0502020204030204"/>
            </a:endParaRPr>
          </a:p>
          <a:p>
            <a:pPr>
              <a:buFont typeface="Arial" panose="020B0604020202020204"/>
            </a:pPr>
            <a:r>
              <a:rPr lang="en-US" altLang="zh-CN" dirty="0">
                <a:ea typeface="宋体" panose="02010600030101010101" pitchFamily="2" charset="-122"/>
                <a:cs typeface="Calibri" panose="020F0502020204030204"/>
              </a:rPr>
              <a:t>3.函数式编程：</a:t>
            </a:r>
            <a:r>
              <a:rPr lang="en-US" dirty="0"/>
              <a:t>将计算视为数学函数的求值，避免状态改变和可变数据。强调纯函数，即相同的输入总是产生相同的输出，没有副作用。</a:t>
            </a:r>
            <a:r>
              <a:rPr lang="ja-JP" altLang="en-US">
                <a:ea typeface="MS PGothic" panose="020B0600070205080204" charset="-128"/>
              </a:rPr>
              <a:t>支持高阶函数</a:t>
            </a:r>
            <a:r>
              <a:rPr lang="en-US" dirty="0"/>
              <a:t>、</a:t>
            </a:r>
            <a:r>
              <a:rPr lang="ja-JP" altLang="en-US">
                <a:ea typeface="MS PGothic" panose="020B0600070205080204" charset="-128"/>
              </a:rPr>
              <a:t>匿名函数和递归等特性</a:t>
            </a:r>
            <a:r>
              <a:rPr lang="en-US" dirty="0"/>
              <a:t>。</a:t>
            </a:r>
            <a:r>
              <a:rPr lang="en-US" dirty="0" err="1"/>
              <a:t>DolphinDB</a:t>
            </a:r>
            <a:r>
              <a:rPr lang="en-US" dirty="0"/>
              <a:t> </a:t>
            </a:r>
            <a:r>
              <a:rPr lang="ja-JP" altLang="en-US">
                <a:ea typeface="MS PGothic" panose="020B0600070205080204" charset="-128"/>
              </a:rPr>
              <a:t>提供了</a:t>
            </a:r>
            <a:r>
              <a:rPr lang="ja-JP" altLang="en-US">
                <a:ea typeface="Calibri" panose="020F0502020204030204"/>
              </a:rPr>
              <a:t>丰富的内置函数，大部分计算函数都有性能优化。</a:t>
            </a:r>
            <a:r>
              <a:rPr lang="en-US" altLang="ja-JP" dirty="0">
                <a:ea typeface="Calibri" panose="020F0502020204030204"/>
              </a:rPr>
              <a:t> 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endParaRPr lang="en-US" altLang="zh-CN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 dirty="0">
                <a:ea typeface="宋体" panose="02010600030101010101" pitchFamily="2" charset="-122"/>
                <a:cs typeface="Calibri" panose="020F0502020204030204"/>
              </a:rPr>
              <a:t>4.SQL编程：SQL </a:t>
            </a:r>
            <a:r>
              <a:rPr lang="ja-JP" altLang="zh-CN">
                <a:ea typeface="宋体" panose="02010600030101010101" pitchFamily="2" charset="-122"/>
              </a:rPr>
              <a:t>是</a:t>
            </a:r>
            <a:r>
              <a:rPr lang="ja-JP" altLang="en-US">
                <a:ea typeface="MS PGothic" panose="020B0600070205080204" charset="-128"/>
              </a:rPr>
              <a:t>用于管理和查询关系型数据库的特定编程语言， DolphinDB 是基本兼容标准 SQL 的</a:t>
            </a:r>
            <a:r>
              <a:rPr lang="en-US" dirty="0"/>
              <a:t>。</a:t>
            </a:r>
            <a:endParaRPr lang="en-US" altLang="zh-CN" dirty="0">
              <a:ea typeface="宋体" panose="02010600030101010101" pitchFamily="2" charset="-122"/>
            </a:endParaRPr>
          </a:p>
          <a:p>
            <a:endParaRPr lang="en-US" dirty="0"/>
          </a:p>
          <a:p>
            <a:r>
              <a:rPr lang="en-US" dirty="0" err="1"/>
              <a:t>如果我们要把DolphinDB学好</a:t>
            </a:r>
            <a:r>
              <a:rPr lang="en-US" dirty="0"/>
              <a:t>，</a:t>
            </a:r>
            <a:r>
              <a:rPr lang="ja-JP" altLang="en-US">
                <a:ea typeface="MS PGothic" panose="020B0600070205080204" charset="-128"/>
              </a:rPr>
              <a:t>提升编程性能，一定少用命令式</a:t>
            </a:r>
            <a:r>
              <a:rPr lang="en-US" dirty="0"/>
              <a:t>，</a:t>
            </a:r>
            <a:r>
              <a:rPr lang="en-US" dirty="0" err="1"/>
              <a:t>多用向量化、函数化编程</a:t>
            </a:r>
            <a:r>
              <a:rPr lang="en-US" dirty="0"/>
              <a:t>。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endParaRPr lang="en-US" altLang="zh-CN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>
                <a:ea typeface="宋体" panose="02010600030101010101" pitchFamily="2" charset="-122"/>
              </a:rPr>
              <a:t>我们通过一个简单的例子来演示</a:t>
            </a:r>
            <a:r>
              <a:rPr lang="en-US" altLang="zh-CN">
                <a:ea typeface="宋体" panose="02010600030101010101" pitchFamily="2" charset="-122"/>
              </a:rPr>
              <a:t>4</a:t>
            </a:r>
            <a:r>
              <a:rPr lang="zh-CN" altLang="en-US">
                <a:ea typeface="宋体" panose="02010600030101010101" pitchFamily="2" charset="-122"/>
              </a:rPr>
              <a:t>种不同的编程范式。假设一个表</a:t>
            </a:r>
            <a:r>
              <a:rPr lang="en-US"/>
              <a:t>t</a:t>
            </a:r>
            <a:r>
              <a:rPr lang="zh-CN" altLang="en-US">
                <a:ea typeface="宋体" panose="02010600030101010101" pitchFamily="2" charset="-122"/>
              </a:rPr>
              <a:t>有</a:t>
            </a:r>
            <a:r>
              <a:rPr lang="en-US"/>
              <a:t>2</a:t>
            </a:r>
            <a:r>
              <a:rPr lang="zh-CN" altLang="en-US">
                <a:ea typeface="宋体" panose="02010600030101010101" pitchFamily="2" charset="-122"/>
              </a:rPr>
              <a:t>列，</a:t>
            </a:r>
            <a:r>
              <a:rPr lang="en-US" altLang="zh-CN">
                <a:ea typeface="宋体" panose="02010600030101010101" pitchFamily="2" charset="-122"/>
              </a:rPr>
              <a:t>id</a:t>
            </a:r>
            <a:r>
              <a:rPr lang="zh-CN" altLang="en-US">
                <a:ea typeface="宋体" panose="02010600030101010101" pitchFamily="2" charset="-122"/>
              </a:rPr>
              <a:t>列的值分别是</a:t>
            </a:r>
            <a:r>
              <a:rPr lang="en-US" altLang="zh-CN">
                <a:ea typeface="宋体" panose="02010600030101010101" pitchFamily="2" charset="-122"/>
              </a:rPr>
              <a:t>`</a:t>
            </a:r>
            <a:r>
              <a:rPr lang="en-US" altLang="zh-CN" err="1">
                <a:ea typeface="宋体" panose="02010600030101010101" pitchFamily="2" charset="-122"/>
              </a:rPr>
              <a:t>A`B`C</a:t>
            </a:r>
            <a:r>
              <a:rPr lang="en-US" err="1"/>
              <a:t>,value</a:t>
            </a:r>
            <a:r>
              <a:rPr lang="zh-CN" altLang="en-US">
                <a:ea typeface="宋体" panose="02010600030101010101" pitchFamily="2" charset="-122"/>
              </a:rPr>
              <a:t>列的值是</a:t>
            </a:r>
            <a:r>
              <a:rPr lang="en-US"/>
              <a:t> 1</a:t>
            </a:r>
            <a:r>
              <a:rPr lang="zh-CN" altLang="en-US" dirty="0">
                <a:ea typeface="宋体" panose="02010600030101010101" pitchFamily="2" charset="-122"/>
              </a:rPr>
              <a:t> </a:t>
            </a:r>
            <a:r>
              <a:rPr lang="en-US"/>
              <a:t>2</a:t>
            </a:r>
            <a:r>
              <a:rPr lang="zh-CN" altLang="en-US" dirty="0">
                <a:ea typeface="宋体" panose="02010600030101010101" pitchFamily="2" charset="-122"/>
              </a:rPr>
              <a:t> </a:t>
            </a:r>
            <a:r>
              <a:rPr lang="en-US"/>
              <a:t>3</a:t>
            </a:r>
            <a:r>
              <a:rPr lang="zh-CN" altLang="en-US">
                <a:ea typeface="宋体" panose="02010600030101010101" pitchFamily="2" charset="-122"/>
              </a:rPr>
              <a:t> ，现在我们要把它倒序一下，即</a:t>
            </a:r>
            <a:r>
              <a:rPr lang="en-US" altLang="zh-CN">
                <a:ea typeface="宋体" panose="02010600030101010101" pitchFamily="2" charset="-122"/>
              </a:rPr>
              <a:t>id</a:t>
            </a:r>
            <a:r>
              <a:rPr lang="zh-CN" altLang="en-US">
                <a:ea typeface="宋体" panose="02010600030101010101" pitchFamily="2" charset="-122"/>
              </a:rPr>
              <a:t>的值变成</a:t>
            </a:r>
            <a:r>
              <a:rPr lang="en-US" altLang="zh-CN">
                <a:ea typeface="宋体" panose="02010600030101010101" pitchFamily="2" charset="-122"/>
              </a:rPr>
              <a:t>`</a:t>
            </a:r>
            <a:r>
              <a:rPr lang="en-US" altLang="zh-CN" err="1">
                <a:ea typeface="宋体" panose="02010600030101010101" pitchFamily="2" charset="-122"/>
              </a:rPr>
              <a:t>C</a:t>
            </a:r>
            <a:r>
              <a:rPr lang="en-US" err="1"/>
              <a:t>`B`A，value列变成</a:t>
            </a:r>
            <a:r>
              <a:rPr lang="en-US"/>
              <a:t> 3 2 1. </a:t>
            </a:r>
            <a:r>
              <a:rPr lang="ja-JP" altLang="en-US">
                <a:ea typeface="MS PGothic" panose="020B0600070205080204" charset="-128"/>
              </a:rPr>
              <a:t>通过上述</a:t>
            </a:r>
            <a:r>
              <a:rPr lang="ja-JP" altLang="en-US">
                <a:ea typeface="Calibri" panose="020F0502020204030204"/>
              </a:rPr>
              <a:t>编</a:t>
            </a:r>
            <a:r>
              <a:rPr lang="ja-JP">
                <a:ea typeface="MS PGothic" panose="020B0600070205080204" charset="-128"/>
              </a:rPr>
              <a:t>程范式可以有不同的写法。</a:t>
            </a:r>
            <a:endParaRPr lang="en-US" altLang="ja-JP" dirty="0">
              <a:ea typeface="MS PGothic" panose="020B0600070205080204" charset="-128"/>
            </a:endParaRPr>
          </a:p>
          <a:p>
            <a:endParaRPr lang="en-US" altLang="ja-JP" dirty="0"/>
          </a:p>
          <a:p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>
                <a:ea typeface="宋体" panose="02010600030101010101" pitchFamily="2" charset="-122"/>
              </a:rPr>
              <a:t>DolphinScript </a:t>
            </a:r>
            <a:r>
              <a:rPr lang="en-US" altLang="zh-CN">
                <a:ea typeface="宋体" panose="02010600030101010101" pitchFamily="2" charset="-122"/>
              </a:rPr>
              <a:t>(</a:t>
            </a:r>
            <a:r>
              <a:rPr lang="zh-CN" altLang="en-US">
                <a:ea typeface="宋体" panose="02010600030101010101" pitchFamily="2" charset="-122"/>
              </a:rPr>
              <a:t>也称</a:t>
            </a:r>
            <a:r>
              <a:rPr lang="en-US" altLang="zh-CN">
                <a:ea typeface="宋体" panose="02010600030101010101" pitchFamily="2" charset="-122"/>
              </a:rPr>
              <a:t>DolphinDB</a:t>
            </a:r>
            <a:r>
              <a:rPr lang="zh-CN" altLang="en-US">
                <a:ea typeface="宋体" panose="02010600030101010101" pitchFamily="2" charset="-122"/>
              </a:rPr>
              <a:t>脚本）</a:t>
            </a:r>
            <a:r>
              <a:rPr lang="zh-CN">
                <a:ea typeface="宋体" panose="02010600030101010101" pitchFamily="2" charset="-122"/>
              </a:rPr>
              <a:t>是一个多范式编程语言，支持命令式、向量式、函数式和SQL范式编程。</a:t>
            </a:r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 dirty="0">
              <a:ea typeface="宋体" panose="02010600030101010101" pitchFamily="2" charset="-122"/>
            </a:endParaRPr>
          </a:p>
          <a:p>
            <a:r>
              <a:rPr lang="en-US" altLang="zh-CN" dirty="0">
                <a:ea typeface="宋体" panose="02010600030101010101" pitchFamily="2" charset="-122"/>
              </a:rPr>
              <a:t>1.命令式编程：大部分编程语言都支持，其主要思想是</a:t>
            </a:r>
            <a:r>
              <a:rPr lang="en-US" dirty="0"/>
              <a:t>程序员通过编写详细的指令，</a:t>
            </a:r>
            <a:r>
              <a:rPr lang="ja-JP" altLang="en-US">
                <a:ea typeface="MS PGothic" panose="020B0600070205080204" charset="-128"/>
              </a:rPr>
              <a:t>告诉计算机如何执行任务，</a:t>
            </a:r>
            <a:r>
              <a:rPr lang="ja-JP">
                <a:ea typeface="MS PGothic" panose="020B0600070205080204" charset="-128"/>
              </a:rPr>
              <a:t>具有顺序性，程序执行是一步一步进行的</a:t>
            </a:r>
            <a:r>
              <a:rPr lang="ja-JP" altLang="en-US">
                <a:ea typeface="宋体" panose="02010600030101010101" pitchFamily="2" charset="-122"/>
              </a:rPr>
              <a:t>。基础的语句有</a:t>
            </a:r>
            <a:r>
              <a:rPr lang="en-US" altLang="zh-CN" dirty="0">
                <a:ea typeface="宋体" panose="02010600030101010101" pitchFamily="2" charset="-122"/>
              </a:rPr>
              <a:t> for </a:t>
            </a:r>
            <a:r>
              <a:rPr lang="en-US" altLang="zh-CN" dirty="0" err="1">
                <a:ea typeface="宋体" panose="02010600030101010101" pitchFamily="2" charset="-122"/>
              </a:rPr>
              <a:t>循环和条件分支语句等</a:t>
            </a:r>
            <a:r>
              <a:rPr lang="en-US" altLang="zh-CN" dirty="0">
                <a:ea typeface="宋体" panose="02010600030101010101" pitchFamily="2" charset="-122"/>
              </a:rPr>
              <a:t>。</a:t>
            </a:r>
            <a:endParaRPr lang="en-US" altLang="zh-CN" dirty="0">
              <a:ea typeface="宋体" panose="02010600030101010101" pitchFamily="2" charset="-122"/>
              <a:cs typeface="Calibri" panose="020F0502020204030204"/>
            </a:endParaRPr>
          </a:p>
          <a:p>
            <a:endParaRPr lang="en-US" altLang="zh-CN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 dirty="0">
                <a:ea typeface="宋体" panose="02010600030101010101" pitchFamily="2" charset="-122"/>
                <a:cs typeface="Calibri" panose="020F0502020204030204"/>
              </a:rPr>
              <a:t>2.向量化编程：与通常的标量程序不同，向量化的程序可以一个指令处理一个向量（若干个相邻值），</a:t>
            </a:r>
            <a:r>
              <a:rPr lang="en-US" altLang="zh-CN" dirty="0" err="1">
                <a:ea typeface="宋体" panose="02010600030101010101" pitchFamily="2" charset="-122"/>
                <a:cs typeface="Calibri" panose="020F0502020204030204"/>
              </a:rPr>
              <a:t>是指令级并行的技术</a:t>
            </a:r>
            <a:r>
              <a:rPr lang="en-US" altLang="zh-CN" dirty="0">
                <a:ea typeface="宋体" panose="02010600030101010101" pitchFamily="2" charset="-122"/>
                <a:cs typeface="Calibri" panose="020F0502020204030204"/>
              </a:rPr>
              <a:t>。</a:t>
            </a:r>
            <a:r>
              <a:rPr lang="ja-JP" altLang="zh-CN">
                <a:ea typeface="宋体" panose="02010600030101010101" pitchFamily="2" charset="-122"/>
              </a:rPr>
              <a:t>其</a:t>
            </a:r>
            <a:r>
              <a:rPr lang="ja-JP" altLang="en-US">
                <a:ea typeface="MS PGothic" panose="020B0600070205080204" charset="-128"/>
              </a:rPr>
              <a:t>关注对整个数据集进行操作</a:t>
            </a:r>
            <a:r>
              <a:rPr lang="en-US" dirty="0"/>
              <a:t>，</a:t>
            </a:r>
            <a:r>
              <a:rPr lang="en-US" dirty="0" err="1"/>
              <a:t>而不是逐个元素进行操作</a:t>
            </a:r>
            <a:r>
              <a:rPr lang="en-US" dirty="0"/>
              <a:t>。</a:t>
            </a:r>
            <a:r>
              <a:rPr lang="ja-JP" altLang="en-US">
                <a:ea typeface="MS PGothic" panose="020B0600070205080204" charset="-128"/>
              </a:rPr>
              <a:t>借助向量化指令</a:t>
            </a:r>
            <a:r>
              <a:rPr lang="en-US" dirty="0"/>
              <a:t>，</a:t>
            </a:r>
            <a:r>
              <a:rPr lang="en-US" dirty="0" err="1"/>
              <a:t>通过一次性操作整个数组或矩阵来提高效率</a:t>
            </a:r>
            <a:r>
              <a:rPr lang="en-US" dirty="0"/>
              <a:t>。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endParaRPr lang="en-US" altLang="zh-CN" dirty="0">
              <a:ea typeface="宋体" panose="02010600030101010101" pitchFamily="2" charset="-122"/>
              <a:cs typeface="Calibri" panose="020F0502020204030204"/>
            </a:endParaRPr>
          </a:p>
          <a:p>
            <a:pPr>
              <a:buFont typeface="Arial" panose="020B0604020202020204"/>
            </a:pPr>
            <a:r>
              <a:rPr lang="en-US" altLang="zh-CN" dirty="0">
                <a:ea typeface="宋体" panose="02010600030101010101" pitchFamily="2" charset="-122"/>
                <a:cs typeface="Calibri" panose="020F0502020204030204"/>
              </a:rPr>
              <a:t>3.函数式编程：</a:t>
            </a:r>
            <a:r>
              <a:rPr lang="en-US" dirty="0"/>
              <a:t>将计算视为数学函数的求值，避免状态改变和可变数据。强调纯函数，即相同的输入总是产生相同的输出，没有副作用。</a:t>
            </a:r>
            <a:r>
              <a:rPr lang="ja-JP" altLang="en-US">
                <a:ea typeface="MS PGothic" panose="020B0600070205080204" charset="-128"/>
              </a:rPr>
              <a:t>支持高阶函数</a:t>
            </a:r>
            <a:r>
              <a:rPr lang="en-US" dirty="0"/>
              <a:t>、</a:t>
            </a:r>
            <a:r>
              <a:rPr lang="ja-JP" altLang="en-US">
                <a:ea typeface="MS PGothic" panose="020B0600070205080204" charset="-128"/>
              </a:rPr>
              <a:t>匿名函数和递归等特性</a:t>
            </a:r>
            <a:r>
              <a:rPr lang="en-US" dirty="0"/>
              <a:t>。</a:t>
            </a:r>
            <a:r>
              <a:rPr lang="en-US" dirty="0" err="1"/>
              <a:t>DolphinDB</a:t>
            </a:r>
            <a:r>
              <a:rPr lang="en-US" dirty="0"/>
              <a:t> </a:t>
            </a:r>
            <a:r>
              <a:rPr lang="ja-JP" altLang="en-US">
                <a:ea typeface="MS PGothic" panose="020B0600070205080204" charset="-128"/>
              </a:rPr>
              <a:t>提供了</a:t>
            </a:r>
            <a:r>
              <a:rPr lang="ja-JP" altLang="en-US">
                <a:ea typeface="Calibri" panose="020F0502020204030204"/>
              </a:rPr>
              <a:t>丰富的内置函数，大部分计算函数都有性能优化。</a:t>
            </a:r>
            <a:r>
              <a:rPr lang="en-US" altLang="ja-JP" dirty="0">
                <a:ea typeface="Calibri" panose="020F0502020204030204"/>
              </a:rPr>
              <a:t> 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endParaRPr lang="en-US" altLang="zh-CN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 dirty="0">
                <a:ea typeface="宋体" panose="02010600030101010101" pitchFamily="2" charset="-122"/>
                <a:cs typeface="Calibri" panose="020F0502020204030204"/>
              </a:rPr>
              <a:t>4.SQL编程：SQL </a:t>
            </a:r>
            <a:r>
              <a:rPr lang="ja-JP" altLang="zh-CN">
                <a:ea typeface="宋体" panose="02010600030101010101" pitchFamily="2" charset="-122"/>
              </a:rPr>
              <a:t>是</a:t>
            </a:r>
            <a:r>
              <a:rPr lang="ja-JP" altLang="en-US">
                <a:ea typeface="MS PGothic" panose="020B0600070205080204" charset="-128"/>
              </a:rPr>
              <a:t>用于管理和查询关系型数据库的特定编程语言， DolphinDB 是基本兼容标准 SQL 的</a:t>
            </a:r>
            <a:r>
              <a:rPr lang="en-US" dirty="0"/>
              <a:t>。</a:t>
            </a:r>
            <a:endParaRPr lang="en-US" altLang="zh-CN" dirty="0">
              <a:ea typeface="宋体" panose="02010600030101010101" pitchFamily="2" charset="-122"/>
            </a:endParaRPr>
          </a:p>
          <a:p>
            <a:endParaRPr lang="en-US" dirty="0"/>
          </a:p>
          <a:p>
            <a:r>
              <a:rPr lang="en-US" dirty="0" err="1"/>
              <a:t>如果我们要把DolphinDB学好</a:t>
            </a:r>
            <a:r>
              <a:rPr lang="en-US" dirty="0"/>
              <a:t>，</a:t>
            </a:r>
            <a:r>
              <a:rPr lang="ja-JP" altLang="en-US">
                <a:ea typeface="MS PGothic" panose="020B0600070205080204" charset="-128"/>
              </a:rPr>
              <a:t>提升编程性能，一定少用命令式</a:t>
            </a:r>
            <a:r>
              <a:rPr lang="en-US" dirty="0"/>
              <a:t>，</a:t>
            </a:r>
            <a:r>
              <a:rPr lang="en-US" dirty="0" err="1"/>
              <a:t>多用向量化、函数化编程</a:t>
            </a:r>
            <a:r>
              <a:rPr lang="en-US" dirty="0"/>
              <a:t>。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endParaRPr lang="en-US" altLang="zh-CN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>
                <a:ea typeface="宋体" panose="02010600030101010101" pitchFamily="2" charset="-122"/>
              </a:rPr>
              <a:t>我们通过一个简单的例子来演示</a:t>
            </a:r>
            <a:r>
              <a:rPr lang="en-US" altLang="zh-CN">
                <a:ea typeface="宋体" panose="02010600030101010101" pitchFamily="2" charset="-122"/>
              </a:rPr>
              <a:t>4</a:t>
            </a:r>
            <a:r>
              <a:rPr lang="zh-CN" altLang="en-US">
                <a:ea typeface="宋体" panose="02010600030101010101" pitchFamily="2" charset="-122"/>
              </a:rPr>
              <a:t>种不同的编程范式。假设一个表</a:t>
            </a:r>
            <a:r>
              <a:rPr lang="en-US"/>
              <a:t>t</a:t>
            </a:r>
            <a:r>
              <a:rPr lang="zh-CN" altLang="en-US">
                <a:ea typeface="宋体" panose="02010600030101010101" pitchFamily="2" charset="-122"/>
              </a:rPr>
              <a:t>有</a:t>
            </a:r>
            <a:r>
              <a:rPr lang="en-US"/>
              <a:t>2</a:t>
            </a:r>
            <a:r>
              <a:rPr lang="zh-CN" altLang="en-US">
                <a:ea typeface="宋体" panose="02010600030101010101" pitchFamily="2" charset="-122"/>
              </a:rPr>
              <a:t>列，</a:t>
            </a:r>
            <a:r>
              <a:rPr lang="en-US" altLang="zh-CN">
                <a:ea typeface="宋体" panose="02010600030101010101" pitchFamily="2" charset="-122"/>
              </a:rPr>
              <a:t>id</a:t>
            </a:r>
            <a:r>
              <a:rPr lang="zh-CN" altLang="en-US">
                <a:ea typeface="宋体" panose="02010600030101010101" pitchFamily="2" charset="-122"/>
              </a:rPr>
              <a:t>列的值分别是</a:t>
            </a:r>
            <a:r>
              <a:rPr lang="en-US" altLang="zh-CN">
                <a:ea typeface="宋体" panose="02010600030101010101" pitchFamily="2" charset="-122"/>
              </a:rPr>
              <a:t>`</a:t>
            </a:r>
            <a:r>
              <a:rPr lang="en-US" altLang="zh-CN" err="1">
                <a:ea typeface="宋体" panose="02010600030101010101" pitchFamily="2" charset="-122"/>
              </a:rPr>
              <a:t>A`B`C</a:t>
            </a:r>
            <a:r>
              <a:rPr lang="en-US" err="1"/>
              <a:t>,value</a:t>
            </a:r>
            <a:r>
              <a:rPr lang="zh-CN" altLang="en-US">
                <a:ea typeface="宋体" panose="02010600030101010101" pitchFamily="2" charset="-122"/>
              </a:rPr>
              <a:t>列的值是</a:t>
            </a:r>
            <a:r>
              <a:rPr lang="en-US"/>
              <a:t> 1</a:t>
            </a:r>
            <a:r>
              <a:rPr lang="zh-CN" altLang="en-US" dirty="0">
                <a:ea typeface="宋体" panose="02010600030101010101" pitchFamily="2" charset="-122"/>
              </a:rPr>
              <a:t> </a:t>
            </a:r>
            <a:r>
              <a:rPr lang="en-US"/>
              <a:t>2</a:t>
            </a:r>
            <a:r>
              <a:rPr lang="zh-CN" altLang="en-US" dirty="0">
                <a:ea typeface="宋体" panose="02010600030101010101" pitchFamily="2" charset="-122"/>
              </a:rPr>
              <a:t> </a:t>
            </a:r>
            <a:r>
              <a:rPr lang="en-US"/>
              <a:t>3</a:t>
            </a:r>
            <a:r>
              <a:rPr lang="zh-CN" altLang="en-US">
                <a:ea typeface="宋体" panose="02010600030101010101" pitchFamily="2" charset="-122"/>
              </a:rPr>
              <a:t> ，现在我们要把它倒序一下，即</a:t>
            </a:r>
            <a:r>
              <a:rPr lang="en-US" altLang="zh-CN">
                <a:ea typeface="宋体" panose="02010600030101010101" pitchFamily="2" charset="-122"/>
              </a:rPr>
              <a:t>id</a:t>
            </a:r>
            <a:r>
              <a:rPr lang="zh-CN" altLang="en-US">
                <a:ea typeface="宋体" panose="02010600030101010101" pitchFamily="2" charset="-122"/>
              </a:rPr>
              <a:t>的值变成</a:t>
            </a:r>
            <a:r>
              <a:rPr lang="en-US" altLang="zh-CN">
                <a:ea typeface="宋体" panose="02010600030101010101" pitchFamily="2" charset="-122"/>
              </a:rPr>
              <a:t>`</a:t>
            </a:r>
            <a:r>
              <a:rPr lang="en-US" altLang="zh-CN" err="1">
                <a:ea typeface="宋体" panose="02010600030101010101" pitchFamily="2" charset="-122"/>
              </a:rPr>
              <a:t>C</a:t>
            </a:r>
            <a:r>
              <a:rPr lang="en-US" err="1"/>
              <a:t>`B`A，value列变成</a:t>
            </a:r>
            <a:r>
              <a:rPr lang="en-US"/>
              <a:t> 3 2 1. </a:t>
            </a:r>
            <a:r>
              <a:rPr lang="ja-JP" altLang="en-US">
                <a:ea typeface="MS PGothic" panose="020B0600070205080204" charset="-128"/>
              </a:rPr>
              <a:t>通过上述</a:t>
            </a:r>
            <a:r>
              <a:rPr lang="ja-JP" altLang="en-US">
                <a:ea typeface="Calibri" panose="020F0502020204030204"/>
              </a:rPr>
              <a:t>编</a:t>
            </a:r>
            <a:r>
              <a:rPr lang="ja-JP">
                <a:ea typeface="MS PGothic" panose="020B0600070205080204" charset="-128"/>
              </a:rPr>
              <a:t>程范式可以有不同的写法。</a:t>
            </a:r>
            <a:endParaRPr lang="en-US" altLang="ja-JP" dirty="0">
              <a:ea typeface="MS PGothic" panose="020B0600070205080204" charset="-128"/>
            </a:endParaRPr>
          </a:p>
          <a:p>
            <a:endParaRPr lang="en-US" altLang="ja-JP" dirty="0"/>
          </a:p>
          <a:p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链式调用、部分应用、高阶函数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Z-Score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（标准分数）是统计学中用于衡量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​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某个数据点与整体数据集的均值之间的相对距离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的指标，以标准差（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Standard Deviation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）为单位。其核心作用是将不同量纲或量级的数据标准化，使其具有可比性。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例：对表中的数值列进行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zscore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处理，再对每列应用多项式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X*X + X + 1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进行变换。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t = table(1 2.5 1.5 4 3 as v1, 1.5 2 2.5 2 3 as v2)</a:t>
            </a:r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re1 = zscore(t)</a:t>
            </a:r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re2 = byColumn(x-&gt;x*x+x+1, re1)</a:t>
            </a:r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byColumn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是高阶函数，用于约束多项式函数在数据上的计算行为，应用在表上即为按列计算。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上述代码也可以转换为链式调用的形式，增强代码的可读性，使脚本更加简洁：</a:t>
            </a:r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  <a:p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t.zscore().{x-&gt;x * x + x + 1}:V()</a:t>
            </a:r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.func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是链式调用的表达方式，点号前的变量将作为该函数的参数传入。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{x </a:t>
            </a:r>
            <a:r>
              <a:rPr lang="en-US" altLang="en-US">
                <a:ea typeface="宋体" panose="02010600030101010101" pitchFamily="2" charset="-122"/>
                <a:cs typeface="Calibri" panose="020F0502020204030204"/>
              </a:rPr>
              <a:t>→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x * x + x + 1}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表示调用自定义匿名函数。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:V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是函数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byColumn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的函数模式符号。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如果链式调用的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func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不是一元函数，则需要通过部分应用的方式，将其他元的参数固定下来。例如将上述脚本中的自定义匿名函数，替换为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mrank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函数，即按滑动窗口计算排名。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mrank(X, ascending, window, [ignoreNA=true], [tiesMethod='min'], [percent=false], [minPeriods])</a:t>
            </a:r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mrank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的语法如上，其包含三个必选参数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X, ascending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和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window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。入参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X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是表中的列字段；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ascending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是一个布尔值，用于指定升序还是降序排序；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window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用于指定滑动窗口的大小。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则对表计算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zscore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后，对其列按照长度为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3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的窗口，升序排名的脚本可以参考如下：</a:t>
            </a:r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  <a:p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t.zscore().{mrank{,ascending=true, window=3, minPeriods=1}}()</a:t>
            </a:r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由于内置函数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mrank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与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zscore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均支持直接对表按列计算（系统实现），因此不需要像自定义匿名函数那样借助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byColumn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去遍历取数。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一、脚本语言（解释执行）</a:t>
            </a:r>
            <a:endParaRPr lang="zh-CN" altLang="en-US"/>
          </a:p>
          <a:p>
            <a:r>
              <a:rPr lang="zh-CN" altLang="en-US"/>
              <a:t>执行过程：</a:t>
            </a:r>
            <a:endParaRPr lang="zh-CN" altLang="en-US"/>
          </a:p>
          <a:p>
            <a:r>
              <a:rPr lang="zh-CN" altLang="en-US"/>
              <a:t>逐行解释：脚本代码直接以文本形式交给解释器（如</a:t>
            </a:r>
            <a:r>
              <a:rPr lang="en-US" altLang="zh-CN"/>
              <a:t>Python</a:t>
            </a:r>
            <a:r>
              <a:rPr lang="zh-CN" altLang="en-US"/>
              <a:t>的</a:t>
            </a:r>
            <a:r>
              <a:rPr lang="en-US" altLang="zh-CN"/>
              <a:t>python</a:t>
            </a:r>
            <a:r>
              <a:rPr lang="zh-CN" altLang="en-US"/>
              <a:t>、</a:t>
            </a:r>
            <a:r>
              <a:rPr lang="en-US" altLang="zh-CN"/>
              <a:t>JavaScript</a:t>
            </a:r>
            <a:r>
              <a:rPr lang="zh-CN" altLang="en-US"/>
              <a:t>的的</a:t>
            </a:r>
            <a:r>
              <a:rPr lang="en-US" altLang="zh-CN"/>
              <a:t>node</a:t>
            </a:r>
            <a:r>
              <a:rPr lang="zh-CN" altLang="en-US"/>
              <a:t>）。解释器逐行读取代码，实时转换为机器指令并执行。</a:t>
            </a:r>
            <a:endParaRPr lang="en-US" altLang="zh-CN"/>
          </a:p>
          <a:p>
            <a:r>
              <a:rPr lang="zh-CN" altLang="en-US"/>
              <a:t>动态执行：无需提前编译，运行时动态解析变量类型、函数等。错误通常在运行时才被发现（如语法错误、类型错误）。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优点：</a:t>
            </a:r>
            <a:endParaRPr lang="zh-CN" altLang="en-US"/>
          </a:p>
          <a:p>
            <a:r>
              <a:rPr lang="zh-CN" altLang="en-US"/>
              <a:t>开发效率高：无需编译，修改后直接运行，适合快速迭代和调试。</a:t>
            </a:r>
            <a:endParaRPr lang="zh-CN" altLang="en-US"/>
          </a:p>
          <a:p>
            <a:r>
              <a:rPr lang="zh-CN" altLang="en-US"/>
              <a:t>缺点：</a:t>
            </a:r>
            <a:endParaRPr lang="zh-CN" altLang="en-US"/>
          </a:p>
          <a:p>
            <a:r>
              <a:rPr lang="zh-CN" altLang="en-US"/>
              <a:t>隐藏错误：类型错误、未定义变量等问题可能到运行时才暴露。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二、高级语言（编译执行）</a:t>
            </a:r>
            <a:endParaRPr lang="zh-CN" altLang="en-US"/>
          </a:p>
          <a:p>
            <a:r>
              <a:rPr lang="zh-CN" altLang="en-US"/>
              <a:t>执行过程：</a:t>
            </a:r>
            <a:endParaRPr lang="zh-CN" altLang="en-US"/>
          </a:p>
          <a:p>
            <a:r>
              <a:rPr lang="zh-CN" altLang="en-US"/>
              <a:t>编译：编译器（如</a:t>
            </a:r>
            <a:r>
              <a:rPr lang="en-US" altLang="zh-CN"/>
              <a:t>gcc</a:t>
            </a:r>
            <a:r>
              <a:rPr lang="zh-CN" altLang="en-US"/>
              <a:t>、</a:t>
            </a:r>
            <a:r>
              <a:rPr lang="en-US" altLang="zh-CN"/>
              <a:t>clang</a:t>
            </a:r>
            <a:r>
              <a:rPr lang="zh-CN" altLang="en-US"/>
              <a:t>）将源代码（如</a:t>
            </a:r>
            <a:r>
              <a:rPr lang="en-US" altLang="zh-CN"/>
              <a:t>C/C++</a:t>
            </a:r>
            <a:r>
              <a:rPr lang="zh-CN" altLang="en-US"/>
              <a:t>）转换为平台相关的目标文件（</a:t>
            </a:r>
            <a:r>
              <a:rPr lang="en-US" altLang="zh-CN"/>
              <a:t>.o/.obj</a:t>
            </a:r>
            <a:r>
              <a:rPr lang="zh-CN" altLang="en-US"/>
              <a:t>）。包括词法分析、语法分析、优化、生成机器码等步骤。</a:t>
            </a:r>
            <a:endParaRPr lang="zh-CN" altLang="en-US"/>
          </a:p>
          <a:p>
            <a:r>
              <a:rPr lang="zh-CN" altLang="en-US"/>
              <a:t>链接：链接器将多个目标文件和库（如</a:t>
            </a:r>
            <a:r>
              <a:rPr lang="en-US" altLang="zh-CN"/>
              <a:t>libc</a:t>
            </a:r>
            <a:r>
              <a:rPr lang="zh-CN" altLang="en-US"/>
              <a:t>）合并为单一可执行文件（如</a:t>
            </a:r>
            <a:r>
              <a:rPr lang="en-US" altLang="zh-CN"/>
              <a:t>a.out</a:t>
            </a:r>
            <a:r>
              <a:rPr lang="zh-CN" altLang="en-US"/>
              <a:t>或</a:t>
            </a:r>
            <a:r>
              <a:rPr lang="en-US" altLang="zh-CN"/>
              <a:t>.exe</a:t>
            </a:r>
            <a:r>
              <a:rPr lang="zh-CN" altLang="en-US"/>
              <a:t>）。解析函数</a:t>
            </a:r>
            <a:r>
              <a:rPr lang="en-US" altLang="zh-CN"/>
              <a:t>/</a:t>
            </a:r>
            <a:r>
              <a:rPr lang="zh-CN" altLang="en-US"/>
              <a:t>变量的引用关系，处理静态</a:t>
            </a:r>
            <a:r>
              <a:rPr lang="en-US" altLang="zh-CN"/>
              <a:t>/</a:t>
            </a:r>
            <a:r>
              <a:rPr lang="zh-CN" altLang="en-US"/>
              <a:t>动态链接库。</a:t>
            </a:r>
            <a:endParaRPr lang="zh-CN" altLang="en-US"/>
          </a:p>
          <a:p>
            <a:r>
              <a:rPr lang="zh-CN" altLang="en-US"/>
              <a:t>执行：直接运行编译后的二进制文件，由操作系统加载到内存执行。</a:t>
            </a:r>
            <a:endParaRPr lang="zh-CN" altLang="en-US"/>
          </a:p>
          <a:p>
            <a:r>
              <a:rPr lang="zh-CN" altLang="en-US"/>
              <a:t>优点：</a:t>
            </a:r>
            <a:endParaRPr lang="zh-CN" altLang="en-US"/>
          </a:p>
          <a:p>
            <a:r>
              <a:rPr lang="zh-CN" altLang="en-US"/>
              <a:t>提前检查错误：编译阶段可发现语法、类型、符号未定义等问题。</a:t>
            </a:r>
            <a:endParaRPr lang="zh-CN" altLang="en-US"/>
          </a:p>
          <a:p>
            <a:r>
              <a:rPr lang="zh-CN" altLang="en-US"/>
              <a:t>缺点：</a:t>
            </a:r>
            <a:endParaRPr lang="zh-CN" altLang="en-US"/>
          </a:p>
          <a:p>
            <a:r>
              <a:rPr lang="zh-CN" altLang="en-US"/>
              <a:t>开发周期长：修改代码需重新编译链接，调试流程更复杂。</a:t>
            </a:r>
            <a:br>
              <a:rPr lang="zh-CN" altLang="en-US"/>
            </a:br>
            <a:endParaRPr lang="zh-CN" altLang="en-US"/>
          </a:p>
          <a:p>
            <a:r>
              <a:rPr lang="en-US" altLang="zh-CN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DLANG </a:t>
            </a:r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结合了解释执行（灵活）和</a:t>
            </a:r>
            <a:r>
              <a:rPr lang="en-US" altLang="zh-CN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 JIT </a:t>
            </a:r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编译（高性能），且支持自动优化分布式查询，适合时序数据和流计算。</a:t>
            </a:r>
            <a:endParaRPr lang="zh-CN" altLang="en-US" dirty="0" err="1">
              <a:solidFill>
                <a:srgbClr val="172B4D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Noto Sans S Chinese Regular" panose="020B0500000000000000" charset="-122"/>
              <a:sym typeface="+mn-ea"/>
            </a:endParaRPr>
          </a:p>
          <a:p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作为一个脚本语言与</a:t>
            </a:r>
            <a:r>
              <a:rPr lang="en-US" altLang="zh-CN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 Python </a:t>
            </a:r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的区别在于它在</a:t>
            </a:r>
            <a:r>
              <a:rPr lang="zh-CN" altLang="en-US"/>
              <a:t>解析阶段发现语法</a:t>
            </a:r>
            <a:r>
              <a:rPr lang="en-US" altLang="zh-CN"/>
              <a:t>/</a:t>
            </a:r>
            <a:r>
              <a:rPr lang="zh-CN" altLang="en-US"/>
              <a:t>类型错误而</a:t>
            </a:r>
            <a:r>
              <a:rPr lang="en-US" altLang="zh-CN"/>
              <a:t> Python </a:t>
            </a:r>
            <a:r>
              <a:rPr lang="zh-CN" altLang="en-US"/>
              <a:t>则要运行时才会报错（如变量未定义）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一、脚本语言（解释执行）</a:t>
            </a:r>
            <a:endParaRPr lang="zh-CN" altLang="en-US"/>
          </a:p>
          <a:p>
            <a:r>
              <a:rPr lang="zh-CN" altLang="en-US"/>
              <a:t>执行过程：</a:t>
            </a:r>
            <a:endParaRPr lang="zh-CN" altLang="en-US"/>
          </a:p>
          <a:p>
            <a:r>
              <a:rPr lang="zh-CN" altLang="en-US"/>
              <a:t>逐行解释：脚本代码直接以文本形式交给解释器（如</a:t>
            </a:r>
            <a:r>
              <a:rPr lang="en-US" altLang="zh-CN"/>
              <a:t>Python</a:t>
            </a:r>
            <a:r>
              <a:rPr lang="zh-CN" altLang="en-US"/>
              <a:t>的</a:t>
            </a:r>
            <a:r>
              <a:rPr lang="en-US" altLang="zh-CN"/>
              <a:t>python</a:t>
            </a:r>
            <a:r>
              <a:rPr lang="zh-CN" altLang="en-US"/>
              <a:t>、</a:t>
            </a:r>
            <a:r>
              <a:rPr lang="en-US" altLang="zh-CN"/>
              <a:t>JavaScript</a:t>
            </a:r>
            <a:r>
              <a:rPr lang="zh-CN" altLang="en-US"/>
              <a:t>的的</a:t>
            </a:r>
            <a:r>
              <a:rPr lang="en-US" altLang="zh-CN"/>
              <a:t>node</a:t>
            </a:r>
            <a:r>
              <a:rPr lang="zh-CN" altLang="en-US"/>
              <a:t>）。解释器逐行读取代码，实时转换为机器指令并执行。</a:t>
            </a:r>
            <a:endParaRPr lang="en-US" altLang="zh-CN"/>
          </a:p>
          <a:p>
            <a:r>
              <a:rPr lang="zh-CN" altLang="en-US"/>
              <a:t>动态执行：无需提前编译，运行时动态解析变量类型、函数等。错误通常在运行时才被发现（如语法错误、类型错误）。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优点：</a:t>
            </a:r>
            <a:endParaRPr lang="zh-CN" altLang="en-US"/>
          </a:p>
          <a:p>
            <a:r>
              <a:rPr lang="zh-CN" altLang="en-US"/>
              <a:t>开发效率高：无需编译，修改后直接运行，适合快速迭代和调试。</a:t>
            </a:r>
            <a:endParaRPr lang="zh-CN" altLang="en-US"/>
          </a:p>
          <a:p>
            <a:r>
              <a:rPr lang="zh-CN" altLang="en-US"/>
              <a:t>缺点：</a:t>
            </a:r>
            <a:endParaRPr lang="zh-CN" altLang="en-US"/>
          </a:p>
          <a:p>
            <a:r>
              <a:rPr lang="zh-CN" altLang="en-US"/>
              <a:t>隐藏错误：类型错误、未定义变量等问题可能到运行时才暴露。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二、高级语言（编译执行）</a:t>
            </a:r>
            <a:endParaRPr lang="zh-CN" altLang="en-US"/>
          </a:p>
          <a:p>
            <a:r>
              <a:rPr lang="zh-CN" altLang="en-US"/>
              <a:t>执行过程：</a:t>
            </a:r>
            <a:endParaRPr lang="zh-CN" altLang="en-US"/>
          </a:p>
          <a:p>
            <a:r>
              <a:rPr lang="zh-CN" altLang="en-US"/>
              <a:t>编译：编译器（如</a:t>
            </a:r>
            <a:r>
              <a:rPr lang="en-US" altLang="zh-CN"/>
              <a:t>gcc</a:t>
            </a:r>
            <a:r>
              <a:rPr lang="zh-CN" altLang="en-US"/>
              <a:t>、</a:t>
            </a:r>
            <a:r>
              <a:rPr lang="en-US" altLang="zh-CN"/>
              <a:t>clang</a:t>
            </a:r>
            <a:r>
              <a:rPr lang="zh-CN" altLang="en-US"/>
              <a:t>）将源代码（如</a:t>
            </a:r>
            <a:r>
              <a:rPr lang="en-US" altLang="zh-CN"/>
              <a:t>C/C++</a:t>
            </a:r>
            <a:r>
              <a:rPr lang="zh-CN" altLang="en-US"/>
              <a:t>）转换为平台相关的目标文件（</a:t>
            </a:r>
            <a:r>
              <a:rPr lang="en-US" altLang="zh-CN"/>
              <a:t>.o/.obj</a:t>
            </a:r>
            <a:r>
              <a:rPr lang="zh-CN" altLang="en-US"/>
              <a:t>）。包括词法分析、语法分析、优化、生成机器码等步骤。</a:t>
            </a:r>
            <a:endParaRPr lang="zh-CN" altLang="en-US"/>
          </a:p>
          <a:p>
            <a:r>
              <a:rPr lang="zh-CN" altLang="en-US"/>
              <a:t>链接：链接器将多个目标文件和库（如</a:t>
            </a:r>
            <a:r>
              <a:rPr lang="en-US" altLang="zh-CN"/>
              <a:t>libc</a:t>
            </a:r>
            <a:r>
              <a:rPr lang="zh-CN" altLang="en-US"/>
              <a:t>）合并为单一可执行文件（如</a:t>
            </a:r>
            <a:r>
              <a:rPr lang="en-US" altLang="zh-CN"/>
              <a:t>a.out</a:t>
            </a:r>
            <a:r>
              <a:rPr lang="zh-CN" altLang="en-US"/>
              <a:t>或</a:t>
            </a:r>
            <a:r>
              <a:rPr lang="en-US" altLang="zh-CN"/>
              <a:t>.exe</a:t>
            </a:r>
            <a:r>
              <a:rPr lang="zh-CN" altLang="en-US"/>
              <a:t>）。解析函数</a:t>
            </a:r>
            <a:r>
              <a:rPr lang="en-US" altLang="zh-CN"/>
              <a:t>/</a:t>
            </a:r>
            <a:r>
              <a:rPr lang="zh-CN" altLang="en-US"/>
              <a:t>变量的引用关系，处理静态</a:t>
            </a:r>
            <a:r>
              <a:rPr lang="en-US" altLang="zh-CN"/>
              <a:t>/</a:t>
            </a:r>
            <a:r>
              <a:rPr lang="zh-CN" altLang="en-US"/>
              <a:t>动态链接库。</a:t>
            </a:r>
            <a:endParaRPr lang="zh-CN" altLang="en-US"/>
          </a:p>
          <a:p>
            <a:r>
              <a:rPr lang="zh-CN" altLang="en-US"/>
              <a:t>执行：直接运行编译后的二进制文件，由操作系统加载到内存执行。</a:t>
            </a:r>
            <a:endParaRPr lang="zh-CN" altLang="en-US"/>
          </a:p>
          <a:p>
            <a:r>
              <a:rPr lang="zh-CN" altLang="en-US"/>
              <a:t>优点：</a:t>
            </a:r>
            <a:endParaRPr lang="zh-CN" altLang="en-US"/>
          </a:p>
          <a:p>
            <a:r>
              <a:rPr lang="zh-CN" altLang="en-US"/>
              <a:t>提前检查错误：编译阶段可发现语法、类型、符号未定义等问题。</a:t>
            </a:r>
            <a:endParaRPr lang="zh-CN" altLang="en-US"/>
          </a:p>
          <a:p>
            <a:r>
              <a:rPr lang="zh-CN" altLang="en-US"/>
              <a:t>缺点：</a:t>
            </a:r>
            <a:endParaRPr lang="zh-CN" altLang="en-US"/>
          </a:p>
          <a:p>
            <a:r>
              <a:rPr lang="zh-CN" altLang="en-US"/>
              <a:t>开发周期长：修改代码需重新编译链接，调试流程更复杂。</a:t>
            </a:r>
            <a:br>
              <a:rPr lang="zh-CN" altLang="en-US"/>
            </a:br>
            <a:endParaRPr lang="zh-CN" altLang="en-US"/>
          </a:p>
          <a:p>
            <a:r>
              <a:rPr lang="en-US" altLang="zh-CN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DLANG </a:t>
            </a:r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结合了解释执行（灵活）和</a:t>
            </a:r>
            <a:r>
              <a:rPr lang="en-US" altLang="zh-CN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 JIT </a:t>
            </a:r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编译（高性能），且支持自动优化分布式查询，适合时序数据和流计算。</a:t>
            </a:r>
            <a:endParaRPr lang="zh-CN" altLang="en-US" dirty="0" err="1">
              <a:solidFill>
                <a:srgbClr val="172B4D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Noto Sans S Chinese Regular" panose="020B0500000000000000" charset="-122"/>
              <a:sym typeface="+mn-ea"/>
            </a:endParaRPr>
          </a:p>
          <a:p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作为一个脚本语言与</a:t>
            </a:r>
            <a:r>
              <a:rPr lang="en-US" altLang="zh-CN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 Python </a:t>
            </a:r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的区别在于它在</a:t>
            </a:r>
            <a:r>
              <a:rPr lang="zh-CN" altLang="en-US"/>
              <a:t>解析阶段发现语法</a:t>
            </a:r>
            <a:r>
              <a:rPr lang="en-US" altLang="zh-CN"/>
              <a:t>/</a:t>
            </a:r>
            <a:r>
              <a:rPr lang="zh-CN" altLang="en-US"/>
              <a:t>类型错误而</a:t>
            </a:r>
            <a:r>
              <a:rPr lang="en-US" altLang="zh-CN"/>
              <a:t> Python </a:t>
            </a:r>
            <a:r>
              <a:rPr lang="zh-CN" altLang="en-US"/>
              <a:t>则要运行时才会报错（如变量未定义）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一、脚本语言（解释执行）</a:t>
            </a:r>
            <a:endParaRPr lang="zh-CN" altLang="en-US"/>
          </a:p>
          <a:p>
            <a:r>
              <a:rPr lang="zh-CN" altLang="en-US"/>
              <a:t>执行过程：</a:t>
            </a:r>
            <a:endParaRPr lang="zh-CN" altLang="en-US"/>
          </a:p>
          <a:p>
            <a:r>
              <a:rPr lang="zh-CN" altLang="en-US"/>
              <a:t>逐行解释：脚本代码直接以文本形式交给解释器（如</a:t>
            </a:r>
            <a:r>
              <a:rPr lang="en-US" altLang="zh-CN"/>
              <a:t>Python</a:t>
            </a:r>
            <a:r>
              <a:rPr lang="zh-CN" altLang="en-US"/>
              <a:t>的</a:t>
            </a:r>
            <a:r>
              <a:rPr lang="en-US" altLang="zh-CN"/>
              <a:t>python</a:t>
            </a:r>
            <a:r>
              <a:rPr lang="zh-CN" altLang="en-US"/>
              <a:t>、</a:t>
            </a:r>
            <a:r>
              <a:rPr lang="en-US" altLang="zh-CN"/>
              <a:t>JavaScript</a:t>
            </a:r>
            <a:r>
              <a:rPr lang="zh-CN" altLang="en-US"/>
              <a:t>的的</a:t>
            </a:r>
            <a:r>
              <a:rPr lang="en-US" altLang="zh-CN"/>
              <a:t>node</a:t>
            </a:r>
            <a:r>
              <a:rPr lang="zh-CN" altLang="en-US"/>
              <a:t>）。解释器逐行读取代码，实时转换为机器指令并执行。</a:t>
            </a:r>
            <a:endParaRPr lang="en-US" altLang="zh-CN"/>
          </a:p>
          <a:p>
            <a:r>
              <a:rPr lang="zh-CN" altLang="en-US"/>
              <a:t>动态执行：无需提前编译，运行时动态解析变量类型、函数等。错误通常在运行时才被发现（如语法错误、类型错误）。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优点：</a:t>
            </a:r>
            <a:endParaRPr lang="zh-CN" altLang="en-US"/>
          </a:p>
          <a:p>
            <a:r>
              <a:rPr lang="zh-CN" altLang="en-US"/>
              <a:t>开发效率高：无需编译，修改后直接运行，适合快速迭代和调试。</a:t>
            </a:r>
            <a:endParaRPr lang="zh-CN" altLang="en-US"/>
          </a:p>
          <a:p>
            <a:r>
              <a:rPr lang="zh-CN" altLang="en-US"/>
              <a:t>缺点：</a:t>
            </a:r>
            <a:endParaRPr lang="zh-CN" altLang="en-US"/>
          </a:p>
          <a:p>
            <a:r>
              <a:rPr lang="zh-CN" altLang="en-US"/>
              <a:t>隐藏错误：类型错误、未定义变量等问题可能到运行时才暴露。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二、高级语言（编译执行）</a:t>
            </a:r>
            <a:endParaRPr lang="zh-CN" altLang="en-US"/>
          </a:p>
          <a:p>
            <a:r>
              <a:rPr lang="zh-CN" altLang="en-US"/>
              <a:t>执行过程：</a:t>
            </a:r>
            <a:endParaRPr lang="zh-CN" altLang="en-US"/>
          </a:p>
          <a:p>
            <a:r>
              <a:rPr lang="zh-CN" altLang="en-US"/>
              <a:t>编译：编译器（如</a:t>
            </a:r>
            <a:r>
              <a:rPr lang="en-US" altLang="zh-CN"/>
              <a:t>gcc</a:t>
            </a:r>
            <a:r>
              <a:rPr lang="zh-CN" altLang="en-US"/>
              <a:t>、</a:t>
            </a:r>
            <a:r>
              <a:rPr lang="en-US" altLang="zh-CN"/>
              <a:t>clang</a:t>
            </a:r>
            <a:r>
              <a:rPr lang="zh-CN" altLang="en-US"/>
              <a:t>）将源代码（如</a:t>
            </a:r>
            <a:r>
              <a:rPr lang="en-US" altLang="zh-CN"/>
              <a:t>C/C++</a:t>
            </a:r>
            <a:r>
              <a:rPr lang="zh-CN" altLang="en-US"/>
              <a:t>）转换为平台相关的目标文件（</a:t>
            </a:r>
            <a:r>
              <a:rPr lang="en-US" altLang="zh-CN"/>
              <a:t>.o/.obj</a:t>
            </a:r>
            <a:r>
              <a:rPr lang="zh-CN" altLang="en-US"/>
              <a:t>）。包括词法分析、语法分析、优化、生成机器码等步骤。</a:t>
            </a:r>
            <a:endParaRPr lang="zh-CN" altLang="en-US"/>
          </a:p>
          <a:p>
            <a:r>
              <a:rPr lang="zh-CN" altLang="en-US"/>
              <a:t>链接：链接器将多个目标文件和库（如</a:t>
            </a:r>
            <a:r>
              <a:rPr lang="en-US" altLang="zh-CN"/>
              <a:t>libc</a:t>
            </a:r>
            <a:r>
              <a:rPr lang="zh-CN" altLang="en-US"/>
              <a:t>）合并为单一可执行文件（如</a:t>
            </a:r>
            <a:r>
              <a:rPr lang="en-US" altLang="zh-CN"/>
              <a:t>a.out</a:t>
            </a:r>
            <a:r>
              <a:rPr lang="zh-CN" altLang="en-US"/>
              <a:t>或</a:t>
            </a:r>
            <a:r>
              <a:rPr lang="en-US" altLang="zh-CN"/>
              <a:t>.exe</a:t>
            </a:r>
            <a:r>
              <a:rPr lang="zh-CN" altLang="en-US"/>
              <a:t>）。解析函数</a:t>
            </a:r>
            <a:r>
              <a:rPr lang="en-US" altLang="zh-CN"/>
              <a:t>/</a:t>
            </a:r>
            <a:r>
              <a:rPr lang="zh-CN" altLang="en-US"/>
              <a:t>变量的引用关系，处理静态</a:t>
            </a:r>
            <a:r>
              <a:rPr lang="en-US" altLang="zh-CN"/>
              <a:t>/</a:t>
            </a:r>
            <a:r>
              <a:rPr lang="zh-CN" altLang="en-US"/>
              <a:t>动态链接库。</a:t>
            </a:r>
            <a:endParaRPr lang="zh-CN" altLang="en-US"/>
          </a:p>
          <a:p>
            <a:r>
              <a:rPr lang="zh-CN" altLang="en-US"/>
              <a:t>执行：直接运行编译后的二进制文件，由操作系统加载到内存执行。</a:t>
            </a:r>
            <a:endParaRPr lang="zh-CN" altLang="en-US"/>
          </a:p>
          <a:p>
            <a:r>
              <a:rPr lang="zh-CN" altLang="en-US"/>
              <a:t>优点：</a:t>
            </a:r>
            <a:endParaRPr lang="zh-CN" altLang="en-US"/>
          </a:p>
          <a:p>
            <a:r>
              <a:rPr lang="zh-CN" altLang="en-US"/>
              <a:t>提前检查错误：编译阶段可发现语法、类型、符号未定义等问题。</a:t>
            </a:r>
            <a:endParaRPr lang="zh-CN" altLang="en-US"/>
          </a:p>
          <a:p>
            <a:r>
              <a:rPr lang="zh-CN" altLang="en-US"/>
              <a:t>缺点：</a:t>
            </a:r>
            <a:endParaRPr lang="zh-CN" altLang="en-US"/>
          </a:p>
          <a:p>
            <a:r>
              <a:rPr lang="zh-CN" altLang="en-US"/>
              <a:t>开发周期长：修改代码需重新编译链接，调试流程更复杂。</a:t>
            </a:r>
            <a:br>
              <a:rPr lang="zh-CN" altLang="en-US"/>
            </a:br>
            <a:endParaRPr lang="zh-CN" altLang="en-US"/>
          </a:p>
          <a:p>
            <a:r>
              <a:rPr lang="en-US" altLang="zh-CN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DLANG </a:t>
            </a:r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结合了解释执行（灵活）和</a:t>
            </a:r>
            <a:r>
              <a:rPr lang="en-US" altLang="zh-CN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 JIT </a:t>
            </a:r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编译（高性能），且支持自动优化分布式查询，适合时序数据和流计算。</a:t>
            </a:r>
            <a:endParaRPr lang="zh-CN" altLang="en-US" dirty="0" err="1">
              <a:solidFill>
                <a:srgbClr val="172B4D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Noto Sans S Chinese Regular" panose="020B0500000000000000" charset="-122"/>
              <a:sym typeface="+mn-ea"/>
            </a:endParaRPr>
          </a:p>
          <a:p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作为一个脚本语言与</a:t>
            </a:r>
            <a:r>
              <a:rPr lang="en-US" altLang="zh-CN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 Python </a:t>
            </a:r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的区别在于它在</a:t>
            </a:r>
            <a:r>
              <a:rPr lang="zh-CN" altLang="en-US"/>
              <a:t>解析阶段发现语法</a:t>
            </a:r>
            <a:r>
              <a:rPr lang="en-US" altLang="zh-CN"/>
              <a:t>/</a:t>
            </a:r>
            <a:r>
              <a:rPr lang="zh-CN" altLang="en-US"/>
              <a:t>类型错误而</a:t>
            </a:r>
            <a:r>
              <a:rPr lang="en-US" altLang="zh-CN"/>
              <a:t> Python </a:t>
            </a:r>
            <a:r>
              <a:rPr lang="zh-CN" altLang="en-US"/>
              <a:t>则要运行时才会报错（如变量未定义）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一、脚本语言（解释执行）</a:t>
            </a:r>
            <a:endParaRPr lang="zh-CN" altLang="en-US"/>
          </a:p>
          <a:p>
            <a:r>
              <a:rPr lang="zh-CN" altLang="en-US"/>
              <a:t>执行过程：</a:t>
            </a:r>
            <a:endParaRPr lang="zh-CN" altLang="en-US"/>
          </a:p>
          <a:p>
            <a:r>
              <a:rPr lang="zh-CN" altLang="en-US"/>
              <a:t>逐行解释：脚本代码直接以文本形式交给解释器（如</a:t>
            </a:r>
            <a:r>
              <a:rPr lang="en-US" altLang="zh-CN"/>
              <a:t>Python</a:t>
            </a:r>
            <a:r>
              <a:rPr lang="zh-CN" altLang="en-US"/>
              <a:t>的</a:t>
            </a:r>
            <a:r>
              <a:rPr lang="en-US" altLang="zh-CN"/>
              <a:t>python</a:t>
            </a:r>
            <a:r>
              <a:rPr lang="zh-CN" altLang="en-US"/>
              <a:t>、</a:t>
            </a:r>
            <a:r>
              <a:rPr lang="en-US" altLang="zh-CN"/>
              <a:t>JavaScript</a:t>
            </a:r>
            <a:r>
              <a:rPr lang="zh-CN" altLang="en-US"/>
              <a:t>的的</a:t>
            </a:r>
            <a:r>
              <a:rPr lang="en-US" altLang="zh-CN"/>
              <a:t>node</a:t>
            </a:r>
            <a:r>
              <a:rPr lang="zh-CN" altLang="en-US"/>
              <a:t>）。解释器逐行读取代码，实时转换为机器指令并执行。</a:t>
            </a:r>
            <a:endParaRPr lang="en-US" altLang="zh-CN"/>
          </a:p>
          <a:p>
            <a:r>
              <a:rPr lang="zh-CN" altLang="en-US"/>
              <a:t>动态执行：无需提前编译，运行时动态解析变量类型、函数等。错误通常在运行时才被发现（如语法错误、类型错误）。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优点：</a:t>
            </a:r>
            <a:endParaRPr lang="zh-CN" altLang="en-US"/>
          </a:p>
          <a:p>
            <a:r>
              <a:rPr lang="zh-CN" altLang="en-US"/>
              <a:t>开发效率高：无需编译，修改后直接运行，适合快速迭代和调试。</a:t>
            </a:r>
            <a:endParaRPr lang="zh-CN" altLang="en-US"/>
          </a:p>
          <a:p>
            <a:r>
              <a:rPr lang="zh-CN" altLang="en-US"/>
              <a:t>缺点：</a:t>
            </a:r>
            <a:endParaRPr lang="zh-CN" altLang="en-US"/>
          </a:p>
          <a:p>
            <a:r>
              <a:rPr lang="zh-CN" altLang="en-US"/>
              <a:t>隐藏错误：类型错误、未定义变量等问题可能到运行时才暴露。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二、高级语言（编译执行）</a:t>
            </a:r>
            <a:endParaRPr lang="zh-CN" altLang="en-US"/>
          </a:p>
          <a:p>
            <a:r>
              <a:rPr lang="zh-CN" altLang="en-US"/>
              <a:t>执行过程：</a:t>
            </a:r>
            <a:endParaRPr lang="zh-CN" altLang="en-US"/>
          </a:p>
          <a:p>
            <a:r>
              <a:rPr lang="zh-CN" altLang="en-US"/>
              <a:t>编译：编译器（如</a:t>
            </a:r>
            <a:r>
              <a:rPr lang="en-US" altLang="zh-CN"/>
              <a:t>gcc</a:t>
            </a:r>
            <a:r>
              <a:rPr lang="zh-CN" altLang="en-US"/>
              <a:t>、</a:t>
            </a:r>
            <a:r>
              <a:rPr lang="en-US" altLang="zh-CN"/>
              <a:t>clang</a:t>
            </a:r>
            <a:r>
              <a:rPr lang="zh-CN" altLang="en-US"/>
              <a:t>）将源代码（如</a:t>
            </a:r>
            <a:r>
              <a:rPr lang="en-US" altLang="zh-CN"/>
              <a:t>C/C++</a:t>
            </a:r>
            <a:r>
              <a:rPr lang="zh-CN" altLang="en-US"/>
              <a:t>）转换为平台相关的目标文件（</a:t>
            </a:r>
            <a:r>
              <a:rPr lang="en-US" altLang="zh-CN"/>
              <a:t>.o/.obj</a:t>
            </a:r>
            <a:r>
              <a:rPr lang="zh-CN" altLang="en-US"/>
              <a:t>）。包括词法分析、语法分析、优化、生成机器码等步骤。</a:t>
            </a:r>
            <a:endParaRPr lang="zh-CN" altLang="en-US"/>
          </a:p>
          <a:p>
            <a:r>
              <a:rPr lang="zh-CN" altLang="en-US"/>
              <a:t>链接：链接器将多个目标文件和库（如</a:t>
            </a:r>
            <a:r>
              <a:rPr lang="en-US" altLang="zh-CN"/>
              <a:t>libc</a:t>
            </a:r>
            <a:r>
              <a:rPr lang="zh-CN" altLang="en-US"/>
              <a:t>）合并为单一可执行文件（如</a:t>
            </a:r>
            <a:r>
              <a:rPr lang="en-US" altLang="zh-CN"/>
              <a:t>a.out</a:t>
            </a:r>
            <a:r>
              <a:rPr lang="zh-CN" altLang="en-US"/>
              <a:t>或</a:t>
            </a:r>
            <a:r>
              <a:rPr lang="en-US" altLang="zh-CN"/>
              <a:t>.exe</a:t>
            </a:r>
            <a:r>
              <a:rPr lang="zh-CN" altLang="en-US"/>
              <a:t>）。解析函数</a:t>
            </a:r>
            <a:r>
              <a:rPr lang="en-US" altLang="zh-CN"/>
              <a:t>/</a:t>
            </a:r>
            <a:r>
              <a:rPr lang="zh-CN" altLang="en-US"/>
              <a:t>变量的引用关系，处理静态</a:t>
            </a:r>
            <a:r>
              <a:rPr lang="en-US" altLang="zh-CN"/>
              <a:t>/</a:t>
            </a:r>
            <a:r>
              <a:rPr lang="zh-CN" altLang="en-US"/>
              <a:t>动态链接库。</a:t>
            </a:r>
            <a:endParaRPr lang="zh-CN" altLang="en-US"/>
          </a:p>
          <a:p>
            <a:r>
              <a:rPr lang="zh-CN" altLang="en-US"/>
              <a:t>执行：直接运行编译后的二进制文件，由操作系统加载到内存执行。</a:t>
            </a:r>
            <a:endParaRPr lang="zh-CN" altLang="en-US"/>
          </a:p>
          <a:p>
            <a:r>
              <a:rPr lang="zh-CN" altLang="en-US"/>
              <a:t>优点：</a:t>
            </a:r>
            <a:endParaRPr lang="zh-CN" altLang="en-US"/>
          </a:p>
          <a:p>
            <a:r>
              <a:rPr lang="zh-CN" altLang="en-US"/>
              <a:t>提前检查错误：编译阶段可发现语法、类型、符号未定义等问题。</a:t>
            </a:r>
            <a:endParaRPr lang="zh-CN" altLang="en-US"/>
          </a:p>
          <a:p>
            <a:r>
              <a:rPr lang="zh-CN" altLang="en-US"/>
              <a:t>缺点：</a:t>
            </a:r>
            <a:endParaRPr lang="zh-CN" altLang="en-US"/>
          </a:p>
          <a:p>
            <a:r>
              <a:rPr lang="zh-CN" altLang="en-US"/>
              <a:t>开发周期长：修改代码需重新编译链接，调试流程更复杂。</a:t>
            </a:r>
            <a:br>
              <a:rPr lang="zh-CN" altLang="en-US"/>
            </a:br>
            <a:endParaRPr lang="zh-CN" altLang="en-US"/>
          </a:p>
          <a:p>
            <a:r>
              <a:rPr lang="en-US" altLang="zh-CN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DLANG </a:t>
            </a:r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结合了解释执行（灵活）和</a:t>
            </a:r>
            <a:r>
              <a:rPr lang="en-US" altLang="zh-CN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 JIT </a:t>
            </a:r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编译（高性能），且支持自动优化分布式查询，适合时序数据和流计算。</a:t>
            </a:r>
            <a:endParaRPr lang="zh-CN" altLang="en-US" dirty="0" err="1">
              <a:solidFill>
                <a:srgbClr val="172B4D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Noto Sans S Chinese Regular" panose="020B0500000000000000" charset="-122"/>
              <a:sym typeface="+mn-ea"/>
            </a:endParaRPr>
          </a:p>
          <a:p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作为一个脚本语言与</a:t>
            </a:r>
            <a:r>
              <a:rPr lang="en-US" altLang="zh-CN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 Python </a:t>
            </a:r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的区别在于它在</a:t>
            </a:r>
            <a:r>
              <a:rPr lang="zh-CN" altLang="en-US"/>
              <a:t>解析阶段发现语法</a:t>
            </a:r>
            <a:r>
              <a:rPr lang="en-US" altLang="zh-CN"/>
              <a:t>/</a:t>
            </a:r>
            <a:r>
              <a:rPr lang="zh-CN" altLang="en-US"/>
              <a:t>类型错误而</a:t>
            </a:r>
            <a:r>
              <a:rPr lang="en-US" altLang="zh-CN"/>
              <a:t> Python </a:t>
            </a:r>
            <a:r>
              <a:rPr lang="zh-CN" altLang="en-US"/>
              <a:t>则要运行时才会报错（如变量未定义）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04-07</a:t>
            </a:r>
            <a:r>
              <a:rPr lang="zh-CN" altLang="en-US" dirty="0"/>
              <a:t>（页码）的形式 能不能改成 </a:t>
            </a:r>
            <a:r>
              <a:rPr lang="en-US" altLang="zh-CN" dirty="0"/>
              <a:t>P4-7 </a:t>
            </a:r>
            <a:r>
              <a:rPr lang="zh-CN" altLang="en-US" dirty="0"/>
              <a:t>简洁一点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另外右边目录下面的</a:t>
            </a:r>
            <a:r>
              <a:rPr lang="en-US" altLang="zh-CN" dirty="0"/>
              <a:t>CONTENTS </a:t>
            </a:r>
            <a:r>
              <a:rPr lang="zh-CN" altLang="en-US" dirty="0"/>
              <a:t>同一个词字母间不要有间距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>
                <a:ea typeface="宋体" panose="02010600030101010101" pitchFamily="2" charset="-122"/>
              </a:rPr>
              <a:t>学习编程语言时，掌握数据类型、数据结构和运算符是构建程序的基石，它们直接影响代码的正确性、效率和可维护性。</a:t>
            </a:r>
            <a:br>
              <a:rPr lang="zh-CN" altLang="en-US">
                <a:ea typeface="宋体" panose="02010600030101010101" pitchFamily="2" charset="-122"/>
              </a:rPr>
            </a:b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数据类型明确数据的用途：数据类型定义了数据的性质（如整数、浮点数、字符串、布尔值等），告诉计算机如何存储、操作和解释数据。不同数据类型占用的内存不同，良好的数据类型可以优化内存的使用。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zh-CN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 dirty="0">
                <a:ea typeface="宋体" panose="02010600030101010101" pitchFamily="2" charset="-122"/>
                <a:cs typeface="Calibri" panose="020F0502020204030204"/>
              </a:rPr>
              <a:t>下表是</a:t>
            </a:r>
            <a:r>
              <a:rPr lang="en-US" altLang="zh-CN" dirty="0">
                <a:ea typeface="宋体" panose="02010600030101010101" pitchFamily="2" charset="-122"/>
                <a:cs typeface="Calibri" panose="020F0502020204030204"/>
              </a:rPr>
              <a:t> DolphinDB </a:t>
            </a:r>
            <a:r>
              <a:rPr lang="zh-CN" altLang="en-US" dirty="0">
                <a:ea typeface="宋体" panose="02010600030101010101" pitchFamily="2" charset="-122"/>
                <a:cs typeface="Calibri" panose="020F0502020204030204"/>
              </a:rPr>
              <a:t>的全类型表：</a:t>
            </a:r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表的第一列是类型名称，它是一个宏定义，而非字符串，对应值参考 ID 列。在类型转换或者创建数据表指定表类型时，可以直接在编程脚本中使用该宏去标识对应的类型。</a:t>
            </a:r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>
                <a:ea typeface="宋体" panose="02010600030101010101" pitchFamily="2" charset="-122"/>
                <a:sym typeface="+mn-ea"/>
              </a:rPr>
              <a:t>DolphinDB</a:t>
            </a:r>
            <a:r>
              <a:rPr lang="zh-CN" altLang="en-US">
                <a:ea typeface="宋体" panose="02010600030101010101" pitchFamily="2" charset="-122"/>
                <a:sym typeface="+mn-ea"/>
              </a:rPr>
              <a:t> </a:t>
            </a:r>
            <a:r>
              <a:rPr lang="zh-CN">
                <a:ea typeface="宋体" panose="02010600030101010101" pitchFamily="2" charset="-122"/>
                <a:sym typeface="+mn-ea"/>
              </a:rPr>
              <a:t>总体上是一门强类型的脚本语言。一般的标量和向量，都有明确的数据类型。元组例外。</a:t>
            </a:r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大部分基础类型，可以直接在脚本语言中直接通过值确定类型，少部分特殊类型需要通过函数生成，如 UUID, INT128, BLOB 等。有些情况下通过数值难以转换成想要的类型，如整数默认转为 INT， 如需定义为 LONG 类型，可以用欸写符号在末尾进行标识，如 100l。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DolpolphinDB 有自己的时间类型规范，有时候导入的数据可能并不能直接转换成对应的时间类型，需要将其存储为时间类型，借助 temporalParse 函数转换成 DDB 特有的时间类型。</a:t>
            </a:r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对于浮点类型，DolphinDB 除了支持 DOUBLE 和 FLOAT 外，还支持精确表示浮点数的 DECIMAL 类型 (分布式表也支持)，如果对精度有要求建议存储为该类型。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>
                <a:ea typeface="宋体" panose="02010600030101010101" pitchFamily="2" charset="-122"/>
              </a:rPr>
              <a:t>学习编程语言时，掌握数据类型、数据结构和运算符是构建程序的基石，它们直接影响代码的正确性、效率和可维护性。</a:t>
            </a:r>
            <a:br>
              <a:rPr lang="zh-CN" altLang="en-US">
                <a:ea typeface="宋体" panose="02010600030101010101" pitchFamily="2" charset="-122"/>
              </a:rPr>
            </a:b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数据类型明确数据的用途：数据类型定义了数据的性质（如整数、浮点数、字符串、布尔值等），告诉计算机如何存储、操作和解释数据。不同数据类型占用的内存不同，良好的数据类型可以优化内存的使用。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zh-CN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 dirty="0">
                <a:ea typeface="宋体" panose="02010600030101010101" pitchFamily="2" charset="-122"/>
                <a:cs typeface="Calibri" panose="020F0502020204030204"/>
              </a:rPr>
              <a:t>下表是</a:t>
            </a:r>
            <a:r>
              <a:rPr lang="en-US" altLang="zh-CN" dirty="0">
                <a:ea typeface="宋体" panose="02010600030101010101" pitchFamily="2" charset="-122"/>
                <a:cs typeface="Calibri" panose="020F0502020204030204"/>
              </a:rPr>
              <a:t> DolphinDB </a:t>
            </a:r>
            <a:r>
              <a:rPr lang="zh-CN" altLang="en-US" dirty="0">
                <a:ea typeface="宋体" panose="02010600030101010101" pitchFamily="2" charset="-122"/>
                <a:cs typeface="Calibri" panose="020F0502020204030204"/>
              </a:rPr>
              <a:t>的全类型表：</a:t>
            </a:r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表的第一列是类型名称，它是一个宏定义，而非字符串，对应值参考 ID 列。在类型转换或者创建数据表指定表类型时，可以直接在编程脚本中使用该宏去标识对应的类型。</a:t>
            </a:r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>
                <a:ea typeface="宋体" panose="02010600030101010101" pitchFamily="2" charset="-122"/>
                <a:sym typeface="+mn-ea"/>
              </a:rPr>
              <a:t>DolphinDB</a:t>
            </a:r>
            <a:r>
              <a:rPr lang="zh-CN" altLang="en-US">
                <a:ea typeface="宋体" panose="02010600030101010101" pitchFamily="2" charset="-122"/>
                <a:sym typeface="+mn-ea"/>
              </a:rPr>
              <a:t> </a:t>
            </a:r>
            <a:r>
              <a:rPr lang="zh-CN">
                <a:ea typeface="宋体" panose="02010600030101010101" pitchFamily="2" charset="-122"/>
                <a:sym typeface="+mn-ea"/>
              </a:rPr>
              <a:t>总体上是一门强类型的脚本语言。一般的标量和向量，都有明确的数据类型。元组例外。</a:t>
            </a:r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大部分基础类型，可以直接在脚本语言中直接通过值确定类型，少部分特殊类型需要通过函数生成，如 UUID, INT128, BLOB 等。有些情况下通过数值难以转换成想要的类型，如整数默认转为 INT， 如需定义为 LONG 类型，可以用欸写符号在末尾进行标识，如 100l。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DolpolphinDB 有自己的时间类型规范，有时候导入的数据可能并不能直接转换成对应的时间类型，需要将其存储为时间类型，借助 temporalParse 函数转换成 DDB 特有的时间类型。</a:t>
            </a:r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对于浮点类型，DolphinDB 除了支持 DOUBLE 和 FLOAT 外，还支持精确表示浮点数的 DECIMAL 类型 (分布式表也支持)，如果对精度有要求建议存储为该类型。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>
                <a:ea typeface="宋体" panose="02010600030101010101" pitchFamily="2" charset="-122"/>
              </a:rPr>
              <a:t>学习编程语言时，掌握数据类型、数据结构和运算符是构建程序的基石，它们直接影响代码的正确性、效率和可维护性。</a:t>
            </a:r>
            <a:br>
              <a:rPr lang="zh-CN" altLang="en-US">
                <a:ea typeface="宋体" panose="02010600030101010101" pitchFamily="2" charset="-122"/>
              </a:rPr>
            </a:b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数据类型明确数据的用途：数据类型定义了数据的性质（如整数、浮点数、字符串、布尔值等），告诉计算机如何存储、操作和解释数据。不同数据类型占用的内存不同，良好的数据类型可以优化内存的使用。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zh-CN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 dirty="0">
                <a:ea typeface="宋体" panose="02010600030101010101" pitchFamily="2" charset="-122"/>
                <a:cs typeface="Calibri" panose="020F0502020204030204"/>
              </a:rPr>
              <a:t>下表是</a:t>
            </a:r>
            <a:r>
              <a:rPr lang="en-US" altLang="zh-CN" dirty="0">
                <a:ea typeface="宋体" panose="02010600030101010101" pitchFamily="2" charset="-122"/>
                <a:cs typeface="Calibri" panose="020F0502020204030204"/>
              </a:rPr>
              <a:t> DolphinDB </a:t>
            </a:r>
            <a:r>
              <a:rPr lang="zh-CN" altLang="en-US" dirty="0">
                <a:ea typeface="宋体" panose="02010600030101010101" pitchFamily="2" charset="-122"/>
                <a:cs typeface="Calibri" panose="020F0502020204030204"/>
              </a:rPr>
              <a:t>的全类型表：</a:t>
            </a:r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表的第一列是类型名称，它是一个宏定义，而非字符串，对应值参考 ID 列。在类型转换或者创建数据表指定表类型时，可以直接在编程脚本中使用该宏去标识对应的类型。</a:t>
            </a:r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>
                <a:ea typeface="宋体" panose="02010600030101010101" pitchFamily="2" charset="-122"/>
                <a:sym typeface="+mn-ea"/>
              </a:rPr>
              <a:t>DolphinDB</a:t>
            </a:r>
            <a:r>
              <a:rPr lang="zh-CN" altLang="en-US">
                <a:ea typeface="宋体" panose="02010600030101010101" pitchFamily="2" charset="-122"/>
                <a:sym typeface="+mn-ea"/>
              </a:rPr>
              <a:t> </a:t>
            </a:r>
            <a:r>
              <a:rPr lang="zh-CN">
                <a:ea typeface="宋体" panose="02010600030101010101" pitchFamily="2" charset="-122"/>
                <a:sym typeface="+mn-ea"/>
              </a:rPr>
              <a:t>总体上是一门强类型的脚本语言。一般的标量和向量，都有明确的数据类型。元组例外。</a:t>
            </a:r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大部分基础类型，可以直接在脚本语言中直接通过值确定类型，少部分特殊类型需要通过函数生成，如 UUID, INT128, BLOB 等。有些情况下通过数值难以转换成想要的类型，如整数默认转为 INT， 如需定义为 LONG 类型，可以用欸写符号在末尾进行标识，如 100l。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DolpolphinDB 有自己的时间类型规范，有时候导入的数据可能并不能直接转换成对应的时间类型，需要将其存储为时间类型，借助 temporalParse 函数转换成 DDB 特有的时间类型。</a:t>
            </a:r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对于浮点类型，DolphinDB 除了支持 DOUBLE 和 FLOAT 外，还支持精确表示浮点数的 DECIMAL 类型 (分布式表也支持)，如果对精度有要求建议存储为该类型。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 dirty="0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强类型和混合类型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与直接存储数值的强类型向量不同，元组内存储的是对象的地址信息，因此元组不限制其中元素的类型和数据形式。然而，由于元组类型不支持向量化计算，其性能相对较低，因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此计算时不推荐使用元组存储一维数据。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运算符是程序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“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工具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”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，用于构建逻辑和运算。在使用运算符计算时，一定要注意运算符的优先级，否则可能会造成计算结果不符合预期。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这里我们介绍三个特殊的运算符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seq, cast, join</a:t>
            </a:r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这里我们介绍三个特殊的运算符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seq, cast, join</a:t>
            </a:r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这里我们介绍三个特殊的运算符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seq, cast, join</a:t>
            </a:r>
            <a:endParaRPr lang="en-US" altLang="zh-CN">
              <a:ea typeface="宋体" panose="02010600030101010101" pitchFamily="2" charset="-122"/>
              <a:cs typeface="Calibri" panose="020F0502020204030204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​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控制流程：通过关键字实现条件分支、循环、跳转等逻辑。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​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函数与模块：声明函数、类、模块等代码单元。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​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异常处理：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try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、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catch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、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throw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定义错误处理逻辑。</a:t>
            </a:r>
            <a:br>
              <a:rPr lang="zh-CN" altLang="en-US">
                <a:ea typeface="宋体" panose="02010600030101010101" pitchFamily="2" charset="-122"/>
                <a:cs typeface="Calibri" panose="020F0502020204030204"/>
              </a:rPr>
            </a:br>
            <a:br>
              <a:rPr lang="zh-CN" altLang="en-US">
                <a:ea typeface="宋体" panose="02010600030101010101" pitchFamily="2" charset="-122"/>
                <a:cs typeface="Calibri" panose="020F0502020204030204"/>
              </a:rPr>
            </a:b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代码块划分：关键字明确代码段的开始和结束。如：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{}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包裹块，配合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if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、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for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、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def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使用。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​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消除歧义：关键字让编译器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/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解释器准确解析代码。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return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标志函数返回值，避免与其他操作混淆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​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控制流程：通过关键字实现条件分支、循环、跳转等逻辑。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​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函数与模块：声明函数、类、模块等代码单元。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​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异常处理：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try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、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catch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、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throw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定义错误处理逻辑。</a:t>
            </a:r>
            <a:br>
              <a:rPr lang="zh-CN" altLang="en-US">
                <a:ea typeface="宋体" panose="02010600030101010101" pitchFamily="2" charset="-122"/>
                <a:cs typeface="Calibri" panose="020F0502020204030204"/>
              </a:rPr>
            </a:br>
            <a:br>
              <a:rPr lang="zh-CN" altLang="en-US">
                <a:ea typeface="宋体" panose="02010600030101010101" pitchFamily="2" charset="-122"/>
                <a:cs typeface="Calibri" panose="020F0502020204030204"/>
              </a:rPr>
            </a:b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代码块划分：关键字明确代码段的开始和结束。如：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{}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包裹块，配合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if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、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for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、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def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使用。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​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消除歧义：关键字让编译器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/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解释器准确解析代码。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return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标志函数返回值，避免与其他操作混淆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​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控制流程：通过关键字实现条件分支、循环、跳转等逻辑。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​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函数与模块：声明函数、类、模块等代码单元。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​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异常处理：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try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、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catch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、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throw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定义错误处理逻辑。</a:t>
            </a:r>
            <a:br>
              <a:rPr lang="zh-CN" altLang="en-US">
                <a:ea typeface="宋体" panose="02010600030101010101" pitchFamily="2" charset="-122"/>
                <a:cs typeface="Calibri" panose="020F0502020204030204"/>
              </a:rPr>
            </a:br>
            <a:br>
              <a:rPr lang="zh-CN" altLang="en-US">
                <a:ea typeface="宋体" panose="02010600030101010101" pitchFamily="2" charset="-122"/>
                <a:cs typeface="Calibri" panose="020F0502020204030204"/>
              </a:rPr>
            </a:b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代码块划分：关键字明确代码段的开始和结束。如：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{}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包裹块，配合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 if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、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for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、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def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使用。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​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消除歧义：关键字让编译器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/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解释器准确解析代码。</a:t>
            </a:r>
            <a:r>
              <a:rPr lang="en-US" altLang="zh-CN">
                <a:ea typeface="宋体" panose="02010600030101010101" pitchFamily="2" charset="-122"/>
                <a:cs typeface="Calibri" panose="020F0502020204030204"/>
              </a:rPr>
              <a:t>return </a:t>
            </a:r>
            <a:r>
              <a:rPr lang="zh-CN" altLang="en-US">
                <a:ea typeface="宋体" panose="02010600030101010101" pitchFamily="2" charset="-122"/>
                <a:cs typeface="Calibri" panose="020F0502020204030204"/>
              </a:rPr>
              <a:t>标志函数返回值，避免与其他操作混淆</a:t>
            </a:r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  <a:p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ea typeface="宋体" panose="02010600030101010101" pitchFamily="2" charset="-122"/>
              <a:cs typeface="Calibri" panose="020F0502020204030204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/>
              <a:t>唐峰设计：https://v.youku.com/v_show/id_XNTg4OTcwMDM3Ng==.html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一、脚本语言（解释执行）</a:t>
            </a:r>
            <a:endParaRPr lang="zh-CN" altLang="en-US"/>
          </a:p>
          <a:p>
            <a:r>
              <a:rPr lang="zh-CN" altLang="en-US"/>
              <a:t>执行过程：</a:t>
            </a:r>
            <a:endParaRPr lang="zh-CN" altLang="en-US"/>
          </a:p>
          <a:p>
            <a:r>
              <a:rPr lang="zh-CN" altLang="en-US"/>
              <a:t>逐行解释：脚本代码直接以文本形式交给解释器（如</a:t>
            </a:r>
            <a:r>
              <a:rPr lang="en-US" altLang="zh-CN"/>
              <a:t>Python</a:t>
            </a:r>
            <a:r>
              <a:rPr lang="zh-CN" altLang="en-US"/>
              <a:t>的</a:t>
            </a:r>
            <a:r>
              <a:rPr lang="en-US" altLang="zh-CN"/>
              <a:t>python</a:t>
            </a:r>
            <a:r>
              <a:rPr lang="zh-CN" altLang="en-US"/>
              <a:t>、</a:t>
            </a:r>
            <a:r>
              <a:rPr lang="en-US" altLang="zh-CN"/>
              <a:t>JavaScript</a:t>
            </a:r>
            <a:r>
              <a:rPr lang="zh-CN" altLang="en-US"/>
              <a:t>的的</a:t>
            </a:r>
            <a:r>
              <a:rPr lang="en-US" altLang="zh-CN"/>
              <a:t>node</a:t>
            </a:r>
            <a:r>
              <a:rPr lang="zh-CN" altLang="en-US"/>
              <a:t>）。解释器逐行读取代码，实时转换为机器指令并执行。</a:t>
            </a:r>
            <a:endParaRPr lang="en-US" altLang="zh-CN"/>
          </a:p>
          <a:p>
            <a:r>
              <a:rPr lang="zh-CN" altLang="en-US"/>
              <a:t>动态执行：无需提前编译，运行时动态解析变量类型、函数等。错误通常在运行时才被发现（如语法错误、类型错误）。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优点：</a:t>
            </a:r>
            <a:endParaRPr lang="zh-CN" altLang="en-US"/>
          </a:p>
          <a:p>
            <a:r>
              <a:rPr lang="zh-CN" altLang="en-US"/>
              <a:t>开发效率高：无需编译，修改后直接运行，适合快速迭代和调试。</a:t>
            </a:r>
            <a:endParaRPr lang="zh-CN" altLang="en-US"/>
          </a:p>
          <a:p>
            <a:r>
              <a:rPr lang="zh-CN" altLang="en-US"/>
              <a:t>缺点：</a:t>
            </a:r>
            <a:endParaRPr lang="zh-CN" altLang="en-US"/>
          </a:p>
          <a:p>
            <a:r>
              <a:rPr lang="zh-CN" altLang="en-US"/>
              <a:t>隐藏错误：类型错误、未定义变量等问题可能到运行时才暴露。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二、高级语言（编译执行）</a:t>
            </a:r>
            <a:endParaRPr lang="zh-CN" altLang="en-US"/>
          </a:p>
          <a:p>
            <a:r>
              <a:rPr lang="zh-CN" altLang="en-US"/>
              <a:t>执行过程：</a:t>
            </a:r>
            <a:endParaRPr lang="zh-CN" altLang="en-US"/>
          </a:p>
          <a:p>
            <a:r>
              <a:rPr lang="zh-CN" altLang="en-US"/>
              <a:t>编译：编译器（如</a:t>
            </a:r>
            <a:r>
              <a:rPr lang="en-US" altLang="zh-CN"/>
              <a:t>gcc</a:t>
            </a:r>
            <a:r>
              <a:rPr lang="zh-CN" altLang="en-US"/>
              <a:t>、</a:t>
            </a:r>
            <a:r>
              <a:rPr lang="en-US" altLang="zh-CN"/>
              <a:t>clang</a:t>
            </a:r>
            <a:r>
              <a:rPr lang="zh-CN" altLang="en-US"/>
              <a:t>）将源代码（如</a:t>
            </a:r>
            <a:r>
              <a:rPr lang="en-US" altLang="zh-CN"/>
              <a:t>C/C++</a:t>
            </a:r>
            <a:r>
              <a:rPr lang="zh-CN" altLang="en-US"/>
              <a:t>）转换为平台相关的目标文件（</a:t>
            </a:r>
            <a:r>
              <a:rPr lang="en-US" altLang="zh-CN"/>
              <a:t>.o/.obj</a:t>
            </a:r>
            <a:r>
              <a:rPr lang="zh-CN" altLang="en-US"/>
              <a:t>）。包括词法分析、语法分析、优化、生成机器码等步骤。</a:t>
            </a:r>
            <a:endParaRPr lang="zh-CN" altLang="en-US"/>
          </a:p>
          <a:p>
            <a:r>
              <a:rPr lang="zh-CN" altLang="en-US"/>
              <a:t>链接：链接器将多个目标文件和库（如</a:t>
            </a:r>
            <a:r>
              <a:rPr lang="en-US" altLang="zh-CN"/>
              <a:t>libc</a:t>
            </a:r>
            <a:r>
              <a:rPr lang="zh-CN" altLang="en-US"/>
              <a:t>）合并为单一可执行文件（如</a:t>
            </a:r>
            <a:r>
              <a:rPr lang="en-US" altLang="zh-CN"/>
              <a:t>a.out</a:t>
            </a:r>
            <a:r>
              <a:rPr lang="zh-CN" altLang="en-US"/>
              <a:t>或</a:t>
            </a:r>
            <a:r>
              <a:rPr lang="en-US" altLang="zh-CN"/>
              <a:t>.exe</a:t>
            </a:r>
            <a:r>
              <a:rPr lang="zh-CN" altLang="en-US"/>
              <a:t>）。解析函数</a:t>
            </a:r>
            <a:r>
              <a:rPr lang="en-US" altLang="zh-CN"/>
              <a:t>/</a:t>
            </a:r>
            <a:r>
              <a:rPr lang="zh-CN" altLang="en-US"/>
              <a:t>变量的引用关系，处理静态</a:t>
            </a:r>
            <a:r>
              <a:rPr lang="en-US" altLang="zh-CN"/>
              <a:t>/</a:t>
            </a:r>
            <a:r>
              <a:rPr lang="zh-CN" altLang="en-US"/>
              <a:t>动态链接库。</a:t>
            </a:r>
            <a:endParaRPr lang="zh-CN" altLang="en-US"/>
          </a:p>
          <a:p>
            <a:r>
              <a:rPr lang="zh-CN" altLang="en-US"/>
              <a:t>执行：直接运行编译后的二进制文件，由操作系统加载到内存执行。</a:t>
            </a:r>
            <a:endParaRPr lang="zh-CN" altLang="en-US"/>
          </a:p>
          <a:p>
            <a:r>
              <a:rPr lang="zh-CN" altLang="en-US"/>
              <a:t>优点：</a:t>
            </a:r>
            <a:endParaRPr lang="zh-CN" altLang="en-US"/>
          </a:p>
          <a:p>
            <a:r>
              <a:rPr lang="zh-CN" altLang="en-US"/>
              <a:t>提前检查错误：编译阶段可发现语法、类型、符号未定义等问题。</a:t>
            </a:r>
            <a:endParaRPr lang="zh-CN" altLang="en-US"/>
          </a:p>
          <a:p>
            <a:r>
              <a:rPr lang="zh-CN" altLang="en-US"/>
              <a:t>缺点：</a:t>
            </a:r>
            <a:endParaRPr lang="zh-CN" altLang="en-US"/>
          </a:p>
          <a:p>
            <a:r>
              <a:rPr lang="zh-CN" altLang="en-US"/>
              <a:t>开发周期长：修改代码需重新编译链接，调试流程更复杂。</a:t>
            </a:r>
            <a:br>
              <a:rPr lang="zh-CN" altLang="en-US"/>
            </a:br>
            <a:endParaRPr lang="zh-CN" altLang="en-US"/>
          </a:p>
          <a:p>
            <a:r>
              <a:rPr lang="en-US" altLang="zh-CN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DLANG </a:t>
            </a:r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结合了解释执行（灵活）和</a:t>
            </a:r>
            <a:r>
              <a:rPr lang="en-US" altLang="zh-CN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 JIT </a:t>
            </a:r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编译（高性能），且支持自动优化分布式查询，适合时序数据和流计算。</a:t>
            </a:r>
            <a:endParaRPr lang="zh-CN" altLang="en-US" dirty="0" err="1">
              <a:solidFill>
                <a:srgbClr val="172B4D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Noto Sans S Chinese Regular" panose="020B0500000000000000" charset="-122"/>
              <a:sym typeface="+mn-ea"/>
            </a:endParaRPr>
          </a:p>
          <a:p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作为一个脚本语言与</a:t>
            </a:r>
            <a:r>
              <a:rPr lang="en-US" altLang="zh-CN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 Python </a:t>
            </a:r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的区别在于它在</a:t>
            </a:r>
            <a:r>
              <a:rPr lang="zh-CN" altLang="en-US"/>
              <a:t>解析阶段发现语法</a:t>
            </a:r>
            <a:r>
              <a:rPr lang="en-US" altLang="zh-CN"/>
              <a:t>/</a:t>
            </a:r>
            <a:r>
              <a:rPr lang="zh-CN" altLang="en-US"/>
              <a:t>类型错误而</a:t>
            </a:r>
            <a:r>
              <a:rPr lang="en-US" altLang="zh-CN"/>
              <a:t> Python </a:t>
            </a:r>
            <a:r>
              <a:rPr lang="zh-CN" altLang="en-US"/>
              <a:t>则要运行时才会报错（如变量未定义）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一、脚本语言（解释执行）</a:t>
            </a:r>
            <a:endParaRPr lang="zh-CN" altLang="en-US"/>
          </a:p>
          <a:p>
            <a:r>
              <a:rPr lang="zh-CN" altLang="en-US"/>
              <a:t>执行过程：</a:t>
            </a:r>
            <a:endParaRPr lang="zh-CN" altLang="en-US"/>
          </a:p>
          <a:p>
            <a:r>
              <a:rPr lang="zh-CN" altLang="en-US"/>
              <a:t>逐行解释：脚本代码直接以文本形式交给解释器（如</a:t>
            </a:r>
            <a:r>
              <a:rPr lang="en-US" altLang="zh-CN"/>
              <a:t>Python</a:t>
            </a:r>
            <a:r>
              <a:rPr lang="zh-CN" altLang="en-US"/>
              <a:t>的</a:t>
            </a:r>
            <a:r>
              <a:rPr lang="en-US" altLang="zh-CN"/>
              <a:t>python</a:t>
            </a:r>
            <a:r>
              <a:rPr lang="zh-CN" altLang="en-US"/>
              <a:t>、</a:t>
            </a:r>
            <a:r>
              <a:rPr lang="en-US" altLang="zh-CN"/>
              <a:t>JavaScript</a:t>
            </a:r>
            <a:r>
              <a:rPr lang="zh-CN" altLang="en-US"/>
              <a:t>的的</a:t>
            </a:r>
            <a:r>
              <a:rPr lang="en-US" altLang="zh-CN"/>
              <a:t>node</a:t>
            </a:r>
            <a:r>
              <a:rPr lang="zh-CN" altLang="en-US"/>
              <a:t>）。解释器逐行读取代码，实时转换为机器指令并执行。</a:t>
            </a:r>
            <a:endParaRPr lang="en-US" altLang="zh-CN"/>
          </a:p>
          <a:p>
            <a:r>
              <a:rPr lang="zh-CN" altLang="en-US"/>
              <a:t>动态执行：无需提前编译，运行时动态解析变量类型、函数等。错误通常在运行时才被发现（如语法错误、类型错误）。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优点：</a:t>
            </a:r>
            <a:endParaRPr lang="zh-CN" altLang="en-US"/>
          </a:p>
          <a:p>
            <a:r>
              <a:rPr lang="zh-CN" altLang="en-US"/>
              <a:t>开发效率高：无需编译，修改后直接运行，适合快速迭代和调试。</a:t>
            </a:r>
            <a:endParaRPr lang="zh-CN" altLang="en-US"/>
          </a:p>
          <a:p>
            <a:r>
              <a:rPr lang="zh-CN" altLang="en-US"/>
              <a:t>缺点：</a:t>
            </a:r>
            <a:endParaRPr lang="zh-CN" altLang="en-US"/>
          </a:p>
          <a:p>
            <a:r>
              <a:rPr lang="zh-CN" altLang="en-US"/>
              <a:t>隐藏错误：类型错误、未定义变量等问题可能到运行时才暴露。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二、高级语言（编译执行）</a:t>
            </a:r>
            <a:endParaRPr lang="zh-CN" altLang="en-US"/>
          </a:p>
          <a:p>
            <a:r>
              <a:rPr lang="zh-CN" altLang="en-US"/>
              <a:t>执行过程：</a:t>
            </a:r>
            <a:endParaRPr lang="zh-CN" altLang="en-US"/>
          </a:p>
          <a:p>
            <a:r>
              <a:rPr lang="zh-CN" altLang="en-US"/>
              <a:t>编译：编译器（如</a:t>
            </a:r>
            <a:r>
              <a:rPr lang="en-US" altLang="zh-CN"/>
              <a:t>gcc</a:t>
            </a:r>
            <a:r>
              <a:rPr lang="zh-CN" altLang="en-US"/>
              <a:t>、</a:t>
            </a:r>
            <a:r>
              <a:rPr lang="en-US" altLang="zh-CN"/>
              <a:t>clang</a:t>
            </a:r>
            <a:r>
              <a:rPr lang="zh-CN" altLang="en-US"/>
              <a:t>）将源代码（如</a:t>
            </a:r>
            <a:r>
              <a:rPr lang="en-US" altLang="zh-CN"/>
              <a:t>C/C++</a:t>
            </a:r>
            <a:r>
              <a:rPr lang="zh-CN" altLang="en-US"/>
              <a:t>）转换为平台相关的目标文件（</a:t>
            </a:r>
            <a:r>
              <a:rPr lang="en-US" altLang="zh-CN"/>
              <a:t>.o/.obj</a:t>
            </a:r>
            <a:r>
              <a:rPr lang="zh-CN" altLang="en-US"/>
              <a:t>）。包括词法分析、语法分析、优化、生成机器码等步骤。</a:t>
            </a:r>
            <a:endParaRPr lang="zh-CN" altLang="en-US"/>
          </a:p>
          <a:p>
            <a:r>
              <a:rPr lang="zh-CN" altLang="en-US"/>
              <a:t>链接：链接器将多个目标文件和库（如</a:t>
            </a:r>
            <a:r>
              <a:rPr lang="en-US" altLang="zh-CN"/>
              <a:t>libc</a:t>
            </a:r>
            <a:r>
              <a:rPr lang="zh-CN" altLang="en-US"/>
              <a:t>）合并为单一可执行文件（如</a:t>
            </a:r>
            <a:r>
              <a:rPr lang="en-US" altLang="zh-CN"/>
              <a:t>a.out</a:t>
            </a:r>
            <a:r>
              <a:rPr lang="zh-CN" altLang="en-US"/>
              <a:t>或</a:t>
            </a:r>
            <a:r>
              <a:rPr lang="en-US" altLang="zh-CN"/>
              <a:t>.exe</a:t>
            </a:r>
            <a:r>
              <a:rPr lang="zh-CN" altLang="en-US"/>
              <a:t>）。解析函数</a:t>
            </a:r>
            <a:r>
              <a:rPr lang="en-US" altLang="zh-CN"/>
              <a:t>/</a:t>
            </a:r>
            <a:r>
              <a:rPr lang="zh-CN" altLang="en-US"/>
              <a:t>变量的引用关系，处理静态</a:t>
            </a:r>
            <a:r>
              <a:rPr lang="en-US" altLang="zh-CN"/>
              <a:t>/</a:t>
            </a:r>
            <a:r>
              <a:rPr lang="zh-CN" altLang="en-US"/>
              <a:t>动态链接库。</a:t>
            </a:r>
            <a:endParaRPr lang="zh-CN" altLang="en-US"/>
          </a:p>
          <a:p>
            <a:r>
              <a:rPr lang="zh-CN" altLang="en-US"/>
              <a:t>执行：直接运行编译后的二进制文件，由操作系统加载到内存执行。</a:t>
            </a:r>
            <a:endParaRPr lang="zh-CN" altLang="en-US"/>
          </a:p>
          <a:p>
            <a:r>
              <a:rPr lang="zh-CN" altLang="en-US"/>
              <a:t>优点：</a:t>
            </a:r>
            <a:endParaRPr lang="zh-CN" altLang="en-US"/>
          </a:p>
          <a:p>
            <a:r>
              <a:rPr lang="zh-CN" altLang="en-US"/>
              <a:t>提前检查错误：编译阶段可发现语法、类型、符号未定义等问题。</a:t>
            </a:r>
            <a:endParaRPr lang="zh-CN" altLang="en-US"/>
          </a:p>
          <a:p>
            <a:r>
              <a:rPr lang="zh-CN" altLang="en-US"/>
              <a:t>缺点：</a:t>
            </a:r>
            <a:endParaRPr lang="zh-CN" altLang="en-US"/>
          </a:p>
          <a:p>
            <a:r>
              <a:rPr lang="zh-CN" altLang="en-US"/>
              <a:t>开发周期长：修改代码需重新编译链接，调试流程更复杂。</a:t>
            </a:r>
            <a:br>
              <a:rPr lang="zh-CN" altLang="en-US"/>
            </a:br>
            <a:endParaRPr lang="zh-CN" altLang="en-US"/>
          </a:p>
          <a:p>
            <a:r>
              <a:rPr lang="en-US" altLang="zh-CN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DLANG </a:t>
            </a:r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结合了解释执行（灵活）和</a:t>
            </a:r>
            <a:r>
              <a:rPr lang="en-US" altLang="zh-CN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 JIT </a:t>
            </a:r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编译（高性能），且支持自动优化分布式查询，适合时序数据和流计算。</a:t>
            </a:r>
            <a:endParaRPr lang="zh-CN" altLang="en-US" dirty="0" err="1">
              <a:solidFill>
                <a:srgbClr val="172B4D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Noto Sans S Chinese Regular" panose="020B0500000000000000" charset="-122"/>
              <a:sym typeface="+mn-ea"/>
            </a:endParaRPr>
          </a:p>
          <a:p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作为一个脚本语言与</a:t>
            </a:r>
            <a:r>
              <a:rPr lang="en-US" altLang="zh-CN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 Python </a:t>
            </a:r>
            <a:r>
              <a:rPr lang="zh-CN" altLang="en-US" dirty="0" err="1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  <a:sym typeface="+mn-ea"/>
              </a:rPr>
              <a:t>的区别在于它在</a:t>
            </a:r>
            <a:r>
              <a:rPr lang="zh-CN" altLang="en-US"/>
              <a:t>解析阶段发现语法</a:t>
            </a:r>
            <a:r>
              <a:rPr lang="en-US" altLang="zh-CN"/>
              <a:t>/</a:t>
            </a:r>
            <a:r>
              <a:rPr lang="zh-CN" altLang="en-US"/>
              <a:t>类型错误而</a:t>
            </a:r>
            <a:r>
              <a:rPr lang="en-US" altLang="zh-CN"/>
              <a:t> Python </a:t>
            </a:r>
            <a:r>
              <a:rPr lang="zh-CN" altLang="en-US"/>
              <a:t>则要运行时才会报错（如变量未定义）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6" Type="http://schemas.openxmlformats.org/officeDocument/2006/relationships/tags" Target="../tags/tag129.xml"/><Relationship Id="rId5" Type="http://schemas.openxmlformats.org/officeDocument/2006/relationships/tags" Target="../tags/tag128.xml"/><Relationship Id="rId4" Type="http://schemas.openxmlformats.org/officeDocument/2006/relationships/tags" Target="../tags/tag127.xml"/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6" Type="http://schemas.openxmlformats.org/officeDocument/2006/relationships/tags" Target="../tags/tag134.xml"/><Relationship Id="rId5" Type="http://schemas.openxmlformats.org/officeDocument/2006/relationships/tags" Target="../tags/tag133.xml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6" Type="http://schemas.openxmlformats.org/officeDocument/2006/relationships/tags" Target="../tags/tag139.xml"/><Relationship Id="rId5" Type="http://schemas.openxmlformats.org/officeDocument/2006/relationships/tags" Target="../tags/tag138.xml"/><Relationship Id="rId4" Type="http://schemas.openxmlformats.org/officeDocument/2006/relationships/tags" Target="../tags/tag137.xml"/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7" Type="http://schemas.openxmlformats.org/officeDocument/2006/relationships/tags" Target="../tags/tag145.xml"/><Relationship Id="rId6" Type="http://schemas.openxmlformats.org/officeDocument/2006/relationships/tags" Target="../tags/tag144.xml"/><Relationship Id="rId5" Type="http://schemas.openxmlformats.org/officeDocument/2006/relationships/tags" Target="../tags/tag143.xml"/><Relationship Id="rId4" Type="http://schemas.openxmlformats.org/officeDocument/2006/relationships/tags" Target="../tags/tag142.xml"/><Relationship Id="rId3" Type="http://schemas.openxmlformats.org/officeDocument/2006/relationships/tags" Target="../tags/tag141.xml"/><Relationship Id="rId2" Type="http://schemas.openxmlformats.org/officeDocument/2006/relationships/tags" Target="../tags/tag140.xml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153.xml"/><Relationship Id="rId8" Type="http://schemas.openxmlformats.org/officeDocument/2006/relationships/tags" Target="../tags/tag152.xml"/><Relationship Id="rId7" Type="http://schemas.openxmlformats.org/officeDocument/2006/relationships/tags" Target="../tags/tag151.xml"/><Relationship Id="rId6" Type="http://schemas.openxmlformats.org/officeDocument/2006/relationships/tags" Target="../tags/tag150.xml"/><Relationship Id="rId5" Type="http://schemas.openxmlformats.org/officeDocument/2006/relationships/tags" Target="../tags/tag149.xml"/><Relationship Id="rId4" Type="http://schemas.openxmlformats.org/officeDocument/2006/relationships/tags" Target="../tags/tag148.xml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4" Type="http://schemas.openxmlformats.org/officeDocument/2006/relationships/tags" Target="../tags/tag160.xml"/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7" Type="http://schemas.openxmlformats.org/officeDocument/2006/relationships/tags" Target="../tags/tag166.xml"/><Relationship Id="rId6" Type="http://schemas.openxmlformats.org/officeDocument/2006/relationships/tags" Target="../tags/tag165.xml"/><Relationship Id="rId5" Type="http://schemas.openxmlformats.org/officeDocument/2006/relationships/tags" Target="../tags/tag164.xml"/><Relationship Id="rId4" Type="http://schemas.openxmlformats.org/officeDocument/2006/relationships/tags" Target="../tags/tag163.xml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6" Type="http://schemas.openxmlformats.org/officeDocument/2006/relationships/tags" Target="../tags/tag171.xml"/><Relationship Id="rId5" Type="http://schemas.openxmlformats.org/officeDocument/2006/relationships/tags" Target="../tags/tag170.xml"/><Relationship Id="rId4" Type="http://schemas.openxmlformats.org/officeDocument/2006/relationships/tags" Target="../tags/tag169.xml"/><Relationship Id="rId3" Type="http://schemas.openxmlformats.org/officeDocument/2006/relationships/tags" Target="../tags/tag168.xml"/><Relationship Id="rId2" Type="http://schemas.openxmlformats.org/officeDocument/2006/relationships/tags" Target="../tags/tag167.xm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5" Type="http://schemas.openxmlformats.org/officeDocument/2006/relationships/tags" Target="../tags/tag175.xml"/><Relationship Id="rId4" Type="http://schemas.openxmlformats.org/officeDocument/2006/relationships/tags" Target="../tags/tag174.xml"/><Relationship Id="rId3" Type="http://schemas.openxmlformats.org/officeDocument/2006/relationships/tags" Target="../tags/tag173.xml"/><Relationship Id="rId2" Type="http://schemas.openxmlformats.org/officeDocument/2006/relationships/tags" Target="../tags/tag172.xml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9" Type="http://schemas.openxmlformats.org/officeDocument/2006/relationships/theme" Target="../theme/theme2.xml"/><Relationship Id="rId18" Type="http://schemas.openxmlformats.org/officeDocument/2006/relationships/tags" Target="../tags/tag124.xml"/><Relationship Id="rId17" Type="http://schemas.openxmlformats.org/officeDocument/2006/relationships/tags" Target="../tags/tag123.xml"/><Relationship Id="rId16" Type="http://schemas.openxmlformats.org/officeDocument/2006/relationships/tags" Target="../tags/tag122.xml"/><Relationship Id="rId15" Type="http://schemas.openxmlformats.org/officeDocument/2006/relationships/tags" Target="../tags/tag121.xml"/><Relationship Id="rId14" Type="http://schemas.openxmlformats.org/officeDocument/2006/relationships/tags" Target="../tags/tag120.xml"/><Relationship Id="rId13" Type="http://schemas.openxmlformats.org/officeDocument/2006/relationships/tags" Target="../tags/tag119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9" Type="http://schemas.openxmlformats.org/officeDocument/2006/relationships/theme" Target="../theme/theme3.xml"/><Relationship Id="rId18" Type="http://schemas.openxmlformats.org/officeDocument/2006/relationships/tags" Target="../tags/tag186.xml"/><Relationship Id="rId17" Type="http://schemas.openxmlformats.org/officeDocument/2006/relationships/tags" Target="../tags/tag185.xml"/><Relationship Id="rId16" Type="http://schemas.openxmlformats.org/officeDocument/2006/relationships/tags" Target="../tags/tag184.xml"/><Relationship Id="rId15" Type="http://schemas.openxmlformats.org/officeDocument/2006/relationships/tags" Target="../tags/tag183.xml"/><Relationship Id="rId14" Type="http://schemas.openxmlformats.org/officeDocument/2006/relationships/tags" Target="../tags/tag182.xml"/><Relationship Id="rId13" Type="http://schemas.openxmlformats.org/officeDocument/2006/relationships/tags" Target="../tags/tag181.xml"/><Relationship Id="rId12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194.xml"/><Relationship Id="rId8" Type="http://schemas.openxmlformats.org/officeDocument/2006/relationships/tags" Target="../tags/tag193.xml"/><Relationship Id="rId7" Type="http://schemas.openxmlformats.org/officeDocument/2006/relationships/tags" Target="../tags/tag192.xml"/><Relationship Id="rId6" Type="http://schemas.openxmlformats.org/officeDocument/2006/relationships/tags" Target="../tags/tag191.xml"/><Relationship Id="rId5" Type="http://schemas.openxmlformats.org/officeDocument/2006/relationships/tags" Target="../tags/tag190.xml"/><Relationship Id="rId4" Type="http://schemas.openxmlformats.org/officeDocument/2006/relationships/tags" Target="../tags/tag189.xml"/><Relationship Id="rId3" Type="http://schemas.openxmlformats.org/officeDocument/2006/relationships/tags" Target="../tags/tag188.xml"/><Relationship Id="rId20" Type="http://schemas.openxmlformats.org/officeDocument/2006/relationships/notesSlide" Target="../notesSlides/notesSlide1.xml"/><Relationship Id="rId2" Type="http://schemas.openxmlformats.org/officeDocument/2006/relationships/image" Target="../media/image1.jpeg"/><Relationship Id="rId19" Type="http://schemas.openxmlformats.org/officeDocument/2006/relationships/slideLayout" Target="../slideLayouts/slideLayout25.xml"/><Relationship Id="rId18" Type="http://schemas.openxmlformats.org/officeDocument/2006/relationships/tags" Target="../tags/tag202.xml"/><Relationship Id="rId17" Type="http://schemas.openxmlformats.org/officeDocument/2006/relationships/tags" Target="../tags/tag201.xml"/><Relationship Id="rId16" Type="http://schemas.openxmlformats.org/officeDocument/2006/relationships/image" Target="../media/image2.png"/><Relationship Id="rId15" Type="http://schemas.openxmlformats.org/officeDocument/2006/relationships/tags" Target="../tags/tag200.xml"/><Relationship Id="rId14" Type="http://schemas.openxmlformats.org/officeDocument/2006/relationships/tags" Target="../tags/tag199.xml"/><Relationship Id="rId13" Type="http://schemas.openxmlformats.org/officeDocument/2006/relationships/tags" Target="../tags/tag198.xml"/><Relationship Id="rId12" Type="http://schemas.openxmlformats.org/officeDocument/2006/relationships/tags" Target="../tags/tag197.xml"/><Relationship Id="rId11" Type="http://schemas.openxmlformats.org/officeDocument/2006/relationships/tags" Target="../tags/tag196.xml"/><Relationship Id="rId10" Type="http://schemas.openxmlformats.org/officeDocument/2006/relationships/tags" Target="../tags/tag195.xml"/><Relationship Id="rId1" Type="http://schemas.openxmlformats.org/officeDocument/2006/relationships/tags" Target="../tags/tag187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8.xml"/><Relationship Id="rId8" Type="http://schemas.openxmlformats.org/officeDocument/2006/relationships/tags" Target="../tags/tag327.xml"/><Relationship Id="rId7" Type="http://schemas.openxmlformats.org/officeDocument/2006/relationships/tags" Target="../tags/tag326.xml"/><Relationship Id="rId6" Type="http://schemas.openxmlformats.org/officeDocument/2006/relationships/tags" Target="../tags/tag325.xml"/><Relationship Id="rId5" Type="http://schemas.openxmlformats.org/officeDocument/2006/relationships/tags" Target="../tags/tag324.xml"/><Relationship Id="rId4" Type="http://schemas.openxmlformats.org/officeDocument/2006/relationships/tags" Target="../tags/tag323.xml"/><Relationship Id="rId3" Type="http://schemas.openxmlformats.org/officeDocument/2006/relationships/tags" Target="../tags/tag322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9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334.xml"/><Relationship Id="rId15" Type="http://schemas.openxmlformats.org/officeDocument/2006/relationships/image" Target="../media/image2.png"/><Relationship Id="rId14" Type="http://schemas.openxmlformats.org/officeDocument/2006/relationships/tags" Target="../tags/tag333.xml"/><Relationship Id="rId13" Type="http://schemas.openxmlformats.org/officeDocument/2006/relationships/tags" Target="../tags/tag332.xml"/><Relationship Id="rId12" Type="http://schemas.openxmlformats.org/officeDocument/2006/relationships/tags" Target="../tags/tag331.xml"/><Relationship Id="rId11" Type="http://schemas.openxmlformats.org/officeDocument/2006/relationships/tags" Target="../tags/tag330.xml"/><Relationship Id="rId10" Type="http://schemas.openxmlformats.org/officeDocument/2006/relationships/tags" Target="../tags/tag329.xml"/><Relationship Id="rId1" Type="http://schemas.openxmlformats.org/officeDocument/2006/relationships/tags" Target="../tags/tag321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37.xml"/><Relationship Id="rId4" Type="http://schemas.openxmlformats.org/officeDocument/2006/relationships/tags" Target="../tags/tag336.xml"/><Relationship Id="rId3" Type="http://schemas.openxmlformats.org/officeDocument/2006/relationships/image" Target="../media/image69.png"/><Relationship Id="rId2" Type="http://schemas.openxmlformats.org/officeDocument/2006/relationships/image" Target="../media/image4.png"/><Relationship Id="rId1" Type="http://schemas.openxmlformats.org/officeDocument/2006/relationships/tags" Target="../tags/tag335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tags" Target="../tags/tag338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47.xml"/><Relationship Id="rId8" Type="http://schemas.openxmlformats.org/officeDocument/2006/relationships/tags" Target="../tags/tag346.xml"/><Relationship Id="rId7" Type="http://schemas.openxmlformats.org/officeDocument/2006/relationships/tags" Target="../tags/tag345.xml"/><Relationship Id="rId6" Type="http://schemas.openxmlformats.org/officeDocument/2006/relationships/tags" Target="../tags/tag344.xml"/><Relationship Id="rId5" Type="http://schemas.openxmlformats.org/officeDocument/2006/relationships/tags" Target="../tags/tag343.xml"/><Relationship Id="rId4" Type="http://schemas.openxmlformats.org/officeDocument/2006/relationships/tags" Target="../tags/tag342.xml"/><Relationship Id="rId3" Type="http://schemas.openxmlformats.org/officeDocument/2006/relationships/tags" Target="../tags/tag341.xml"/><Relationship Id="rId2" Type="http://schemas.openxmlformats.org/officeDocument/2006/relationships/tags" Target="../tags/tag340.xml"/><Relationship Id="rId17" Type="http://schemas.openxmlformats.org/officeDocument/2006/relationships/notesSlide" Target="../notesSlides/notesSlide12.xml"/><Relationship Id="rId16" Type="http://schemas.openxmlformats.org/officeDocument/2006/relationships/slideLayout" Target="../slideLayouts/slideLayout7.xml"/><Relationship Id="rId15" Type="http://schemas.openxmlformats.org/officeDocument/2006/relationships/image" Target="../media/image4.png"/><Relationship Id="rId14" Type="http://schemas.openxmlformats.org/officeDocument/2006/relationships/tags" Target="../tags/tag352.xml"/><Relationship Id="rId13" Type="http://schemas.openxmlformats.org/officeDocument/2006/relationships/tags" Target="../tags/tag351.xml"/><Relationship Id="rId12" Type="http://schemas.openxmlformats.org/officeDocument/2006/relationships/tags" Target="../tags/tag350.xml"/><Relationship Id="rId11" Type="http://schemas.openxmlformats.org/officeDocument/2006/relationships/tags" Target="../tags/tag349.xml"/><Relationship Id="rId10" Type="http://schemas.openxmlformats.org/officeDocument/2006/relationships/tags" Target="../tags/tag348.xml"/><Relationship Id="rId1" Type="http://schemas.openxmlformats.org/officeDocument/2006/relationships/tags" Target="../tags/tag339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tags" Target="../tags/tag353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59.xml"/><Relationship Id="rId8" Type="http://schemas.openxmlformats.org/officeDocument/2006/relationships/tags" Target="../tags/tag358.xml"/><Relationship Id="rId7" Type="http://schemas.openxmlformats.org/officeDocument/2006/relationships/tags" Target="../tags/tag357.xml"/><Relationship Id="rId6" Type="http://schemas.openxmlformats.org/officeDocument/2006/relationships/tags" Target="../tags/tag356.xml"/><Relationship Id="rId5" Type="http://schemas.openxmlformats.org/officeDocument/2006/relationships/tags" Target="../tags/tag355.xml"/><Relationship Id="rId4" Type="http://schemas.openxmlformats.org/officeDocument/2006/relationships/image" Target="../media/image70.png"/><Relationship Id="rId3" Type="http://schemas.openxmlformats.org/officeDocument/2006/relationships/hyperlink" Target="https://docs.dolphindb.cn/zh/funcs/funcs_by_topics.html" TargetMode="External"/><Relationship Id="rId2" Type="http://schemas.openxmlformats.org/officeDocument/2006/relationships/image" Target="../media/image4.png"/><Relationship Id="rId16" Type="http://schemas.openxmlformats.org/officeDocument/2006/relationships/notesSlide" Target="../notesSlides/notesSlide14.xml"/><Relationship Id="rId15" Type="http://schemas.openxmlformats.org/officeDocument/2006/relationships/slideLayout" Target="../slideLayouts/slideLayout7.xml"/><Relationship Id="rId14" Type="http://schemas.openxmlformats.org/officeDocument/2006/relationships/tags" Target="../tags/tag362.xml"/><Relationship Id="rId13" Type="http://schemas.openxmlformats.org/officeDocument/2006/relationships/image" Target="../media/image72.svg"/><Relationship Id="rId12" Type="http://schemas.openxmlformats.org/officeDocument/2006/relationships/image" Target="../media/image71.png"/><Relationship Id="rId11" Type="http://schemas.openxmlformats.org/officeDocument/2006/relationships/tags" Target="../tags/tag361.xml"/><Relationship Id="rId10" Type="http://schemas.openxmlformats.org/officeDocument/2006/relationships/tags" Target="../tags/tag360.xml"/><Relationship Id="rId1" Type="http://schemas.openxmlformats.org/officeDocument/2006/relationships/tags" Target="../tags/tag354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64.xml"/><Relationship Id="rId2" Type="http://schemas.openxmlformats.org/officeDocument/2006/relationships/image" Target="../media/image4.png"/><Relationship Id="rId1" Type="http://schemas.openxmlformats.org/officeDocument/2006/relationships/tags" Target="../tags/tag363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66.xml"/><Relationship Id="rId2" Type="http://schemas.openxmlformats.org/officeDocument/2006/relationships/image" Target="../media/image4.png"/><Relationship Id="rId1" Type="http://schemas.openxmlformats.org/officeDocument/2006/relationships/tags" Target="../tags/tag365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68.xml"/><Relationship Id="rId2" Type="http://schemas.openxmlformats.org/officeDocument/2006/relationships/image" Target="../media/image4.png"/><Relationship Id="rId1" Type="http://schemas.openxmlformats.org/officeDocument/2006/relationships/tags" Target="../tags/tag367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70.xml"/><Relationship Id="rId3" Type="http://schemas.openxmlformats.org/officeDocument/2006/relationships/image" Target="../media/image73.png"/><Relationship Id="rId2" Type="http://schemas.openxmlformats.org/officeDocument/2006/relationships/image" Target="../media/image4.png"/><Relationship Id="rId1" Type="http://schemas.openxmlformats.org/officeDocument/2006/relationships/tags" Target="../tags/tag369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10.xml"/><Relationship Id="rId8" Type="http://schemas.openxmlformats.org/officeDocument/2006/relationships/tags" Target="../tags/tag209.xml"/><Relationship Id="rId7" Type="http://schemas.openxmlformats.org/officeDocument/2006/relationships/tags" Target="../tags/tag208.xml"/><Relationship Id="rId6" Type="http://schemas.openxmlformats.org/officeDocument/2006/relationships/tags" Target="../tags/tag207.xml"/><Relationship Id="rId5" Type="http://schemas.openxmlformats.org/officeDocument/2006/relationships/tags" Target="../tags/tag206.xml"/><Relationship Id="rId48" Type="http://schemas.openxmlformats.org/officeDocument/2006/relationships/notesSlide" Target="../notesSlides/notesSlide2.xml"/><Relationship Id="rId47" Type="http://schemas.openxmlformats.org/officeDocument/2006/relationships/slideLayout" Target="../slideLayouts/slideLayout1.xml"/><Relationship Id="rId46" Type="http://schemas.openxmlformats.org/officeDocument/2006/relationships/tags" Target="../tags/tag246.xml"/><Relationship Id="rId45" Type="http://schemas.openxmlformats.org/officeDocument/2006/relationships/tags" Target="../tags/tag245.xml"/><Relationship Id="rId44" Type="http://schemas.openxmlformats.org/officeDocument/2006/relationships/tags" Target="../tags/tag244.xml"/><Relationship Id="rId43" Type="http://schemas.openxmlformats.org/officeDocument/2006/relationships/tags" Target="../tags/tag243.xml"/><Relationship Id="rId42" Type="http://schemas.openxmlformats.org/officeDocument/2006/relationships/tags" Target="../tags/tag242.xml"/><Relationship Id="rId41" Type="http://schemas.openxmlformats.org/officeDocument/2006/relationships/image" Target="../media/image2.png"/><Relationship Id="rId40" Type="http://schemas.openxmlformats.org/officeDocument/2006/relationships/tags" Target="../tags/tag241.xml"/><Relationship Id="rId4" Type="http://schemas.openxmlformats.org/officeDocument/2006/relationships/tags" Target="../tags/tag205.xml"/><Relationship Id="rId39" Type="http://schemas.openxmlformats.org/officeDocument/2006/relationships/tags" Target="../tags/tag240.xml"/><Relationship Id="rId38" Type="http://schemas.openxmlformats.org/officeDocument/2006/relationships/tags" Target="../tags/tag239.xml"/><Relationship Id="rId37" Type="http://schemas.openxmlformats.org/officeDocument/2006/relationships/tags" Target="../tags/tag238.xml"/><Relationship Id="rId36" Type="http://schemas.openxmlformats.org/officeDocument/2006/relationships/tags" Target="../tags/tag237.xml"/><Relationship Id="rId35" Type="http://schemas.openxmlformats.org/officeDocument/2006/relationships/tags" Target="../tags/tag236.xml"/><Relationship Id="rId34" Type="http://schemas.openxmlformats.org/officeDocument/2006/relationships/tags" Target="../tags/tag235.xml"/><Relationship Id="rId33" Type="http://schemas.openxmlformats.org/officeDocument/2006/relationships/tags" Target="../tags/tag234.xml"/><Relationship Id="rId32" Type="http://schemas.openxmlformats.org/officeDocument/2006/relationships/tags" Target="../tags/tag233.xml"/><Relationship Id="rId31" Type="http://schemas.openxmlformats.org/officeDocument/2006/relationships/tags" Target="../tags/tag232.xml"/><Relationship Id="rId30" Type="http://schemas.openxmlformats.org/officeDocument/2006/relationships/tags" Target="../tags/tag231.xml"/><Relationship Id="rId3" Type="http://schemas.openxmlformats.org/officeDocument/2006/relationships/tags" Target="../tags/tag204.xml"/><Relationship Id="rId29" Type="http://schemas.openxmlformats.org/officeDocument/2006/relationships/tags" Target="../tags/tag230.xml"/><Relationship Id="rId28" Type="http://schemas.openxmlformats.org/officeDocument/2006/relationships/tags" Target="../tags/tag229.xml"/><Relationship Id="rId27" Type="http://schemas.openxmlformats.org/officeDocument/2006/relationships/tags" Target="../tags/tag228.xml"/><Relationship Id="rId26" Type="http://schemas.openxmlformats.org/officeDocument/2006/relationships/tags" Target="../tags/tag227.xml"/><Relationship Id="rId25" Type="http://schemas.openxmlformats.org/officeDocument/2006/relationships/tags" Target="../tags/tag226.xml"/><Relationship Id="rId24" Type="http://schemas.openxmlformats.org/officeDocument/2006/relationships/tags" Target="../tags/tag225.xml"/><Relationship Id="rId23" Type="http://schemas.openxmlformats.org/officeDocument/2006/relationships/tags" Target="../tags/tag224.xml"/><Relationship Id="rId22" Type="http://schemas.openxmlformats.org/officeDocument/2006/relationships/tags" Target="../tags/tag223.xml"/><Relationship Id="rId21" Type="http://schemas.openxmlformats.org/officeDocument/2006/relationships/tags" Target="../tags/tag222.xml"/><Relationship Id="rId20" Type="http://schemas.openxmlformats.org/officeDocument/2006/relationships/tags" Target="../tags/tag221.xml"/><Relationship Id="rId2" Type="http://schemas.openxmlformats.org/officeDocument/2006/relationships/image" Target="../media/image3.jpeg"/><Relationship Id="rId19" Type="http://schemas.openxmlformats.org/officeDocument/2006/relationships/tags" Target="../tags/tag220.xml"/><Relationship Id="rId18" Type="http://schemas.openxmlformats.org/officeDocument/2006/relationships/tags" Target="../tags/tag219.xml"/><Relationship Id="rId17" Type="http://schemas.openxmlformats.org/officeDocument/2006/relationships/tags" Target="../tags/tag218.xml"/><Relationship Id="rId16" Type="http://schemas.openxmlformats.org/officeDocument/2006/relationships/tags" Target="../tags/tag217.xml"/><Relationship Id="rId15" Type="http://schemas.openxmlformats.org/officeDocument/2006/relationships/tags" Target="../tags/tag216.xml"/><Relationship Id="rId14" Type="http://schemas.openxmlformats.org/officeDocument/2006/relationships/tags" Target="../tags/tag215.xml"/><Relationship Id="rId13" Type="http://schemas.openxmlformats.org/officeDocument/2006/relationships/tags" Target="../tags/tag214.xml"/><Relationship Id="rId12" Type="http://schemas.openxmlformats.org/officeDocument/2006/relationships/tags" Target="../tags/tag213.xml"/><Relationship Id="rId11" Type="http://schemas.openxmlformats.org/officeDocument/2006/relationships/tags" Target="../tags/tag212.xml"/><Relationship Id="rId10" Type="http://schemas.openxmlformats.org/officeDocument/2006/relationships/tags" Target="../tags/tag211.xml"/><Relationship Id="rId1" Type="http://schemas.openxmlformats.org/officeDocument/2006/relationships/tags" Target="../tags/tag203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378.xml"/><Relationship Id="rId8" Type="http://schemas.openxmlformats.org/officeDocument/2006/relationships/tags" Target="../tags/tag377.xml"/><Relationship Id="rId7" Type="http://schemas.openxmlformats.org/officeDocument/2006/relationships/tags" Target="../tags/tag376.xml"/><Relationship Id="rId6" Type="http://schemas.openxmlformats.org/officeDocument/2006/relationships/tags" Target="../tags/tag375.xml"/><Relationship Id="rId5" Type="http://schemas.openxmlformats.org/officeDocument/2006/relationships/tags" Target="../tags/tag374.xml"/><Relationship Id="rId4" Type="http://schemas.openxmlformats.org/officeDocument/2006/relationships/tags" Target="../tags/tag373.xml"/><Relationship Id="rId3" Type="http://schemas.openxmlformats.org/officeDocument/2006/relationships/tags" Target="../tags/tag372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19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384.xml"/><Relationship Id="rId15" Type="http://schemas.openxmlformats.org/officeDocument/2006/relationships/image" Target="../media/image2.png"/><Relationship Id="rId14" Type="http://schemas.openxmlformats.org/officeDocument/2006/relationships/tags" Target="../tags/tag383.xml"/><Relationship Id="rId13" Type="http://schemas.openxmlformats.org/officeDocument/2006/relationships/tags" Target="../tags/tag382.xml"/><Relationship Id="rId12" Type="http://schemas.openxmlformats.org/officeDocument/2006/relationships/tags" Target="../tags/tag381.xml"/><Relationship Id="rId11" Type="http://schemas.openxmlformats.org/officeDocument/2006/relationships/tags" Target="../tags/tag380.xml"/><Relationship Id="rId10" Type="http://schemas.openxmlformats.org/officeDocument/2006/relationships/tags" Target="../tags/tag379.xml"/><Relationship Id="rId1" Type="http://schemas.openxmlformats.org/officeDocument/2006/relationships/tags" Target="../tags/tag371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tags" Target="../tags/tag385.xml"/><Relationship Id="rId1" Type="http://schemas.openxmlformats.org/officeDocument/2006/relationships/hyperlink" Target="https://docs.dolphindb.cn/zh/progr/data_types.html" TargetMode="Externa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393.xml"/><Relationship Id="rId8" Type="http://schemas.openxmlformats.org/officeDocument/2006/relationships/tags" Target="../tags/tag392.xml"/><Relationship Id="rId7" Type="http://schemas.openxmlformats.org/officeDocument/2006/relationships/tags" Target="../tags/tag391.xml"/><Relationship Id="rId6" Type="http://schemas.openxmlformats.org/officeDocument/2006/relationships/tags" Target="../tags/tag390.xml"/><Relationship Id="rId5" Type="http://schemas.openxmlformats.org/officeDocument/2006/relationships/tags" Target="../tags/tag389.xml"/><Relationship Id="rId4" Type="http://schemas.openxmlformats.org/officeDocument/2006/relationships/tags" Target="../tags/tag388.xml"/><Relationship Id="rId3" Type="http://schemas.openxmlformats.org/officeDocument/2006/relationships/image" Target="../media/image4.png"/><Relationship Id="rId2" Type="http://schemas.openxmlformats.org/officeDocument/2006/relationships/tags" Target="../tags/tag387.xml"/><Relationship Id="rId19" Type="http://schemas.openxmlformats.org/officeDocument/2006/relationships/notesSlide" Target="../notesSlides/notesSlide21.xml"/><Relationship Id="rId18" Type="http://schemas.openxmlformats.org/officeDocument/2006/relationships/slideLayout" Target="../slideLayouts/slideLayout7.xml"/><Relationship Id="rId17" Type="http://schemas.openxmlformats.org/officeDocument/2006/relationships/tags" Target="../tags/tag401.xml"/><Relationship Id="rId16" Type="http://schemas.openxmlformats.org/officeDocument/2006/relationships/tags" Target="../tags/tag400.xml"/><Relationship Id="rId15" Type="http://schemas.openxmlformats.org/officeDocument/2006/relationships/tags" Target="../tags/tag399.xml"/><Relationship Id="rId14" Type="http://schemas.openxmlformats.org/officeDocument/2006/relationships/tags" Target="../tags/tag398.xml"/><Relationship Id="rId13" Type="http://schemas.openxmlformats.org/officeDocument/2006/relationships/tags" Target="../tags/tag397.xml"/><Relationship Id="rId12" Type="http://schemas.openxmlformats.org/officeDocument/2006/relationships/tags" Target="../tags/tag396.xml"/><Relationship Id="rId11" Type="http://schemas.openxmlformats.org/officeDocument/2006/relationships/tags" Target="../tags/tag395.xml"/><Relationship Id="rId10" Type="http://schemas.openxmlformats.org/officeDocument/2006/relationships/tags" Target="../tags/tag394.xml"/><Relationship Id="rId1" Type="http://schemas.openxmlformats.org/officeDocument/2006/relationships/tags" Target="../tags/tag386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408.xml"/><Relationship Id="rId7" Type="http://schemas.openxmlformats.org/officeDocument/2006/relationships/tags" Target="../tags/tag407.xml"/><Relationship Id="rId6" Type="http://schemas.openxmlformats.org/officeDocument/2006/relationships/tags" Target="../tags/tag406.xml"/><Relationship Id="rId5" Type="http://schemas.openxmlformats.org/officeDocument/2006/relationships/tags" Target="../tags/tag405.xml"/><Relationship Id="rId4" Type="http://schemas.openxmlformats.org/officeDocument/2006/relationships/tags" Target="../tags/tag404.xml"/><Relationship Id="rId3" Type="http://schemas.openxmlformats.org/officeDocument/2006/relationships/tags" Target="../tags/tag403.xml"/><Relationship Id="rId2" Type="http://schemas.openxmlformats.org/officeDocument/2006/relationships/image" Target="../media/image4.png"/><Relationship Id="rId10" Type="http://schemas.openxmlformats.org/officeDocument/2006/relationships/notesSlide" Target="../notesSlides/notesSlide22.xml"/><Relationship Id="rId1" Type="http://schemas.openxmlformats.org/officeDocument/2006/relationships/tags" Target="../tags/tag40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416.xml"/><Relationship Id="rId8" Type="http://schemas.openxmlformats.org/officeDocument/2006/relationships/tags" Target="../tags/tag415.xml"/><Relationship Id="rId7" Type="http://schemas.openxmlformats.org/officeDocument/2006/relationships/tags" Target="../tags/tag414.xml"/><Relationship Id="rId6" Type="http://schemas.openxmlformats.org/officeDocument/2006/relationships/tags" Target="../tags/tag413.xml"/><Relationship Id="rId5" Type="http://schemas.openxmlformats.org/officeDocument/2006/relationships/tags" Target="../tags/tag412.xml"/><Relationship Id="rId4" Type="http://schemas.openxmlformats.org/officeDocument/2006/relationships/tags" Target="../tags/tag411.xml"/><Relationship Id="rId3" Type="http://schemas.openxmlformats.org/officeDocument/2006/relationships/tags" Target="../tags/tag410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24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422.xml"/><Relationship Id="rId15" Type="http://schemas.openxmlformats.org/officeDocument/2006/relationships/image" Target="../media/image2.png"/><Relationship Id="rId14" Type="http://schemas.openxmlformats.org/officeDocument/2006/relationships/tags" Target="../tags/tag421.xml"/><Relationship Id="rId13" Type="http://schemas.openxmlformats.org/officeDocument/2006/relationships/tags" Target="../tags/tag420.xml"/><Relationship Id="rId12" Type="http://schemas.openxmlformats.org/officeDocument/2006/relationships/tags" Target="../tags/tag419.xml"/><Relationship Id="rId11" Type="http://schemas.openxmlformats.org/officeDocument/2006/relationships/tags" Target="../tags/tag418.xml"/><Relationship Id="rId10" Type="http://schemas.openxmlformats.org/officeDocument/2006/relationships/tags" Target="../tags/tag417.xml"/><Relationship Id="rId1" Type="http://schemas.openxmlformats.org/officeDocument/2006/relationships/tags" Target="../tags/tag409.xml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openxmlformats.org/officeDocument/2006/relationships/tags" Target="../tags/tag425.xml"/><Relationship Id="rId2" Type="http://schemas.openxmlformats.org/officeDocument/2006/relationships/tags" Target="../tags/tag424.xml"/><Relationship Id="rId1" Type="http://schemas.openxmlformats.org/officeDocument/2006/relationships/tags" Target="../tags/tag423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tags" Target="../tags/tag426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tags" Target="../tags/tag427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tags" Target="../tags/tag42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4.xml"/><Relationship Id="rId8" Type="http://schemas.openxmlformats.org/officeDocument/2006/relationships/tags" Target="../tags/tag253.xml"/><Relationship Id="rId7" Type="http://schemas.openxmlformats.org/officeDocument/2006/relationships/tags" Target="../tags/tag252.xml"/><Relationship Id="rId6" Type="http://schemas.openxmlformats.org/officeDocument/2006/relationships/tags" Target="../tags/tag251.xml"/><Relationship Id="rId5" Type="http://schemas.openxmlformats.org/officeDocument/2006/relationships/tags" Target="../tags/tag250.xml"/><Relationship Id="rId4" Type="http://schemas.openxmlformats.org/officeDocument/2006/relationships/tags" Target="../tags/tag249.xml"/><Relationship Id="rId3" Type="http://schemas.openxmlformats.org/officeDocument/2006/relationships/tags" Target="../tags/tag248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3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260.xml"/><Relationship Id="rId15" Type="http://schemas.openxmlformats.org/officeDocument/2006/relationships/image" Target="../media/image2.png"/><Relationship Id="rId14" Type="http://schemas.openxmlformats.org/officeDocument/2006/relationships/tags" Target="../tags/tag259.xml"/><Relationship Id="rId13" Type="http://schemas.openxmlformats.org/officeDocument/2006/relationships/tags" Target="../tags/tag258.xml"/><Relationship Id="rId12" Type="http://schemas.openxmlformats.org/officeDocument/2006/relationships/tags" Target="../tags/tag257.xml"/><Relationship Id="rId11" Type="http://schemas.openxmlformats.org/officeDocument/2006/relationships/tags" Target="../tags/tag256.xml"/><Relationship Id="rId10" Type="http://schemas.openxmlformats.org/officeDocument/2006/relationships/tags" Target="../tags/tag255.xml"/><Relationship Id="rId1" Type="http://schemas.openxmlformats.org/officeDocument/2006/relationships/tags" Target="../tags/tag247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436.xml"/><Relationship Id="rId8" Type="http://schemas.openxmlformats.org/officeDocument/2006/relationships/tags" Target="../tags/tag435.xml"/><Relationship Id="rId7" Type="http://schemas.openxmlformats.org/officeDocument/2006/relationships/tags" Target="../tags/tag434.xml"/><Relationship Id="rId6" Type="http://schemas.openxmlformats.org/officeDocument/2006/relationships/tags" Target="../tags/tag433.xml"/><Relationship Id="rId5" Type="http://schemas.openxmlformats.org/officeDocument/2006/relationships/tags" Target="../tags/tag432.xml"/><Relationship Id="rId4" Type="http://schemas.openxmlformats.org/officeDocument/2006/relationships/tags" Target="../tags/tag431.xml"/><Relationship Id="rId3" Type="http://schemas.openxmlformats.org/officeDocument/2006/relationships/tags" Target="../tags/tag430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29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442.xml"/><Relationship Id="rId15" Type="http://schemas.openxmlformats.org/officeDocument/2006/relationships/image" Target="../media/image2.png"/><Relationship Id="rId14" Type="http://schemas.openxmlformats.org/officeDocument/2006/relationships/tags" Target="../tags/tag441.xml"/><Relationship Id="rId13" Type="http://schemas.openxmlformats.org/officeDocument/2006/relationships/tags" Target="../tags/tag440.xml"/><Relationship Id="rId12" Type="http://schemas.openxmlformats.org/officeDocument/2006/relationships/tags" Target="../tags/tag439.xml"/><Relationship Id="rId11" Type="http://schemas.openxmlformats.org/officeDocument/2006/relationships/tags" Target="../tags/tag438.xml"/><Relationship Id="rId10" Type="http://schemas.openxmlformats.org/officeDocument/2006/relationships/tags" Target="../tags/tag437.xml"/><Relationship Id="rId1" Type="http://schemas.openxmlformats.org/officeDocument/2006/relationships/tags" Target="../tags/tag429.xml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tags" Target="../tags/tag443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tags" Target="../tags/tag444.xml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tags" Target="../tags/tag445.xml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tags" Target="../tags/tag453.xml"/><Relationship Id="rId8" Type="http://schemas.openxmlformats.org/officeDocument/2006/relationships/tags" Target="../tags/tag452.xml"/><Relationship Id="rId7" Type="http://schemas.openxmlformats.org/officeDocument/2006/relationships/tags" Target="../tags/tag451.xml"/><Relationship Id="rId6" Type="http://schemas.openxmlformats.org/officeDocument/2006/relationships/tags" Target="../tags/tag450.xml"/><Relationship Id="rId5" Type="http://schemas.openxmlformats.org/officeDocument/2006/relationships/tags" Target="../tags/tag449.xml"/><Relationship Id="rId4" Type="http://schemas.openxmlformats.org/officeDocument/2006/relationships/tags" Target="../tags/tag448.xml"/><Relationship Id="rId3" Type="http://schemas.openxmlformats.org/officeDocument/2006/relationships/tags" Target="../tags/tag447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33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459.xml"/><Relationship Id="rId15" Type="http://schemas.openxmlformats.org/officeDocument/2006/relationships/image" Target="../media/image2.png"/><Relationship Id="rId14" Type="http://schemas.openxmlformats.org/officeDocument/2006/relationships/tags" Target="../tags/tag458.xml"/><Relationship Id="rId13" Type="http://schemas.openxmlformats.org/officeDocument/2006/relationships/tags" Target="../tags/tag457.xml"/><Relationship Id="rId12" Type="http://schemas.openxmlformats.org/officeDocument/2006/relationships/tags" Target="../tags/tag456.xml"/><Relationship Id="rId11" Type="http://schemas.openxmlformats.org/officeDocument/2006/relationships/tags" Target="../tags/tag455.xml"/><Relationship Id="rId10" Type="http://schemas.openxmlformats.org/officeDocument/2006/relationships/tags" Target="../tags/tag454.xml"/><Relationship Id="rId1" Type="http://schemas.openxmlformats.org/officeDocument/2006/relationships/tags" Target="../tags/tag446.xml"/></Relationships>
</file>

<file path=ppt/slides/_rels/slide3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tags" Target="../tags/tag460.xml"/><Relationship Id="rId1" Type="http://schemas.openxmlformats.org/officeDocument/2006/relationships/hyperlink" Target="https://docs.dolphindb.cn/zh/funcs/funcs_by_topics.html" TargetMode="External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tags" Target="../tags/tag461.xml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tags" Target="../tags/tag462.xml"/></Relationships>
</file>

<file path=ppt/slides/_rels/slide38.xml.rels><?xml version="1.0" encoding="UTF-8" standalone="yes"?>
<Relationships xmlns="http://schemas.openxmlformats.org/package/2006/relationships"><Relationship Id="rId9" Type="http://schemas.openxmlformats.org/officeDocument/2006/relationships/tags" Target="../tags/tag470.xml"/><Relationship Id="rId8" Type="http://schemas.openxmlformats.org/officeDocument/2006/relationships/tags" Target="../tags/tag469.xml"/><Relationship Id="rId7" Type="http://schemas.openxmlformats.org/officeDocument/2006/relationships/tags" Target="../tags/tag468.xml"/><Relationship Id="rId6" Type="http://schemas.openxmlformats.org/officeDocument/2006/relationships/tags" Target="../tags/tag467.xml"/><Relationship Id="rId5" Type="http://schemas.openxmlformats.org/officeDocument/2006/relationships/tags" Target="../tags/tag466.xml"/><Relationship Id="rId4" Type="http://schemas.openxmlformats.org/officeDocument/2006/relationships/tags" Target="../tags/tag465.xml"/><Relationship Id="rId3" Type="http://schemas.openxmlformats.org/officeDocument/2006/relationships/tags" Target="../tags/tag464.xml"/><Relationship Id="rId24" Type="http://schemas.openxmlformats.org/officeDocument/2006/relationships/notesSlide" Target="../notesSlides/notesSlide37.xml"/><Relationship Id="rId23" Type="http://schemas.openxmlformats.org/officeDocument/2006/relationships/slideLayout" Target="../slideLayouts/slideLayout1.xml"/><Relationship Id="rId22" Type="http://schemas.openxmlformats.org/officeDocument/2006/relationships/tags" Target="../tags/tag482.xml"/><Relationship Id="rId21" Type="http://schemas.openxmlformats.org/officeDocument/2006/relationships/tags" Target="../tags/tag481.xml"/><Relationship Id="rId20" Type="http://schemas.openxmlformats.org/officeDocument/2006/relationships/image" Target="../media/image2.png"/><Relationship Id="rId2" Type="http://schemas.openxmlformats.org/officeDocument/2006/relationships/image" Target="../media/image1.jpeg"/><Relationship Id="rId19" Type="http://schemas.openxmlformats.org/officeDocument/2006/relationships/tags" Target="../tags/tag480.xml"/><Relationship Id="rId18" Type="http://schemas.openxmlformats.org/officeDocument/2006/relationships/tags" Target="../tags/tag479.xml"/><Relationship Id="rId17" Type="http://schemas.openxmlformats.org/officeDocument/2006/relationships/tags" Target="../tags/tag478.xml"/><Relationship Id="rId16" Type="http://schemas.openxmlformats.org/officeDocument/2006/relationships/tags" Target="../tags/tag477.xml"/><Relationship Id="rId15" Type="http://schemas.openxmlformats.org/officeDocument/2006/relationships/tags" Target="../tags/tag476.xml"/><Relationship Id="rId14" Type="http://schemas.openxmlformats.org/officeDocument/2006/relationships/tags" Target="../tags/tag475.xml"/><Relationship Id="rId13" Type="http://schemas.openxmlformats.org/officeDocument/2006/relationships/tags" Target="../tags/tag474.xml"/><Relationship Id="rId12" Type="http://schemas.openxmlformats.org/officeDocument/2006/relationships/tags" Target="../tags/tag473.xml"/><Relationship Id="rId11" Type="http://schemas.openxmlformats.org/officeDocument/2006/relationships/tags" Target="../tags/tag472.xml"/><Relationship Id="rId10" Type="http://schemas.openxmlformats.org/officeDocument/2006/relationships/tags" Target="../tags/tag471.xml"/><Relationship Id="rId1" Type="http://schemas.openxmlformats.org/officeDocument/2006/relationships/tags" Target="../tags/tag463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62.xml"/><Relationship Id="rId4" Type="http://schemas.openxmlformats.org/officeDocument/2006/relationships/image" Target="../media/image5.png"/><Relationship Id="rId3" Type="http://schemas.openxmlformats.org/officeDocument/2006/relationships/image" Target="file:///C:\Users\dzhou\AppData\Local\Temp\wps\INetCache\97f60ee896e0d5e6e046c3d953bdf9b4" TargetMode="External"/><Relationship Id="rId2" Type="http://schemas.openxmlformats.org/officeDocument/2006/relationships/image" Target="../media/image4.png"/><Relationship Id="rId1" Type="http://schemas.openxmlformats.org/officeDocument/2006/relationships/tags" Target="../tags/tag26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svg"/><Relationship Id="rId7" Type="http://schemas.openxmlformats.org/officeDocument/2006/relationships/image" Target="../media/image10.png"/><Relationship Id="rId6" Type="http://schemas.openxmlformats.org/officeDocument/2006/relationships/image" Target="../media/image9.svg"/><Relationship Id="rId55" Type="http://schemas.openxmlformats.org/officeDocument/2006/relationships/notesSlide" Target="../notesSlides/notesSlide5.xml"/><Relationship Id="rId54" Type="http://schemas.openxmlformats.org/officeDocument/2006/relationships/slideLayout" Target="../slideLayouts/slideLayout1.xml"/><Relationship Id="rId53" Type="http://schemas.openxmlformats.org/officeDocument/2006/relationships/tags" Target="../tags/tag264.xml"/><Relationship Id="rId52" Type="http://schemas.openxmlformats.org/officeDocument/2006/relationships/image" Target="../media/image55.png"/><Relationship Id="rId51" Type="http://schemas.openxmlformats.org/officeDocument/2006/relationships/image" Target="../media/image54.svg"/><Relationship Id="rId50" Type="http://schemas.openxmlformats.org/officeDocument/2006/relationships/image" Target="../media/image53.png"/><Relationship Id="rId5" Type="http://schemas.openxmlformats.org/officeDocument/2006/relationships/image" Target="../media/image8.png"/><Relationship Id="rId49" Type="http://schemas.openxmlformats.org/officeDocument/2006/relationships/image" Target="../media/image52.png"/><Relationship Id="rId48" Type="http://schemas.openxmlformats.org/officeDocument/2006/relationships/image" Target="../media/image51.png"/><Relationship Id="rId47" Type="http://schemas.openxmlformats.org/officeDocument/2006/relationships/image" Target="../media/image50.png"/><Relationship Id="rId46" Type="http://schemas.openxmlformats.org/officeDocument/2006/relationships/image" Target="../media/image49.png"/><Relationship Id="rId45" Type="http://schemas.openxmlformats.org/officeDocument/2006/relationships/image" Target="../media/image48.png"/><Relationship Id="rId44" Type="http://schemas.openxmlformats.org/officeDocument/2006/relationships/image" Target="../media/image47.png"/><Relationship Id="rId43" Type="http://schemas.openxmlformats.org/officeDocument/2006/relationships/image" Target="../media/image46.svg"/><Relationship Id="rId42" Type="http://schemas.openxmlformats.org/officeDocument/2006/relationships/image" Target="../media/image45.png"/><Relationship Id="rId41" Type="http://schemas.openxmlformats.org/officeDocument/2006/relationships/image" Target="../media/image44.png"/><Relationship Id="rId40" Type="http://schemas.openxmlformats.org/officeDocument/2006/relationships/image" Target="../media/image43.png"/><Relationship Id="rId4" Type="http://schemas.openxmlformats.org/officeDocument/2006/relationships/image" Target="../media/image7.png"/><Relationship Id="rId39" Type="http://schemas.openxmlformats.org/officeDocument/2006/relationships/image" Target="../media/image42.png"/><Relationship Id="rId38" Type="http://schemas.openxmlformats.org/officeDocument/2006/relationships/image" Target="../media/image41.png"/><Relationship Id="rId37" Type="http://schemas.openxmlformats.org/officeDocument/2006/relationships/image" Target="../media/image40.svg"/><Relationship Id="rId36" Type="http://schemas.openxmlformats.org/officeDocument/2006/relationships/image" Target="../media/image39.png"/><Relationship Id="rId35" Type="http://schemas.openxmlformats.org/officeDocument/2006/relationships/image" Target="../media/image38.png"/><Relationship Id="rId34" Type="http://schemas.openxmlformats.org/officeDocument/2006/relationships/image" Target="../media/image37.png"/><Relationship Id="rId33" Type="http://schemas.openxmlformats.org/officeDocument/2006/relationships/image" Target="../media/image36.png"/><Relationship Id="rId32" Type="http://schemas.openxmlformats.org/officeDocument/2006/relationships/image" Target="../media/image35.png"/><Relationship Id="rId31" Type="http://schemas.openxmlformats.org/officeDocument/2006/relationships/image" Target="../media/image34.png"/><Relationship Id="rId30" Type="http://schemas.openxmlformats.org/officeDocument/2006/relationships/image" Target="../media/image33.png"/><Relationship Id="rId3" Type="http://schemas.openxmlformats.org/officeDocument/2006/relationships/image" Target="../media/image6.png"/><Relationship Id="rId29" Type="http://schemas.openxmlformats.org/officeDocument/2006/relationships/image" Target="../media/image32.png"/><Relationship Id="rId28" Type="http://schemas.openxmlformats.org/officeDocument/2006/relationships/image" Target="../media/image31.png"/><Relationship Id="rId27" Type="http://schemas.openxmlformats.org/officeDocument/2006/relationships/image" Target="../media/image30.png"/><Relationship Id="rId26" Type="http://schemas.openxmlformats.org/officeDocument/2006/relationships/image" Target="../media/image29.png"/><Relationship Id="rId25" Type="http://schemas.openxmlformats.org/officeDocument/2006/relationships/image" Target="../media/image28.png"/><Relationship Id="rId24" Type="http://schemas.openxmlformats.org/officeDocument/2006/relationships/image" Target="../media/image27.png"/><Relationship Id="rId23" Type="http://schemas.openxmlformats.org/officeDocument/2006/relationships/image" Target="../media/image26.png"/><Relationship Id="rId22" Type="http://schemas.microsoft.com/office/2007/relationships/hdphoto" Target="../media/image25.wdp"/><Relationship Id="rId21" Type="http://schemas.openxmlformats.org/officeDocument/2006/relationships/image" Target="../media/image24.png"/><Relationship Id="rId20" Type="http://schemas.openxmlformats.org/officeDocument/2006/relationships/image" Target="../media/image23.png"/><Relationship Id="rId2" Type="http://schemas.openxmlformats.org/officeDocument/2006/relationships/image" Target="../media/image4.png"/><Relationship Id="rId19" Type="http://schemas.openxmlformats.org/officeDocument/2006/relationships/image" Target="../media/image22.png"/><Relationship Id="rId18" Type="http://schemas.openxmlformats.org/officeDocument/2006/relationships/image" Target="../media/image21.png"/><Relationship Id="rId17" Type="http://schemas.openxmlformats.org/officeDocument/2006/relationships/image" Target="../media/image20.png"/><Relationship Id="rId16" Type="http://schemas.openxmlformats.org/officeDocument/2006/relationships/image" Target="../media/image19.png"/><Relationship Id="rId15" Type="http://schemas.openxmlformats.org/officeDocument/2006/relationships/image" Target="../media/image18.png"/><Relationship Id="rId14" Type="http://schemas.openxmlformats.org/officeDocument/2006/relationships/image" Target="../media/image17.png"/><Relationship Id="rId13" Type="http://schemas.openxmlformats.org/officeDocument/2006/relationships/image" Target="../media/image16.png"/><Relationship Id="rId12" Type="http://schemas.openxmlformats.org/officeDocument/2006/relationships/image" Target="../media/image15.png"/><Relationship Id="rId11" Type="http://schemas.openxmlformats.org/officeDocument/2006/relationships/image" Target="../media/image14.png"/><Relationship Id="rId10" Type="http://schemas.openxmlformats.org/officeDocument/2006/relationships/image" Target="../media/image13.png"/><Relationship Id="rId1" Type="http://schemas.openxmlformats.org/officeDocument/2006/relationships/tags" Target="../tags/tag263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66.xml"/><Relationship Id="rId4" Type="http://schemas.openxmlformats.org/officeDocument/2006/relationships/image" Target="../media/image57.png"/><Relationship Id="rId3" Type="http://schemas.openxmlformats.org/officeDocument/2006/relationships/image" Target="../media/image56.png"/><Relationship Id="rId2" Type="http://schemas.openxmlformats.org/officeDocument/2006/relationships/image" Target="../media/image4.png"/><Relationship Id="rId1" Type="http://schemas.openxmlformats.org/officeDocument/2006/relationships/tags" Target="../tags/tag26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75.xml"/><Relationship Id="rId8" Type="http://schemas.openxmlformats.org/officeDocument/2006/relationships/tags" Target="../tags/tag274.xml"/><Relationship Id="rId7" Type="http://schemas.openxmlformats.org/officeDocument/2006/relationships/tags" Target="../tags/tag273.xml"/><Relationship Id="rId6" Type="http://schemas.openxmlformats.org/officeDocument/2006/relationships/tags" Target="../tags/tag272.xml"/><Relationship Id="rId5" Type="http://schemas.openxmlformats.org/officeDocument/2006/relationships/tags" Target="../tags/tag271.xml"/><Relationship Id="rId4" Type="http://schemas.openxmlformats.org/officeDocument/2006/relationships/tags" Target="../tags/tag270.xml"/><Relationship Id="rId36" Type="http://schemas.openxmlformats.org/officeDocument/2006/relationships/slideLayout" Target="../slideLayouts/slideLayout1.xml"/><Relationship Id="rId35" Type="http://schemas.openxmlformats.org/officeDocument/2006/relationships/tags" Target="../tags/tag292.xml"/><Relationship Id="rId34" Type="http://schemas.openxmlformats.org/officeDocument/2006/relationships/image" Target="../media/image65.svg"/><Relationship Id="rId33" Type="http://schemas.openxmlformats.org/officeDocument/2006/relationships/image" Target="../media/image64.png"/><Relationship Id="rId32" Type="http://schemas.openxmlformats.org/officeDocument/2006/relationships/tags" Target="../tags/tag291.xml"/><Relationship Id="rId31" Type="http://schemas.openxmlformats.org/officeDocument/2006/relationships/image" Target="../media/image63.svg"/><Relationship Id="rId30" Type="http://schemas.openxmlformats.org/officeDocument/2006/relationships/image" Target="../media/image62.png"/><Relationship Id="rId3" Type="http://schemas.openxmlformats.org/officeDocument/2006/relationships/tags" Target="../tags/tag269.xml"/><Relationship Id="rId29" Type="http://schemas.openxmlformats.org/officeDocument/2006/relationships/tags" Target="../tags/tag290.xml"/><Relationship Id="rId28" Type="http://schemas.openxmlformats.org/officeDocument/2006/relationships/image" Target="../media/image61.svg"/><Relationship Id="rId27" Type="http://schemas.openxmlformats.org/officeDocument/2006/relationships/image" Target="../media/image60.png"/><Relationship Id="rId26" Type="http://schemas.openxmlformats.org/officeDocument/2006/relationships/tags" Target="../tags/tag289.xml"/><Relationship Id="rId25" Type="http://schemas.openxmlformats.org/officeDocument/2006/relationships/image" Target="../media/image59.svg"/><Relationship Id="rId24" Type="http://schemas.openxmlformats.org/officeDocument/2006/relationships/image" Target="../media/image58.png"/><Relationship Id="rId23" Type="http://schemas.openxmlformats.org/officeDocument/2006/relationships/tags" Target="../tags/tag288.xml"/><Relationship Id="rId22" Type="http://schemas.openxmlformats.org/officeDocument/2006/relationships/tags" Target="../tags/tag287.xml"/><Relationship Id="rId21" Type="http://schemas.openxmlformats.org/officeDocument/2006/relationships/tags" Target="../tags/tag286.xml"/><Relationship Id="rId20" Type="http://schemas.openxmlformats.org/officeDocument/2006/relationships/tags" Target="../tags/tag285.xml"/><Relationship Id="rId2" Type="http://schemas.openxmlformats.org/officeDocument/2006/relationships/tags" Target="../tags/tag268.xml"/><Relationship Id="rId19" Type="http://schemas.openxmlformats.org/officeDocument/2006/relationships/tags" Target="../tags/tag284.xml"/><Relationship Id="rId18" Type="http://schemas.openxmlformats.org/officeDocument/2006/relationships/image" Target="../media/image4.png"/><Relationship Id="rId17" Type="http://schemas.openxmlformats.org/officeDocument/2006/relationships/tags" Target="../tags/tag283.xml"/><Relationship Id="rId16" Type="http://schemas.openxmlformats.org/officeDocument/2006/relationships/tags" Target="../tags/tag282.xml"/><Relationship Id="rId15" Type="http://schemas.openxmlformats.org/officeDocument/2006/relationships/tags" Target="../tags/tag281.xml"/><Relationship Id="rId14" Type="http://schemas.openxmlformats.org/officeDocument/2006/relationships/tags" Target="../tags/tag280.xml"/><Relationship Id="rId13" Type="http://schemas.openxmlformats.org/officeDocument/2006/relationships/tags" Target="../tags/tag279.xml"/><Relationship Id="rId12" Type="http://schemas.openxmlformats.org/officeDocument/2006/relationships/tags" Target="../tags/tag278.xml"/><Relationship Id="rId11" Type="http://schemas.openxmlformats.org/officeDocument/2006/relationships/tags" Target="../tags/tag277.xml"/><Relationship Id="rId10" Type="http://schemas.openxmlformats.org/officeDocument/2006/relationships/tags" Target="../tags/tag276.xml"/><Relationship Id="rId1" Type="http://schemas.openxmlformats.org/officeDocument/2006/relationships/tags" Target="../tags/tag267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1.xml"/><Relationship Id="rId8" Type="http://schemas.openxmlformats.org/officeDocument/2006/relationships/tags" Target="../tags/tag300.xml"/><Relationship Id="rId7" Type="http://schemas.openxmlformats.org/officeDocument/2006/relationships/tags" Target="../tags/tag299.xml"/><Relationship Id="rId6" Type="http://schemas.openxmlformats.org/officeDocument/2006/relationships/tags" Target="../tags/tag298.xml"/><Relationship Id="rId5" Type="http://schemas.openxmlformats.org/officeDocument/2006/relationships/tags" Target="../tags/tag297.xml"/><Relationship Id="rId4" Type="http://schemas.openxmlformats.org/officeDocument/2006/relationships/tags" Target="../tags/tag296.xml"/><Relationship Id="rId37" Type="http://schemas.openxmlformats.org/officeDocument/2006/relationships/notesSlide" Target="../notesSlides/notesSlide7.xml"/><Relationship Id="rId36" Type="http://schemas.openxmlformats.org/officeDocument/2006/relationships/slideLayout" Target="../slideLayouts/slideLayout1.xml"/><Relationship Id="rId35" Type="http://schemas.openxmlformats.org/officeDocument/2006/relationships/tags" Target="../tags/tag318.xml"/><Relationship Id="rId34" Type="http://schemas.openxmlformats.org/officeDocument/2006/relationships/image" Target="../media/image65.svg"/><Relationship Id="rId33" Type="http://schemas.openxmlformats.org/officeDocument/2006/relationships/image" Target="../media/image64.png"/><Relationship Id="rId32" Type="http://schemas.openxmlformats.org/officeDocument/2006/relationships/tags" Target="../tags/tag317.xml"/><Relationship Id="rId31" Type="http://schemas.openxmlformats.org/officeDocument/2006/relationships/image" Target="../media/image63.svg"/><Relationship Id="rId30" Type="http://schemas.openxmlformats.org/officeDocument/2006/relationships/image" Target="../media/image62.png"/><Relationship Id="rId3" Type="http://schemas.openxmlformats.org/officeDocument/2006/relationships/tags" Target="../tags/tag295.xml"/><Relationship Id="rId29" Type="http://schemas.openxmlformats.org/officeDocument/2006/relationships/tags" Target="../tags/tag316.xml"/><Relationship Id="rId28" Type="http://schemas.openxmlformats.org/officeDocument/2006/relationships/image" Target="../media/image61.svg"/><Relationship Id="rId27" Type="http://schemas.openxmlformats.org/officeDocument/2006/relationships/image" Target="../media/image60.png"/><Relationship Id="rId26" Type="http://schemas.openxmlformats.org/officeDocument/2006/relationships/tags" Target="../tags/tag315.xml"/><Relationship Id="rId25" Type="http://schemas.openxmlformats.org/officeDocument/2006/relationships/image" Target="../media/image59.svg"/><Relationship Id="rId24" Type="http://schemas.openxmlformats.org/officeDocument/2006/relationships/image" Target="../media/image58.png"/><Relationship Id="rId23" Type="http://schemas.openxmlformats.org/officeDocument/2006/relationships/tags" Target="../tags/tag314.xml"/><Relationship Id="rId22" Type="http://schemas.openxmlformats.org/officeDocument/2006/relationships/tags" Target="../tags/tag313.xml"/><Relationship Id="rId21" Type="http://schemas.openxmlformats.org/officeDocument/2006/relationships/tags" Target="../tags/tag312.xml"/><Relationship Id="rId20" Type="http://schemas.openxmlformats.org/officeDocument/2006/relationships/tags" Target="../tags/tag311.xml"/><Relationship Id="rId2" Type="http://schemas.openxmlformats.org/officeDocument/2006/relationships/tags" Target="../tags/tag294.xml"/><Relationship Id="rId19" Type="http://schemas.openxmlformats.org/officeDocument/2006/relationships/tags" Target="../tags/tag310.xml"/><Relationship Id="rId18" Type="http://schemas.openxmlformats.org/officeDocument/2006/relationships/image" Target="../media/image4.png"/><Relationship Id="rId17" Type="http://schemas.openxmlformats.org/officeDocument/2006/relationships/tags" Target="../tags/tag309.xml"/><Relationship Id="rId16" Type="http://schemas.openxmlformats.org/officeDocument/2006/relationships/tags" Target="../tags/tag308.xml"/><Relationship Id="rId15" Type="http://schemas.openxmlformats.org/officeDocument/2006/relationships/tags" Target="../tags/tag307.xml"/><Relationship Id="rId14" Type="http://schemas.openxmlformats.org/officeDocument/2006/relationships/tags" Target="../tags/tag306.xml"/><Relationship Id="rId13" Type="http://schemas.openxmlformats.org/officeDocument/2006/relationships/tags" Target="../tags/tag305.xml"/><Relationship Id="rId12" Type="http://schemas.openxmlformats.org/officeDocument/2006/relationships/tags" Target="../tags/tag304.xml"/><Relationship Id="rId11" Type="http://schemas.openxmlformats.org/officeDocument/2006/relationships/tags" Target="../tags/tag303.xml"/><Relationship Id="rId10" Type="http://schemas.openxmlformats.org/officeDocument/2006/relationships/tags" Target="../tags/tag302.xml"/><Relationship Id="rId1" Type="http://schemas.openxmlformats.org/officeDocument/2006/relationships/tags" Target="../tags/tag29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slideLayout" Target="../slideLayouts/slideLayout1.xml"/><Relationship Id="rId7" Type="http://schemas.openxmlformats.org/officeDocument/2006/relationships/themeOverride" Target="../theme/themeOverride1.xml"/><Relationship Id="rId6" Type="http://schemas.openxmlformats.org/officeDocument/2006/relationships/tags" Target="../tags/tag320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Relationship Id="rId3" Type="http://schemas.openxmlformats.org/officeDocument/2006/relationships/image" Target="../media/image66.png"/><Relationship Id="rId2" Type="http://schemas.openxmlformats.org/officeDocument/2006/relationships/image" Target="../media/image4.png"/><Relationship Id="rId1" Type="http://schemas.openxmlformats.org/officeDocument/2006/relationships/tags" Target="../tags/tag3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635" y="340526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Medium" panose="020B0600000000000000" pitchFamily="34" charset="-128"/>
              <a:ea typeface="Noto Sans S Chinese Medium" panose="020B0600000000000000" pitchFamily="34" charset="-128"/>
              <a:cs typeface="+mn-cs"/>
            </a:endParaRPr>
          </a:p>
        </p:txBody>
      </p:sp>
      <p:sp>
        <p:nvSpPr>
          <p:cNvPr id="34" name="椭圆 33"/>
          <p:cNvSpPr/>
          <p:nvPr>
            <p:custDataLst>
              <p:tags r:id="rId4"/>
            </p:custDataLst>
          </p:nvPr>
        </p:nvSpPr>
        <p:spPr>
          <a:xfrm rot="6960000">
            <a:off x="657860" y="182880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Medium" panose="020B0600000000000000" pitchFamily="34" charset="-128"/>
              <a:ea typeface="Noto Sans S Chinese Medium" panose="020B0600000000000000" pitchFamily="34" charset="-128"/>
              <a:cs typeface="+mn-cs"/>
            </a:endParaRPr>
          </a:p>
        </p:txBody>
      </p:sp>
      <p:sp>
        <p:nvSpPr>
          <p:cNvPr id="28" name="文本框 27"/>
          <p:cNvSpPr txBox="1"/>
          <p:nvPr>
            <p:custDataLst>
              <p:tags r:id="rId5"/>
            </p:custDataLst>
          </p:nvPr>
        </p:nvSpPr>
        <p:spPr>
          <a:xfrm>
            <a:off x="989329" y="2132329"/>
            <a:ext cx="10533231" cy="150685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0" i="0" u="none" strike="noStrike" kern="1200" cap="none" spc="40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S Chinese Medium" panose="020B0600000000000000" pitchFamily="34" charset="-128"/>
                <a:ea typeface="Noto Sans S Chinese Medium" panose="020B0600000000000000" pitchFamily="34" charset="-128"/>
                <a:cs typeface="Noto Sans S Chinese Medium" panose="020B0600000000000000" charset="-122"/>
                <a:sym typeface="+mn-ea"/>
              </a:rPr>
              <a:t>DolphinDB</a:t>
            </a:r>
            <a:endParaRPr kumimoji="0" lang="en-US" altLang="zh-CN" sz="6000" b="0" i="0" u="none" strike="noStrike" kern="1200" cap="none" spc="4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Medium" panose="020B0600000000000000" pitchFamily="34" charset="-128"/>
              <a:ea typeface="Noto Sans S Chinese Medium" panose="020B0600000000000000" pitchFamily="34" charset="-128"/>
              <a:cs typeface="Noto Sans S Chinese Medium" panose="020B0600000000000000" charset="-122"/>
              <a:sym typeface="+mn-ea"/>
            </a:endParaRPr>
          </a:p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4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S Chinese Medium" panose="020B0600000000000000" pitchFamily="34" charset="-128"/>
                <a:ea typeface="Noto Sans S Chinese Medium" panose="020B0600000000000000" pitchFamily="34" charset="-128"/>
                <a:cs typeface="Noto Sans S Chinese Medium" panose="020B0600000000000000" charset="-122"/>
                <a:sym typeface="+mn-ea"/>
              </a:rPr>
              <a:t>ch1-</a:t>
            </a:r>
            <a:r>
              <a:rPr kumimoji="0" lang="zh-CN" altLang="en-US" sz="3200" b="0" i="0" u="none" strike="noStrike" kern="1200" cap="none" spc="4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S Chinese Medium" panose="020B0600000000000000" pitchFamily="34" charset="-128"/>
                <a:ea typeface="Noto Sans S Chinese Medium" panose="020B0600000000000000" pitchFamily="34" charset="-128"/>
                <a:cs typeface="Noto Sans S Chinese Medium" panose="020B0600000000000000" charset="-122"/>
                <a:sym typeface="+mn-ea"/>
              </a:rPr>
              <a:t>编程入门</a:t>
            </a:r>
            <a:endParaRPr kumimoji="0" lang="zh-CN" altLang="en-US" sz="3200" b="0" i="0" u="none" strike="noStrike" kern="1200" cap="none" spc="4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Medium" panose="020B0600000000000000" pitchFamily="34" charset="-128"/>
              <a:ea typeface="Noto Sans S Chinese Medium" panose="020B0600000000000000" pitchFamily="34" charset="-128"/>
              <a:cs typeface="Noto Sans S Chinese Medium" panose="020B0600000000000000" charset="-122"/>
              <a:sym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81" name="组合 80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82" name="椭圆 81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89" name="椭圆 88"/>
              <p:cNvSpPr/>
              <p:nvPr>
                <p:custDataLst>
                  <p:tags r:id="rId7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90" name="椭圆 89"/>
              <p:cNvSpPr/>
              <p:nvPr>
                <p:custDataLst>
                  <p:tags r:id="rId8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92" name="椭圆 91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93" name="椭圆 92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94" name="椭圆 93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105" name="椭圆 104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106" name="椭圆 105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107" name="椭圆 106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</p:grpSp>
      </p:grpSp>
      <p:cxnSp>
        <p:nvCxnSpPr>
          <p:cNvPr id="4" name="直接连接符 3"/>
          <p:cNvCxnSpPr/>
          <p:nvPr>
            <p:custDataLst>
              <p:tags r:id="rId15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公司logo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  <p:cxnSp>
        <p:nvCxnSpPr>
          <p:cNvPr id="13" name="直接连接符 12"/>
          <p:cNvCxnSpPr/>
          <p:nvPr>
            <p:custDataLst>
              <p:tags r:id="rId17"/>
            </p:custDataLst>
          </p:nvPr>
        </p:nvCxnSpPr>
        <p:spPr>
          <a:xfrm>
            <a:off x="11611610" y="2054372"/>
            <a:ext cx="0" cy="2954215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8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sym typeface="+mn-ea"/>
              </a:rPr>
              <a:t>02</a:t>
            </a:r>
            <a:endParaRPr lang="en-US" altLang="zh-CN" sz="4400" i="1" u="sng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0300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5400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</a:rPr>
              <a:t>DLANG </a:t>
            </a:r>
            <a:r>
              <a:rPr lang="zh-CN" altLang="en-US" sz="5400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</a:rPr>
              <a:t>介绍</a:t>
            </a:r>
            <a:endParaRPr lang="zh-CN" altLang="en-US" sz="5400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altLang="zh-CN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</a:t>
            </a:r>
            <a:r>
              <a:rPr 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LANG </a:t>
            </a:r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的解析和执行</a:t>
            </a:r>
            <a:endParaRPr lang="zh-CN" alt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367030" y="1294130"/>
            <a:ext cx="5647930" cy="2537278"/>
            <a:chOff x="481330" y="824230"/>
            <a:chExt cx="5647930" cy="2537278"/>
          </a:xfrm>
        </p:grpSpPr>
        <p:sp>
          <p:nvSpPr>
            <p:cNvPr id="21" name="TextBox 1"/>
            <p:cNvSpPr txBox="1"/>
            <p:nvPr/>
          </p:nvSpPr>
          <p:spPr>
            <a:xfrm>
              <a:off x="481330" y="824230"/>
              <a:ext cx="4743813" cy="1195341"/>
            </a:xfrm>
            <a:prstGeom prst="rect">
              <a:avLst/>
            </a:prstGeom>
            <a:noFill/>
          </p:spPr>
          <p:txBody>
            <a:bodyPr rot="0" spcFirstLastPara="0" vert="horz" wrap="square" lIns="60960" tIns="30480" rIns="60960" bIns="30480" numCol="1" spcCol="0" rtlCol="0" fromWordArt="0" anchor="t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172B4D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Noto Sans S Chinese Regular" panose="020B0500000000000000" charset="-122"/>
                </a:rPr>
                <a:t>      解析和执行</a:t>
              </a:r>
              <a:endParaRPr lang="zh-CN" altLang="en-US" sz="2000" dirty="0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</a:endParaRPr>
            </a:p>
            <a:p>
              <a:pPr marL="838200" lvl="1" indent="-3810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sz="1400" dirty="0">
                  <a:solidFill>
                    <a:srgbClr val="172B4D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Noto Sans S Chinese Regular" panose="020B0500000000000000" charset="-122"/>
                </a:rPr>
                <a:t>大部分脚本语言：逐句解释执行</a:t>
              </a:r>
              <a:endParaRPr lang="zh-CN" sz="1400" dirty="0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</a:endParaRPr>
            </a:p>
            <a:p>
              <a:pPr marL="838200" lvl="1" indent="-3810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400" dirty="0">
                  <a:solidFill>
                    <a:srgbClr val="172B4D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Noto Sans S Chinese Regular" panose="020B0500000000000000" charset="-122"/>
                </a:rPr>
                <a:t>C++ </a:t>
              </a:r>
              <a:r>
                <a:rPr lang="zh-CN" sz="1400" dirty="0">
                  <a:solidFill>
                    <a:srgbClr val="172B4D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Noto Sans S Chinese Regular" panose="020B0500000000000000" charset="-122"/>
                </a:rPr>
                <a:t>等高级语言：编译，链接，执行</a:t>
              </a:r>
              <a:endParaRPr lang="zh-CN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</a:endParaRPr>
            </a:p>
            <a:p>
              <a:pPr lvl="2" indent="0">
                <a:lnSpc>
                  <a:spcPct val="150000"/>
                </a:lnSpc>
                <a:buFont typeface="Arial" panose="020B0604020202020204"/>
                <a:buNone/>
              </a:pPr>
              <a:endParaRPr lang="en-US" sz="1400" dirty="0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</a:endParaRPr>
            </a:p>
            <a:p>
              <a:pPr lvl="1" indent="0">
                <a:lnSpc>
                  <a:spcPct val="150000"/>
                </a:lnSpc>
                <a:buFont typeface="Arial" panose="020B0604020202020204"/>
                <a:buNone/>
              </a:pPr>
              <a:endParaRPr lang="zh-CN" altLang="en-US" sz="1400" dirty="0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</a:endParaRPr>
            </a:p>
            <a:p>
              <a:pPr lvl="1">
                <a:lnSpc>
                  <a:spcPct val="150000"/>
                </a:lnSpc>
              </a:pPr>
              <a:endParaRPr lang="zh-CN" altLang="en-US" sz="1400" dirty="0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505188" y="946607"/>
              <a:ext cx="303039" cy="389918"/>
              <a:chOff x="3358738" y="4120320"/>
              <a:chExt cx="303039" cy="389918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3358738" y="4120320"/>
                <a:ext cx="303039" cy="306768"/>
              </a:xfrm>
              <a:prstGeom prst="ellipse">
                <a:avLst/>
              </a:prstGeom>
              <a:gradFill>
                <a:gsLst>
                  <a:gs pos="0">
                    <a:srgbClr val="022EA6">
                      <a:alpha val="0"/>
                    </a:srgbClr>
                  </a:gs>
                  <a:gs pos="89000">
                    <a:srgbClr val="022EA6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Source Han Sans CN Regular" panose="020B0500000000000000" pitchFamily="34" charset="-128"/>
                  <a:ea typeface="Source Han Sans CN Regular" panose="020B0500000000000000" pitchFamily="34" charset="-128"/>
                </a:endParaRPr>
              </a:p>
            </p:txBody>
          </p:sp>
          <p:grpSp>
            <p:nvGrpSpPr>
              <p:cNvPr id="22" name="组合 21"/>
              <p:cNvGrpSpPr/>
              <p:nvPr/>
            </p:nvGrpSpPr>
            <p:grpSpPr>
              <a:xfrm>
                <a:off x="3431355" y="4220951"/>
                <a:ext cx="153646" cy="289287"/>
                <a:chOff x="5314898" y="1408817"/>
                <a:chExt cx="152221" cy="286604"/>
              </a:xfrm>
              <a:solidFill>
                <a:schemeClr val="bg2"/>
              </a:solidFill>
            </p:grpSpPr>
            <p:sp>
              <p:nvSpPr>
                <p:cNvPr id="23" name="Shape"/>
                <p:cNvSpPr/>
                <p:nvPr/>
              </p:nvSpPr>
              <p:spPr>
                <a:xfrm>
                  <a:off x="5410148" y="1657499"/>
                  <a:ext cx="37921" cy="3792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49" y="7132"/>
                      </a:moveTo>
                      <a:cubicBezTo>
                        <a:pt x="8804" y="7132"/>
                        <a:pt x="7064" y="8864"/>
                        <a:pt x="7064" y="10800"/>
                      </a:cubicBezTo>
                      <a:cubicBezTo>
                        <a:pt x="7064" y="12736"/>
                        <a:pt x="8804" y="14468"/>
                        <a:pt x="10749" y="14468"/>
                      </a:cubicBezTo>
                      <a:cubicBezTo>
                        <a:pt x="12694" y="14468"/>
                        <a:pt x="14434" y="12736"/>
                        <a:pt x="14434" y="10800"/>
                      </a:cubicBezTo>
                      <a:cubicBezTo>
                        <a:pt x="14434" y="8864"/>
                        <a:pt x="12694" y="7132"/>
                        <a:pt x="10749" y="7132"/>
                      </a:cubicBezTo>
                      <a:close/>
                      <a:moveTo>
                        <a:pt x="10749" y="21600"/>
                      </a:moveTo>
                      <a:cubicBezTo>
                        <a:pt x="4709" y="21600"/>
                        <a:pt x="0" y="16608"/>
                        <a:pt x="0" y="10800"/>
                      </a:cubicBezTo>
                      <a:cubicBezTo>
                        <a:pt x="0" y="4687"/>
                        <a:pt x="4709" y="0"/>
                        <a:pt x="10749" y="0"/>
                      </a:cubicBezTo>
                      <a:cubicBezTo>
                        <a:pt x="16891" y="0"/>
                        <a:pt x="21600" y="4687"/>
                        <a:pt x="21600" y="10800"/>
                      </a:cubicBezTo>
                      <a:cubicBezTo>
                        <a:pt x="21600" y="16608"/>
                        <a:pt x="16891" y="21600"/>
                        <a:pt x="10749" y="21600"/>
                      </a:cubicBezTo>
                      <a:close/>
                    </a:path>
                  </a:pathLst>
                </a:custGeom>
                <a:grpFill/>
                <a:ln w="12700">
                  <a:miter lim="400000"/>
                </a:ln>
              </p:spPr>
              <p:txBody>
                <a:bodyPr lIns="22860" rIns="22860" anchor="ctr"/>
                <a:lstStyle/>
                <a:p>
                  <a:pPr defTabSz="228600">
                    <a:lnSpc>
                      <a:spcPct val="93000"/>
                    </a:lnSpc>
                    <a:defRPr sz="1800">
                      <a:solidFill>
                        <a:srgbClr val="000000"/>
                      </a:solidFill>
                    </a:defRPr>
                  </a:pPr>
                  <a:endParaRPr sz="900">
                    <a:latin typeface="Source Han Sans CN Regular" panose="020B0500000000000000" pitchFamily="34" charset="-128"/>
                    <a:ea typeface="Source Han Sans CN Regular" panose="020B0500000000000000" pitchFamily="34" charset="-128"/>
                  </a:endParaRPr>
                </a:p>
              </p:txBody>
            </p:sp>
            <p:sp>
              <p:nvSpPr>
                <p:cNvPr id="24" name="Shape"/>
                <p:cNvSpPr/>
                <p:nvPr/>
              </p:nvSpPr>
              <p:spPr>
                <a:xfrm>
                  <a:off x="5314898" y="1408817"/>
                  <a:ext cx="152221" cy="1522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2598" y="1785"/>
                      </a:moveTo>
                      <a:cubicBezTo>
                        <a:pt x="12368" y="1785"/>
                        <a:pt x="11884" y="1989"/>
                        <a:pt x="11731" y="2168"/>
                      </a:cubicBezTo>
                      <a:lnTo>
                        <a:pt x="1785" y="11705"/>
                      </a:lnTo>
                      <a:lnTo>
                        <a:pt x="9895" y="19815"/>
                      </a:lnTo>
                      <a:lnTo>
                        <a:pt x="19432" y="9869"/>
                      </a:lnTo>
                      <a:cubicBezTo>
                        <a:pt x="19611" y="9716"/>
                        <a:pt x="19815" y="9232"/>
                        <a:pt x="19815" y="9002"/>
                      </a:cubicBezTo>
                      <a:lnTo>
                        <a:pt x="19815" y="1785"/>
                      </a:lnTo>
                      <a:lnTo>
                        <a:pt x="12598" y="1785"/>
                      </a:lnTo>
                      <a:close/>
                      <a:moveTo>
                        <a:pt x="9895" y="21600"/>
                      </a:moveTo>
                      <a:cubicBezTo>
                        <a:pt x="9410" y="21600"/>
                        <a:pt x="8977" y="21370"/>
                        <a:pt x="8645" y="21064"/>
                      </a:cubicBezTo>
                      <a:lnTo>
                        <a:pt x="561" y="12955"/>
                      </a:lnTo>
                      <a:cubicBezTo>
                        <a:pt x="179" y="12623"/>
                        <a:pt x="0" y="12190"/>
                        <a:pt x="0" y="11705"/>
                      </a:cubicBezTo>
                      <a:cubicBezTo>
                        <a:pt x="0" y="11221"/>
                        <a:pt x="179" y="10736"/>
                        <a:pt x="561" y="10430"/>
                      </a:cubicBezTo>
                      <a:lnTo>
                        <a:pt x="10430" y="867"/>
                      </a:lnTo>
                      <a:cubicBezTo>
                        <a:pt x="10966" y="383"/>
                        <a:pt x="11884" y="0"/>
                        <a:pt x="12598" y="0"/>
                      </a:cubicBezTo>
                      <a:lnTo>
                        <a:pt x="19815" y="0"/>
                      </a:lnTo>
                      <a:cubicBezTo>
                        <a:pt x="20784" y="0"/>
                        <a:pt x="21600" y="816"/>
                        <a:pt x="21600" y="1785"/>
                      </a:cubicBezTo>
                      <a:lnTo>
                        <a:pt x="21600" y="9002"/>
                      </a:lnTo>
                      <a:cubicBezTo>
                        <a:pt x="21600" y="9716"/>
                        <a:pt x="21217" y="10634"/>
                        <a:pt x="20682" y="11170"/>
                      </a:cubicBezTo>
                      <a:lnTo>
                        <a:pt x="11195" y="21064"/>
                      </a:lnTo>
                      <a:cubicBezTo>
                        <a:pt x="10864" y="21370"/>
                        <a:pt x="10379" y="21600"/>
                        <a:pt x="9895" y="21600"/>
                      </a:cubicBezTo>
                      <a:close/>
                    </a:path>
                  </a:pathLst>
                </a:custGeom>
                <a:grpFill/>
                <a:ln w="12700">
                  <a:miter lim="400000"/>
                </a:ln>
              </p:spPr>
              <p:txBody>
                <a:bodyPr lIns="22860" rIns="22860" anchor="ctr"/>
                <a:lstStyle/>
                <a:p>
                  <a:pPr defTabSz="228600">
                    <a:lnSpc>
                      <a:spcPct val="93000"/>
                    </a:lnSpc>
                    <a:defRPr sz="1800">
                      <a:solidFill>
                        <a:srgbClr val="000000"/>
                      </a:solidFill>
                    </a:defRPr>
                  </a:pPr>
                  <a:endParaRPr sz="900">
                    <a:latin typeface="Source Han Sans CN Regular" panose="020B0500000000000000" pitchFamily="34" charset="-128"/>
                    <a:ea typeface="Source Han Sans CN Regular" panose="020B0500000000000000" pitchFamily="34" charset="-128"/>
                  </a:endParaRPr>
                </a:p>
              </p:txBody>
            </p:sp>
          </p:grpSp>
        </p:grpSp>
        <p:grpSp>
          <p:nvGrpSpPr>
            <p:cNvPr id="68" name="组合 67"/>
            <p:cNvGrpSpPr/>
            <p:nvPr/>
          </p:nvGrpSpPr>
          <p:grpSpPr>
            <a:xfrm>
              <a:off x="1144510" y="2230054"/>
              <a:ext cx="4984750" cy="1131454"/>
              <a:chOff x="1379507" y="2230054"/>
              <a:chExt cx="4984750" cy="1131454"/>
            </a:xfrm>
          </p:grpSpPr>
          <p:pic>
            <p:nvPicPr>
              <p:cNvPr id="25" name="图片 24" descr="文本&#10;&#10;已自动生成说明"/>
              <p:cNvPicPr>
                <a:picLocks noChangeAspect="1"/>
              </p:cNvPicPr>
              <p:nvPr/>
            </p:nvPicPr>
            <p:blipFill rotWithShape="1">
              <a:blip r:embed="rId3"/>
              <a:srcRect r="83758" b="53085"/>
              <a:stretch>
                <a:fillRect/>
              </a:stretch>
            </p:blipFill>
            <p:spPr>
              <a:xfrm>
                <a:off x="1379507" y="2230054"/>
                <a:ext cx="809629" cy="1131454"/>
              </a:xfrm>
              <a:prstGeom prst="rect">
                <a:avLst/>
              </a:prstGeom>
            </p:spPr>
          </p:pic>
          <p:sp>
            <p:nvSpPr>
              <p:cNvPr id="67" name="矩形 66"/>
              <p:cNvSpPr/>
              <p:nvPr/>
            </p:nvSpPr>
            <p:spPr>
              <a:xfrm>
                <a:off x="2189136" y="2446886"/>
                <a:ext cx="4175121" cy="6141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latin typeface="Source Han Sans CN Regular" panose="020B0500000000000000" pitchFamily="34" charset="-128"/>
                  <a:ea typeface="Source Han Sans CN Regular" panose="020B0500000000000000" pitchFamily="34" charset="-128"/>
                </a:endParaRPr>
              </a:p>
            </p:txBody>
          </p:sp>
          <p:sp>
            <p:nvSpPr>
              <p:cNvPr id="60" name="矩形: 圆角 19"/>
              <p:cNvSpPr/>
              <p:nvPr/>
            </p:nvSpPr>
            <p:spPr>
              <a:xfrm>
                <a:off x="2257425" y="2573275"/>
                <a:ext cx="942975" cy="430275"/>
              </a:xfrm>
              <a:prstGeom prst="roundRect">
                <a:avLst/>
              </a:prstGeom>
              <a:noFill/>
              <a:ln>
                <a:solidFill>
                  <a:srgbClr val="E59F2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zh-CN" altLang="en-US" sz="14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sym typeface="+mn-ea"/>
                  </a:rPr>
                  <a:t>编译</a:t>
                </a:r>
                <a:endParaRPr lang="zh-CN" altLang="en-US" sz="14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endParaRPr>
              </a:p>
            </p:txBody>
          </p:sp>
          <p:cxnSp>
            <p:nvCxnSpPr>
              <p:cNvPr id="61" name="直接箭头连接符 42"/>
              <p:cNvCxnSpPr>
                <a:stCxn id="60" idx="3"/>
                <a:endCxn id="63" idx="1"/>
              </p:cNvCxnSpPr>
              <p:nvPr/>
            </p:nvCxnSpPr>
            <p:spPr>
              <a:xfrm>
                <a:off x="3200400" y="2788413"/>
                <a:ext cx="457192" cy="0"/>
              </a:xfrm>
              <a:prstGeom prst="straightConnector1">
                <a:avLst/>
              </a:prstGeom>
              <a:ln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矩形: 圆角 19"/>
              <p:cNvSpPr/>
              <p:nvPr/>
            </p:nvSpPr>
            <p:spPr>
              <a:xfrm>
                <a:off x="3657592" y="2573275"/>
                <a:ext cx="942975" cy="430275"/>
              </a:xfrm>
              <a:prstGeom prst="roundRect">
                <a:avLst/>
              </a:prstGeom>
              <a:noFill/>
              <a:ln>
                <a:solidFill>
                  <a:srgbClr val="E59F2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zh-CN" altLang="en-US" sz="14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sym typeface="+mn-ea"/>
                  </a:rPr>
                  <a:t>链接</a:t>
                </a:r>
                <a:endParaRPr lang="zh-CN" altLang="en-US" sz="14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endParaRPr>
              </a:p>
            </p:txBody>
          </p:sp>
          <p:cxnSp>
            <p:nvCxnSpPr>
              <p:cNvPr id="64" name="直接箭头连接符 42"/>
              <p:cNvCxnSpPr>
                <a:stCxn id="63" idx="3"/>
                <a:endCxn id="65" idx="1"/>
              </p:cNvCxnSpPr>
              <p:nvPr/>
            </p:nvCxnSpPr>
            <p:spPr>
              <a:xfrm>
                <a:off x="4600567" y="2788413"/>
                <a:ext cx="453357" cy="0"/>
              </a:xfrm>
              <a:prstGeom prst="straightConnector1">
                <a:avLst/>
              </a:prstGeom>
              <a:ln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矩形: 圆角 19"/>
              <p:cNvSpPr/>
              <p:nvPr/>
            </p:nvSpPr>
            <p:spPr>
              <a:xfrm>
                <a:off x="5053924" y="2573275"/>
                <a:ext cx="942975" cy="430275"/>
              </a:xfrm>
              <a:prstGeom prst="roundRect">
                <a:avLst/>
              </a:prstGeom>
              <a:noFill/>
              <a:ln>
                <a:solidFill>
                  <a:srgbClr val="E59F2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r>
                  <a:rPr lang="zh-CN" altLang="en-US" sz="14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sym typeface="+mn-ea"/>
                  </a:rPr>
                  <a:t>执行</a:t>
                </a:r>
                <a:endParaRPr lang="zh-CN" altLang="en-US" sz="140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367030" y="3509994"/>
            <a:ext cx="5647930" cy="1954004"/>
            <a:chOff x="481330" y="3040094"/>
            <a:chExt cx="5647930" cy="1954004"/>
          </a:xfrm>
        </p:grpSpPr>
        <p:grpSp>
          <p:nvGrpSpPr>
            <p:cNvPr id="77" name="组合 76"/>
            <p:cNvGrpSpPr/>
            <p:nvPr/>
          </p:nvGrpSpPr>
          <p:grpSpPr>
            <a:xfrm>
              <a:off x="1144510" y="3796938"/>
              <a:ext cx="4984750" cy="1197160"/>
              <a:chOff x="1379507" y="3796938"/>
              <a:chExt cx="4984750" cy="1197160"/>
            </a:xfrm>
          </p:grpSpPr>
          <p:pic>
            <p:nvPicPr>
              <p:cNvPr id="27" name="图片 26" descr="文本&#10;&#10;已自动生成说明"/>
              <p:cNvPicPr>
                <a:picLocks noChangeAspect="1"/>
              </p:cNvPicPr>
              <p:nvPr/>
            </p:nvPicPr>
            <p:blipFill rotWithShape="1">
              <a:blip r:embed="rId3"/>
              <a:srcRect t="50360" r="83758"/>
              <a:stretch>
                <a:fillRect/>
              </a:stretch>
            </p:blipFill>
            <p:spPr>
              <a:xfrm>
                <a:off x="1379507" y="3796938"/>
                <a:ext cx="809629" cy="1197160"/>
              </a:xfrm>
              <a:prstGeom prst="rect">
                <a:avLst/>
              </a:prstGeom>
            </p:spPr>
          </p:pic>
          <p:grpSp>
            <p:nvGrpSpPr>
              <p:cNvPr id="69" name="组合 68"/>
              <p:cNvGrpSpPr/>
              <p:nvPr/>
            </p:nvGrpSpPr>
            <p:grpSpPr>
              <a:xfrm>
                <a:off x="2189136" y="4014383"/>
                <a:ext cx="4175121" cy="614176"/>
                <a:chOff x="2189136" y="2446886"/>
                <a:chExt cx="4175121" cy="614176"/>
              </a:xfrm>
            </p:grpSpPr>
            <p:sp>
              <p:nvSpPr>
                <p:cNvPr id="71" name="矩形 70"/>
                <p:cNvSpPr/>
                <p:nvPr/>
              </p:nvSpPr>
              <p:spPr>
                <a:xfrm>
                  <a:off x="2189136" y="2446886"/>
                  <a:ext cx="4175121" cy="6141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>
                    <a:latin typeface="Source Han Sans CN Regular" panose="020B0500000000000000" pitchFamily="34" charset="-128"/>
                    <a:ea typeface="Source Han Sans CN Regular" panose="020B0500000000000000" pitchFamily="34" charset="-128"/>
                  </a:endParaRPr>
                </a:p>
              </p:txBody>
            </p:sp>
            <p:sp>
              <p:nvSpPr>
                <p:cNvPr id="72" name="矩形: 圆角 19"/>
                <p:cNvSpPr/>
                <p:nvPr/>
              </p:nvSpPr>
              <p:spPr>
                <a:xfrm>
                  <a:off x="2257425" y="2573275"/>
                  <a:ext cx="942975" cy="430275"/>
                </a:xfrm>
                <a:prstGeom prst="roundRect">
                  <a:avLst/>
                </a:prstGeom>
                <a:noFill/>
                <a:ln>
                  <a:solidFill>
                    <a:srgbClr val="E59F2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lstStyle/>
                <a:p>
                  <a:pPr lvl="0" algn="ctr">
                    <a:buClrTx/>
                    <a:buSzTx/>
                    <a:buFontTx/>
                  </a:pPr>
                  <a:r>
                    <a:rPr lang="zh-CN" altLang="en-US" sz="140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阿里巴巴普惠体 3.0 55 Regular" panose="00020600040101010101" charset="-122"/>
                      <a:ea typeface="阿里巴巴普惠体 3.0 55 Regular" panose="00020600040101010101" charset="-122"/>
                      <a:sym typeface="+mn-ea"/>
                    </a:rPr>
                    <a:t>解释</a:t>
                  </a:r>
                  <a:endParaRPr lang="zh-CN" altLang="en-US" sz="14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sym typeface="+mn-ea"/>
                  </a:endParaRPr>
                </a:p>
              </p:txBody>
            </p:sp>
            <p:cxnSp>
              <p:nvCxnSpPr>
                <p:cNvPr id="73" name="直接箭头连接符 42"/>
                <p:cNvCxnSpPr>
                  <a:stCxn id="72" idx="3"/>
                  <a:endCxn id="74" idx="1"/>
                </p:cNvCxnSpPr>
                <p:nvPr/>
              </p:nvCxnSpPr>
              <p:spPr>
                <a:xfrm>
                  <a:off x="3200400" y="2788413"/>
                  <a:ext cx="457192" cy="0"/>
                </a:xfrm>
                <a:prstGeom prst="straightConnector1">
                  <a:avLst/>
                </a:prstGeom>
                <a:ln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4" name="矩形: 圆角 19"/>
                <p:cNvSpPr/>
                <p:nvPr/>
              </p:nvSpPr>
              <p:spPr>
                <a:xfrm>
                  <a:off x="3657592" y="2573275"/>
                  <a:ext cx="942975" cy="430275"/>
                </a:xfrm>
                <a:prstGeom prst="roundRect">
                  <a:avLst/>
                </a:prstGeom>
                <a:noFill/>
                <a:ln>
                  <a:solidFill>
                    <a:srgbClr val="E59F2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lstStyle/>
                <a:p>
                  <a:pPr lvl="0" algn="ctr">
                    <a:buClrTx/>
                    <a:buSzTx/>
                    <a:buFontTx/>
                  </a:pPr>
                  <a:r>
                    <a:rPr lang="zh-CN" altLang="en-US" sz="140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阿里巴巴普惠体 3.0 55 Regular" panose="00020600040101010101" charset="-122"/>
                      <a:ea typeface="阿里巴巴普惠体 3.0 55 Regular" panose="00020600040101010101" charset="-122"/>
                      <a:sym typeface="+mn-ea"/>
                    </a:rPr>
                    <a:t>执行</a:t>
                  </a:r>
                  <a:endParaRPr lang="zh-CN" altLang="en-US" sz="140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sym typeface="+mn-ea"/>
                  </a:endParaRPr>
                </a:p>
              </p:txBody>
            </p:sp>
          </p:grpSp>
        </p:grpSp>
        <p:sp>
          <p:nvSpPr>
            <p:cNvPr id="28" name="TextBox 1"/>
            <p:cNvSpPr txBox="1"/>
            <p:nvPr/>
          </p:nvSpPr>
          <p:spPr>
            <a:xfrm>
              <a:off x="481330" y="3040094"/>
              <a:ext cx="4743813" cy="814358"/>
            </a:xfrm>
            <a:prstGeom prst="rect">
              <a:avLst/>
            </a:prstGeom>
            <a:noFill/>
          </p:spPr>
          <p:txBody>
            <a:bodyPr rot="0" spcFirstLastPara="0" vert="horz" wrap="square" lIns="60960" tIns="30480" rIns="60960" bIns="30480" numCol="1" spcCol="0" rtlCol="0" fromWordArt="0" anchor="t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sz="1400" dirty="0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</a:endParaRPr>
            </a:p>
            <a:p>
              <a:pPr marL="838200" lvl="1" indent="-3810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400" dirty="0" err="1">
                  <a:solidFill>
                    <a:srgbClr val="172B4D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Noto Sans S Chinese Regular" panose="020B0500000000000000" charset="-122"/>
                </a:rPr>
                <a:t>DLANG</a:t>
              </a:r>
              <a:r>
                <a:rPr lang="zh-CN" sz="1400" dirty="0">
                  <a:solidFill>
                    <a:srgbClr val="172B4D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Noto Sans S Chinese Regular" panose="020B0500000000000000" charset="-122"/>
                </a:rPr>
                <a:t>：编译（解析），执行</a:t>
              </a:r>
              <a:endParaRPr lang="zh-CN" altLang="en-US" sz="1400" dirty="0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</a:endParaRPr>
            </a:p>
            <a:p>
              <a:pPr lvl="1">
                <a:lnSpc>
                  <a:spcPct val="150000"/>
                </a:lnSpc>
              </a:pPr>
              <a:endParaRPr lang="zh-CN" altLang="en-US" sz="1400" dirty="0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Noto Sans S Chinese Regular" panose="020B0500000000000000" charset="-122"/>
              </a:endParaRPr>
            </a:p>
          </p:txBody>
        </p:sp>
      </p:grpSp>
      <p:graphicFrame>
        <p:nvGraphicFramePr>
          <p:cNvPr id="40" name="表格 39"/>
          <p:cNvGraphicFramePr/>
          <p:nvPr>
            <p:custDataLst>
              <p:tags r:id="rId4"/>
            </p:custDataLst>
          </p:nvPr>
        </p:nvGraphicFramePr>
        <p:xfrm>
          <a:off x="6129020" y="1869440"/>
          <a:ext cx="5163820" cy="3260725"/>
        </p:xfrm>
        <a:graphic>
          <a:graphicData uri="http://schemas.openxmlformats.org/drawingml/2006/table">
            <a:tbl>
              <a:tblPr firstRow="1">
                <a:tableStyleId>{3FB55C41-A2F1-4E72-880E-C2340B662F4C}</a:tableStyleId>
              </a:tblPr>
              <a:tblGrid>
                <a:gridCol w="1290955"/>
                <a:gridCol w="1290955"/>
                <a:gridCol w="1290955"/>
                <a:gridCol w="1290955"/>
              </a:tblGrid>
              <a:tr h="66992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特性</a:t>
                      </a:r>
                      <a:endParaRPr lang="zh-CN" altLang="en-US" sz="1400">
                        <a:solidFill>
                          <a:schemeClr val="tx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传统脚本语言</a:t>
                      </a:r>
                      <a:endParaRPr lang="zh-CN" altLang="en-US" sz="1400">
                        <a:solidFill>
                          <a:schemeClr val="tx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  <a:p>
                      <a:pPr algn="ctr"/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（如 </a:t>
                      </a:r>
                      <a:r>
                        <a:rPr lang="en-US" altLang="zh-CN" sz="1400">
                          <a:solidFill>
                            <a:schemeClr val="tx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Python</a:t>
                      </a: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）</a:t>
                      </a:r>
                      <a:endParaRPr lang="zh-CN" altLang="en-US" sz="1400">
                        <a:solidFill>
                          <a:schemeClr val="tx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>
                          <a:solidFill>
                            <a:schemeClr val="tx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DolphinDB</a:t>
                      </a:r>
                      <a:endParaRPr lang="en-US" altLang="zh-CN" sz="1400">
                        <a:solidFill>
                          <a:schemeClr val="tx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编译型语言</a:t>
                      </a:r>
                      <a:endParaRPr lang="zh-CN" altLang="en-US" sz="1400">
                        <a:solidFill>
                          <a:schemeClr val="tx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  <a:p>
                      <a:pPr algn="ctr"/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（如 </a:t>
                      </a:r>
                      <a:r>
                        <a:rPr lang="en-US" altLang="zh-CN" sz="1400">
                          <a:solidFill>
                            <a:schemeClr val="tx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C++</a:t>
                      </a:r>
                      <a:r>
                        <a:rPr lang="zh-CN" altLang="en-US" sz="1400">
                          <a:solidFill>
                            <a:schemeClr val="tx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）</a:t>
                      </a:r>
                      <a:endParaRPr lang="zh-CN" altLang="en-US" sz="1400">
                        <a:solidFill>
                          <a:schemeClr val="tx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81470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错误检查时机</a:t>
                      </a:r>
                      <a:endParaRPr lang="zh-CN" altLang="en-US" sz="1400" b="1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altLang="en-US" sz="12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逐行执行</a:t>
                      </a:r>
                      <a:endParaRPr lang="zh-CN" altLang="en-US" sz="12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  <a:p>
                      <a:pPr algn="just"/>
                      <a:r>
                        <a:rPr lang="zh-CN" altLang="en-US" sz="12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遇到错误才报错</a:t>
                      </a:r>
                      <a:endParaRPr lang="zh-CN" altLang="en-US" sz="12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1755" marR="7175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altLang="en-US" sz="12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解析阶段统一检查语法和参数错误</a:t>
                      </a:r>
                      <a:endParaRPr lang="zh-CN" altLang="en-US" sz="12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1755" marR="7175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altLang="en-US" sz="12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编译阶段检查错误</a:t>
                      </a:r>
                      <a:endParaRPr lang="zh-CN" altLang="en-US" sz="12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1755" marR="71755" marT="0" marB="0" anchor="ctr"/>
                </a:tc>
              </a:tr>
              <a:tr h="81470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变量访问方式</a:t>
                      </a:r>
                      <a:endParaRPr lang="zh-CN" altLang="en-US" sz="1400" b="1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altLang="en-US" sz="12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通过变量名在字典中动态查找（较慢）</a:t>
                      </a:r>
                      <a:endParaRPr lang="zh-CN" altLang="en-US" sz="12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1755" marR="7175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altLang="en-US" sz="12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通过预分配的编号直接访问（极快）</a:t>
                      </a:r>
                      <a:endParaRPr lang="zh-CN" altLang="en-US" sz="12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1755" marR="7175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altLang="en-US" sz="12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编译时确定内存地址（极快）</a:t>
                      </a:r>
                      <a:endParaRPr lang="zh-CN" altLang="en-US" sz="12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1755" marR="71755" marT="0" marB="0" anchor="ctr"/>
                </a:tc>
              </a:tr>
              <a:tr h="96139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执行灵活性</a:t>
                      </a:r>
                      <a:endParaRPr lang="zh-CN" altLang="en-US" sz="1400" b="1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altLang="en-US" sz="12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高（适合动态修改代码）</a:t>
                      </a:r>
                      <a:endParaRPr lang="zh-CN" altLang="en-US" sz="12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1755" marR="7175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altLang="en-US" sz="12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较高（保留脚本灵活性，但预分析优化）</a:t>
                      </a:r>
                      <a:endParaRPr lang="zh-CN" altLang="en-US" sz="12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1755" marR="71755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altLang="en-US" sz="12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低（需重新编译）</a:t>
                      </a:r>
                      <a:endParaRPr lang="zh-CN" altLang="en-US" sz="12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1755" marR="71755" marT="0" marB="0" anchor="ctr"/>
                </a:tc>
              </a:tr>
            </a:tbl>
          </a:graphicData>
        </a:graphic>
      </p:graphicFrame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1100912" y="894414"/>
            <a:ext cx="9706917" cy="614680"/>
          </a:xfrm>
          <a:prstGeom prst="rect">
            <a:avLst/>
          </a:prstGeom>
          <a:noFill/>
        </p:spPr>
        <p:txBody>
          <a:bodyPr rot="0" spcFirstLastPara="0" vert="horz" wrap="square" lIns="60960" tIns="30480" rIns="60960" bIns="30480" numCol="1" spcCol="0" rtlCol="0" fromWordArt="0" anchor="t" anchorCtr="0" forceAA="0" compatLnSpc="1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</a:t>
            </a:r>
            <a:r>
              <a:rPr lang="en-US" altLang="ja-JP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</a:t>
            </a:r>
            <a:r>
              <a:rPr lang="ja-JP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脚本是一个多范式编程语言，支持命令式、向量</a:t>
            </a:r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化</a:t>
            </a:r>
            <a:r>
              <a:rPr lang="ja-JP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、函数式和</a:t>
            </a:r>
            <a:r>
              <a:rPr lang="en-US" altLang="ja-JP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</a:t>
            </a:r>
            <a:r>
              <a:rPr lang="ja-JP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范式编程。</a:t>
            </a:r>
            <a:endParaRPr 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l" rtl="0"/>
            <a:r>
              <a:rPr 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​</a:t>
            </a:r>
            <a:endParaRPr lang="zh-CN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10254" y="889361"/>
            <a:ext cx="303039" cy="306768"/>
            <a:chOff x="3358738" y="4352095"/>
            <a:chExt cx="303039" cy="306768"/>
          </a:xfrm>
        </p:grpSpPr>
        <p:sp>
          <p:nvSpPr>
            <p:cNvPr id="4" name="椭圆 3"/>
            <p:cNvSpPr/>
            <p:nvPr/>
          </p:nvSpPr>
          <p:spPr>
            <a:xfrm>
              <a:off x="3358738" y="4352095"/>
              <a:ext cx="303039" cy="306768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431355" y="4452733"/>
              <a:ext cx="153646" cy="153646"/>
              <a:chOff x="5314898" y="1638449"/>
              <a:chExt cx="152221" cy="152221"/>
            </a:xfrm>
            <a:solidFill>
              <a:schemeClr val="bg2"/>
            </a:solidFill>
          </p:grpSpPr>
          <p:sp>
            <p:nvSpPr>
              <p:cNvPr id="8" name="Shape"/>
              <p:cNvSpPr/>
              <p:nvPr/>
            </p:nvSpPr>
            <p:spPr>
              <a:xfrm>
                <a:off x="5410148" y="1657499"/>
                <a:ext cx="37921" cy="379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49" y="7132"/>
                    </a:moveTo>
                    <a:cubicBezTo>
                      <a:pt x="8804" y="7132"/>
                      <a:pt x="7064" y="8864"/>
                      <a:pt x="7064" y="10800"/>
                    </a:cubicBezTo>
                    <a:cubicBezTo>
                      <a:pt x="7064" y="12736"/>
                      <a:pt x="8804" y="14468"/>
                      <a:pt x="10749" y="14468"/>
                    </a:cubicBezTo>
                    <a:cubicBezTo>
                      <a:pt x="12694" y="14468"/>
                      <a:pt x="14434" y="12736"/>
                      <a:pt x="14434" y="10800"/>
                    </a:cubicBezTo>
                    <a:cubicBezTo>
                      <a:pt x="14434" y="8864"/>
                      <a:pt x="12694" y="7132"/>
                      <a:pt x="10749" y="7132"/>
                    </a:cubicBezTo>
                    <a:close/>
                    <a:moveTo>
                      <a:pt x="10749" y="21600"/>
                    </a:moveTo>
                    <a:cubicBezTo>
                      <a:pt x="4709" y="21600"/>
                      <a:pt x="0" y="16608"/>
                      <a:pt x="0" y="10800"/>
                    </a:cubicBezTo>
                    <a:cubicBezTo>
                      <a:pt x="0" y="4687"/>
                      <a:pt x="4709" y="0"/>
                      <a:pt x="10749" y="0"/>
                    </a:cubicBezTo>
                    <a:cubicBezTo>
                      <a:pt x="16891" y="0"/>
                      <a:pt x="21600" y="4687"/>
                      <a:pt x="21600" y="10800"/>
                    </a:cubicBezTo>
                    <a:cubicBezTo>
                      <a:pt x="21600" y="16608"/>
                      <a:pt x="16891" y="21600"/>
                      <a:pt x="10749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22860" rIns="22860" anchor="ctr"/>
              <a:lstStyle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sz="9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9" name="Shape"/>
              <p:cNvSpPr/>
              <p:nvPr/>
            </p:nvSpPr>
            <p:spPr>
              <a:xfrm>
                <a:off x="5314898" y="1638449"/>
                <a:ext cx="152221" cy="1522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598" y="1785"/>
                    </a:moveTo>
                    <a:cubicBezTo>
                      <a:pt x="12368" y="1785"/>
                      <a:pt x="11884" y="1989"/>
                      <a:pt x="11731" y="2168"/>
                    </a:cubicBezTo>
                    <a:lnTo>
                      <a:pt x="1785" y="11705"/>
                    </a:lnTo>
                    <a:lnTo>
                      <a:pt x="9895" y="19815"/>
                    </a:lnTo>
                    <a:lnTo>
                      <a:pt x="19432" y="9869"/>
                    </a:lnTo>
                    <a:cubicBezTo>
                      <a:pt x="19611" y="9716"/>
                      <a:pt x="19815" y="9232"/>
                      <a:pt x="19815" y="9002"/>
                    </a:cubicBezTo>
                    <a:lnTo>
                      <a:pt x="19815" y="1785"/>
                    </a:lnTo>
                    <a:lnTo>
                      <a:pt x="12598" y="1785"/>
                    </a:lnTo>
                    <a:close/>
                    <a:moveTo>
                      <a:pt x="9895" y="21600"/>
                    </a:moveTo>
                    <a:cubicBezTo>
                      <a:pt x="9410" y="21600"/>
                      <a:pt x="8977" y="21370"/>
                      <a:pt x="8645" y="21064"/>
                    </a:cubicBezTo>
                    <a:lnTo>
                      <a:pt x="561" y="12955"/>
                    </a:lnTo>
                    <a:cubicBezTo>
                      <a:pt x="179" y="12623"/>
                      <a:pt x="0" y="12190"/>
                      <a:pt x="0" y="11705"/>
                    </a:cubicBezTo>
                    <a:cubicBezTo>
                      <a:pt x="0" y="11221"/>
                      <a:pt x="179" y="10736"/>
                      <a:pt x="561" y="10430"/>
                    </a:cubicBezTo>
                    <a:lnTo>
                      <a:pt x="10430" y="867"/>
                    </a:lnTo>
                    <a:cubicBezTo>
                      <a:pt x="10966" y="383"/>
                      <a:pt x="11884" y="0"/>
                      <a:pt x="12598" y="0"/>
                    </a:cubicBezTo>
                    <a:lnTo>
                      <a:pt x="19815" y="0"/>
                    </a:lnTo>
                    <a:cubicBezTo>
                      <a:pt x="20784" y="0"/>
                      <a:pt x="21600" y="816"/>
                      <a:pt x="21600" y="1785"/>
                    </a:cubicBezTo>
                    <a:lnTo>
                      <a:pt x="21600" y="9002"/>
                    </a:lnTo>
                    <a:cubicBezTo>
                      <a:pt x="21600" y="9716"/>
                      <a:pt x="21217" y="10634"/>
                      <a:pt x="20682" y="11170"/>
                    </a:cubicBezTo>
                    <a:lnTo>
                      <a:pt x="11195" y="21064"/>
                    </a:lnTo>
                    <a:cubicBezTo>
                      <a:pt x="10864" y="21370"/>
                      <a:pt x="10379" y="21600"/>
                      <a:pt x="9895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22860" rIns="22860" anchor="ctr"/>
              <a:lstStyle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sz="9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1471102" y="3165347"/>
            <a:ext cx="6221169" cy="645160"/>
            <a:chOff x="1471102" y="3041522"/>
            <a:chExt cx="6221169" cy="645160"/>
          </a:xfrm>
        </p:grpSpPr>
        <p:sp>
          <p:nvSpPr>
            <p:cNvPr id="23" name="文本框 22"/>
            <p:cNvSpPr txBox="1"/>
            <p:nvPr/>
          </p:nvSpPr>
          <p:spPr>
            <a:xfrm>
              <a:off x="3161586" y="3041522"/>
              <a:ext cx="4530685" cy="6451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pc="300" dirty="0">
                  <a:solidFill>
                    <a:srgbClr val="172B4D"/>
                  </a:solidFill>
                  <a:effectLst/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纯函数</a:t>
              </a:r>
              <a:r>
                <a:rPr lang="zh-CN" altLang="en-US" spc="300" dirty="0">
                  <a:solidFill>
                    <a:srgbClr val="172B4D"/>
                  </a:solidFill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、</a:t>
              </a:r>
              <a:r>
                <a:rPr lang="zh-CN" altLang="en-US" spc="300" dirty="0">
                  <a:solidFill>
                    <a:srgbClr val="172B4D"/>
                  </a:solidFill>
                  <a:effectLst/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避免状态改变和可变数据、内置函数性能优化</a:t>
              </a:r>
              <a:endParaRPr lang="zh-CN" altLang="en-US" spc="300" dirty="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471102" y="3045891"/>
              <a:ext cx="1372714" cy="636422"/>
            </a:xfrm>
            <a:prstGeom prst="rect">
              <a:avLst/>
            </a:prstGeom>
            <a:noFill/>
            <a:ln w="38100">
              <a:solidFill>
                <a:srgbClr val="61A1FC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square" lIns="0" tIns="0" rIns="0" bIns="108000" rtlCol="0">
              <a:no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algn="ctr" defTabSz="914400">
                <a:lnSpc>
                  <a:spcPct val="180000"/>
                </a:lnSpc>
                <a:buClr>
                  <a:srgbClr val="0D1D6F"/>
                </a:buClr>
                <a:buSzPct val="200000"/>
                <a:defRPr/>
              </a:pPr>
              <a:r>
                <a:rPr lang="zh-CN" altLang="en-US" spc="300" dirty="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函数式</a:t>
              </a:r>
              <a:endParaRPr lang="zh-CN" altLang="en-US" spc="300" dirty="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471102" y="1916746"/>
            <a:ext cx="4545098" cy="1253007"/>
            <a:chOff x="1471102" y="1792921"/>
            <a:chExt cx="4545098" cy="1253007"/>
          </a:xfrm>
        </p:grpSpPr>
        <p:sp>
          <p:nvSpPr>
            <p:cNvPr id="15" name="文本框 14"/>
            <p:cNvSpPr txBox="1"/>
            <p:nvPr/>
          </p:nvSpPr>
          <p:spPr>
            <a:xfrm>
              <a:off x="3161587" y="1926982"/>
              <a:ext cx="2854613" cy="3683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rgbClr val="172B4D"/>
                  </a:solidFill>
                  <a:effectLst/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指令详细、顺序执行</a:t>
              </a:r>
              <a:endParaRPr lang="zh-CN" altLang="en-US" dirty="0">
                <a:solidFill>
                  <a:srgbClr val="172B4D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471102" y="1792921"/>
              <a:ext cx="1372714" cy="636422"/>
            </a:xfrm>
            <a:prstGeom prst="rect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square" lIns="0" tIns="0" rIns="0" bIns="108000" rtlCol="0">
              <a:no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algn="ctr" defTabSz="914400">
                <a:lnSpc>
                  <a:spcPct val="180000"/>
                </a:lnSpc>
                <a:buClr>
                  <a:srgbClr val="0D1D6F"/>
                </a:buClr>
                <a:buSzPct val="200000"/>
                <a:defRPr/>
              </a:pPr>
              <a:r>
                <a:rPr lang="zh-CN" altLang="en-US" dirty="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命令式</a:t>
              </a:r>
              <a:endPara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cxnSp>
          <p:nvCxnSpPr>
            <p:cNvPr id="21" name="直线箭头连接符 20"/>
            <p:cNvCxnSpPr>
              <a:stCxn id="11" idx="2"/>
              <a:endCxn id="17" idx="0"/>
            </p:cNvCxnSpPr>
            <p:nvPr/>
          </p:nvCxnSpPr>
          <p:spPr>
            <a:xfrm>
              <a:off x="2157459" y="2428708"/>
              <a:ext cx="0" cy="6172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1471102" y="3806253"/>
            <a:ext cx="6221169" cy="1244117"/>
            <a:chOff x="1471102" y="3682428"/>
            <a:chExt cx="6221169" cy="1244117"/>
          </a:xfrm>
        </p:grpSpPr>
        <p:sp>
          <p:nvSpPr>
            <p:cNvPr id="18" name="文本框 17"/>
            <p:cNvSpPr txBox="1"/>
            <p:nvPr/>
          </p:nvSpPr>
          <p:spPr>
            <a:xfrm>
              <a:off x="3161586" y="4424184"/>
              <a:ext cx="4530685" cy="3683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pc="300" dirty="0">
                  <a:solidFill>
                    <a:srgbClr val="172B4D"/>
                  </a:solidFill>
                  <a:effectLst/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指令级并行、对整个数据集进行操作</a:t>
              </a:r>
              <a:endParaRPr lang="zh-CN" altLang="en-US" spc="300" dirty="0">
                <a:solidFill>
                  <a:srgbClr val="172B4D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471102" y="4290123"/>
              <a:ext cx="1372714" cy="636422"/>
            </a:xfrm>
            <a:prstGeom prst="rect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square" lIns="0" tIns="0" rIns="0" bIns="108000" rtlCol="0">
              <a:no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algn="ctr" defTabSz="914400">
                <a:lnSpc>
                  <a:spcPct val="170000"/>
                </a:lnSpc>
                <a:buClr>
                  <a:srgbClr val="0D1D6F"/>
                </a:buClr>
                <a:buSzPct val="200000"/>
                <a:defRPr/>
              </a:pPr>
              <a:r>
                <a:rPr lang="zh-CN" altLang="en-US" spc="300" dirty="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向量化</a:t>
              </a:r>
              <a:endParaRPr lang="zh-CN" altLang="en-US" spc="300" dirty="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cxnSp>
          <p:nvCxnSpPr>
            <p:cNvPr id="28" name="直线箭头连接符 27"/>
            <p:cNvCxnSpPr>
              <a:stCxn id="19" idx="0"/>
              <a:endCxn id="17" idx="2"/>
            </p:cNvCxnSpPr>
            <p:nvPr/>
          </p:nvCxnSpPr>
          <p:spPr>
            <a:xfrm flipV="1">
              <a:off x="2157459" y="3682428"/>
              <a:ext cx="0" cy="60769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7969064" y="2947217"/>
            <a:ext cx="2332151" cy="1285534"/>
            <a:chOff x="7969064" y="2823392"/>
            <a:chExt cx="2332151" cy="1285534"/>
          </a:xfrm>
        </p:grpSpPr>
        <p:sp>
          <p:nvSpPr>
            <p:cNvPr id="14" name="文本框 13"/>
            <p:cNvSpPr txBox="1"/>
            <p:nvPr/>
          </p:nvSpPr>
          <p:spPr>
            <a:xfrm>
              <a:off x="8010041" y="2823392"/>
              <a:ext cx="605155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应</a:t>
              </a:r>
              <a:r>
                <a:rPr lang="en-US" altLang="zh-CN" sz="1400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zh-CN" altLang="en-US" sz="1400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用</a:t>
              </a:r>
              <a:endPara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656565" y="3740626"/>
              <a:ext cx="1644650" cy="3683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rgbClr val="172B4D"/>
                  </a:solidFill>
                  <a:effectLst/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兼容标准 </a:t>
              </a:r>
              <a:r>
                <a:rPr lang="en-US" altLang="zh-CN" dirty="0">
                  <a:solidFill>
                    <a:srgbClr val="172B4D"/>
                  </a:solidFill>
                  <a:effectLst/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SQL</a:t>
              </a:r>
              <a:endPara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8792533" y="2896963"/>
              <a:ext cx="1372714" cy="636422"/>
            </a:xfrm>
            <a:prstGeom prst="rect">
              <a:avLst/>
            </a:prstGeom>
            <a:noFill/>
            <a:ln w="38100">
              <a:solidFill>
                <a:srgbClr val="E59F2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square" lIns="0" tIns="0" rIns="0" bIns="108000" rtlCol="0">
              <a:no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algn="ctr" defTabSz="914400">
                <a:lnSpc>
                  <a:spcPct val="180000"/>
                </a:lnSpc>
                <a:buClr>
                  <a:srgbClr val="0D1D6F"/>
                </a:buClr>
                <a:buSzPct val="200000"/>
                <a:defRPr/>
              </a:pPr>
              <a:r>
                <a:rPr lang="en-US" altLang="zh-CN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SQL</a:t>
              </a:r>
              <a:r>
                <a:rPr lang="zh-CN" altLang="en-US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范式</a:t>
              </a:r>
              <a:endParaRPr lang="en-US" altLang="zh-CN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cxnSp>
          <p:nvCxnSpPr>
            <p:cNvPr id="41" name="直线箭头连接符 40"/>
            <p:cNvCxnSpPr>
              <a:endCxn id="40" idx="1"/>
            </p:cNvCxnSpPr>
            <p:nvPr/>
          </p:nvCxnSpPr>
          <p:spPr>
            <a:xfrm>
              <a:off x="7969064" y="3215174"/>
              <a:ext cx="82346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96315" y="213995"/>
            <a:ext cx="28829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" panose="00020600040101010101" charset="-122"/>
              </a:rPr>
              <a:t>多范式编程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" panose="00020600040101010101" charset="-122"/>
            </a:endParaRPr>
          </a:p>
        </p:txBody>
      </p:sp>
      <p:pic>
        <p:nvPicPr>
          <p:cNvPr id="22" name="图片 2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27" name="椭圆 26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0754" y="1121077"/>
            <a:ext cx="10051893" cy="506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1">
              <a:lnSpc>
                <a:spcPct val="150000"/>
              </a:lnSpc>
            </a:pPr>
            <a:r>
              <a:rPr lang="zh-CN" altLang="en-US" dirty="0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以求</a:t>
            </a:r>
            <a:r>
              <a:rPr lang="en-US" altLang="zh-CN" dirty="0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dirty="0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t = table(`A`B`C as id, 1 2 3 as value) </a:t>
            </a:r>
            <a:r>
              <a:rPr lang="zh-CN" dirty="0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表的每一列</a:t>
            </a:r>
            <a:r>
              <a:rPr lang="en-US" altLang="zh-CN" dirty="0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reverse</a:t>
            </a:r>
            <a:r>
              <a:rPr lang="zh-CN" altLang="en-US" dirty="0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 </a:t>
            </a:r>
            <a:r>
              <a:rPr lang="zh-CN" dirty="0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为例：</a:t>
            </a:r>
            <a:endParaRPr lang="zh-CN" altLang="en-US" dirty="0">
              <a:solidFill>
                <a:srgbClr val="172B4D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3038566" y="1953175"/>
          <a:ext cx="244420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2103"/>
                <a:gridCol w="122210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id</a:t>
                      </a:r>
                      <a:endParaRPr lang="en-US" altLang="zh-CN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value</a:t>
                      </a:r>
                      <a:endParaRPr lang="en-US" altLang="zh-CN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A</a:t>
                      </a:r>
                      <a:endParaRPr lang="en-US" altLang="zh-CN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</a:t>
                      </a:r>
                      <a:endParaRPr lang="en-US" altLang="zh-CN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</a:t>
                      </a:r>
                      <a:endParaRPr lang="en-US" altLang="zh-CN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</a:t>
                      </a:r>
                      <a:endParaRPr lang="en-US" altLang="zh-CN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C</a:t>
                      </a:r>
                      <a:endParaRPr lang="en-US" altLang="zh-CN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</a:t>
                      </a:r>
                      <a:endParaRPr lang="en-US" altLang="zh-CN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表格 17"/>
          <p:cNvGraphicFramePr>
            <a:graphicFrameLocks noGrp="1"/>
          </p:cNvGraphicFramePr>
          <p:nvPr/>
        </p:nvGraphicFramePr>
        <p:xfrm>
          <a:off x="6648269" y="1964067"/>
          <a:ext cx="244420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2103"/>
                <a:gridCol w="122210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id</a:t>
                      </a:r>
                      <a:endParaRPr lang="en-US" altLang="zh-CN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value</a:t>
                      </a:r>
                      <a:endParaRPr lang="en-US" altLang="zh-CN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C</a:t>
                      </a:r>
                      <a:endParaRPr lang="en-US" altLang="zh-CN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</a:t>
                      </a:r>
                      <a:endParaRPr lang="en-US" altLang="zh-CN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</a:t>
                      </a:r>
                      <a:endParaRPr lang="en-US" altLang="zh-CN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</a:t>
                      </a:r>
                      <a:endParaRPr lang="en-US" altLang="zh-CN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A</a:t>
                      </a:r>
                      <a:endParaRPr lang="en-US" altLang="zh-CN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</a:t>
                      </a:r>
                      <a:endParaRPr lang="en-US" altLang="zh-CN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</a:tbl>
          </a:graphicData>
        </a:graphic>
      </p:graphicFrame>
      <p:cxnSp>
        <p:nvCxnSpPr>
          <p:cNvPr id="21" name="直接箭头连接符 20"/>
          <p:cNvCxnSpPr/>
          <p:nvPr/>
        </p:nvCxnSpPr>
        <p:spPr>
          <a:xfrm>
            <a:off x="5700486" y="2540181"/>
            <a:ext cx="7573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585034" y="1221058"/>
            <a:ext cx="303039" cy="306768"/>
            <a:chOff x="3358738" y="4352095"/>
            <a:chExt cx="303039" cy="306768"/>
          </a:xfrm>
        </p:grpSpPr>
        <p:sp>
          <p:nvSpPr>
            <p:cNvPr id="4" name="椭圆 3"/>
            <p:cNvSpPr/>
            <p:nvPr/>
          </p:nvSpPr>
          <p:spPr>
            <a:xfrm>
              <a:off x="3358738" y="4352095"/>
              <a:ext cx="303039" cy="306768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431355" y="4452733"/>
              <a:ext cx="153646" cy="153646"/>
              <a:chOff x="5314898" y="1638449"/>
              <a:chExt cx="152221" cy="152221"/>
            </a:xfrm>
            <a:solidFill>
              <a:schemeClr val="bg2"/>
            </a:solidFill>
          </p:grpSpPr>
          <p:sp>
            <p:nvSpPr>
              <p:cNvPr id="6" name="Shape"/>
              <p:cNvSpPr/>
              <p:nvPr/>
            </p:nvSpPr>
            <p:spPr>
              <a:xfrm>
                <a:off x="5410148" y="1657499"/>
                <a:ext cx="37921" cy="379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49" y="7132"/>
                    </a:moveTo>
                    <a:cubicBezTo>
                      <a:pt x="8804" y="7132"/>
                      <a:pt x="7064" y="8864"/>
                      <a:pt x="7064" y="10800"/>
                    </a:cubicBezTo>
                    <a:cubicBezTo>
                      <a:pt x="7064" y="12736"/>
                      <a:pt x="8804" y="14468"/>
                      <a:pt x="10749" y="14468"/>
                    </a:cubicBezTo>
                    <a:cubicBezTo>
                      <a:pt x="12694" y="14468"/>
                      <a:pt x="14434" y="12736"/>
                      <a:pt x="14434" y="10800"/>
                    </a:cubicBezTo>
                    <a:cubicBezTo>
                      <a:pt x="14434" y="8864"/>
                      <a:pt x="12694" y="7132"/>
                      <a:pt x="10749" y="7132"/>
                    </a:cubicBezTo>
                    <a:close/>
                    <a:moveTo>
                      <a:pt x="10749" y="21600"/>
                    </a:moveTo>
                    <a:cubicBezTo>
                      <a:pt x="4709" y="21600"/>
                      <a:pt x="0" y="16608"/>
                      <a:pt x="0" y="10800"/>
                    </a:cubicBezTo>
                    <a:cubicBezTo>
                      <a:pt x="0" y="4687"/>
                      <a:pt x="4709" y="0"/>
                      <a:pt x="10749" y="0"/>
                    </a:cubicBezTo>
                    <a:cubicBezTo>
                      <a:pt x="16891" y="0"/>
                      <a:pt x="21600" y="4687"/>
                      <a:pt x="21600" y="10800"/>
                    </a:cubicBezTo>
                    <a:cubicBezTo>
                      <a:pt x="21600" y="16608"/>
                      <a:pt x="16891" y="21600"/>
                      <a:pt x="10749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22860" rIns="22860" anchor="ctr"/>
              <a:lstStyle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sz="9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12" name="Shape"/>
              <p:cNvSpPr/>
              <p:nvPr/>
            </p:nvSpPr>
            <p:spPr>
              <a:xfrm>
                <a:off x="5314898" y="1638449"/>
                <a:ext cx="152221" cy="1522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598" y="1785"/>
                    </a:moveTo>
                    <a:cubicBezTo>
                      <a:pt x="12368" y="1785"/>
                      <a:pt x="11884" y="1989"/>
                      <a:pt x="11731" y="2168"/>
                    </a:cubicBezTo>
                    <a:lnTo>
                      <a:pt x="1785" y="11705"/>
                    </a:lnTo>
                    <a:lnTo>
                      <a:pt x="9895" y="19815"/>
                    </a:lnTo>
                    <a:lnTo>
                      <a:pt x="19432" y="9869"/>
                    </a:lnTo>
                    <a:cubicBezTo>
                      <a:pt x="19611" y="9716"/>
                      <a:pt x="19815" y="9232"/>
                      <a:pt x="19815" y="9002"/>
                    </a:cubicBezTo>
                    <a:lnTo>
                      <a:pt x="19815" y="1785"/>
                    </a:lnTo>
                    <a:lnTo>
                      <a:pt x="12598" y="1785"/>
                    </a:lnTo>
                    <a:close/>
                    <a:moveTo>
                      <a:pt x="9895" y="21600"/>
                    </a:moveTo>
                    <a:cubicBezTo>
                      <a:pt x="9410" y="21600"/>
                      <a:pt x="8977" y="21370"/>
                      <a:pt x="8645" y="21064"/>
                    </a:cubicBezTo>
                    <a:lnTo>
                      <a:pt x="561" y="12955"/>
                    </a:lnTo>
                    <a:cubicBezTo>
                      <a:pt x="179" y="12623"/>
                      <a:pt x="0" y="12190"/>
                      <a:pt x="0" y="11705"/>
                    </a:cubicBezTo>
                    <a:cubicBezTo>
                      <a:pt x="0" y="11221"/>
                      <a:pt x="179" y="10736"/>
                      <a:pt x="561" y="10430"/>
                    </a:cubicBezTo>
                    <a:lnTo>
                      <a:pt x="10430" y="867"/>
                    </a:lnTo>
                    <a:cubicBezTo>
                      <a:pt x="10966" y="383"/>
                      <a:pt x="11884" y="0"/>
                      <a:pt x="12598" y="0"/>
                    </a:cubicBezTo>
                    <a:lnTo>
                      <a:pt x="19815" y="0"/>
                    </a:lnTo>
                    <a:cubicBezTo>
                      <a:pt x="20784" y="0"/>
                      <a:pt x="21600" y="816"/>
                      <a:pt x="21600" y="1785"/>
                    </a:cubicBezTo>
                    <a:lnTo>
                      <a:pt x="21600" y="9002"/>
                    </a:lnTo>
                    <a:cubicBezTo>
                      <a:pt x="21600" y="9716"/>
                      <a:pt x="21217" y="10634"/>
                      <a:pt x="20682" y="11170"/>
                    </a:cubicBezTo>
                    <a:lnTo>
                      <a:pt x="11195" y="21064"/>
                    </a:lnTo>
                    <a:cubicBezTo>
                      <a:pt x="10864" y="21370"/>
                      <a:pt x="10379" y="21600"/>
                      <a:pt x="9895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22860" rIns="22860" anchor="ctr"/>
              <a:lstStyle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sz="9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</p:grpSp>
      <p:grpSp>
        <p:nvGrpSpPr>
          <p:cNvPr id="37" name="组合 36"/>
          <p:cNvGrpSpPr/>
          <p:nvPr>
            <p:custDataLst>
              <p:tags r:id="rId1"/>
            </p:custDataLst>
          </p:nvPr>
        </p:nvGrpSpPr>
        <p:grpSpPr>
          <a:xfrm>
            <a:off x="585037" y="3978748"/>
            <a:ext cx="11149136" cy="2002995"/>
            <a:chOff x="585037" y="3978748"/>
            <a:chExt cx="11149136" cy="2002995"/>
          </a:xfrm>
        </p:grpSpPr>
        <p:grpSp>
          <p:nvGrpSpPr>
            <p:cNvPr id="13" name="组合 12"/>
            <p:cNvGrpSpPr/>
            <p:nvPr/>
          </p:nvGrpSpPr>
          <p:grpSpPr>
            <a:xfrm>
              <a:off x="585037" y="3978748"/>
              <a:ext cx="2962840" cy="1990890"/>
              <a:chOff x="4210129" y="1954647"/>
              <a:chExt cx="4201459" cy="1990890"/>
            </a:xfrm>
          </p:grpSpPr>
          <p:sp>
            <p:nvSpPr>
              <p:cNvPr id="14" name="矩形 13"/>
              <p:cNvSpPr/>
              <p:nvPr>
                <p:custDataLst>
                  <p:tags r:id="rId2"/>
                </p:custDataLst>
              </p:nvPr>
            </p:nvSpPr>
            <p:spPr>
              <a:xfrm>
                <a:off x="4210131" y="1966752"/>
                <a:ext cx="3771743" cy="1978785"/>
              </a:xfrm>
              <a:prstGeom prst="rect">
                <a:avLst/>
              </a:prstGeom>
              <a:noFill/>
              <a:ln>
                <a:solidFill>
                  <a:srgbClr val="0D1C7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16" name="矩形 15"/>
              <p:cNvSpPr/>
              <p:nvPr>
                <p:custDataLst>
                  <p:tags r:id="rId3"/>
                </p:custDataLst>
              </p:nvPr>
            </p:nvSpPr>
            <p:spPr>
              <a:xfrm>
                <a:off x="4210129" y="1954647"/>
                <a:ext cx="3771742" cy="544460"/>
              </a:xfrm>
              <a:prstGeom prst="rect">
                <a:avLst/>
              </a:prstGeom>
              <a:solidFill>
                <a:srgbClr val="4874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latin typeface="阿里巴巴普惠体 3.0 55 Regular" panose="00020600040101010101" charset="-122"/>
                    <a:ea typeface="阿里巴巴普惠体 3.0 55 Regular" panose="00020600040101010101" charset="-122"/>
                    <a:sym typeface="Calibri" panose="020F0502020204030204" charset="0"/>
                  </a:rPr>
                  <a:t>命令式</a:t>
                </a:r>
                <a:endParaRPr lang="zh-CN" altLang="en-US" dirty="0"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Calibri" panose="020F0502020204030204" charset="0"/>
                </a:endParaRPr>
              </a:p>
            </p:txBody>
          </p:sp>
          <p:sp>
            <p:nvSpPr>
              <p:cNvPr id="19" name="文本框 18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4639849" y="2852990"/>
                <a:ext cx="3771739" cy="73723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zh-CN" sz="1400" dirty="0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Consolas" panose="020B0609020204030204" charset="0"/>
                  </a:rPr>
                  <a:t>for(x in t.colNames()){</a:t>
                </a:r>
                <a:endParaRPr lang="zh-CN" altLang="zh-CN" sz="1400" dirty="0">
                  <a:ln>
                    <a:noFill/>
                  </a:ln>
                  <a:latin typeface="阿里巴巴普惠体 3.0 55 Regular" panose="00020600040101010101" charset="-122"/>
                  <a:ea typeface="阿里巴巴普惠体 3.0 55 Regular" panose="00020600040101010101" charset="-122"/>
                  <a:cs typeface="Consolas" panose="020B0609020204030204" charset="0"/>
                </a:endParaRPr>
              </a:p>
              <a:p>
                <a:pPr algn="l"/>
                <a:r>
                  <a:rPr lang="zh-CN" altLang="zh-CN" sz="1400" dirty="0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Consolas" panose="020B0609020204030204" charset="0"/>
                  </a:rPr>
                  <a:t>    t[x]=t[x].reverse()</a:t>
                </a:r>
                <a:endParaRPr lang="zh-CN" altLang="zh-CN" sz="1400" dirty="0">
                  <a:ln>
                    <a:noFill/>
                  </a:ln>
                  <a:latin typeface="阿里巴巴普惠体 3.0 55 Regular" panose="00020600040101010101" charset="-122"/>
                  <a:ea typeface="阿里巴巴普惠体 3.0 55 Regular" panose="00020600040101010101" charset="-122"/>
                  <a:cs typeface="Consolas" panose="020B0609020204030204" charset="0"/>
                </a:endParaRPr>
              </a:p>
              <a:p>
                <a:pPr algn="l"/>
                <a:r>
                  <a:rPr lang="zh-CN" altLang="zh-CN" sz="1400" dirty="0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Consolas" panose="020B0609020204030204" charset="0"/>
                  </a:rPr>
                  <a:t>}</a:t>
                </a:r>
                <a:endParaRPr lang="zh-CN" altLang="zh-CN" sz="1600" dirty="0">
                  <a:ln>
                    <a:noFill/>
                  </a:ln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" panose="00020600040101010101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3383653" y="3978748"/>
              <a:ext cx="2659810" cy="1990890"/>
              <a:chOff x="4210127" y="1954647"/>
              <a:chExt cx="3771747" cy="1990890"/>
            </a:xfrm>
          </p:grpSpPr>
          <p:sp>
            <p:nvSpPr>
              <p:cNvPr id="23" name="矩形 22"/>
              <p:cNvSpPr/>
              <p:nvPr>
                <p:custDataLst>
                  <p:tags r:id="rId5"/>
                </p:custDataLst>
              </p:nvPr>
            </p:nvSpPr>
            <p:spPr>
              <a:xfrm>
                <a:off x="4210131" y="1966752"/>
                <a:ext cx="3771743" cy="1978785"/>
              </a:xfrm>
              <a:prstGeom prst="rect">
                <a:avLst/>
              </a:prstGeom>
              <a:noFill/>
              <a:ln>
                <a:solidFill>
                  <a:srgbClr val="0D1C7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4" name="矩形 23"/>
              <p:cNvSpPr/>
              <p:nvPr>
                <p:custDataLst>
                  <p:tags r:id="rId6"/>
                </p:custDataLst>
              </p:nvPr>
            </p:nvSpPr>
            <p:spPr>
              <a:xfrm>
                <a:off x="4210129" y="1954647"/>
                <a:ext cx="3771742" cy="544460"/>
              </a:xfrm>
              <a:prstGeom prst="rect">
                <a:avLst/>
              </a:prstGeom>
              <a:solidFill>
                <a:srgbClr val="4874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latin typeface="阿里巴巴普惠体 3.0 55 Regular" panose="00020600040101010101" charset="-122"/>
                    <a:ea typeface="阿里巴巴普惠体 3.0 55 Regular" panose="00020600040101010101" charset="-122"/>
                    <a:sym typeface="Calibri" panose="020F0502020204030204" charset="0"/>
                  </a:rPr>
                  <a:t>向量式</a:t>
                </a:r>
                <a:endParaRPr lang="zh-CN" altLang="en-US" dirty="0"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Calibri" panose="020F0502020204030204" charset="0"/>
                </a:endParaRPr>
              </a:p>
            </p:txBody>
          </p:sp>
          <p:sp>
            <p:nvSpPr>
              <p:cNvPr id="25" name="文本框 24"/>
              <p:cNvSpPr txBox="1"/>
              <p:nvPr>
                <p:custDataLst>
                  <p:tags r:id="rId7"/>
                </p:custDataLst>
              </p:nvPr>
            </p:nvSpPr>
            <p:spPr>
              <a:xfrm>
                <a:off x="4210127" y="2966873"/>
                <a:ext cx="3771740" cy="30670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zh-CN" altLang="zh-CN" sz="1400" dirty="0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Consolas" panose="020B0609020204030204" charset="0"/>
                  </a:rPr>
                  <a:t>t[t.rows():0]</a:t>
                </a:r>
                <a:endParaRPr lang="zh-CN" altLang="zh-CN" sz="1400" dirty="0">
                  <a:ln>
                    <a:noFill/>
                  </a:ln>
                  <a:latin typeface="阿里巴巴普惠体 3.0 55 Regular" panose="00020600040101010101" charset="-122"/>
                  <a:ea typeface="阿里巴巴普惠体 3.0 55 Regular" panose="00020600040101010101" charset="-122"/>
                  <a:cs typeface="Consolas" panose="020B0609020204030204" charset="0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6148538" y="3990853"/>
              <a:ext cx="2873549" cy="1990890"/>
              <a:chOff x="4210127" y="1954647"/>
              <a:chExt cx="3771747" cy="1990890"/>
            </a:xfrm>
          </p:grpSpPr>
          <p:sp>
            <p:nvSpPr>
              <p:cNvPr id="29" name="矩形 28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0131" y="1966752"/>
                <a:ext cx="3771743" cy="1978785"/>
              </a:xfrm>
              <a:prstGeom prst="rect">
                <a:avLst/>
              </a:prstGeom>
              <a:noFill/>
              <a:ln>
                <a:solidFill>
                  <a:srgbClr val="0D1C7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31" name="矩形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210129" y="1954647"/>
                <a:ext cx="3771742" cy="544460"/>
              </a:xfrm>
              <a:prstGeom prst="rect">
                <a:avLst/>
              </a:prstGeom>
              <a:solidFill>
                <a:srgbClr val="4874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latin typeface="阿里巴巴普惠体 3.0 55 Regular" panose="00020600040101010101" charset="-122"/>
                    <a:ea typeface="阿里巴巴普惠体 3.0 55 Regular" panose="00020600040101010101" charset="-122"/>
                    <a:sym typeface="Calibri" panose="020F0502020204030204" charset="0"/>
                  </a:rPr>
                  <a:t>函数式</a:t>
                </a:r>
                <a:endParaRPr lang="zh-CN" altLang="en-US" dirty="0"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Calibri" panose="020F0502020204030204" charset="0"/>
                </a:endParaRPr>
              </a:p>
            </p:txBody>
          </p:sp>
          <p:sp>
            <p:nvSpPr>
              <p:cNvPr id="32" name="文本框 31"/>
              <p:cNvSpPr txBox="1"/>
              <p:nvPr>
                <p:custDataLst>
                  <p:tags r:id="rId10"/>
                </p:custDataLst>
              </p:nvPr>
            </p:nvSpPr>
            <p:spPr>
              <a:xfrm>
                <a:off x="4210127" y="2966873"/>
                <a:ext cx="3771740" cy="30670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altLang="zh-CN" sz="1400" dirty="0" err="1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+mn-lt"/>
                  </a:rPr>
                  <a:t>t.flip</a:t>
                </a:r>
                <a:r>
                  <a:rPr lang="en-US" altLang="zh-CN" sz="1400" dirty="0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+mn-lt"/>
                  </a:rPr>
                  <a:t>().</a:t>
                </a:r>
                <a:r>
                  <a:rPr lang="en-US" altLang="zh-CN" sz="1400" dirty="0" err="1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+mn-lt"/>
                  </a:rPr>
                  <a:t>reverse</a:t>
                </a:r>
                <a:r>
                  <a:rPr lang="en-US" altLang="zh-CN" sz="1400" dirty="0" err="1"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+mn-lt"/>
                  </a:rPr>
                  <a:t>:E</a:t>
                </a:r>
                <a:r>
                  <a:rPr lang="en-US" altLang="zh-CN" sz="1400" dirty="0"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+mn-lt"/>
                  </a:rPr>
                  <a:t>().</a:t>
                </a:r>
                <a:r>
                  <a:rPr lang="en-US" altLang="zh-CN" sz="1400" dirty="0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+mn-lt"/>
                  </a:rPr>
                  <a:t>flip()</a:t>
                </a:r>
                <a:r>
                  <a:rPr lang="en-US" altLang="zh-CN" sz="1400" dirty="0"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+mn-lt"/>
                  </a:rPr>
                  <a:t> </a:t>
                </a:r>
                <a:endParaRPr lang="zh-CN" altLang="zh-CN" sz="1400" dirty="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9099557" y="3990853"/>
              <a:ext cx="2634616" cy="1990890"/>
              <a:chOff x="4210127" y="1954647"/>
              <a:chExt cx="3771747" cy="1990890"/>
            </a:xfrm>
          </p:grpSpPr>
          <p:sp>
            <p:nvSpPr>
              <p:cNvPr id="34" name="矩形 33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0131" y="1966752"/>
                <a:ext cx="3771743" cy="1978785"/>
              </a:xfrm>
              <a:prstGeom prst="rect">
                <a:avLst/>
              </a:prstGeom>
              <a:noFill/>
              <a:ln>
                <a:solidFill>
                  <a:srgbClr val="0D1C7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35" name="矩形 34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0129" y="1954647"/>
                <a:ext cx="3771742" cy="544460"/>
              </a:xfrm>
              <a:prstGeom prst="rect">
                <a:avLst/>
              </a:prstGeom>
              <a:solidFill>
                <a:srgbClr val="4874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  <a:sym typeface="Calibri" panose="020F0502020204030204" charset="0"/>
                  </a:rPr>
                  <a:t>SQL</a:t>
                </a:r>
                <a:r>
                  <a:rPr lang="zh-CN" altLang="en-US" dirty="0">
                    <a:solidFill>
                      <a:schemeClr val="bg1"/>
                    </a:solidFill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  <a:sym typeface="Calibri" panose="020F0502020204030204" charset="0"/>
                  </a:rPr>
                  <a:t>范式</a:t>
                </a:r>
                <a:endParaRPr lang="zh-CN" altLang="en-US" dirty="0"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Calibri" panose="020F0502020204030204" charset="0"/>
                </a:endParaRPr>
              </a:p>
            </p:txBody>
          </p:sp>
          <p:sp>
            <p:nvSpPr>
              <p:cNvPr id="36" name="文本框 35"/>
              <p:cNvSpPr txBox="1"/>
              <p:nvPr>
                <p:custDataLst>
                  <p:tags r:id="rId13"/>
                </p:custDataLst>
              </p:nvPr>
            </p:nvSpPr>
            <p:spPr>
              <a:xfrm>
                <a:off x="4210127" y="2840885"/>
                <a:ext cx="3771740" cy="52197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altLang="zh-CN" sz="1400" dirty="0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Consolas" panose="020B0609020204030204" charset="0"/>
                  </a:rPr>
                  <a:t>select</a:t>
                </a:r>
                <a:r>
                  <a:rPr lang="zh-CN" altLang="en-US" sz="1400" dirty="0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Consolas" panose="020B0609020204030204" charset="0"/>
                  </a:rPr>
                  <a:t> * </a:t>
                </a:r>
                <a:r>
                  <a:rPr lang="zh-CN" altLang="zh-CN" sz="1400" dirty="0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Consolas" panose="020B0609020204030204" charset="0"/>
                  </a:rPr>
                  <a:t>from t</a:t>
                </a:r>
                <a:r>
                  <a:rPr lang="zh-CN" altLang="en-US" sz="1400" dirty="0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Consolas" panose="020B0609020204030204" charset="0"/>
                  </a:rPr>
                  <a:t> </a:t>
                </a:r>
                <a:endParaRPr lang="zh-CN" altLang="en-US" sz="1400" dirty="0">
                  <a:ln>
                    <a:noFill/>
                  </a:ln>
                  <a:latin typeface="阿里巴巴普惠体 3.0 55 Regular" panose="00020600040101010101" charset="-122"/>
                  <a:ea typeface="阿里巴巴普惠体 3.0 55 Regular" panose="00020600040101010101" charset="-122"/>
                  <a:cs typeface="Consolas" panose="020B0609020204030204" charset="0"/>
                </a:endParaRPr>
              </a:p>
              <a:p>
                <a:pPr algn="ctr"/>
                <a:r>
                  <a:rPr lang="en-US" altLang="zh-CN" sz="1400" dirty="0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Consolas" panose="020B0609020204030204" charset="0"/>
                  </a:rPr>
                  <a:t>o</a:t>
                </a:r>
                <a:r>
                  <a:rPr lang="zh-CN" altLang="zh-CN" sz="1400" dirty="0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Consolas" panose="020B0609020204030204" charset="0"/>
                  </a:rPr>
                  <a:t>r</a:t>
                </a:r>
                <a:r>
                  <a:rPr lang="en-US" altLang="zh-CN" sz="1400" dirty="0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Consolas" panose="020B0609020204030204" charset="0"/>
                  </a:rPr>
                  <a:t>d</a:t>
                </a:r>
                <a:r>
                  <a:rPr lang="zh-CN" altLang="zh-CN" sz="1400" dirty="0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Consolas" panose="020B0609020204030204" charset="0"/>
                  </a:rPr>
                  <a:t>er</a:t>
                </a:r>
                <a:r>
                  <a:rPr lang="zh-CN" altLang="en-US" sz="1400" dirty="0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Consolas" panose="020B0609020204030204" charset="0"/>
                  </a:rPr>
                  <a:t> </a:t>
                </a:r>
                <a:r>
                  <a:rPr lang="en-US" altLang="zh-CN" sz="1400" dirty="0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Consolas" panose="020B0609020204030204" charset="0"/>
                  </a:rPr>
                  <a:t>by</a:t>
                </a:r>
                <a:r>
                  <a:rPr lang="zh-CN" altLang="en-US" sz="1400" dirty="0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Consolas" panose="020B0609020204030204" charset="0"/>
                  </a:rPr>
                  <a:t> </a:t>
                </a:r>
                <a:r>
                  <a:rPr lang="en-US" altLang="zh-CN" sz="1400" dirty="0" err="1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Consolas" panose="020B0609020204030204" charset="0"/>
                  </a:rPr>
                  <a:t>rowNo</a:t>
                </a:r>
                <a:r>
                  <a:rPr lang="zh-CN" altLang="zh-CN" sz="1400" dirty="0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Consolas" panose="020B0609020204030204" charset="0"/>
                  </a:rPr>
                  <a:t>(</a:t>
                </a:r>
                <a:r>
                  <a:rPr lang="en-US" altLang="zh-CN" sz="1400" dirty="0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Consolas" panose="020B0609020204030204" charset="0"/>
                  </a:rPr>
                  <a:t>id</a:t>
                </a:r>
                <a:r>
                  <a:rPr lang="zh-CN" altLang="zh-CN" sz="1400" dirty="0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Consolas" panose="020B0609020204030204" charset="0"/>
                  </a:rPr>
                  <a:t>)</a:t>
                </a:r>
                <a:r>
                  <a:rPr lang="zh-CN" altLang="en-US" sz="1400" dirty="0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Consolas" panose="020B0609020204030204" charset="0"/>
                  </a:rPr>
                  <a:t> </a:t>
                </a:r>
                <a:r>
                  <a:rPr lang="en-US" altLang="zh-CN" sz="1400" dirty="0">
                    <a:ln>
                      <a:noFill/>
                    </a:ln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Consolas" panose="020B0609020204030204" charset="0"/>
                  </a:rPr>
                  <a:t>desc</a:t>
                </a:r>
                <a:endParaRPr lang="zh-CN" altLang="zh-CN" sz="1400" dirty="0">
                  <a:ln>
                    <a:noFill/>
                  </a:ln>
                  <a:latin typeface="阿里巴巴普惠体 3.0 55 Regular" panose="00020600040101010101" charset="-122"/>
                  <a:ea typeface="阿里巴巴普惠体 3.0 55 Regular" panose="00020600040101010101" charset="-122"/>
                  <a:cs typeface="Consolas" panose="020B0609020204030204" charset="0"/>
                </a:endParaRPr>
              </a:p>
            </p:txBody>
          </p:sp>
        </p:grpSp>
      </p:grpSp>
      <p:sp>
        <p:nvSpPr>
          <p:cNvPr id="7" name="椭圆 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6315" y="213995"/>
            <a:ext cx="31699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多范式编程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案例演示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9" name="图片 8" descr="/Users/chenjiayuan/Desktop/公司logo2.png公司logo2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前言"/>
          <p:cNvSpPr>
            <a:spLocks noChangeArrowheads="1"/>
          </p:cNvSpPr>
          <p:nvPr/>
        </p:nvSpPr>
        <p:spPr bwMode="auto">
          <a:xfrm>
            <a:off x="344496" y="133894"/>
            <a:ext cx="2070023" cy="551180"/>
          </a:xfrm>
          <a:prstGeom prst="rect">
            <a:avLst/>
          </a:prstGeom>
          <a:noFill/>
          <a:ln>
            <a:noFill/>
          </a:ln>
        </p:spPr>
        <p:txBody>
          <a:bodyPr wrap="squar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80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代表客户 </a:t>
            </a:r>
            <a:endParaRPr lang="zh-CN" altLang="en-US" sz="280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Impact" panose="020B0806030902050204" pitchFamily="34" charset="0"/>
            </a:endParaRPr>
          </a:p>
        </p:txBody>
      </p:sp>
      <p:sp>
        <p:nvSpPr>
          <p:cNvPr id="30" name="前言"/>
          <p:cNvSpPr>
            <a:spLocks noChangeArrowheads="1"/>
          </p:cNvSpPr>
          <p:nvPr/>
        </p:nvSpPr>
        <p:spPr bwMode="auto">
          <a:xfrm>
            <a:off x="152239" y="137159"/>
            <a:ext cx="3092603" cy="553990"/>
          </a:xfrm>
          <a:prstGeom prst="rect">
            <a:avLst/>
          </a:prstGeom>
          <a:noFill/>
          <a:ln>
            <a:noFill/>
          </a:ln>
        </p:spPr>
        <p:txBody>
          <a:bodyPr wrap="squar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80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金融领域代表客户</a:t>
            </a:r>
            <a:endParaRPr lang="zh-CN" altLang="en-US" sz="280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Impact" panose="020B080603090205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6315" y="213995"/>
            <a:ext cx="43821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多范式编程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-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命令式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VS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向量化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8200" y="1856740"/>
            <a:ext cx="6276975" cy="409702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800340" y="4338320"/>
            <a:ext cx="3535045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r>
              <a:rPr lang="en-US" altLang="zh-CN" sz="2400" b="1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for </a:t>
            </a:r>
            <a:r>
              <a:rPr lang="zh-CN" altLang="en-US" sz="2400" b="1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循环 </a:t>
            </a:r>
            <a:r>
              <a:rPr lang="en-US" altLang="zh-CN" sz="2400" b="1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          </a:t>
            </a:r>
            <a:r>
              <a:rPr lang="zh-CN" altLang="en-US" sz="2400" b="1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向量化</a:t>
            </a:r>
            <a:endParaRPr lang="zh-CN" altLang="en-US" sz="2400" b="1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38200" y="1284605"/>
            <a:ext cx="6382385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r>
              <a:rPr lang="zh-CN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" panose="00020600040101010101" charset="-122"/>
              </a:rPr>
              <a:t>计算两个向量相加。</a:t>
            </a:r>
            <a:endParaRPr lang="zh-CN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547100" y="3764915"/>
            <a:ext cx="20421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n w="15875"/>
                <a:gradFill>
                  <a:gsLst>
                    <a:gs pos="39000">
                      <a:schemeClr val="accent1">
                        <a:lumOff val="-19985"/>
                        <a:satOff val="20000"/>
                      </a:schemeClr>
                    </a:gs>
                    <a:gs pos="100000">
                      <a:schemeClr val="accent1">
                        <a:lumOff val="15000"/>
                        <a:satOff val="-14985"/>
                      </a:schemeClr>
                    </a:gs>
                  </a:gsLst>
                  <a:lin ang="0" scaled="0"/>
                </a:gra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300 </a:t>
            </a:r>
            <a:r>
              <a:rPr lang="zh-CN" altLang="en-US">
                <a:ln w="15875"/>
                <a:gradFill>
                  <a:gsLst>
                    <a:gs pos="39000">
                      <a:schemeClr val="accent1">
                        <a:lumOff val="-19985"/>
                        <a:satOff val="20000"/>
                      </a:schemeClr>
                    </a:gs>
                    <a:gs pos="100000">
                      <a:schemeClr val="accent1">
                        <a:lumOff val="15000"/>
                        <a:satOff val="-14985"/>
                      </a:schemeClr>
                    </a:gs>
                  </a:gsLst>
                  <a:lin ang="0" scaled="0"/>
                </a:gra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倍性能提升</a:t>
            </a:r>
            <a:endParaRPr lang="zh-CN" altLang="en-US">
              <a:ln w="15875"/>
              <a:gradFill>
                <a:gsLst>
                  <a:gs pos="39000">
                    <a:schemeClr val="accent1">
                      <a:lumOff val="-19985"/>
                      <a:satOff val="20000"/>
                    </a:schemeClr>
                  </a:gs>
                  <a:gs pos="100000">
                    <a:schemeClr val="accent1">
                      <a:lumOff val="15000"/>
                      <a:satOff val="-14985"/>
                    </a:schemeClr>
                  </a:gs>
                </a:gsLst>
                <a:lin ang="0" scaled="0"/>
              </a:gra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右箭头 6"/>
          <p:cNvSpPr/>
          <p:nvPr/>
        </p:nvSpPr>
        <p:spPr>
          <a:xfrm>
            <a:off x="9260205" y="4440555"/>
            <a:ext cx="508000" cy="233045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66965" y="1652905"/>
            <a:ext cx="3999230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r>
              <a:rPr lang="zh-CN" altLang="en-US" sz="1600" b="1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向量化编程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（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Vectorization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）通过指令级的并行技术重写循环，使一条指令可以一次性 处理一个向量中的所有元素，从而更高效地替代循环语句中逐个处理单个元素的流程。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100455" y="2065020"/>
            <a:ext cx="5080000" cy="3900170"/>
          </a:xfrm>
          <a:prstGeom prst="rect">
            <a:avLst/>
          </a:prstGeom>
        </p:spPr>
        <p:txBody>
          <a:bodyPr>
            <a:no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 </a:t>
            </a:r>
            <a:r>
              <a:rPr lang="en-US" altLang="zh-CN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rand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10.0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10000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b </a:t>
            </a:r>
            <a:r>
              <a:rPr lang="en-US" altLang="zh-CN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rand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10.0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10000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 </a:t>
            </a:r>
            <a:r>
              <a:rPr lang="en-US" altLang="zh-CN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array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DOUBLE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10000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timer </a:t>
            </a:r>
            <a:r>
              <a:rPr lang="en-US" altLang="zh-CN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for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(i </a:t>
            </a:r>
            <a:r>
              <a:rPr lang="en-US" altLang="zh-CN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in </a:t>
            </a:r>
            <a:r>
              <a:rPr lang="en-US" altLang="zh-CN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</a:t>
            </a:r>
            <a:r>
              <a:rPr lang="en-US" altLang="zh-CN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a.</a:t>
            </a:r>
            <a:r>
              <a:rPr lang="en-US" altLang="zh-CN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size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()){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c[i] </a:t>
            </a:r>
            <a:r>
              <a:rPr lang="en-US" altLang="zh-CN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a[i] </a:t>
            </a:r>
            <a:r>
              <a:rPr lang="en-US" altLang="zh-CN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b[i]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} 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// Time elapsed: 25.407 ms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b="0">
              <a:solidFill>
                <a:srgbClr val="AF00DB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timer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c1 </a:t>
            </a:r>
            <a:r>
              <a:rPr lang="en-US" altLang="zh-CN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a </a:t>
            </a:r>
            <a:r>
              <a:rPr lang="en-US" altLang="zh-CN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b 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b="1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eqObj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(c,c1) // output: true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// </a:t>
            </a:r>
            <a:r>
              <a:rPr lang="en-US" altLang="zh-CN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Time elapsed: 0.078 ms</a:t>
            </a:r>
            <a:endParaRPr lang="en-US" altLang="zh-CN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前言"/>
          <p:cNvSpPr>
            <a:spLocks noChangeArrowheads="1"/>
          </p:cNvSpPr>
          <p:nvPr/>
        </p:nvSpPr>
        <p:spPr bwMode="auto">
          <a:xfrm>
            <a:off x="344496" y="133894"/>
            <a:ext cx="2070023" cy="551180"/>
          </a:xfrm>
          <a:prstGeom prst="rect">
            <a:avLst/>
          </a:prstGeom>
          <a:noFill/>
          <a:ln>
            <a:noFill/>
          </a:ln>
        </p:spPr>
        <p:txBody>
          <a:bodyPr wrap="squar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80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代表客户 </a:t>
            </a:r>
            <a:endParaRPr lang="zh-CN" altLang="en-US" sz="280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Impact" panose="020B0806030902050204" pitchFamily="34" charset="0"/>
            </a:endParaRPr>
          </a:p>
        </p:txBody>
      </p:sp>
      <p:sp>
        <p:nvSpPr>
          <p:cNvPr id="30" name="前言"/>
          <p:cNvSpPr>
            <a:spLocks noChangeArrowheads="1"/>
          </p:cNvSpPr>
          <p:nvPr/>
        </p:nvSpPr>
        <p:spPr bwMode="auto">
          <a:xfrm>
            <a:off x="152239" y="137159"/>
            <a:ext cx="3092603" cy="553990"/>
          </a:xfrm>
          <a:prstGeom prst="rect">
            <a:avLst/>
          </a:prstGeom>
          <a:noFill/>
          <a:ln>
            <a:noFill/>
          </a:ln>
        </p:spPr>
        <p:txBody>
          <a:bodyPr wrap="squar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80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金融领域代表客户</a:t>
            </a:r>
            <a:endParaRPr lang="zh-CN" altLang="en-US" sz="280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Impact" panose="020B080603090205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6315" y="213995"/>
            <a:ext cx="38557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多范式编程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-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函数式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12" name="图片 1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646430" y="970915"/>
            <a:ext cx="10432415" cy="2338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r>
              <a:rPr lang="zh-CN" altLang="en-US" sz="1600" b="1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函数式编程</a:t>
            </a: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（</a:t>
            </a:r>
            <a:r>
              <a:rPr lang="en-US" altLang="zh-CN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Functional Programming</a:t>
            </a: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）中，函数作为</a:t>
            </a:r>
            <a:r>
              <a:rPr lang="en-US" altLang="zh-CN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“</a:t>
            </a: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一等公民</a:t>
            </a:r>
            <a:r>
              <a:rPr lang="en-US" altLang="zh-CN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”</a:t>
            </a: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既可以在任何地方</a:t>
            </a:r>
            <a:r>
              <a:rPr lang="en-US" altLang="zh-CN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 </a:t>
            </a: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定义，又可以作为函数的参数和返回值，并且可以进行组合调用。</a:t>
            </a: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 </a:t>
            </a:r>
            <a:r>
              <a:rPr lang="en-US" altLang="zh-CN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中，</a:t>
            </a:r>
            <a:r>
              <a:rPr lang="zh-CN" altLang="en-US" b="1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内置函数</a:t>
            </a: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（参见：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  <a:hlinkClick r:id="rId3" action="ppaction://hlinkfile"/>
              </a:rPr>
              <a:t>函数分类</a:t>
            </a: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）如同一个功能完备的积木工具箱，覆盖了数据处理、数学运算、统计分析等基础场景的</a:t>
            </a:r>
            <a:r>
              <a:rPr lang="en-US" altLang="zh-CN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90%</a:t>
            </a: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以上需求。</a:t>
            </a:r>
            <a:endParaRPr lang="zh-CN" altLang="en-US" sz="16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/>
            <a:endParaRPr lang="zh-CN" altLang="en-US" sz="16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/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这种模块化设计使得开发者能够像搭积木一样，通过函数式编程范式灵活组合基础单元。我们既可以直接调用现成的内置函数，也可以基于这些标准化模块构建自定义函数，最终通过嵌套调用或链式调用将这些功能模块无缝衔接，如同搭建乐高组件般层层递进。</a:t>
            </a:r>
            <a:endParaRPr lang="zh-CN" altLang="en-US" sz="16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/>
            <a:endParaRPr lang="zh-CN" altLang="en-US" sz="16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/>
            <a:endParaRPr lang="en-US" altLang="zh-CN" sz="16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27" name="https://img8.file.cache.docer.com/storage/1730890752404331200/32467fd5d8af81b6a23bab0474248ec2.png" descr="多彩乐高积木和玩具轮胎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20000">
            <a:off x="9036050" y="3493770"/>
            <a:ext cx="2615565" cy="2085340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646430" y="5808345"/>
            <a:ext cx="503618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/>
            <a:r>
              <a:rPr lang="zh-CN" altLang="en-US" sz="160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" panose="00020600040101010101" charset="-122"/>
                <a:sym typeface="+mn-ea"/>
              </a:rPr>
              <a:t>代码简洁，直观呈现数据处理流程，适用于复杂的数据处理流水线。</a:t>
            </a:r>
            <a:endParaRPr lang="zh-CN" altLang="en-US" sz="160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" panose="00020600040101010101" charset="-122"/>
              <a:sym typeface="+mn-ea"/>
            </a:endParaRPr>
          </a:p>
        </p:txBody>
      </p:sp>
      <p:sp>
        <p:nvSpPr>
          <p:cNvPr id="34" name="文本框 33"/>
          <p:cNvSpPr txBox="1"/>
          <p:nvPr>
            <p:custDataLst>
              <p:tags r:id="rId5"/>
            </p:custDataLst>
          </p:nvPr>
        </p:nvSpPr>
        <p:spPr>
          <a:xfrm>
            <a:off x="815975" y="5220335"/>
            <a:ext cx="4775835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price.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nullFill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mavg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3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zscore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9" name="文本框 38"/>
          <p:cNvSpPr txBox="1"/>
          <p:nvPr>
            <p:custDataLst>
              <p:tags r:id="rId6"/>
            </p:custDataLst>
          </p:nvPr>
        </p:nvSpPr>
        <p:spPr>
          <a:xfrm>
            <a:off x="790575" y="3559175"/>
            <a:ext cx="4801235" cy="302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zscore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mavg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nullFill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(price,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3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1" name="文本框 40"/>
          <p:cNvSpPr txBox="1"/>
          <p:nvPr>
            <p:custDataLst>
              <p:tags r:id="rId7"/>
            </p:custDataLst>
          </p:nvPr>
        </p:nvSpPr>
        <p:spPr>
          <a:xfrm>
            <a:off x="788035" y="310134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嵌套调用</a:t>
            </a:r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2" name="文本框 41"/>
          <p:cNvSpPr txBox="1"/>
          <p:nvPr>
            <p:custDataLst>
              <p:tags r:id="rId8"/>
            </p:custDataLst>
          </p:nvPr>
        </p:nvSpPr>
        <p:spPr>
          <a:xfrm>
            <a:off x="788035" y="482854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链式调用</a:t>
            </a:r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3" name="矩形 42"/>
          <p:cNvSpPr/>
          <p:nvPr>
            <p:custDataLst>
              <p:tags r:id="rId9"/>
            </p:custDataLst>
          </p:nvPr>
        </p:nvSpPr>
        <p:spPr>
          <a:xfrm>
            <a:off x="762635" y="3012440"/>
            <a:ext cx="4907280" cy="97599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4" name="矩形 43"/>
          <p:cNvSpPr/>
          <p:nvPr>
            <p:custDataLst>
              <p:tags r:id="rId10"/>
            </p:custDataLst>
          </p:nvPr>
        </p:nvSpPr>
        <p:spPr>
          <a:xfrm>
            <a:off x="762635" y="4721225"/>
            <a:ext cx="4907280" cy="97599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5" name="文本框 44"/>
          <p:cNvSpPr txBox="1"/>
          <p:nvPr>
            <p:custDataLst>
              <p:tags r:id="rId11"/>
            </p:custDataLst>
          </p:nvPr>
        </p:nvSpPr>
        <p:spPr>
          <a:xfrm>
            <a:off x="681990" y="4090670"/>
            <a:ext cx="5000625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spcBef>
                <a:spcPct val="0"/>
              </a:spcBef>
              <a:spcAft>
                <a:spcPct val="0"/>
              </a:spcAft>
              <a:buFont typeface="Arial" panose="020B0604020202020204"/>
              <a:buNone/>
            </a:pP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可读性随着嵌套层数增加而降低；调试困难。</a:t>
            </a:r>
            <a:endParaRPr lang="zh-CN" altLang="en-US" sz="16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pic>
        <p:nvPicPr>
          <p:cNvPr id="46" name="图片 45" descr="箭头"/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740775" y="4356100"/>
            <a:ext cx="426720" cy="346710"/>
          </a:xfrm>
          <a:prstGeom prst="rect">
            <a:avLst/>
          </a:prstGeom>
        </p:spPr>
      </p:pic>
      <p:sp>
        <p:nvSpPr>
          <p:cNvPr id="47" name="圆角矩形 46"/>
          <p:cNvSpPr/>
          <p:nvPr/>
        </p:nvSpPr>
        <p:spPr>
          <a:xfrm>
            <a:off x="7553325" y="3362960"/>
            <a:ext cx="1187450" cy="419100"/>
          </a:xfrm>
          <a:prstGeom prst="roundRect">
            <a:avLst/>
          </a:prstGeom>
          <a:noFill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窗口计算</a:t>
            </a:r>
            <a:endParaRPr lang="zh-CN" altLang="en-US" sz="1600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8" name="圆角矩形 47"/>
          <p:cNvSpPr/>
          <p:nvPr>
            <p:custDataLst>
              <p:tags r:id="rId14"/>
            </p:custDataLst>
          </p:nvPr>
        </p:nvSpPr>
        <p:spPr>
          <a:xfrm>
            <a:off x="6365875" y="3949065"/>
            <a:ext cx="1187450" cy="419100"/>
          </a:xfrm>
          <a:prstGeom prst="roundRect">
            <a:avLst/>
          </a:prstGeom>
          <a:noFill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统计分析</a:t>
            </a:r>
            <a:endParaRPr lang="zh-CN" altLang="en-US" sz="1600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7156450" y="4573270"/>
            <a:ext cx="1187450" cy="419100"/>
          </a:xfrm>
          <a:prstGeom prst="roundRect">
            <a:avLst/>
          </a:prstGeom>
          <a:noFill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数据过滤</a:t>
            </a:r>
            <a:endParaRPr lang="zh-CN" altLang="en-US" sz="1600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7893050" y="5292090"/>
            <a:ext cx="1187450" cy="419100"/>
          </a:xfrm>
          <a:prstGeom prst="roundRect">
            <a:avLst/>
          </a:prstGeom>
          <a:noFill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时序处理</a:t>
            </a:r>
            <a:endParaRPr lang="zh-CN" altLang="en-US" sz="1600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6134735" y="5197475"/>
            <a:ext cx="1320165" cy="419100"/>
          </a:xfrm>
          <a:prstGeom prst="roundRect">
            <a:avLst/>
          </a:prstGeom>
          <a:noFill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异常值处理</a:t>
            </a:r>
            <a:endParaRPr lang="zh-CN" altLang="en-US" sz="1600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1533525" y="1473200"/>
            <a:ext cx="2616200" cy="698500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聚合计算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533525" y="3564890"/>
            <a:ext cx="2616200" cy="6985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时序关联</a:t>
            </a:r>
            <a:endParaRPr lang="zh-CN" altLang="en-US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533525" y="4610735"/>
            <a:ext cx="2616200" cy="6985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截面计算</a:t>
            </a:r>
            <a:endParaRPr lang="zh-CN" altLang="en-US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1533525" y="2519045"/>
            <a:ext cx="2616200" cy="6985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时序计算</a:t>
            </a:r>
            <a:endParaRPr lang="zh-CN" altLang="en-US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670425" y="1363980"/>
            <a:ext cx="0" cy="4127500"/>
          </a:xfrm>
          <a:prstGeom prst="line">
            <a:avLst/>
          </a:prstGeom>
          <a:ln w="349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0" scaled="0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5252085" y="4114483"/>
            <a:ext cx="5080000" cy="13836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avg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(temperature)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avg_temp,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   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max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(temperature)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max_temp,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      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min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(temperature)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min_temp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loadTable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"dfs://IoTDB"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"deviceData"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where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date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between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2023.01.01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2023.01.31</a:t>
            </a:r>
            <a:endParaRPr lang="en-US" altLang="zh-CN" sz="14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group by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device_id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252085" y="1639252"/>
            <a:ext cx="5080000" cy="15995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first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(price)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open,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     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max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(price)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high,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    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min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(price)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low,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  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last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(price)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close,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  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sum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(volume)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volume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trade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group by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symbol, date,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bar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(time,  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*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60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*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1000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barStart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5252085" y="3505200"/>
            <a:ext cx="4857750" cy="0"/>
          </a:xfrm>
          <a:prstGeom prst="line">
            <a:avLst/>
          </a:prstGeom>
          <a:ln w="25400" cmpd="sng">
            <a:solidFill>
              <a:schemeClr val="bg1">
                <a:lumMod val="9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252085" y="1212215"/>
            <a:ext cx="609600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/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计算 </a:t>
            </a:r>
            <a:r>
              <a:rPr lang="en-US" altLang="zh-CN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5 </a:t>
            </a: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分钟 </a:t>
            </a:r>
            <a:r>
              <a:rPr lang="en-US" altLang="zh-CN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K </a:t>
            </a: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线 </a:t>
            </a:r>
            <a:r>
              <a:rPr lang="en-US" altLang="zh-CN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OHLC </a:t>
            </a: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指标。</a:t>
            </a:r>
            <a:endParaRPr lang="zh-CN" altLang="en-US" sz="160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52085" y="3708400"/>
            <a:ext cx="609600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/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计算设备聚合指标。</a:t>
            </a:r>
            <a:endParaRPr lang="en-US" altLang="zh-CN" sz="160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多范式编程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-</a:t>
            </a:r>
            <a:r>
              <a:rPr lang="en-US" altLang="zh-CN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SQL </a:t>
            </a:r>
            <a:endParaRPr lang="zh-CN" alt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1533525" y="1473200"/>
            <a:ext cx="2616200" cy="6985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聚合计算</a:t>
            </a:r>
            <a:endParaRPr lang="zh-CN" altLang="en-US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533525" y="3564890"/>
            <a:ext cx="2616200" cy="6985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时序关联</a:t>
            </a:r>
            <a:endParaRPr lang="zh-CN" altLang="en-US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533525" y="4610735"/>
            <a:ext cx="2616200" cy="6985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截面计算</a:t>
            </a:r>
            <a:endParaRPr lang="zh-CN" altLang="en-US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1533525" y="2519045"/>
            <a:ext cx="2616200" cy="698500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时序计算</a:t>
            </a:r>
            <a:endParaRPr lang="zh-CN" altLang="en-US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670425" y="1363980"/>
            <a:ext cx="0" cy="4127500"/>
          </a:xfrm>
          <a:prstGeom prst="line">
            <a:avLst/>
          </a:prstGeom>
          <a:ln w="349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0" scaled="0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5239385" y="4152583"/>
            <a:ext cx="5080000" cy="95313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 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*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loadTable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"dfs://IoTDB"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"deviceData"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where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date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between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2023.01.01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2023.01.31</a:t>
            </a:r>
            <a:endParaRPr lang="en-US" altLang="zh-CN" sz="14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context by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device_id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csort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time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limit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-1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5239385" y="3505200"/>
            <a:ext cx="4857750" cy="0"/>
          </a:xfrm>
          <a:prstGeom prst="line">
            <a:avLst/>
          </a:prstGeom>
          <a:ln w="25400" cmpd="sng">
            <a:solidFill>
              <a:schemeClr val="bg1">
                <a:lumMod val="9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239385" y="1769745"/>
            <a:ext cx="5997575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date, time, symbol,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   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tmavg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(time, price,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3m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movingAvg3min,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   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tmavg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(time, price,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movingAvg5min,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   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tmavg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(time, price,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movingAvg10min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trade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context by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symbol, date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39385" y="1380490"/>
            <a:ext cx="609600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/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计算</a:t>
            </a:r>
            <a:r>
              <a:rPr lang="en-US" altLang="zh-CN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n </a:t>
            </a: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分钟窗口的滑动平均价格。</a:t>
            </a:r>
            <a:endParaRPr lang="zh-CN" altLang="en-US" sz="160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39385" y="3685540"/>
            <a:ext cx="609600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/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计算</a:t>
            </a:r>
            <a:r>
              <a:rPr lang="en-US" altLang="zh-CN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n </a:t>
            </a: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分钟窗口的滑动平均价格。</a:t>
            </a:r>
            <a:endParaRPr lang="zh-CN" altLang="en-US" sz="160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多范式编程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-</a:t>
            </a:r>
            <a:r>
              <a:rPr lang="en-US" altLang="zh-CN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SQL </a:t>
            </a:r>
            <a:endParaRPr lang="zh-CN" alt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1533525" y="2540000"/>
            <a:ext cx="2616200" cy="6985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时序计算</a:t>
            </a:r>
            <a:endParaRPr lang="zh-CN" altLang="en-US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1533525" y="1473200"/>
            <a:ext cx="2616200" cy="6985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聚合计算</a:t>
            </a:r>
            <a:endParaRPr lang="zh-CN" altLang="en-US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533525" y="4610100"/>
            <a:ext cx="2616200" cy="6985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截面计算</a:t>
            </a:r>
            <a:endParaRPr lang="zh-CN" altLang="en-US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1533525" y="3606800"/>
            <a:ext cx="2616200" cy="698500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时序关联</a:t>
            </a:r>
            <a:endParaRPr lang="en-US" altLang="zh-CN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670425" y="1363980"/>
            <a:ext cx="0" cy="4127500"/>
          </a:xfrm>
          <a:prstGeom prst="line">
            <a:avLst/>
          </a:prstGeom>
          <a:ln w="349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0" scaled="0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5191125" y="3300730"/>
            <a:ext cx="4857750" cy="0"/>
          </a:xfrm>
          <a:prstGeom prst="line">
            <a:avLst/>
          </a:prstGeom>
          <a:ln w="25400" cmpd="sng">
            <a:solidFill>
              <a:schemeClr val="bg1">
                <a:lumMod val="9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191125" y="1936750"/>
            <a:ext cx="5889625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使用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asof join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寻找每一笔交易之前的最近一笔报价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191125" y="2465705"/>
            <a:ext cx="5019040" cy="273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25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*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 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aj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(trades, quotes,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`symbol`date`time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191125" y="4270693"/>
            <a:ext cx="5080000" cy="73723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140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select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* </a:t>
            </a:r>
            <a:r>
              <a:rPr lang="en-US" altLang="zh-CN" sz="140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wj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(deviceStatus, sensorsData,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-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5s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&lt;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[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wsum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(sensor1,weight),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wsum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(sensor2,weight)]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&gt;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`deviceId`time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`deviceId`time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91125" y="3798570"/>
            <a:ext cx="5217795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按时间窗口关联设备状态信息和传感器数据信息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多范式编程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-</a:t>
            </a:r>
            <a:r>
              <a:rPr lang="en-US" altLang="zh-CN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SQL </a:t>
            </a:r>
            <a:endParaRPr lang="zh-CN" alt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1533525" y="2540000"/>
            <a:ext cx="2616200" cy="6985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时序计算</a:t>
            </a:r>
            <a:endParaRPr lang="zh-CN" altLang="en-US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1533525" y="1473200"/>
            <a:ext cx="2616200" cy="6985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聚合计算</a:t>
            </a:r>
            <a:endParaRPr lang="zh-CN" altLang="en-US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533525" y="3606800"/>
            <a:ext cx="2616200" cy="6985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时序关联</a:t>
            </a:r>
            <a:endParaRPr lang="zh-CN" altLang="en-US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670425" y="1363980"/>
            <a:ext cx="0" cy="4127500"/>
          </a:xfrm>
          <a:prstGeom prst="line">
            <a:avLst/>
          </a:prstGeom>
          <a:ln w="349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0" scaled="0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圆角矩形 4"/>
          <p:cNvSpPr/>
          <p:nvPr/>
        </p:nvSpPr>
        <p:spPr>
          <a:xfrm>
            <a:off x="1533525" y="4610100"/>
            <a:ext cx="2616200" cy="698500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截面计算</a:t>
            </a:r>
            <a:endParaRPr lang="en-US" altLang="zh-CN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75" y="952500"/>
            <a:ext cx="5734050" cy="27432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286375" y="4149725"/>
            <a:ext cx="5080000" cy="132207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id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[1,2,1,2,1,2]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name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`A`A`B`B`C`C</a:t>
            </a:r>
            <a:endParaRPr lang="en-US" altLang="zh-CN" sz="1600" b="0">
              <a:solidFill>
                <a:srgbClr val="A31515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value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[15, 16, 89, 64, 38, 25]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table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(id, name, value);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value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 </a:t>
            </a:r>
            <a:r>
              <a:rPr lang="en-US" altLang="zh-CN" sz="1600" b="1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pivot by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ID, name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多范式编程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-</a:t>
            </a:r>
            <a:r>
              <a:rPr lang="en-US" altLang="zh-CN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SQL </a:t>
            </a:r>
            <a:endParaRPr lang="zh-CN" alt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3" name="矩形 32"/>
          <p:cNvSpPr/>
          <p:nvPr>
            <p:custDataLst>
              <p:tags r:id="rId3"/>
            </p:custDataLst>
          </p:nvPr>
        </p:nvSpPr>
        <p:spPr>
          <a:xfrm>
            <a:off x="-55880" y="0"/>
            <a:ext cx="12292330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Noto Sans S Chinese Bold" panose="020B0800000000000000" pitchFamily="34" charset="-128"/>
              <a:ea typeface="Noto Sans S Chinese Bold" panose="020B0800000000000000" pitchFamily="34" charset="-128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36" name="组合 35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37" name="椭圆 36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Noto Sans S Chinese Bold" panose="020B0800000000000000" pitchFamily="34" charset="-128"/>
                  <a:ea typeface="Noto Sans S Chinese Bold" panose="020B0800000000000000" pitchFamily="34" charset="-128"/>
                </a:endParaRPr>
              </a:p>
            </p:txBody>
          </p:sp>
          <p:sp>
            <p:nvSpPr>
              <p:cNvPr id="38" name="椭圆 37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Noto Sans S Chinese Bold" panose="020B0800000000000000" pitchFamily="34" charset="-128"/>
                  <a:ea typeface="Noto Sans S Chinese Bold" panose="020B0800000000000000" pitchFamily="34" charset="-128"/>
                </a:endParaRPr>
              </a:p>
            </p:txBody>
          </p:sp>
          <p:sp>
            <p:nvSpPr>
              <p:cNvPr id="39" name="椭圆 38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Noto Sans S Chinese Bold" panose="020B0800000000000000" pitchFamily="34" charset="-128"/>
                  <a:ea typeface="Noto Sans S Chinese Bold" panose="020B0800000000000000" pitchFamily="34" charset="-128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41" name="椭圆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Noto Sans S Chinese Bold" panose="020B0800000000000000" pitchFamily="34" charset="-128"/>
                  <a:ea typeface="Noto Sans S Chinese Bold" panose="020B0800000000000000" pitchFamily="34" charset="-128"/>
                </a:endParaRPr>
              </a:p>
            </p:txBody>
          </p:sp>
          <p:sp>
            <p:nvSpPr>
              <p:cNvPr id="42" name="椭圆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Noto Sans S Chinese Bold" panose="020B0800000000000000" pitchFamily="34" charset="-128"/>
                  <a:ea typeface="Noto Sans S Chinese Bold" panose="020B0800000000000000" pitchFamily="34" charset="-128"/>
                </a:endParaRPr>
              </a:p>
            </p:txBody>
          </p:sp>
          <p:sp>
            <p:nvSpPr>
              <p:cNvPr id="43" name="椭圆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Noto Sans S Chinese Bold" panose="020B0800000000000000" pitchFamily="34" charset="-128"/>
                  <a:ea typeface="Noto Sans S Chinese Bold" panose="020B0800000000000000" pitchFamily="34" charset="-128"/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45" name="椭圆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Noto Sans S Chinese Bold" panose="020B0800000000000000" pitchFamily="34" charset="-128"/>
                  <a:ea typeface="Noto Sans S Chinese Bold" panose="020B0800000000000000" pitchFamily="34" charset="-128"/>
                </a:endParaRPr>
              </a:p>
            </p:txBody>
          </p:sp>
          <p:sp>
            <p:nvSpPr>
              <p:cNvPr id="46" name="椭圆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Noto Sans S Chinese Bold" panose="020B0800000000000000" pitchFamily="34" charset="-128"/>
                  <a:ea typeface="Noto Sans S Chinese Bold" panose="020B0800000000000000" pitchFamily="34" charset="-128"/>
                </a:endParaRPr>
              </a:p>
            </p:txBody>
          </p:sp>
          <p:sp>
            <p:nvSpPr>
              <p:cNvPr id="47" name="椭圆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Noto Sans S Chinese Bold" panose="020B0800000000000000" pitchFamily="34" charset="-128"/>
                  <a:ea typeface="Noto Sans S Chinese Bold" panose="020B0800000000000000" pitchFamily="34" charset="-128"/>
                </a:endParaRPr>
              </a:p>
            </p:txBody>
          </p:sp>
        </p:grpSp>
      </p:grpSp>
      <p:cxnSp>
        <p:nvCxnSpPr>
          <p:cNvPr id="48" name="直接连接符 47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11741150" y="3021965"/>
            <a:ext cx="76200" cy="675640"/>
            <a:chOff x="8828689" y="1995761"/>
            <a:chExt cx="86710" cy="810501"/>
          </a:xfrm>
        </p:grpSpPr>
        <p:sp>
          <p:nvSpPr>
            <p:cNvPr id="52" name="椭圆 51"/>
            <p:cNvSpPr/>
            <p:nvPr>
              <p:custDataLst>
                <p:tags r:id="rId14"/>
              </p:custDataLst>
            </p:nvPr>
          </p:nvSpPr>
          <p:spPr>
            <a:xfrm flipH="1">
              <a:off x="8828689" y="2357656"/>
              <a:ext cx="86710" cy="8671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Noto Sans S Chinese Bold" panose="020B0800000000000000" pitchFamily="34" charset="-128"/>
                <a:ea typeface="Noto Sans S Chinese Bold" panose="020B0800000000000000" pitchFamily="34" charset="-128"/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15"/>
              </p:custDataLst>
            </p:nvPr>
          </p:nvSpPr>
          <p:spPr>
            <a:xfrm flipH="1">
              <a:off x="8828689" y="2719552"/>
              <a:ext cx="86710" cy="8671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Noto Sans S Chinese Bold" panose="020B0800000000000000" pitchFamily="34" charset="-128"/>
                <a:ea typeface="Noto Sans S Chinese Bold" panose="020B0800000000000000" pitchFamily="34" charset="-128"/>
              </a:endParaRPr>
            </a:p>
          </p:txBody>
        </p:sp>
        <p:sp>
          <p:nvSpPr>
            <p:cNvPr id="54" name="椭圆 53"/>
            <p:cNvSpPr/>
            <p:nvPr>
              <p:custDataLst>
                <p:tags r:id="rId16"/>
              </p:custDataLst>
            </p:nvPr>
          </p:nvSpPr>
          <p:spPr>
            <a:xfrm flipH="1">
              <a:off x="8828689" y="1995761"/>
              <a:ext cx="86710" cy="8671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Noto Sans S Chinese Bold" panose="020B0800000000000000" pitchFamily="34" charset="-128"/>
                <a:ea typeface="Noto Sans S Chinese Bold" panose="020B0800000000000000" pitchFamily="34" charset="-128"/>
              </a:endParaRPr>
            </a:p>
          </p:txBody>
        </p:sp>
      </p:grpSp>
      <p:sp>
        <p:nvSpPr>
          <p:cNvPr id="84" name="椭圆 83"/>
          <p:cNvSpPr/>
          <p:nvPr>
            <p:custDataLst>
              <p:tags r:id="rId17"/>
            </p:custDataLst>
          </p:nvPr>
        </p:nvSpPr>
        <p:spPr>
          <a:xfrm rot="6960000">
            <a:off x="6905625" y="1991995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Noto Sans S Chinese Bold" panose="020B0800000000000000" pitchFamily="34" charset="-128"/>
              <a:ea typeface="Noto Sans S Chinese Bold" panose="020B0800000000000000" pitchFamily="34" charset="-128"/>
            </a:endParaRPr>
          </a:p>
        </p:txBody>
      </p:sp>
      <p:sp>
        <p:nvSpPr>
          <p:cNvPr id="55" name="矩形 54"/>
          <p:cNvSpPr/>
          <p:nvPr>
            <p:custDataLst>
              <p:tags r:id="rId18"/>
            </p:custDataLst>
          </p:nvPr>
        </p:nvSpPr>
        <p:spPr bwMode="auto">
          <a:xfrm>
            <a:off x="7489137" y="3581972"/>
            <a:ext cx="2756338" cy="3683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ln w="38100">
                  <a:noFill/>
                </a:ln>
                <a:solidFill>
                  <a:schemeClr val="bg1"/>
                </a:solidFill>
                <a:latin typeface="Noto Sans S Chinese Medium" panose="020B0600000000000000" pitchFamily="34" charset="-128"/>
                <a:ea typeface="Noto Sans S Chinese Medium" panose="020B0600000000000000" pitchFamily="34" charset="-128"/>
                <a:cs typeface="Times New Roman" panose="02020603050405020304" pitchFamily="18" charset="0"/>
                <a:sym typeface="思源黑体 CN Normal" panose="020B0400000000000000" charset="-122"/>
              </a:rPr>
              <a:t>CONTENT</a:t>
            </a:r>
            <a:r>
              <a:rPr lang="en-US" altLang="zh-CN" dirty="0">
                <a:ln w="38100">
                  <a:noFill/>
                </a:ln>
                <a:solidFill>
                  <a:schemeClr val="bg1"/>
                </a:solidFill>
                <a:latin typeface="Noto Sans S Chinese Medium" panose="020B0600000000000000" pitchFamily="34" charset="-128"/>
                <a:ea typeface="Noto Sans S Chinese Medium" panose="020B0600000000000000" pitchFamily="34" charset="-128"/>
                <a:sym typeface="思源黑体 CN Normal" panose="020B0400000000000000" charset="-122"/>
              </a:rPr>
              <a:t>S</a:t>
            </a:r>
            <a:endParaRPr lang="en-US" altLang="zh-CN" dirty="0">
              <a:ln w="38100">
                <a:noFill/>
              </a:ln>
              <a:solidFill>
                <a:schemeClr val="bg1"/>
              </a:solidFill>
              <a:latin typeface="Noto Sans S Chinese Medium" panose="020B0600000000000000" pitchFamily="34" charset="-128"/>
              <a:ea typeface="Noto Sans S Chinese Medium" panose="020B0600000000000000" pitchFamily="34" charset="-128"/>
              <a:sym typeface="思源黑体 CN Normal" panose="020B0400000000000000" charset="-122"/>
            </a:endParaRPr>
          </a:p>
        </p:txBody>
      </p:sp>
      <p:sp>
        <p:nvSpPr>
          <p:cNvPr id="56" name="矩形 55"/>
          <p:cNvSpPr/>
          <p:nvPr>
            <p:custDataLst>
              <p:tags r:id="rId19"/>
            </p:custDataLst>
          </p:nvPr>
        </p:nvSpPr>
        <p:spPr bwMode="auto">
          <a:xfrm>
            <a:off x="7365365" y="2572385"/>
            <a:ext cx="2826385" cy="11068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ln w="38100">
                  <a:noFill/>
                </a:ln>
                <a:solidFill>
                  <a:schemeClr val="bg1"/>
                </a:solidFill>
                <a:latin typeface="Noto Sans S Chinese Bold" panose="020B0800000000000000" pitchFamily="34" charset="-128"/>
                <a:ea typeface="Noto Sans S Chinese Bold" panose="020B0800000000000000" pitchFamily="34" charset="-128"/>
                <a:sym typeface="思源黑体 CN Normal" panose="020B0400000000000000" charset="-122"/>
              </a:rPr>
              <a:t>目录</a:t>
            </a:r>
            <a:endParaRPr lang="zh-CN" altLang="en-US" sz="6600" b="1" dirty="0">
              <a:ln w="38100">
                <a:noFill/>
              </a:ln>
              <a:solidFill>
                <a:schemeClr val="bg1"/>
              </a:solidFill>
              <a:latin typeface="Noto Sans S Chinese Bold" panose="020B0800000000000000" pitchFamily="34" charset="-128"/>
              <a:ea typeface="Noto Sans S Chinese Bold" panose="020B0800000000000000" pitchFamily="34" charset="-128"/>
              <a:sym typeface="思源黑体 CN Normal" panose="020B0400000000000000" charset="-122"/>
            </a:endParaRPr>
          </a:p>
        </p:txBody>
      </p:sp>
      <p:grpSp>
        <p:nvGrpSpPr>
          <p:cNvPr id="78" name="组合 77"/>
          <p:cNvGrpSpPr/>
          <p:nvPr>
            <p:custDataLst>
              <p:tags r:id="rId20"/>
            </p:custDataLst>
          </p:nvPr>
        </p:nvGrpSpPr>
        <p:grpSpPr>
          <a:xfrm>
            <a:off x="1711325" y="1615440"/>
            <a:ext cx="3117215" cy="405173"/>
            <a:chOff x="1407" y="1811"/>
            <a:chExt cx="4909" cy="638"/>
          </a:xfrm>
        </p:grpSpPr>
        <p:sp>
          <p:nvSpPr>
            <p:cNvPr id="58" name="矩形 57"/>
            <p:cNvSpPr/>
            <p:nvPr>
              <p:custDataLst>
                <p:tags r:id="rId21"/>
              </p:custDataLst>
            </p:nvPr>
          </p:nvSpPr>
          <p:spPr bwMode="auto">
            <a:xfrm>
              <a:off x="2397" y="1821"/>
              <a:ext cx="391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Noto Sans S Chinese Bold" panose="020B0800000000000000" pitchFamily="34" charset="-128"/>
                  <a:ea typeface="Noto Sans S Chinese Bold" panose="020B0800000000000000" pitchFamily="34" charset="-128"/>
                  <a:sym typeface="思源黑体 CN Normal" panose="020B0400000000000000" charset="-122"/>
                </a:rPr>
                <a:t>DolphinDB </a:t>
              </a:r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Noto Sans S Chinese Bold" panose="020B0800000000000000" pitchFamily="34" charset="-128"/>
                  <a:ea typeface="Noto Sans S Chinese Bold" panose="020B0800000000000000" pitchFamily="34" charset="-128"/>
                  <a:sym typeface="思源黑体 CN Normal" panose="020B0400000000000000" charset="-122"/>
                </a:rPr>
                <a:t>概述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Noto Sans S Chinese Bold" panose="020B0800000000000000" pitchFamily="34" charset="-128"/>
                <a:ea typeface="Noto Sans S Chinese Bold" panose="020B0800000000000000" pitchFamily="34" charset="-128"/>
                <a:sym typeface="思源黑体 CN Normal" panose="020B0400000000000000" charset="-122"/>
              </a:endParaRPr>
            </a:p>
          </p:txBody>
        </p:sp>
        <p:cxnSp>
          <p:nvCxnSpPr>
            <p:cNvPr id="60" name="直接连接符 59"/>
            <p:cNvCxnSpPr/>
            <p:nvPr>
              <p:custDataLst>
                <p:tags r:id="rId22"/>
              </p:custDataLst>
            </p:nvPr>
          </p:nvCxnSpPr>
          <p:spPr>
            <a:xfrm>
              <a:off x="2287" y="198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矩形 60"/>
            <p:cNvSpPr/>
            <p:nvPr>
              <p:custDataLst>
                <p:tags r:id="rId23"/>
              </p:custDataLst>
            </p:nvPr>
          </p:nvSpPr>
          <p:spPr bwMode="auto">
            <a:xfrm>
              <a:off x="1407" y="1811"/>
              <a:ext cx="771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n w="38100">
                    <a:noFill/>
                  </a:ln>
                  <a:solidFill>
                    <a:schemeClr val="bg1"/>
                  </a:solidFill>
                  <a:latin typeface="Noto Sans S Chinese Bold" panose="020B0800000000000000" pitchFamily="34" charset="-128"/>
                  <a:ea typeface="Noto Sans S Chinese Bold" panose="020B0800000000000000" pitchFamily="34" charset="-128"/>
                  <a:sym typeface="思源黑体 CN Normal" panose="020B0400000000000000" charset="-122"/>
                </a:rPr>
                <a:t>01</a:t>
              </a:r>
              <a:endParaRPr lang="zh-CN" altLang="en-US" sz="2000" b="1" dirty="0">
                <a:ln w="38100">
                  <a:noFill/>
                </a:ln>
                <a:solidFill>
                  <a:schemeClr val="bg1"/>
                </a:solidFill>
                <a:latin typeface="Noto Sans S Chinese Bold" panose="020B0800000000000000" pitchFamily="34" charset="-128"/>
                <a:ea typeface="Noto Sans S Chinese Bold" panose="020B0800000000000000" pitchFamily="34" charset="-128"/>
                <a:sym typeface="思源黑体 CN Normal" panose="020B0400000000000000" charset="-122"/>
              </a:endParaRPr>
            </a:p>
          </p:txBody>
        </p:sp>
      </p:grpSp>
      <p:grpSp>
        <p:nvGrpSpPr>
          <p:cNvPr id="79" name="组合 78"/>
          <p:cNvGrpSpPr/>
          <p:nvPr>
            <p:custDataLst>
              <p:tags r:id="rId24"/>
            </p:custDataLst>
          </p:nvPr>
        </p:nvGrpSpPr>
        <p:grpSpPr>
          <a:xfrm>
            <a:off x="1711325" y="2447968"/>
            <a:ext cx="3117215" cy="405130"/>
            <a:chOff x="1407" y="3241"/>
            <a:chExt cx="4909" cy="638"/>
          </a:xfrm>
        </p:grpSpPr>
        <p:sp>
          <p:nvSpPr>
            <p:cNvPr id="63" name="矩形 62"/>
            <p:cNvSpPr/>
            <p:nvPr>
              <p:custDataLst>
                <p:tags r:id="rId25"/>
              </p:custDataLst>
            </p:nvPr>
          </p:nvSpPr>
          <p:spPr bwMode="auto">
            <a:xfrm>
              <a:off x="2397" y="3251"/>
              <a:ext cx="391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Noto Sans S Chinese Bold" panose="020B0800000000000000" pitchFamily="34" charset="-128"/>
                  <a:ea typeface="Noto Sans S Chinese Bold" panose="020B0800000000000000" pitchFamily="34" charset="-128"/>
                  <a:sym typeface="思源黑体 CN Normal" panose="020B0400000000000000" charset="-122"/>
                </a:rPr>
                <a:t>DLANG </a:t>
              </a:r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Noto Sans S Chinese Bold" panose="020B0800000000000000" pitchFamily="34" charset="-128"/>
                  <a:ea typeface="Noto Sans S Chinese Bold" panose="020B0800000000000000" pitchFamily="34" charset="-128"/>
                  <a:sym typeface="思源黑体 CN Normal" panose="020B0400000000000000" charset="-122"/>
                </a:rPr>
                <a:t>介绍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Noto Sans S Chinese Bold" panose="020B0800000000000000" pitchFamily="34" charset="-128"/>
                <a:ea typeface="Noto Sans S Chinese Bold" panose="020B0800000000000000" pitchFamily="34" charset="-128"/>
                <a:sym typeface="思源黑体 CN Normal" panose="020B0400000000000000" charset="-122"/>
              </a:endParaRPr>
            </a:p>
          </p:txBody>
        </p:sp>
        <p:cxnSp>
          <p:nvCxnSpPr>
            <p:cNvPr id="65" name="直接连接符 64"/>
            <p:cNvCxnSpPr/>
            <p:nvPr>
              <p:custDataLst>
                <p:tags r:id="rId26"/>
              </p:custDataLst>
            </p:nvPr>
          </p:nvCxnSpPr>
          <p:spPr>
            <a:xfrm>
              <a:off x="2287" y="341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矩形 65"/>
            <p:cNvSpPr/>
            <p:nvPr>
              <p:custDataLst>
                <p:tags r:id="rId27"/>
              </p:custDataLst>
            </p:nvPr>
          </p:nvSpPr>
          <p:spPr bwMode="auto">
            <a:xfrm>
              <a:off x="1407" y="3241"/>
              <a:ext cx="771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n w="38100">
                    <a:noFill/>
                  </a:ln>
                  <a:solidFill>
                    <a:schemeClr val="bg1"/>
                  </a:solidFill>
                  <a:latin typeface="Noto Sans S Chinese Bold" panose="020B0800000000000000" pitchFamily="34" charset="-128"/>
                  <a:ea typeface="Noto Sans S Chinese Bold" panose="020B0800000000000000" pitchFamily="34" charset="-128"/>
                  <a:sym typeface="思源黑体 CN Normal" panose="020B0400000000000000" charset="-122"/>
                </a:rPr>
                <a:t>02</a:t>
              </a:r>
              <a:endParaRPr lang="zh-CN" altLang="en-US" sz="2000" b="1" dirty="0">
                <a:ln w="38100">
                  <a:noFill/>
                </a:ln>
                <a:solidFill>
                  <a:schemeClr val="bg1"/>
                </a:solidFill>
                <a:latin typeface="Noto Sans S Chinese Bold" panose="020B0800000000000000" pitchFamily="34" charset="-128"/>
                <a:ea typeface="Noto Sans S Chinese Bold" panose="020B0800000000000000" pitchFamily="34" charset="-128"/>
                <a:sym typeface="思源黑体 CN Normal" panose="020B0400000000000000" charset="-122"/>
              </a:endParaRPr>
            </a:p>
          </p:txBody>
        </p:sp>
      </p:grpSp>
      <p:grpSp>
        <p:nvGrpSpPr>
          <p:cNvPr id="80" name="组合 79"/>
          <p:cNvGrpSpPr/>
          <p:nvPr>
            <p:custDataLst>
              <p:tags r:id="rId28"/>
            </p:custDataLst>
          </p:nvPr>
        </p:nvGrpSpPr>
        <p:grpSpPr>
          <a:xfrm>
            <a:off x="1711325" y="3280453"/>
            <a:ext cx="3117215" cy="405130"/>
            <a:chOff x="1407" y="4671"/>
            <a:chExt cx="4909" cy="638"/>
          </a:xfrm>
        </p:grpSpPr>
        <p:sp>
          <p:nvSpPr>
            <p:cNvPr id="68" name="矩形 67"/>
            <p:cNvSpPr/>
            <p:nvPr>
              <p:custDataLst>
                <p:tags r:id="rId29"/>
              </p:custDataLst>
            </p:nvPr>
          </p:nvSpPr>
          <p:spPr bwMode="auto">
            <a:xfrm>
              <a:off x="2397" y="4681"/>
              <a:ext cx="391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Noto Sans S Chinese Bold" panose="020B0800000000000000" pitchFamily="34" charset="-128"/>
                  <a:ea typeface="Noto Sans S Chinese Bold" panose="020B0800000000000000" pitchFamily="34" charset="-128"/>
                  <a:sym typeface="思源黑体 CN Normal" panose="020B0400000000000000" charset="-122"/>
                </a:rPr>
                <a:t>数据类型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Noto Sans S Chinese Bold" panose="020B0800000000000000" pitchFamily="34" charset="-128"/>
                <a:ea typeface="Noto Sans S Chinese Bold" panose="020B0800000000000000" pitchFamily="34" charset="-128"/>
                <a:sym typeface="思源黑体 CN Normal" panose="020B0400000000000000" charset="-122"/>
              </a:endParaRPr>
            </a:p>
          </p:txBody>
        </p:sp>
        <p:cxnSp>
          <p:nvCxnSpPr>
            <p:cNvPr id="70" name="直接连接符 69"/>
            <p:cNvCxnSpPr/>
            <p:nvPr>
              <p:custDataLst>
                <p:tags r:id="rId30"/>
              </p:custDataLst>
            </p:nvPr>
          </p:nvCxnSpPr>
          <p:spPr>
            <a:xfrm>
              <a:off x="2287" y="484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矩形 70"/>
            <p:cNvSpPr/>
            <p:nvPr>
              <p:custDataLst>
                <p:tags r:id="rId31"/>
              </p:custDataLst>
            </p:nvPr>
          </p:nvSpPr>
          <p:spPr bwMode="auto">
            <a:xfrm>
              <a:off x="1407" y="4671"/>
              <a:ext cx="76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>
                  <a:ln w="38100">
                    <a:noFill/>
                  </a:ln>
                  <a:solidFill>
                    <a:schemeClr val="bg1"/>
                  </a:solidFill>
                  <a:latin typeface="Noto Sans S Chinese Bold" panose="020B0800000000000000" pitchFamily="34" charset="-128"/>
                  <a:ea typeface="Noto Sans S Chinese Bold" panose="020B0800000000000000" pitchFamily="34" charset="-128"/>
                  <a:sym typeface="思源黑体 CN Normal" panose="020B0400000000000000" charset="-122"/>
                </a:rPr>
                <a:t>03</a:t>
              </a:r>
              <a:endParaRPr lang="zh-CN" altLang="en-US" sz="2000" b="1">
                <a:ln w="38100">
                  <a:noFill/>
                </a:ln>
                <a:solidFill>
                  <a:schemeClr val="bg1"/>
                </a:solidFill>
                <a:latin typeface="Noto Sans S Chinese Bold" panose="020B0800000000000000" pitchFamily="34" charset="-128"/>
                <a:ea typeface="Noto Sans S Chinese Bold" panose="020B0800000000000000" pitchFamily="34" charset="-128"/>
                <a:sym typeface="思源黑体 CN Normal" panose="020B0400000000000000" charset="-122"/>
              </a:endParaRPr>
            </a:p>
          </p:txBody>
        </p:sp>
      </p:grpSp>
      <p:grpSp>
        <p:nvGrpSpPr>
          <p:cNvPr id="82" name="组合 81"/>
          <p:cNvGrpSpPr/>
          <p:nvPr>
            <p:custDataLst>
              <p:tags r:id="rId32"/>
            </p:custDataLst>
          </p:nvPr>
        </p:nvGrpSpPr>
        <p:grpSpPr>
          <a:xfrm>
            <a:off x="1711325" y="4112938"/>
            <a:ext cx="3117215" cy="405130"/>
            <a:chOff x="1407" y="6101"/>
            <a:chExt cx="4909" cy="638"/>
          </a:xfrm>
        </p:grpSpPr>
        <p:sp>
          <p:nvSpPr>
            <p:cNvPr id="73" name="矩形 72"/>
            <p:cNvSpPr/>
            <p:nvPr>
              <p:custDataLst>
                <p:tags r:id="rId33"/>
              </p:custDataLst>
            </p:nvPr>
          </p:nvSpPr>
          <p:spPr bwMode="auto">
            <a:xfrm>
              <a:off x="2397" y="6111"/>
              <a:ext cx="391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Noto Sans S Chinese Bold" panose="020B0800000000000000" pitchFamily="34" charset="-128"/>
                  <a:ea typeface="Noto Sans S Chinese Bold" panose="020B0800000000000000" pitchFamily="34" charset="-128"/>
                  <a:sym typeface="思源黑体 CN Normal" panose="020B0400000000000000" charset="-122"/>
                </a:rPr>
                <a:t>运算符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Noto Sans S Chinese Bold" panose="020B0800000000000000" pitchFamily="34" charset="-128"/>
                <a:ea typeface="Noto Sans S Chinese Bold" panose="020B0800000000000000" pitchFamily="34" charset="-128"/>
                <a:sym typeface="思源黑体 CN Normal" panose="020B0400000000000000" charset="-122"/>
              </a:endParaRPr>
            </a:p>
          </p:txBody>
        </p:sp>
        <p:cxnSp>
          <p:nvCxnSpPr>
            <p:cNvPr id="75" name="直接连接符 74"/>
            <p:cNvCxnSpPr/>
            <p:nvPr>
              <p:custDataLst>
                <p:tags r:id="rId34"/>
              </p:custDataLst>
            </p:nvPr>
          </p:nvCxnSpPr>
          <p:spPr>
            <a:xfrm>
              <a:off x="2287" y="627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矩形 75"/>
            <p:cNvSpPr/>
            <p:nvPr>
              <p:custDataLst>
                <p:tags r:id="rId35"/>
              </p:custDataLst>
            </p:nvPr>
          </p:nvSpPr>
          <p:spPr bwMode="auto">
            <a:xfrm>
              <a:off x="1407" y="6101"/>
              <a:ext cx="76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>
                  <a:ln w="38100">
                    <a:noFill/>
                  </a:ln>
                  <a:solidFill>
                    <a:schemeClr val="bg1"/>
                  </a:solidFill>
                  <a:latin typeface="Noto Sans S Chinese Bold" panose="020B0800000000000000" pitchFamily="34" charset="-128"/>
                  <a:ea typeface="Noto Sans S Chinese Bold" panose="020B0800000000000000" pitchFamily="34" charset="-128"/>
                  <a:sym typeface="思源黑体 CN Normal" panose="020B0400000000000000" charset="-122"/>
                </a:rPr>
                <a:t>04</a:t>
              </a:r>
              <a:endParaRPr lang="zh-CN" altLang="en-US" sz="2000" b="1">
                <a:ln w="38100">
                  <a:noFill/>
                </a:ln>
                <a:solidFill>
                  <a:schemeClr val="bg1"/>
                </a:solidFill>
                <a:latin typeface="Noto Sans S Chinese Bold" panose="020B0800000000000000" pitchFamily="34" charset="-128"/>
                <a:ea typeface="Noto Sans S Chinese Bold" panose="020B0800000000000000" pitchFamily="34" charset="-128"/>
                <a:sym typeface="思源黑体 CN Normal" panose="020B0400000000000000" charset="-122"/>
              </a:endParaRPr>
            </a:p>
          </p:txBody>
        </p:sp>
      </p:grpSp>
      <p:cxnSp>
        <p:nvCxnSpPr>
          <p:cNvPr id="77" name="直接箭头连接符 76"/>
          <p:cNvCxnSpPr/>
          <p:nvPr>
            <p:custDataLst>
              <p:tags r:id="rId36"/>
            </p:custDataLst>
          </p:nvPr>
        </p:nvCxnSpPr>
        <p:spPr>
          <a:xfrm>
            <a:off x="7572854" y="4025172"/>
            <a:ext cx="2990215" cy="0"/>
          </a:xfrm>
          <a:prstGeom prst="straightConnector1">
            <a:avLst/>
          </a:prstGeom>
          <a:ln w="19050">
            <a:solidFill>
              <a:schemeClr val="bg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组合 82"/>
          <p:cNvGrpSpPr/>
          <p:nvPr>
            <p:custDataLst>
              <p:tags r:id="rId37"/>
            </p:custDataLst>
          </p:nvPr>
        </p:nvGrpSpPr>
        <p:grpSpPr>
          <a:xfrm>
            <a:off x="1711325" y="4945423"/>
            <a:ext cx="3117215" cy="404495"/>
            <a:chOff x="1407" y="7921"/>
            <a:chExt cx="4909" cy="638"/>
          </a:xfrm>
        </p:grpSpPr>
        <p:sp>
          <p:nvSpPr>
            <p:cNvPr id="85" name="矩形 84"/>
            <p:cNvSpPr/>
            <p:nvPr>
              <p:custDataLst>
                <p:tags r:id="rId38"/>
              </p:custDataLst>
            </p:nvPr>
          </p:nvSpPr>
          <p:spPr bwMode="auto">
            <a:xfrm>
              <a:off x="2397" y="7931"/>
              <a:ext cx="391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Noto Sans S Chinese Bold" panose="020B0800000000000000" pitchFamily="34" charset="-128"/>
                  <a:ea typeface="Noto Sans S Chinese Bold" panose="020B0800000000000000" pitchFamily="34" charset="-128"/>
                  <a:sym typeface="思源黑体 CN Normal" panose="020B0400000000000000" charset="-122"/>
                </a:rPr>
                <a:t>编程语句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Noto Sans S Chinese Bold" panose="020B0800000000000000" pitchFamily="34" charset="-128"/>
                <a:ea typeface="Noto Sans S Chinese Bold" panose="020B0800000000000000" pitchFamily="34" charset="-128"/>
                <a:sym typeface="思源黑体 CN Normal" panose="020B0400000000000000" charset="-122"/>
              </a:endParaRPr>
            </a:p>
          </p:txBody>
        </p:sp>
        <p:sp>
          <p:nvSpPr>
            <p:cNvPr id="87" name="矩形 86"/>
            <p:cNvSpPr/>
            <p:nvPr>
              <p:custDataLst>
                <p:tags r:id="rId39"/>
              </p:custDataLst>
            </p:nvPr>
          </p:nvSpPr>
          <p:spPr bwMode="auto">
            <a:xfrm>
              <a:off x="1407" y="7921"/>
              <a:ext cx="76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>
                  <a:ln w="38100">
                    <a:noFill/>
                  </a:ln>
                  <a:solidFill>
                    <a:schemeClr val="bg1"/>
                  </a:solidFill>
                  <a:latin typeface="Noto Sans S Chinese Bold" panose="020B0800000000000000" pitchFamily="34" charset="-128"/>
                  <a:ea typeface="Noto Sans S Chinese Bold" panose="020B0800000000000000" pitchFamily="34" charset="-128"/>
                  <a:sym typeface="思源黑体 CN Normal" panose="020B0400000000000000" charset="-122"/>
                </a:rPr>
                <a:t>05</a:t>
              </a:r>
              <a:endParaRPr lang="zh-CN" altLang="en-US" sz="2000" b="1">
                <a:ln w="38100">
                  <a:noFill/>
                </a:ln>
                <a:solidFill>
                  <a:schemeClr val="bg1"/>
                </a:solidFill>
                <a:latin typeface="Noto Sans S Chinese Bold" panose="020B0800000000000000" pitchFamily="34" charset="-128"/>
                <a:ea typeface="Noto Sans S Chinese Bold" panose="020B0800000000000000" pitchFamily="34" charset="-128"/>
                <a:sym typeface="思源黑体 CN Normal" panose="020B0400000000000000" charset="-122"/>
              </a:endParaRPr>
            </a:p>
          </p:txBody>
        </p:sp>
        <p:cxnSp>
          <p:nvCxnSpPr>
            <p:cNvPr id="88" name="直接连接符 87"/>
            <p:cNvCxnSpPr/>
            <p:nvPr>
              <p:custDataLst>
                <p:tags r:id="rId40"/>
              </p:custDataLst>
            </p:nvPr>
          </p:nvCxnSpPr>
          <p:spPr>
            <a:xfrm>
              <a:off x="2287" y="810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9" name="图片 88" descr="公司logo"/>
          <p:cNvPicPr>
            <a:picLocks noChangeAspect="1"/>
          </p:cNvPicPr>
          <p:nvPr/>
        </p:nvPicPr>
        <p:blipFill>
          <a:blip r:embed="rId41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  <p:grpSp>
        <p:nvGrpSpPr>
          <p:cNvPr id="5" name="组合 4"/>
          <p:cNvGrpSpPr/>
          <p:nvPr>
            <p:custDataLst>
              <p:tags r:id="rId42"/>
            </p:custDataLst>
          </p:nvPr>
        </p:nvGrpSpPr>
        <p:grpSpPr>
          <a:xfrm>
            <a:off x="1711325" y="5777273"/>
            <a:ext cx="3116580" cy="405130"/>
            <a:chOff x="2741" y="9097"/>
            <a:chExt cx="4908" cy="638"/>
          </a:xfrm>
        </p:grpSpPr>
        <p:sp>
          <p:nvSpPr>
            <p:cNvPr id="2" name="矩形 1"/>
            <p:cNvSpPr/>
            <p:nvPr>
              <p:custDataLst>
                <p:tags r:id="rId43"/>
              </p:custDataLst>
            </p:nvPr>
          </p:nvSpPr>
          <p:spPr bwMode="auto">
            <a:xfrm>
              <a:off x="3731" y="9107"/>
              <a:ext cx="391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Noto Sans S Chinese Bold" panose="020B0800000000000000" pitchFamily="34" charset="-128"/>
                  <a:ea typeface="Noto Sans S Chinese Bold" panose="020B0800000000000000" pitchFamily="34" charset="-128"/>
                  <a:sym typeface="思源黑体 CN Normal" panose="020B0400000000000000" charset="-122"/>
                </a:rPr>
                <a:t>函数概念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Noto Sans S Chinese Bold" panose="020B0800000000000000" pitchFamily="34" charset="-128"/>
                <a:ea typeface="Noto Sans S Chinese Bold" panose="020B0800000000000000" pitchFamily="34" charset="-128"/>
                <a:sym typeface="思源黑体 CN Normal" panose="020B0400000000000000" charset="-122"/>
              </a:endParaRPr>
            </a:p>
          </p:txBody>
        </p:sp>
        <p:sp>
          <p:nvSpPr>
            <p:cNvPr id="3" name="矩形 2"/>
            <p:cNvSpPr/>
            <p:nvPr>
              <p:custDataLst>
                <p:tags r:id="rId44"/>
              </p:custDataLst>
            </p:nvPr>
          </p:nvSpPr>
          <p:spPr bwMode="auto">
            <a:xfrm>
              <a:off x="2741" y="9097"/>
              <a:ext cx="76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>
                  <a:ln w="38100">
                    <a:noFill/>
                  </a:ln>
                  <a:solidFill>
                    <a:schemeClr val="bg1"/>
                  </a:solidFill>
                  <a:latin typeface="Noto Sans S Chinese Bold" panose="020B0800000000000000" pitchFamily="34" charset="-128"/>
                  <a:ea typeface="Noto Sans S Chinese Bold" panose="020B0800000000000000" pitchFamily="34" charset="-128"/>
                  <a:sym typeface="思源黑体 CN Normal" panose="020B0400000000000000" charset="-122"/>
                </a:rPr>
                <a:t>06</a:t>
              </a:r>
              <a:endParaRPr lang="zh-CN" altLang="en-US" sz="2000" b="1">
                <a:ln w="38100">
                  <a:noFill/>
                </a:ln>
                <a:solidFill>
                  <a:schemeClr val="bg1"/>
                </a:solidFill>
                <a:latin typeface="Noto Sans S Chinese Bold" panose="020B0800000000000000" pitchFamily="34" charset="-128"/>
                <a:ea typeface="Noto Sans S Chinese Bold" panose="020B0800000000000000" pitchFamily="34" charset="-128"/>
                <a:sym typeface="思源黑体 CN Normal" panose="020B0400000000000000" charset="-122"/>
              </a:endParaRPr>
            </a:p>
          </p:txBody>
        </p:sp>
        <p:cxnSp>
          <p:nvCxnSpPr>
            <p:cNvPr id="4" name="直接连接符 3"/>
            <p:cNvCxnSpPr/>
            <p:nvPr>
              <p:custDataLst>
                <p:tags r:id="rId45"/>
              </p:custDataLst>
            </p:nvPr>
          </p:nvCxnSpPr>
          <p:spPr>
            <a:xfrm>
              <a:off x="3599" y="9292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46"/>
    </p:custData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sym typeface="+mn-ea"/>
              </a:rPr>
              <a:t>03</a:t>
            </a:r>
            <a:endParaRPr lang="en-US" altLang="zh-CN" sz="4400" i="1" u="sng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0300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</a:rPr>
              <a:t>数据类型</a:t>
            </a:r>
            <a:endParaRPr lang="zh-CN" altLang="en-US" sz="5400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6137618" y="4371339"/>
            <a:ext cx="5145005" cy="922020"/>
            <a:chOff x="6137618" y="1339778"/>
            <a:chExt cx="5145005" cy="922020"/>
          </a:xfrm>
        </p:grpSpPr>
        <p:sp>
          <p:nvSpPr>
            <p:cNvPr id="4" name="文本框 3"/>
            <p:cNvSpPr txBox="1"/>
            <p:nvPr/>
          </p:nvSpPr>
          <p:spPr>
            <a:xfrm>
              <a:off x="6440657" y="1339778"/>
              <a:ext cx="4841966" cy="9220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rgbClr val="172B4D"/>
                  </a:solidFill>
                  <a:effectLst/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动态类型：基础类型可以直接在脚本语言中通过值确定。特殊类型需要通过函数生成。</a:t>
              </a:r>
              <a:endPara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endPara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6137618" y="1356055"/>
              <a:ext cx="303039" cy="306768"/>
              <a:chOff x="3358738" y="4352095"/>
              <a:chExt cx="303039" cy="306768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3358738" y="4352095"/>
                <a:ext cx="303039" cy="306768"/>
              </a:xfrm>
              <a:prstGeom prst="ellipse">
                <a:avLst/>
              </a:prstGeom>
              <a:gradFill>
                <a:gsLst>
                  <a:gs pos="0">
                    <a:srgbClr val="022EA6">
                      <a:alpha val="0"/>
                    </a:srgbClr>
                  </a:gs>
                  <a:gs pos="89000">
                    <a:srgbClr val="022EA6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grpSp>
            <p:nvGrpSpPr>
              <p:cNvPr id="60" name="组合 59"/>
              <p:cNvGrpSpPr/>
              <p:nvPr/>
            </p:nvGrpSpPr>
            <p:grpSpPr>
              <a:xfrm>
                <a:off x="3431355" y="4452733"/>
                <a:ext cx="153646" cy="153646"/>
                <a:chOff x="5314898" y="1638449"/>
                <a:chExt cx="152221" cy="152221"/>
              </a:xfrm>
              <a:solidFill>
                <a:schemeClr val="bg2"/>
              </a:solidFill>
            </p:grpSpPr>
            <p:sp>
              <p:nvSpPr>
                <p:cNvPr id="61" name="Shape"/>
                <p:cNvSpPr/>
                <p:nvPr/>
              </p:nvSpPr>
              <p:spPr>
                <a:xfrm>
                  <a:off x="5410148" y="1657499"/>
                  <a:ext cx="37921" cy="3792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49" y="7132"/>
                      </a:moveTo>
                      <a:cubicBezTo>
                        <a:pt x="8804" y="7132"/>
                        <a:pt x="7064" y="8864"/>
                        <a:pt x="7064" y="10800"/>
                      </a:cubicBezTo>
                      <a:cubicBezTo>
                        <a:pt x="7064" y="12736"/>
                        <a:pt x="8804" y="14468"/>
                        <a:pt x="10749" y="14468"/>
                      </a:cubicBezTo>
                      <a:cubicBezTo>
                        <a:pt x="12694" y="14468"/>
                        <a:pt x="14434" y="12736"/>
                        <a:pt x="14434" y="10800"/>
                      </a:cubicBezTo>
                      <a:cubicBezTo>
                        <a:pt x="14434" y="8864"/>
                        <a:pt x="12694" y="7132"/>
                        <a:pt x="10749" y="7132"/>
                      </a:cubicBezTo>
                      <a:close/>
                      <a:moveTo>
                        <a:pt x="10749" y="21600"/>
                      </a:moveTo>
                      <a:cubicBezTo>
                        <a:pt x="4709" y="21600"/>
                        <a:pt x="0" y="16608"/>
                        <a:pt x="0" y="10800"/>
                      </a:cubicBezTo>
                      <a:cubicBezTo>
                        <a:pt x="0" y="4687"/>
                        <a:pt x="4709" y="0"/>
                        <a:pt x="10749" y="0"/>
                      </a:cubicBezTo>
                      <a:cubicBezTo>
                        <a:pt x="16891" y="0"/>
                        <a:pt x="21600" y="4687"/>
                        <a:pt x="21600" y="10800"/>
                      </a:cubicBezTo>
                      <a:cubicBezTo>
                        <a:pt x="21600" y="16608"/>
                        <a:pt x="16891" y="21600"/>
                        <a:pt x="10749" y="21600"/>
                      </a:cubicBezTo>
                      <a:close/>
                    </a:path>
                  </a:pathLst>
                </a:custGeom>
                <a:grpFill/>
                <a:ln w="12700">
                  <a:miter lim="400000"/>
                </a:ln>
              </p:spPr>
              <p:txBody>
                <a:bodyPr lIns="22860" rIns="22860" anchor="ctr"/>
                <a:lstStyle/>
                <a:p>
                  <a:pPr defTabSz="228600">
                    <a:lnSpc>
                      <a:spcPct val="93000"/>
                    </a:lnSpc>
                    <a:defRPr sz="1800">
                      <a:solidFill>
                        <a:srgbClr val="000000"/>
                      </a:solidFill>
                    </a:defRPr>
                  </a:pPr>
                  <a:endParaRPr sz="900">
                    <a:latin typeface="阿里巴巴普惠体 3.0 55 Regular" panose="00020600040101010101" charset="-122"/>
                    <a:ea typeface="阿里巴巴普惠体 3.0 55 Regular" panose="00020600040101010101" charset="-122"/>
                  </a:endParaRPr>
                </a:p>
              </p:txBody>
            </p:sp>
            <p:sp>
              <p:nvSpPr>
                <p:cNvPr id="62" name="Shape"/>
                <p:cNvSpPr/>
                <p:nvPr/>
              </p:nvSpPr>
              <p:spPr>
                <a:xfrm>
                  <a:off x="5314898" y="1638449"/>
                  <a:ext cx="152221" cy="1522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2598" y="1785"/>
                      </a:moveTo>
                      <a:cubicBezTo>
                        <a:pt x="12368" y="1785"/>
                        <a:pt x="11884" y="1989"/>
                        <a:pt x="11731" y="2168"/>
                      </a:cubicBezTo>
                      <a:lnTo>
                        <a:pt x="1785" y="11705"/>
                      </a:lnTo>
                      <a:lnTo>
                        <a:pt x="9895" y="19815"/>
                      </a:lnTo>
                      <a:lnTo>
                        <a:pt x="19432" y="9869"/>
                      </a:lnTo>
                      <a:cubicBezTo>
                        <a:pt x="19611" y="9716"/>
                        <a:pt x="19815" y="9232"/>
                        <a:pt x="19815" y="9002"/>
                      </a:cubicBezTo>
                      <a:lnTo>
                        <a:pt x="19815" y="1785"/>
                      </a:lnTo>
                      <a:lnTo>
                        <a:pt x="12598" y="1785"/>
                      </a:lnTo>
                      <a:close/>
                      <a:moveTo>
                        <a:pt x="9895" y="21600"/>
                      </a:moveTo>
                      <a:cubicBezTo>
                        <a:pt x="9410" y="21600"/>
                        <a:pt x="8977" y="21370"/>
                        <a:pt x="8645" y="21064"/>
                      </a:cubicBezTo>
                      <a:lnTo>
                        <a:pt x="561" y="12955"/>
                      </a:lnTo>
                      <a:cubicBezTo>
                        <a:pt x="179" y="12623"/>
                        <a:pt x="0" y="12190"/>
                        <a:pt x="0" y="11705"/>
                      </a:cubicBezTo>
                      <a:cubicBezTo>
                        <a:pt x="0" y="11221"/>
                        <a:pt x="179" y="10736"/>
                        <a:pt x="561" y="10430"/>
                      </a:cubicBezTo>
                      <a:lnTo>
                        <a:pt x="10430" y="867"/>
                      </a:lnTo>
                      <a:cubicBezTo>
                        <a:pt x="10966" y="383"/>
                        <a:pt x="11884" y="0"/>
                        <a:pt x="12598" y="0"/>
                      </a:cubicBezTo>
                      <a:lnTo>
                        <a:pt x="19815" y="0"/>
                      </a:lnTo>
                      <a:cubicBezTo>
                        <a:pt x="20784" y="0"/>
                        <a:pt x="21600" y="816"/>
                        <a:pt x="21600" y="1785"/>
                      </a:cubicBezTo>
                      <a:lnTo>
                        <a:pt x="21600" y="9002"/>
                      </a:lnTo>
                      <a:cubicBezTo>
                        <a:pt x="21600" y="9716"/>
                        <a:pt x="21217" y="10634"/>
                        <a:pt x="20682" y="11170"/>
                      </a:cubicBezTo>
                      <a:lnTo>
                        <a:pt x="11195" y="21064"/>
                      </a:lnTo>
                      <a:cubicBezTo>
                        <a:pt x="10864" y="21370"/>
                        <a:pt x="10379" y="21600"/>
                        <a:pt x="9895" y="21600"/>
                      </a:cubicBezTo>
                      <a:close/>
                    </a:path>
                  </a:pathLst>
                </a:custGeom>
                <a:grpFill/>
                <a:ln w="12700">
                  <a:miter lim="400000"/>
                </a:ln>
              </p:spPr>
              <p:txBody>
                <a:bodyPr lIns="22860" rIns="22860" anchor="ctr"/>
                <a:lstStyle/>
                <a:p>
                  <a:pPr defTabSz="228600">
                    <a:lnSpc>
                      <a:spcPct val="93000"/>
                    </a:lnSpc>
                    <a:defRPr sz="1800">
                      <a:solidFill>
                        <a:srgbClr val="000000"/>
                      </a:solidFill>
                    </a:defRPr>
                  </a:pPr>
                  <a:endParaRPr sz="900">
                    <a:latin typeface="阿里巴巴普惠体 3.0 55 Regular" panose="00020600040101010101" charset="-122"/>
                    <a:ea typeface="阿里巴巴普惠体 3.0 55 Regular" panose="00020600040101010101" charset="-122"/>
                  </a:endParaRPr>
                </a:p>
              </p:txBody>
            </p:sp>
          </p:grpSp>
        </p:grpSp>
      </p:grp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629174" y="3897474"/>
          <a:ext cx="2281806" cy="25994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57727"/>
                <a:gridCol w="1224079"/>
              </a:tblGrid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DATE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6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MONYH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7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TIME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8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MINUTE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9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SECOND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10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DATETIME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11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TIMESTAMP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12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NANOTIME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13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NANTIMESTAMP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14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DATEHOUR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28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1" name="表格 40"/>
          <p:cNvGraphicFramePr>
            <a:graphicFrameLocks noGrp="1"/>
          </p:cNvGraphicFramePr>
          <p:nvPr/>
        </p:nvGraphicFramePr>
        <p:xfrm>
          <a:off x="462822" y="1148493"/>
          <a:ext cx="2448158" cy="2448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24079"/>
                <a:gridCol w="1224079"/>
              </a:tblGrid>
              <a:tr h="244800">
                <a:tc>
                  <a:txBody>
                    <a:bodyPr/>
                    <a:lstStyle/>
                    <a:p>
                      <a:r>
                        <a:rPr lang="en-GB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VOID</a:t>
                      </a:r>
                      <a:endParaRPr lang="en-GB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0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</a:tbl>
          </a:graphicData>
        </a:graphic>
      </p:graphicFrame>
      <p:sp>
        <p:nvSpPr>
          <p:cNvPr id="56" name="文本框 55"/>
          <p:cNvSpPr txBox="1"/>
          <p:nvPr/>
        </p:nvSpPr>
        <p:spPr>
          <a:xfrm>
            <a:off x="1222194" y="853529"/>
            <a:ext cx="896240" cy="24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46800">
            <a:noAutofit/>
          </a:bodyPr>
          <a:lstStyle/>
          <a:p>
            <a:pPr algn="ctr"/>
            <a:r>
              <a:rPr lang="en-US" altLang="zh-CN" sz="1000" dirty="0">
                <a:solidFill>
                  <a:srgbClr val="172B4D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VOID</a:t>
            </a:r>
            <a:endParaRPr lang="en-US" altLang="zh-CN" sz="1000" dirty="0">
              <a:solidFill>
                <a:srgbClr val="172B4D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6137618" y="5260155"/>
            <a:ext cx="8100665" cy="1274277"/>
            <a:chOff x="6137618" y="2322574"/>
            <a:chExt cx="8100665" cy="1274277"/>
          </a:xfrm>
        </p:grpSpPr>
        <p:sp>
          <p:nvSpPr>
            <p:cNvPr id="15" name="文本框 14"/>
            <p:cNvSpPr txBox="1"/>
            <p:nvPr/>
          </p:nvSpPr>
          <p:spPr>
            <a:xfrm>
              <a:off x="6529002" y="2965909"/>
              <a:ext cx="2856412" cy="630942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r>
                <a:rPr lang="zh-CN" sz="1200" dirty="0">
                  <a:solidFill>
                    <a:srgbClr val="000000"/>
                  </a:solidFill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type</a:t>
              </a:r>
              <a:r>
                <a:rPr lang="en-US" altLang="zh-CN" sz="1200" dirty="0">
                  <a:solidFill>
                    <a:srgbClr val="000000"/>
                  </a:solidFill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str</a:t>
              </a:r>
              <a:r>
                <a:rPr lang="zh-CN" altLang="en-US" sz="1200" dirty="0">
                  <a:solidFill>
                    <a:srgbClr val="000000"/>
                  </a:solidFill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 </a:t>
              </a:r>
              <a:r>
                <a:rPr lang="zh-CN" sz="1200" dirty="0">
                  <a:solidFill>
                    <a:srgbClr val="098658"/>
                  </a:solidFill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100</a:t>
              </a:r>
              <a:r>
                <a:rPr lang="zh-CN" sz="1200" dirty="0">
                  <a:solidFill>
                    <a:srgbClr val="000000"/>
                  </a:solidFill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  -&gt; </a:t>
              </a:r>
              <a:r>
                <a:rPr lang="zh-CN" sz="1200" dirty="0">
                  <a:solidFill>
                    <a:srgbClr val="A31515"/>
                  </a:solidFill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'I</a:t>
              </a:r>
              <a:r>
                <a:rPr lang="en-US" altLang="zh-CN" sz="1200" dirty="0">
                  <a:solidFill>
                    <a:srgbClr val="A31515"/>
                  </a:solidFill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NT'</a:t>
              </a:r>
              <a:endParaRPr lang="zh-CN" dirty="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r>
                <a:rPr lang="zh-CN" sz="1200" dirty="0">
                  <a:solidFill>
                    <a:srgbClr val="000000"/>
                  </a:solidFill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typestr </a:t>
              </a:r>
              <a:r>
                <a:rPr lang="zh-CN" sz="1200" dirty="0">
                  <a:solidFill>
                    <a:srgbClr val="098658"/>
                  </a:solidFill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100</a:t>
              </a:r>
              <a:r>
                <a:rPr lang="en-US" altLang="zh-CN" sz="1200" dirty="0">
                  <a:solidFill>
                    <a:srgbClr val="098658"/>
                  </a:solidFill>
                  <a:effectLst/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l</a:t>
              </a:r>
              <a:r>
                <a:rPr lang="zh-CN" altLang="en-US" sz="1200" dirty="0">
                  <a:solidFill>
                    <a:srgbClr val="000000"/>
                  </a:solidFill>
                  <a:effectLst/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 </a:t>
              </a:r>
              <a:r>
                <a:rPr lang="zh-CN" sz="1200" dirty="0">
                  <a:solidFill>
                    <a:srgbClr val="000000"/>
                  </a:solidFill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-&gt; </a:t>
              </a:r>
              <a:r>
                <a:rPr lang="zh-CN" sz="1200" dirty="0">
                  <a:solidFill>
                    <a:srgbClr val="A31515"/>
                  </a:solidFill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'LONG</a:t>
              </a:r>
              <a:r>
                <a:rPr lang="en-US" altLang="zh-CN" sz="1200" dirty="0">
                  <a:solidFill>
                    <a:srgbClr val="A31515"/>
                  </a:solidFill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'</a:t>
              </a:r>
              <a:endParaRPr lang="zh-CN" dirty="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 algn="l"/>
              <a:endParaRPr lang="zh-CN" altLang="en-US" sz="1100" dirty="0">
                <a:solidFill>
                  <a:srgbClr val="172B4D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6137618" y="2322574"/>
              <a:ext cx="8100665" cy="646331"/>
              <a:chOff x="6137618" y="2322574"/>
              <a:chExt cx="8100665" cy="646331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6440657" y="2322574"/>
                <a:ext cx="7797626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zh-CN" altLang="en-US" dirty="0">
                    <a:solidFill>
                      <a:srgbClr val="172B4D"/>
                    </a:solidFill>
                    <a:effectLst/>
                    <a:highlight>
                      <a:srgbClr val="FFFFFF"/>
                    </a:highlight>
                    <a:latin typeface="阿里巴巴普惠体 3.0 55 Regular" panose="00020600040101010101" charset="-122"/>
                    <a:ea typeface="阿里巴巴普惠体 3.0 55 Regular" panose="00020600040101010101" charset="-122"/>
                  </a:rPr>
                  <a:t>通过数值确定类型不符合使用需求的，</a:t>
                </a:r>
                <a:endParaRPr lang="en-US" altLang="zh-CN" dirty="0">
                  <a:solidFill>
                    <a:srgbClr val="172B4D"/>
                  </a:solidFill>
                  <a:effectLst/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  <a:p>
                <a:pPr algn="l"/>
                <a:r>
                  <a:rPr lang="zh-CN" altLang="en-US" dirty="0">
                    <a:solidFill>
                      <a:srgbClr val="172B4D"/>
                    </a:solidFill>
                    <a:effectLst/>
                    <a:highlight>
                      <a:srgbClr val="FFFFFF"/>
                    </a:highlight>
                    <a:latin typeface="阿里巴巴普惠体 3.0 55 Regular" panose="00020600040101010101" charset="-122"/>
                    <a:ea typeface="阿里巴巴普惠体 3.0 55 Regular" panose="00020600040101010101" charset="-122"/>
                  </a:rPr>
                  <a:t>可以用后缀标识数据类型</a:t>
                </a:r>
                <a:endParaRPr lang="zh-CN" altLang="en-US" dirty="0">
                  <a:solidFill>
                    <a:srgbClr val="172B4D"/>
                  </a:solidFill>
                  <a:effectLst/>
                  <a:highlight>
                    <a:srgbClr val="FFFFFF"/>
                  </a:highlight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grpSp>
            <p:nvGrpSpPr>
              <p:cNvPr id="63" name="组合 62"/>
              <p:cNvGrpSpPr/>
              <p:nvPr/>
            </p:nvGrpSpPr>
            <p:grpSpPr>
              <a:xfrm>
                <a:off x="6137618" y="2335255"/>
                <a:ext cx="303039" cy="306768"/>
                <a:chOff x="3358738" y="4352095"/>
                <a:chExt cx="303039" cy="306768"/>
              </a:xfrm>
            </p:grpSpPr>
            <p:sp>
              <p:nvSpPr>
                <p:cNvPr id="64" name="椭圆 63"/>
                <p:cNvSpPr/>
                <p:nvPr/>
              </p:nvSpPr>
              <p:spPr>
                <a:xfrm>
                  <a:off x="3358738" y="4352095"/>
                  <a:ext cx="303039" cy="306768"/>
                </a:xfrm>
                <a:prstGeom prst="ellipse">
                  <a:avLst/>
                </a:prstGeom>
                <a:gradFill>
                  <a:gsLst>
                    <a:gs pos="0">
                      <a:srgbClr val="022EA6">
                        <a:alpha val="0"/>
                      </a:srgbClr>
                    </a:gs>
                    <a:gs pos="89000">
                      <a:srgbClr val="022EA6"/>
                    </a:gs>
                  </a:gsLst>
                  <a:lin ang="54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阿里巴巴普惠体 3.0 55 Regular" panose="00020600040101010101" charset="-122"/>
                    <a:ea typeface="阿里巴巴普惠体 3.0 55 Regular" panose="00020600040101010101" charset="-122"/>
                  </a:endParaRPr>
                </a:p>
              </p:txBody>
            </p:sp>
            <p:grpSp>
              <p:nvGrpSpPr>
                <p:cNvPr id="65" name="组合 64"/>
                <p:cNvGrpSpPr/>
                <p:nvPr/>
              </p:nvGrpSpPr>
              <p:grpSpPr>
                <a:xfrm>
                  <a:off x="3436434" y="4453095"/>
                  <a:ext cx="153646" cy="153646"/>
                  <a:chOff x="5319930" y="1638808"/>
                  <a:chExt cx="152221" cy="152221"/>
                </a:xfrm>
                <a:solidFill>
                  <a:schemeClr val="bg2"/>
                </a:solidFill>
              </p:grpSpPr>
              <p:sp>
                <p:nvSpPr>
                  <p:cNvPr id="66" name="Shape"/>
                  <p:cNvSpPr/>
                  <p:nvPr/>
                </p:nvSpPr>
                <p:spPr>
                  <a:xfrm>
                    <a:off x="5410148" y="1657499"/>
                    <a:ext cx="37921" cy="3792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0749" y="7132"/>
                        </a:moveTo>
                        <a:cubicBezTo>
                          <a:pt x="8804" y="7132"/>
                          <a:pt x="7064" y="8864"/>
                          <a:pt x="7064" y="10800"/>
                        </a:cubicBezTo>
                        <a:cubicBezTo>
                          <a:pt x="7064" y="12736"/>
                          <a:pt x="8804" y="14468"/>
                          <a:pt x="10749" y="14468"/>
                        </a:cubicBezTo>
                        <a:cubicBezTo>
                          <a:pt x="12694" y="14468"/>
                          <a:pt x="14434" y="12736"/>
                          <a:pt x="14434" y="10800"/>
                        </a:cubicBezTo>
                        <a:cubicBezTo>
                          <a:pt x="14434" y="8864"/>
                          <a:pt x="12694" y="7132"/>
                          <a:pt x="10749" y="7132"/>
                        </a:cubicBezTo>
                        <a:close/>
                        <a:moveTo>
                          <a:pt x="10749" y="21600"/>
                        </a:moveTo>
                        <a:cubicBezTo>
                          <a:pt x="4709" y="21600"/>
                          <a:pt x="0" y="16608"/>
                          <a:pt x="0" y="10800"/>
                        </a:cubicBezTo>
                        <a:cubicBezTo>
                          <a:pt x="0" y="4687"/>
                          <a:pt x="4709" y="0"/>
                          <a:pt x="10749" y="0"/>
                        </a:cubicBezTo>
                        <a:cubicBezTo>
                          <a:pt x="16891" y="0"/>
                          <a:pt x="21600" y="4687"/>
                          <a:pt x="21600" y="10800"/>
                        </a:cubicBezTo>
                        <a:cubicBezTo>
                          <a:pt x="21600" y="16608"/>
                          <a:pt x="16891" y="21600"/>
                          <a:pt x="10749" y="2160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22860" rIns="22860" anchor="ctr"/>
                  <a:lstStyle/>
                  <a:p>
                    <a:pPr defTabSz="228600">
                      <a:lnSpc>
                        <a:spcPct val="93000"/>
                      </a:lnSpc>
                      <a:defRPr sz="1800">
                        <a:solidFill>
                          <a:srgbClr val="000000"/>
                        </a:solidFill>
                      </a:defRPr>
                    </a:pPr>
                    <a:endParaRPr sz="900">
                      <a:latin typeface="阿里巴巴普惠体 3.0 55 Regular" panose="00020600040101010101" charset="-122"/>
                      <a:ea typeface="阿里巴巴普惠体 3.0 55 Regular" panose="00020600040101010101" charset="-122"/>
                    </a:endParaRPr>
                  </a:p>
                </p:txBody>
              </p:sp>
              <p:sp>
                <p:nvSpPr>
                  <p:cNvPr id="67" name="Shape"/>
                  <p:cNvSpPr/>
                  <p:nvPr/>
                </p:nvSpPr>
                <p:spPr>
                  <a:xfrm>
                    <a:off x="5319930" y="1638808"/>
                    <a:ext cx="152221" cy="15222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2598" y="1785"/>
                        </a:moveTo>
                        <a:cubicBezTo>
                          <a:pt x="12368" y="1785"/>
                          <a:pt x="11884" y="1989"/>
                          <a:pt x="11731" y="2168"/>
                        </a:cubicBezTo>
                        <a:lnTo>
                          <a:pt x="1785" y="11705"/>
                        </a:lnTo>
                        <a:lnTo>
                          <a:pt x="9895" y="19815"/>
                        </a:lnTo>
                        <a:lnTo>
                          <a:pt x="19432" y="9869"/>
                        </a:lnTo>
                        <a:cubicBezTo>
                          <a:pt x="19611" y="9716"/>
                          <a:pt x="19815" y="9232"/>
                          <a:pt x="19815" y="9002"/>
                        </a:cubicBezTo>
                        <a:lnTo>
                          <a:pt x="19815" y="1785"/>
                        </a:lnTo>
                        <a:lnTo>
                          <a:pt x="12598" y="1785"/>
                        </a:lnTo>
                        <a:close/>
                        <a:moveTo>
                          <a:pt x="9895" y="21600"/>
                        </a:moveTo>
                        <a:cubicBezTo>
                          <a:pt x="9410" y="21600"/>
                          <a:pt x="8977" y="21370"/>
                          <a:pt x="8645" y="21064"/>
                        </a:cubicBezTo>
                        <a:lnTo>
                          <a:pt x="561" y="12955"/>
                        </a:lnTo>
                        <a:cubicBezTo>
                          <a:pt x="179" y="12623"/>
                          <a:pt x="0" y="12190"/>
                          <a:pt x="0" y="11705"/>
                        </a:cubicBezTo>
                        <a:cubicBezTo>
                          <a:pt x="0" y="11221"/>
                          <a:pt x="179" y="10736"/>
                          <a:pt x="561" y="10430"/>
                        </a:cubicBezTo>
                        <a:lnTo>
                          <a:pt x="10430" y="867"/>
                        </a:lnTo>
                        <a:cubicBezTo>
                          <a:pt x="10966" y="383"/>
                          <a:pt x="11884" y="0"/>
                          <a:pt x="12598" y="0"/>
                        </a:cubicBezTo>
                        <a:lnTo>
                          <a:pt x="19815" y="0"/>
                        </a:lnTo>
                        <a:cubicBezTo>
                          <a:pt x="20784" y="0"/>
                          <a:pt x="21600" y="816"/>
                          <a:pt x="21600" y="1785"/>
                        </a:cubicBezTo>
                        <a:lnTo>
                          <a:pt x="21600" y="9002"/>
                        </a:lnTo>
                        <a:cubicBezTo>
                          <a:pt x="21600" y="9716"/>
                          <a:pt x="21217" y="10634"/>
                          <a:pt x="20682" y="11170"/>
                        </a:cubicBezTo>
                        <a:lnTo>
                          <a:pt x="11195" y="21064"/>
                        </a:lnTo>
                        <a:cubicBezTo>
                          <a:pt x="10864" y="21370"/>
                          <a:pt x="10379" y="21600"/>
                          <a:pt x="9895" y="21600"/>
                        </a:cubicBezTo>
                        <a:close/>
                      </a:path>
                    </a:pathLst>
                  </a:custGeom>
                  <a:grpFill/>
                  <a:ln w="12700">
                    <a:miter lim="400000"/>
                  </a:ln>
                </p:spPr>
                <p:txBody>
                  <a:bodyPr lIns="22860" rIns="22860" anchor="ctr"/>
                  <a:lstStyle/>
                  <a:p>
                    <a:pPr defTabSz="228600">
                      <a:lnSpc>
                        <a:spcPct val="93000"/>
                      </a:lnSpc>
                      <a:defRPr sz="1800">
                        <a:solidFill>
                          <a:srgbClr val="000000"/>
                        </a:solidFill>
                      </a:defRPr>
                    </a:pPr>
                    <a:endParaRPr sz="900">
                      <a:latin typeface="阿里巴巴普惠体 3.0 55 Regular" panose="00020600040101010101" charset="-122"/>
                      <a:ea typeface="阿里巴巴普惠体 3.0 55 Regular" panose="00020600040101010101" charset="-122"/>
                    </a:endParaRPr>
                  </a:p>
                </p:txBody>
              </p:sp>
            </p:grpSp>
          </p:grpSp>
        </p:grpSp>
      </p:grpSp>
      <p:sp>
        <p:nvSpPr>
          <p:cNvPr id="74" name="文本框 73"/>
          <p:cNvSpPr txBox="1"/>
          <p:nvPr/>
        </p:nvSpPr>
        <p:spPr>
          <a:xfrm>
            <a:off x="1225369" y="1443457"/>
            <a:ext cx="889890" cy="24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46800">
            <a:noAutofit/>
          </a:bodyPr>
          <a:lstStyle/>
          <a:p>
            <a:pPr algn="ctr"/>
            <a:r>
              <a:rPr lang="en-US" altLang="zh-CN" sz="1000" dirty="0">
                <a:solidFill>
                  <a:srgbClr val="172B4D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LOGICAL</a:t>
            </a:r>
            <a:endParaRPr lang="en-US" altLang="zh-CN" sz="1000" dirty="0">
              <a:solidFill>
                <a:srgbClr val="172B4D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1225369" y="2033385"/>
            <a:ext cx="889890" cy="24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46800">
            <a:noAutofit/>
          </a:bodyPr>
          <a:lstStyle/>
          <a:p>
            <a:pPr algn="ctr"/>
            <a:r>
              <a:rPr lang="en-US" altLang="zh-CN" sz="1000" dirty="0">
                <a:solidFill>
                  <a:srgbClr val="172B4D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INTEGRAL</a:t>
            </a:r>
            <a:endParaRPr lang="en-US" altLang="zh-CN" sz="1000" dirty="0">
              <a:solidFill>
                <a:srgbClr val="172B4D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225369" y="3602513"/>
            <a:ext cx="889890" cy="24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46800">
            <a:noAutofit/>
          </a:bodyPr>
          <a:lstStyle/>
          <a:p>
            <a:pPr algn="ctr"/>
            <a:r>
              <a:rPr lang="en-US" altLang="zh-CN" sz="1000" dirty="0">
                <a:solidFill>
                  <a:srgbClr val="172B4D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TEMPORAL</a:t>
            </a:r>
            <a:endParaRPr lang="en-US" altLang="zh-CN" sz="1000" dirty="0">
              <a:solidFill>
                <a:srgbClr val="172B4D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aphicFrame>
        <p:nvGraphicFramePr>
          <p:cNvPr id="77" name="表格 76"/>
          <p:cNvGraphicFramePr>
            <a:graphicFrameLocks noGrp="1"/>
          </p:cNvGraphicFramePr>
          <p:nvPr/>
        </p:nvGraphicFramePr>
        <p:xfrm>
          <a:off x="3355595" y="1147706"/>
          <a:ext cx="2448158" cy="489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24079"/>
                <a:gridCol w="1224079"/>
              </a:tblGrid>
              <a:tr h="24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FLOAT</a:t>
                      </a:r>
                      <a:endParaRPr lang="en-GB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15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DOUBLE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16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</a:tbl>
          </a:graphicData>
        </a:graphic>
      </p:graphicFrame>
      <p:sp>
        <p:nvSpPr>
          <p:cNvPr id="78" name="文本框 77"/>
          <p:cNvSpPr txBox="1"/>
          <p:nvPr/>
        </p:nvSpPr>
        <p:spPr>
          <a:xfrm>
            <a:off x="4121865" y="853529"/>
            <a:ext cx="882445" cy="24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46800">
            <a:noAutofit/>
          </a:bodyPr>
          <a:lstStyle/>
          <a:p>
            <a:pPr algn="ctr"/>
            <a:r>
              <a:rPr lang="en-US" altLang="zh-CN" sz="1000" dirty="0">
                <a:solidFill>
                  <a:srgbClr val="172B4D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FLOATING</a:t>
            </a:r>
            <a:endParaRPr lang="en-US" altLang="zh-CN" sz="1000" dirty="0">
              <a:solidFill>
                <a:srgbClr val="172B4D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4125040" y="1686683"/>
            <a:ext cx="876095" cy="24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46800">
            <a:noAutofit/>
          </a:bodyPr>
          <a:lstStyle/>
          <a:p>
            <a:pPr algn="ctr"/>
            <a:r>
              <a:rPr lang="en-US" altLang="zh-CN" sz="1000" dirty="0">
                <a:solidFill>
                  <a:srgbClr val="172B4D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LITERAL</a:t>
            </a:r>
            <a:endParaRPr lang="en-US" altLang="zh-CN" sz="1000" dirty="0">
              <a:solidFill>
                <a:srgbClr val="172B4D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4125040" y="2764637"/>
            <a:ext cx="876095" cy="24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46800">
            <a:noAutofit/>
          </a:bodyPr>
          <a:lstStyle/>
          <a:p>
            <a:pPr algn="ctr"/>
            <a:r>
              <a:rPr lang="en-US" altLang="zh-CN" sz="1000" dirty="0">
                <a:solidFill>
                  <a:srgbClr val="172B4D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BINARY</a:t>
            </a:r>
            <a:endParaRPr lang="en-US" altLang="zh-CN" sz="1000" dirty="0">
              <a:solidFill>
                <a:srgbClr val="172B4D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4125039" y="4087391"/>
            <a:ext cx="876096" cy="24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46800">
            <a:noAutofit/>
          </a:bodyPr>
          <a:lstStyle/>
          <a:p>
            <a:pPr algn="ctr"/>
            <a:r>
              <a:rPr lang="en-US" altLang="zh-CN" sz="1000" dirty="0">
                <a:solidFill>
                  <a:srgbClr val="172B4D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DECIMAL</a:t>
            </a:r>
            <a:endParaRPr lang="en-US" altLang="zh-CN" sz="1000" dirty="0">
              <a:solidFill>
                <a:srgbClr val="172B4D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62822" y="1738421"/>
          <a:ext cx="2448158" cy="2448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24079"/>
                <a:gridCol w="1224079"/>
              </a:tblGrid>
              <a:tr h="244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BOOL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462822" y="2328349"/>
          <a:ext cx="2448158" cy="1224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24079"/>
                <a:gridCol w="1224079"/>
              </a:tblGrid>
              <a:tr h="244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CHAR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SHORT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INT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4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LOG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5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COMPRESS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26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3355595" y="4381568"/>
          <a:ext cx="2448158" cy="7344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24079"/>
                <a:gridCol w="1224079"/>
              </a:tblGrid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DECIMAL32(S)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37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DECIMAL64(S)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38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DECIMAL128(S)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39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3355595" y="1980860"/>
          <a:ext cx="2448158" cy="7344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24079"/>
                <a:gridCol w="1224079"/>
              </a:tblGrid>
              <a:tr h="244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SYMBOL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17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STRING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18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BLOB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32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3355595" y="3058814"/>
          <a:ext cx="2448158" cy="979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24079"/>
                <a:gridCol w="1224079"/>
              </a:tblGrid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INT128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31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UUID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19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IPADDR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30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POINT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35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3355595" y="5459519"/>
          <a:ext cx="2448158" cy="8534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24079"/>
                <a:gridCol w="1224079"/>
              </a:tblGrid>
              <a:tr h="244800">
                <a:tc>
                  <a:txBody>
                    <a:bodyPr/>
                    <a:lstStyle/>
                    <a:p>
                      <a:r>
                        <a:rPr lang="zh-CN" altLang="en-US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基础类型</a:t>
                      </a: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+</a:t>
                      </a:r>
                      <a:r>
                        <a:rPr lang="zh-CN" altLang="en-US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方括号</a:t>
                      </a: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”[]”,</a:t>
                      </a:r>
                      <a:r>
                        <a:rPr lang="zh-CN" altLang="en-US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如</a:t>
                      </a: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INT[],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DOUNLE[],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DECIMAL32(3)[]</a:t>
                      </a:r>
                      <a:r>
                        <a:rPr lang="zh-CN" altLang="en-US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等，表示数组类型</a:t>
                      </a:r>
                      <a:endParaRPr lang="zh-CN" altLang="en-US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基础类型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ID+64</a:t>
                      </a:r>
                      <a:endParaRPr lang="zh-CN" altLang="en-US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  <a:p>
                      <a:endParaRPr lang="zh-CN" altLang="en-US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</a:tbl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4121865" y="5165345"/>
            <a:ext cx="876096" cy="24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46800">
            <a:noAutofit/>
          </a:bodyPr>
          <a:lstStyle/>
          <a:p>
            <a:pPr algn="ctr"/>
            <a:r>
              <a:rPr lang="en-US" altLang="zh-CN" sz="1000" dirty="0">
                <a:solidFill>
                  <a:srgbClr val="172B4D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ARRAY</a:t>
            </a:r>
            <a:endParaRPr lang="en-US" altLang="zh-CN" sz="1000" dirty="0">
              <a:solidFill>
                <a:srgbClr val="172B4D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6315" y="213995"/>
            <a:ext cx="278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hlinkClick r:id="rId1" action="ppaction://hlinkfile"/>
              </a:rPr>
              <a:t>数据类型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198235" y="1526540"/>
            <a:ext cx="5427345" cy="2425700"/>
            <a:chOff x="9761" y="2404"/>
            <a:chExt cx="8547" cy="3820"/>
          </a:xfrm>
        </p:grpSpPr>
        <p:sp>
          <p:nvSpPr>
            <p:cNvPr id="29" name="矩形 28"/>
            <p:cNvSpPr/>
            <p:nvPr/>
          </p:nvSpPr>
          <p:spPr>
            <a:xfrm>
              <a:off x="9761" y="2404"/>
              <a:ext cx="7860" cy="3820"/>
            </a:xfrm>
            <a:prstGeom prst="rect">
              <a:avLst/>
            </a:prstGeom>
            <a:noFill/>
            <a:ln w="28575" cmpd="dbl">
              <a:gradFill>
                <a:gsLst>
                  <a:gs pos="0">
                    <a:schemeClr val="accent1">
                      <a:lumMod val="11000"/>
                      <a:lumOff val="89000"/>
                    </a:schemeClr>
                  </a:gs>
                  <a:gs pos="89000">
                    <a:srgbClr val="0D42D3"/>
                  </a:gs>
                  <a:gs pos="0">
                    <a:schemeClr val="accent1">
                      <a:lumMod val="45000"/>
                      <a:lumOff val="55000"/>
                    </a:schemeClr>
                  </a:gs>
                </a:gsLst>
                <a:lin ang="20580000" scaled="1"/>
              </a:gradFill>
              <a:prstDash val="solid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0308" y="2738"/>
              <a:ext cx="8000" cy="302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1425"/>
                </a:lnSpc>
              </a:pPr>
              <a:r>
                <a:rPr lang="en-US" altLang="zh-CN" sz="1600" b="0">
                  <a:solidFill>
                    <a:srgbClr val="001080"/>
                  </a:solidFill>
                  <a:latin typeface="Consolas" panose="020B0609020204030204"/>
                  <a:ea typeface="Consolas" panose="020B0609020204030204"/>
                </a:rPr>
                <a:t>v</a:t>
              </a:r>
              <a:r>
                <a:rPr lang="en-US" altLang="zh-CN" sz="1600" b="0">
                  <a:solidFill>
                    <a:srgbClr val="000000"/>
                  </a:solidFill>
                  <a:latin typeface="Consolas" panose="020B0609020204030204"/>
                  <a:ea typeface="Consolas" panose="020B0609020204030204"/>
                </a:rPr>
                <a:t> = [</a:t>
              </a:r>
              <a:r>
                <a:rPr lang="en-US" altLang="zh-CN" sz="1600" b="0">
                  <a:solidFill>
                    <a:srgbClr val="098658"/>
                  </a:solidFill>
                  <a:latin typeface="Consolas" panose="020B0609020204030204"/>
                  <a:ea typeface="Consolas" panose="020B0609020204030204"/>
                </a:rPr>
                <a:t>1</a:t>
              </a:r>
              <a:r>
                <a:rPr lang="en-US" altLang="zh-CN" sz="1600" b="0">
                  <a:solidFill>
                    <a:srgbClr val="000000"/>
                  </a:solidFill>
                  <a:latin typeface="Consolas" panose="020B0609020204030204"/>
                  <a:ea typeface="Consolas" panose="020B0609020204030204"/>
                </a:rPr>
                <a:t>, </a:t>
              </a:r>
              <a:r>
                <a:rPr lang="en-US" altLang="zh-CN" sz="1600" b="0">
                  <a:solidFill>
                    <a:srgbClr val="098658"/>
                  </a:solidFill>
                  <a:latin typeface="Consolas" panose="020B0609020204030204"/>
                  <a:ea typeface="Consolas" panose="020B0609020204030204"/>
                </a:rPr>
                <a:t>3</a:t>
              </a:r>
              <a:r>
                <a:rPr lang="en-US" altLang="zh-CN" sz="1600" b="0">
                  <a:solidFill>
                    <a:srgbClr val="000000"/>
                  </a:solidFill>
                  <a:latin typeface="Consolas" panose="020B0609020204030204"/>
                  <a:ea typeface="Consolas" panose="020B0609020204030204"/>
                </a:rPr>
                <a:t>, </a:t>
              </a:r>
              <a:r>
                <a:rPr lang="en-US" altLang="zh-CN" sz="1600" b="0">
                  <a:solidFill>
                    <a:srgbClr val="098658"/>
                  </a:solidFill>
                  <a:latin typeface="Consolas" panose="020B0609020204030204"/>
                  <a:ea typeface="Consolas" panose="020B0609020204030204"/>
                </a:rPr>
                <a:t>10</a:t>
              </a:r>
              <a:r>
                <a:rPr lang="en-US" altLang="zh-CN" sz="1600" b="0">
                  <a:solidFill>
                    <a:srgbClr val="000000"/>
                  </a:solidFill>
                  <a:latin typeface="Consolas" panose="020B0609020204030204"/>
                  <a:ea typeface="Consolas" panose="020B0609020204030204"/>
                </a:rPr>
                <a:t>, </a:t>
              </a:r>
              <a:r>
                <a:rPr lang="en-US" altLang="zh-CN" sz="1600" b="0">
                  <a:solidFill>
                    <a:srgbClr val="098658"/>
                  </a:solidFill>
                  <a:latin typeface="Consolas" panose="020B0609020204030204"/>
                  <a:ea typeface="Consolas" panose="020B0609020204030204"/>
                </a:rPr>
                <a:t>5</a:t>
              </a:r>
              <a:r>
                <a:rPr lang="en-US" altLang="zh-CN" sz="1600" b="0">
                  <a:solidFill>
                    <a:srgbClr val="000000"/>
                  </a:solidFill>
                  <a:latin typeface="Consolas" panose="020B0609020204030204"/>
                  <a:ea typeface="Consolas" panose="020B0609020204030204"/>
                </a:rPr>
                <a:t>]</a:t>
              </a:r>
              <a:endPara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endParaRPr>
            </a:p>
            <a:p>
              <a:pPr>
                <a:lnSpc>
                  <a:spcPts val="1425"/>
                </a:lnSpc>
              </a:pPr>
              <a:endParaRPr lang="en-US" altLang="zh-CN" sz="1600" b="1">
                <a:solidFill>
                  <a:srgbClr val="795E26"/>
                </a:solidFill>
                <a:latin typeface="Consolas" panose="020B0609020204030204"/>
                <a:ea typeface="Consolas" panose="020B0609020204030204"/>
              </a:endParaRPr>
            </a:p>
            <a:p>
              <a:pPr>
                <a:lnSpc>
                  <a:spcPts val="1425"/>
                </a:lnSpc>
              </a:pPr>
              <a:r>
                <a:rPr lang="en-US" altLang="zh-CN" sz="1600" b="1">
                  <a:solidFill>
                    <a:srgbClr val="795E26"/>
                  </a:solidFill>
                  <a:latin typeface="Consolas" panose="020B0609020204030204"/>
                  <a:ea typeface="Consolas" panose="020B0609020204030204"/>
                </a:rPr>
                <a:t>type</a:t>
              </a:r>
              <a:r>
                <a:rPr lang="en-US" altLang="zh-CN" sz="1600" b="0">
                  <a:solidFill>
                    <a:srgbClr val="000000"/>
                  </a:solidFill>
                  <a:latin typeface="Consolas" panose="020B0609020204030204"/>
                  <a:ea typeface="Consolas" panose="020B0609020204030204"/>
                </a:rPr>
                <a:t>(v)</a:t>
              </a:r>
              <a:endPara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endParaRPr>
            </a:p>
            <a:p>
              <a:pPr>
                <a:lnSpc>
                  <a:spcPts val="1425"/>
                </a:lnSpc>
              </a:pPr>
              <a:endPara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endParaRPr>
            </a:p>
            <a:p>
              <a:pPr>
                <a:lnSpc>
                  <a:spcPts val="1425"/>
                </a:lnSpc>
              </a:pPr>
              <a:r>
                <a:rPr lang="en-US" altLang="zh-CN" sz="1600" b="0">
                  <a:solidFill>
                    <a:srgbClr val="008000"/>
                  </a:solidFill>
                  <a:latin typeface="Consolas" panose="020B0609020204030204"/>
                  <a:ea typeface="Consolas" panose="020B0609020204030204"/>
                </a:rPr>
                <a:t>// output: 4</a:t>
              </a:r>
              <a:endParaRPr lang="en-US" altLang="zh-CN" sz="1600" b="0">
                <a:solidFill>
                  <a:srgbClr val="008000"/>
                </a:solidFill>
                <a:latin typeface="Consolas" panose="020B0609020204030204"/>
                <a:ea typeface="Consolas" panose="020B0609020204030204"/>
              </a:endParaRPr>
            </a:p>
            <a:p>
              <a:pPr>
                <a:lnSpc>
                  <a:spcPts val="1425"/>
                </a:lnSpc>
              </a:pPr>
              <a:endParaRPr lang="en-US" altLang="zh-CN" sz="1600" b="0">
                <a:solidFill>
                  <a:srgbClr val="008000"/>
                </a:solidFill>
                <a:latin typeface="Consolas" panose="020B0609020204030204"/>
                <a:ea typeface="Consolas" panose="020B0609020204030204"/>
              </a:endParaRPr>
            </a:p>
            <a:p>
              <a:pPr>
                <a:lnSpc>
                  <a:spcPts val="1425"/>
                </a:lnSpc>
              </a:pPr>
              <a:endParaRPr lang="en-US" altLang="zh-CN" sz="1600" b="0">
                <a:solidFill>
                  <a:srgbClr val="008000"/>
                </a:solidFill>
                <a:latin typeface="Consolas" panose="020B0609020204030204"/>
                <a:ea typeface="Consolas" panose="020B0609020204030204"/>
              </a:endParaRPr>
            </a:p>
            <a:p>
              <a:pPr>
                <a:lnSpc>
                  <a:spcPts val="1425"/>
                </a:lnSpc>
              </a:pPr>
              <a:r>
                <a:rPr lang="en-US" altLang="zh-CN" sz="1600" b="1">
                  <a:solidFill>
                    <a:srgbClr val="795E26"/>
                  </a:solidFill>
                  <a:latin typeface="Consolas" panose="020B0609020204030204"/>
                  <a:ea typeface="Consolas" panose="020B0609020204030204"/>
                </a:rPr>
                <a:t>typestr</a:t>
              </a:r>
              <a:r>
                <a:rPr lang="en-US" altLang="zh-CN" sz="1600" b="0">
                  <a:solidFill>
                    <a:srgbClr val="000000"/>
                  </a:solidFill>
                  <a:latin typeface="Consolas" panose="020B0609020204030204"/>
                  <a:ea typeface="Consolas" panose="020B0609020204030204"/>
                </a:rPr>
                <a:t>(v)</a:t>
              </a:r>
              <a:endPara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endParaRPr>
            </a:p>
            <a:p>
              <a:pPr>
                <a:lnSpc>
                  <a:spcPts val="1425"/>
                </a:lnSpc>
              </a:pPr>
              <a:endParaRPr lang="en-US" altLang="zh-CN" sz="1600" b="0">
                <a:solidFill>
                  <a:srgbClr val="008000"/>
                </a:solidFill>
                <a:latin typeface="Consolas" panose="020B0609020204030204"/>
                <a:ea typeface="Consolas" panose="020B0609020204030204"/>
              </a:endParaRPr>
            </a:p>
            <a:p>
              <a:pPr>
                <a:lnSpc>
                  <a:spcPts val="1425"/>
                </a:lnSpc>
              </a:pPr>
              <a:r>
                <a:rPr lang="en-US" altLang="zh-CN" sz="1600" b="0">
                  <a:solidFill>
                    <a:srgbClr val="008000"/>
                  </a:solidFill>
                  <a:latin typeface="Consolas" panose="020B0609020204030204"/>
                  <a:ea typeface="Consolas" panose="020B0609020204030204"/>
                </a:rPr>
                <a:t>// output: FAST INT VECTOR</a:t>
              </a:r>
              <a:endParaRPr lang="en-US" altLang="zh-CN" sz="1600" b="0">
                <a:solidFill>
                  <a:srgbClr val="008000"/>
                </a:solidFill>
                <a:latin typeface="Consolas" panose="020B0609020204030204"/>
                <a:ea typeface="Consolas" panose="020B0609020204030204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3381" y="3239"/>
              <a:ext cx="3821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返回类型</a:t>
              </a:r>
              <a:r>
                <a:rPr lang="en-US" altLang="zh-CN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 ID</a:t>
              </a:r>
              <a:endPara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3361" y="4509"/>
              <a:ext cx="3821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返回类型</a:t>
              </a:r>
              <a:r>
                <a:rPr lang="en-US" altLang="zh-CN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+</a:t>
              </a:r>
              <a:r>
                <a: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形式</a:t>
              </a:r>
              <a:endPara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6121743" y="1046881"/>
            <a:ext cx="303039" cy="306768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5" name="Shape"/>
          <p:cNvSpPr/>
          <p:nvPr/>
        </p:nvSpPr>
        <p:spPr>
          <a:xfrm>
            <a:off x="6194360" y="1147519"/>
            <a:ext cx="153646" cy="1536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598" y="1785"/>
                </a:moveTo>
                <a:cubicBezTo>
                  <a:pt x="12368" y="1785"/>
                  <a:pt x="11884" y="1989"/>
                  <a:pt x="11731" y="2168"/>
                </a:cubicBezTo>
                <a:lnTo>
                  <a:pt x="1785" y="11705"/>
                </a:lnTo>
                <a:lnTo>
                  <a:pt x="9895" y="19815"/>
                </a:lnTo>
                <a:lnTo>
                  <a:pt x="19432" y="9869"/>
                </a:lnTo>
                <a:cubicBezTo>
                  <a:pt x="19611" y="9716"/>
                  <a:pt x="19815" y="9232"/>
                  <a:pt x="19815" y="9002"/>
                </a:cubicBezTo>
                <a:lnTo>
                  <a:pt x="19815" y="1785"/>
                </a:lnTo>
                <a:lnTo>
                  <a:pt x="12598" y="1785"/>
                </a:lnTo>
                <a:close/>
                <a:moveTo>
                  <a:pt x="9895" y="21600"/>
                </a:moveTo>
                <a:cubicBezTo>
                  <a:pt x="9410" y="21600"/>
                  <a:pt x="8977" y="21370"/>
                  <a:pt x="8645" y="21064"/>
                </a:cubicBezTo>
                <a:lnTo>
                  <a:pt x="561" y="12955"/>
                </a:lnTo>
                <a:cubicBezTo>
                  <a:pt x="179" y="12623"/>
                  <a:pt x="0" y="12190"/>
                  <a:pt x="0" y="11705"/>
                </a:cubicBezTo>
                <a:cubicBezTo>
                  <a:pt x="0" y="11221"/>
                  <a:pt x="179" y="10736"/>
                  <a:pt x="561" y="10430"/>
                </a:cubicBezTo>
                <a:lnTo>
                  <a:pt x="10430" y="867"/>
                </a:lnTo>
                <a:cubicBezTo>
                  <a:pt x="10966" y="383"/>
                  <a:pt x="11884" y="0"/>
                  <a:pt x="12598" y="0"/>
                </a:cubicBezTo>
                <a:lnTo>
                  <a:pt x="19815" y="0"/>
                </a:lnTo>
                <a:cubicBezTo>
                  <a:pt x="20784" y="0"/>
                  <a:pt x="21600" y="816"/>
                  <a:pt x="21600" y="1785"/>
                </a:cubicBezTo>
                <a:lnTo>
                  <a:pt x="21600" y="9002"/>
                </a:lnTo>
                <a:cubicBezTo>
                  <a:pt x="21600" y="9716"/>
                  <a:pt x="21217" y="10634"/>
                  <a:pt x="20682" y="11170"/>
                </a:cubicBezTo>
                <a:lnTo>
                  <a:pt x="11195" y="21064"/>
                </a:lnTo>
                <a:cubicBezTo>
                  <a:pt x="10864" y="21370"/>
                  <a:pt x="10379" y="21600"/>
                  <a:pt x="9895" y="21600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>
              <a:lnSpc>
                <a:spcPct val="93000"/>
              </a:lnSpc>
              <a:defRPr sz="1800">
                <a:solidFill>
                  <a:srgbClr val="000000"/>
                </a:solidFill>
              </a:defRPr>
            </a:pPr>
            <a:endParaRPr sz="9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545580" y="102552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类型判断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16" name="椭圆 15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 animBg="1"/>
      <p:bldP spid="74" grpId="0" bldLvl="0" animBg="1"/>
      <p:bldP spid="75" grpId="0" bldLvl="0" animBg="1"/>
      <p:bldP spid="76" grpId="0" bldLvl="0" animBg="1"/>
      <p:bldP spid="78" grpId="0" bldLvl="0" animBg="1"/>
      <p:bldP spid="79" grpId="0" bldLvl="0" animBg="1"/>
      <p:bldP spid="80" grpId="0" bldLvl="0" animBg="1"/>
      <p:bldP spid="81" grpId="0" bldLvl="0" animBg="1"/>
      <p:bldP spid="12" grpId="0" bldLvl="0" animBg="1"/>
      <p:bldP spid="34" grpId="0" animBg="1"/>
      <p:bldP spid="34" grpId="1" animBg="1"/>
      <p:bldP spid="37" grpId="0"/>
      <p:bldP spid="37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文本框 74"/>
          <p:cNvSpPr txBox="1"/>
          <p:nvPr>
            <p:custDataLst>
              <p:tags r:id="rId1"/>
            </p:custDataLst>
          </p:nvPr>
        </p:nvSpPr>
        <p:spPr>
          <a:xfrm>
            <a:off x="687070" y="1064260"/>
            <a:ext cx="1071880" cy="3213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4680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b="1" dirty="0">
                <a:solidFill>
                  <a:srgbClr val="172B4D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INTEGRAL</a:t>
            </a:r>
            <a:endParaRPr lang="en-US" altLang="zh-CN" sz="1200" b="1" dirty="0">
              <a:solidFill>
                <a:srgbClr val="172B4D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686977" y="1789234"/>
          <a:ext cx="2448158" cy="137604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12040"/>
                <a:gridCol w="612039"/>
                <a:gridCol w="612039"/>
                <a:gridCol w="612040"/>
              </a:tblGrid>
              <a:tr h="2451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CHAR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c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SHORT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h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INT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4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i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4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LOG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5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l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8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</a:tbl>
          </a:graphicData>
        </a:graphic>
      </p:graphicFrame>
      <p:sp>
        <p:nvSpPr>
          <p:cNvPr id="17" name="椭圆 1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6315" y="213995"/>
            <a:ext cx="37820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数据类型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数值类型</a:t>
            </a:r>
            <a:endParaRPr lang="en-US" altLang="zh-CN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16" name="文本框 15"/>
          <p:cNvSpPr txBox="1"/>
          <p:nvPr>
            <p:custDataLst>
              <p:tags r:id="rId4"/>
            </p:custDataLst>
          </p:nvPr>
        </p:nvSpPr>
        <p:spPr>
          <a:xfrm>
            <a:off x="687070" y="1482725"/>
            <a:ext cx="7626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latin typeface="阿里巴巴普惠体 3.0 45 Light" panose="00020600040101010101" charset="-122"/>
                <a:ea typeface="阿里巴巴普惠体 3.0 45 Light" panose="00020600040101010101" charset="-122"/>
              </a:rPr>
              <a:t>名称</a:t>
            </a:r>
            <a:endParaRPr lang="zh-CN" altLang="en-US" sz="1400" b="1">
              <a:latin typeface="阿里巴巴普惠体 3.0 45 Light" panose="00020600040101010101" charset="-122"/>
              <a:ea typeface="阿里巴巴普惠体 3.0 45 Light" panose="00020600040101010101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5"/>
            </p:custDataLst>
          </p:nvPr>
        </p:nvSpPr>
        <p:spPr>
          <a:xfrm>
            <a:off x="1256030" y="1482725"/>
            <a:ext cx="7626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阿里巴巴普惠体 3.0 45 Light" panose="00020600040101010101" charset="-122"/>
                <a:ea typeface="阿里巴巴普惠体 3.0 45 Light" panose="00020600040101010101" charset="-122"/>
              </a:rPr>
              <a:t>ID</a:t>
            </a:r>
            <a:endParaRPr lang="en-US" altLang="zh-CN" sz="1400" b="1">
              <a:latin typeface="阿里巴巴普惠体 3.0 45 Light" panose="00020600040101010101" charset="-122"/>
              <a:ea typeface="阿里巴巴普惠体 3.0 45 Light" panose="00020600040101010101" charset="-122"/>
            </a:endParaRPr>
          </a:p>
        </p:txBody>
      </p:sp>
      <p:sp>
        <p:nvSpPr>
          <p:cNvPr id="22" name="文本框 21"/>
          <p:cNvSpPr txBox="1"/>
          <p:nvPr>
            <p:custDataLst>
              <p:tags r:id="rId6"/>
            </p:custDataLst>
          </p:nvPr>
        </p:nvSpPr>
        <p:spPr>
          <a:xfrm>
            <a:off x="1854835" y="1482725"/>
            <a:ext cx="7626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latin typeface="阿里巴巴普惠体 3.0 45 Light" panose="00020600040101010101" charset="-122"/>
                <a:ea typeface="阿里巴巴普惠体 3.0 45 Light" panose="00020600040101010101" charset="-122"/>
              </a:rPr>
              <a:t>符号</a:t>
            </a:r>
            <a:endParaRPr lang="zh-CN" altLang="en-US" sz="1400" b="1">
              <a:latin typeface="阿里巴巴普惠体 3.0 45 Light" panose="00020600040101010101" charset="-122"/>
              <a:ea typeface="阿里巴巴普惠体 3.0 45 Light" panose="00020600040101010101" charset="-122"/>
            </a:endParaRPr>
          </a:p>
        </p:txBody>
      </p:sp>
      <p:graphicFrame>
        <p:nvGraphicFramePr>
          <p:cNvPr id="23" name="表格 22"/>
          <p:cNvGraphicFramePr>
            <a:graphicFrameLocks noGrp="1"/>
          </p:cNvGraphicFramePr>
          <p:nvPr/>
        </p:nvGraphicFramePr>
        <p:xfrm>
          <a:off x="687325" y="3903606"/>
          <a:ext cx="2448158" cy="489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01040"/>
                <a:gridCol w="523039"/>
                <a:gridCol w="612039"/>
                <a:gridCol w="612040"/>
              </a:tblGrid>
              <a:tr h="24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FLOAT</a:t>
                      </a:r>
                      <a:endParaRPr lang="en-GB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15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f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4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DOUBLE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16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F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8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</a:tbl>
          </a:graphicData>
        </a:graphic>
      </p:graphicFrame>
      <p:sp>
        <p:nvSpPr>
          <p:cNvPr id="24" name="文本框 23"/>
          <p:cNvSpPr txBox="1"/>
          <p:nvPr>
            <p:custDataLst>
              <p:tags r:id="rId7"/>
            </p:custDataLst>
          </p:nvPr>
        </p:nvSpPr>
        <p:spPr>
          <a:xfrm>
            <a:off x="687070" y="3152140"/>
            <a:ext cx="1071880" cy="327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46800">
            <a:noAutofit/>
          </a:bodyPr>
          <a:lstStyle/>
          <a:p>
            <a:pPr lvl="0" algn="ctr">
              <a:lnSpc>
                <a:spcPct val="120000"/>
              </a:lnSpc>
              <a:buClrTx/>
              <a:buSzTx/>
              <a:buFontTx/>
            </a:pPr>
            <a:r>
              <a:rPr lang="en-US" altLang="zh-CN" sz="1200" b="1" dirty="0">
                <a:solidFill>
                  <a:srgbClr val="172B4D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FLOATING</a:t>
            </a:r>
            <a:endParaRPr lang="en-US" altLang="zh-CN" sz="1200" b="1" dirty="0">
              <a:solidFill>
                <a:srgbClr val="172B4D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27" name="文本框 26"/>
          <p:cNvSpPr txBox="1"/>
          <p:nvPr>
            <p:custDataLst>
              <p:tags r:id="rId8"/>
            </p:custDataLst>
          </p:nvPr>
        </p:nvSpPr>
        <p:spPr>
          <a:xfrm>
            <a:off x="687070" y="4816475"/>
            <a:ext cx="1071245" cy="3060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tIns="4680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1200" b="1" dirty="0">
                <a:solidFill>
                  <a:srgbClr val="172B4D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DECIMAL</a:t>
            </a:r>
            <a:endParaRPr lang="en-US" altLang="zh-CN" sz="1000" dirty="0">
              <a:solidFill>
                <a:srgbClr val="172B4D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aphicFrame>
        <p:nvGraphicFramePr>
          <p:cNvPr id="28" name="表格 27"/>
          <p:cNvGraphicFramePr>
            <a:graphicFrameLocks noGrp="1"/>
          </p:cNvGraphicFramePr>
          <p:nvPr/>
        </p:nvGraphicFramePr>
        <p:xfrm>
          <a:off x="672085" y="5598863"/>
          <a:ext cx="2448158" cy="73469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82675"/>
                <a:gridCol w="395605"/>
                <a:gridCol w="357838"/>
                <a:gridCol w="612040"/>
              </a:tblGrid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DECIMAL32(S)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37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4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DECIMAL64(S)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38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P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8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480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DECIMAL128(S)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39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16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</a:tbl>
          </a:graphicData>
        </a:graphic>
      </p:graphicFrame>
      <p:sp>
        <p:nvSpPr>
          <p:cNvPr id="100" name="文本框 99"/>
          <p:cNvSpPr txBox="1"/>
          <p:nvPr>
            <p:custDataLst>
              <p:tags r:id="rId9"/>
            </p:custDataLst>
          </p:nvPr>
        </p:nvSpPr>
        <p:spPr>
          <a:xfrm>
            <a:off x="2482215" y="1482725"/>
            <a:ext cx="7626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latin typeface="阿里巴巴普惠体 3.0 45 Light" panose="00020600040101010101" charset="-122"/>
                <a:ea typeface="阿里巴巴普惠体 3.0 45 Light" panose="00020600040101010101" charset="-122"/>
              </a:rPr>
              <a:t>字节</a:t>
            </a:r>
            <a:endParaRPr lang="zh-CN" altLang="en-US" sz="1400" b="1">
              <a:latin typeface="阿里巴巴普惠体 3.0 45 Light" panose="00020600040101010101" charset="-122"/>
              <a:ea typeface="阿里巴巴普惠体 3.0 45 Light" panose="00020600040101010101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6798310" y="83312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数据溢出</a:t>
            </a:r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125" name="组合 124"/>
          <p:cNvGrpSpPr/>
          <p:nvPr/>
        </p:nvGrpSpPr>
        <p:grpSpPr>
          <a:xfrm>
            <a:off x="6445250" y="863600"/>
            <a:ext cx="302260" cy="306070"/>
            <a:chOff x="10150" y="1360"/>
            <a:chExt cx="476" cy="482"/>
          </a:xfrm>
        </p:grpSpPr>
        <p:sp>
          <p:nvSpPr>
            <p:cNvPr id="98" name="椭圆 97"/>
            <p:cNvSpPr/>
            <p:nvPr/>
          </p:nvSpPr>
          <p:spPr>
            <a:xfrm>
              <a:off x="10150" y="1360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99" name="Shape"/>
            <p:cNvSpPr/>
            <p:nvPr/>
          </p:nvSpPr>
          <p:spPr>
            <a:xfrm>
              <a:off x="10264" y="1493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6898640" y="1404620"/>
            <a:ext cx="4588510" cy="4958080"/>
            <a:chOff x="7134" y="2838"/>
            <a:chExt cx="7226" cy="7808"/>
          </a:xfrm>
        </p:grpSpPr>
        <p:sp>
          <p:nvSpPr>
            <p:cNvPr id="43" name="Shape"/>
            <p:cNvSpPr/>
            <p:nvPr/>
          </p:nvSpPr>
          <p:spPr>
            <a:xfrm>
              <a:off x="9755" y="30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8492" y="4077"/>
              <a:ext cx="4757" cy="852"/>
            </a:xfrm>
            <a:prstGeom prst="rect">
              <a:avLst/>
            </a:prstGeom>
            <a:noFill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9766" y="4097"/>
              <a:ext cx="2295" cy="810"/>
            </a:xfrm>
            <a:prstGeom prst="rect">
              <a:avLst/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8042" y="5040"/>
              <a:ext cx="1241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/>
                <a:t>-(2^31-1)</a:t>
              </a:r>
              <a:endParaRPr lang="en-US" altLang="zh-CN" sz="1200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2832" y="5040"/>
              <a:ext cx="1241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/>
                <a:t>2^31-1</a:t>
              </a:r>
              <a:endParaRPr lang="en-US" altLang="zh-CN" sz="1200"/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10892" y="3471"/>
              <a:ext cx="0" cy="2130"/>
            </a:xfrm>
            <a:prstGeom prst="line">
              <a:avLst/>
            </a:prstGeom>
            <a:ln w="12700" cmpd="sng">
              <a:solidFill>
                <a:schemeClr val="accent1">
                  <a:shade val="50000"/>
                </a:schemeClr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文本框 54"/>
            <p:cNvSpPr txBox="1"/>
            <p:nvPr/>
          </p:nvSpPr>
          <p:spPr>
            <a:xfrm>
              <a:off x="10892" y="5029"/>
              <a:ext cx="750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/>
                <a:t>0</a:t>
              </a:r>
              <a:endParaRPr lang="en-US" altLang="zh-CN" sz="1200"/>
            </a:p>
          </p:txBody>
        </p:sp>
        <p:sp>
          <p:nvSpPr>
            <p:cNvPr id="69" name="矩形 68"/>
            <p:cNvSpPr/>
            <p:nvPr/>
          </p:nvSpPr>
          <p:spPr>
            <a:xfrm>
              <a:off x="8043" y="4077"/>
              <a:ext cx="428" cy="851"/>
            </a:xfrm>
            <a:prstGeom prst="rect">
              <a:avLst/>
            </a:prstGeom>
            <a:pattFill prst="pct25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800" b="1">
                  <a:solidFill>
                    <a:schemeClr val="tx1"/>
                  </a:solidFill>
                </a:rPr>
                <a:t>NULL</a:t>
              </a:r>
              <a:endParaRPr lang="en-US" altLang="zh-CN" sz="800" b="1">
                <a:solidFill>
                  <a:schemeClr val="tx1"/>
                </a:solidFill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7134" y="2838"/>
              <a:ext cx="1030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回绕</a:t>
              </a:r>
              <a:endParaRPr lang="zh-CN" altLang="en-US" sz="1400" b="1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cxnSp>
          <p:nvCxnSpPr>
            <p:cNvPr id="83" name="肘形连接符 82"/>
            <p:cNvCxnSpPr>
              <a:stCxn id="50" idx="3"/>
              <a:endCxn id="69" idx="0"/>
            </p:cNvCxnSpPr>
            <p:nvPr/>
          </p:nvCxnSpPr>
          <p:spPr>
            <a:xfrm flipH="1" flipV="1">
              <a:off x="8257" y="4077"/>
              <a:ext cx="4992" cy="426"/>
            </a:xfrm>
            <a:prstGeom prst="bentConnector4">
              <a:avLst>
                <a:gd name="adj1" fmla="val -7512"/>
                <a:gd name="adj2" fmla="val 188028"/>
              </a:avLst>
            </a:prstGeom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89000">
                    <a:srgbClr val="0D42D3"/>
                  </a:gs>
                  <a:gs pos="0">
                    <a:schemeClr val="accent1">
                      <a:lumMod val="45000"/>
                      <a:lumOff val="55000"/>
                    </a:schemeClr>
                  </a:gs>
                </a:gsLst>
                <a:lin ang="0" scaled="0"/>
              </a:gra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矩形 84"/>
            <p:cNvSpPr/>
            <p:nvPr/>
          </p:nvSpPr>
          <p:spPr>
            <a:xfrm>
              <a:off x="8492" y="6578"/>
              <a:ext cx="4757" cy="852"/>
            </a:xfrm>
            <a:prstGeom prst="rect">
              <a:avLst/>
            </a:prstGeom>
            <a:noFill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85"/>
            <p:cNvSpPr/>
            <p:nvPr/>
          </p:nvSpPr>
          <p:spPr>
            <a:xfrm>
              <a:off x="9766" y="6598"/>
              <a:ext cx="2295" cy="810"/>
            </a:xfrm>
            <a:prstGeom prst="rect">
              <a:avLst/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8042" y="7541"/>
              <a:ext cx="1241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/>
                <a:t>-(2^31-1)</a:t>
              </a:r>
              <a:endParaRPr lang="en-US" altLang="zh-CN" sz="1200"/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12832" y="7541"/>
              <a:ext cx="1241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/>
                <a:t>2^31-1</a:t>
              </a:r>
              <a:endParaRPr lang="en-US" altLang="zh-CN" sz="1200"/>
            </a:p>
          </p:txBody>
        </p:sp>
        <p:cxnSp>
          <p:nvCxnSpPr>
            <p:cNvPr id="89" name="直接连接符 88"/>
            <p:cNvCxnSpPr/>
            <p:nvPr/>
          </p:nvCxnSpPr>
          <p:spPr>
            <a:xfrm>
              <a:off x="10892" y="5972"/>
              <a:ext cx="0" cy="2130"/>
            </a:xfrm>
            <a:prstGeom prst="line">
              <a:avLst/>
            </a:prstGeom>
            <a:ln w="12700" cmpd="sng">
              <a:solidFill>
                <a:schemeClr val="accent1">
                  <a:shade val="50000"/>
                </a:schemeClr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文本框 89"/>
            <p:cNvSpPr txBox="1"/>
            <p:nvPr/>
          </p:nvSpPr>
          <p:spPr>
            <a:xfrm>
              <a:off x="10892" y="7530"/>
              <a:ext cx="750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/>
                <a:t>0</a:t>
              </a:r>
              <a:endParaRPr lang="en-US" altLang="zh-CN" sz="1200"/>
            </a:p>
          </p:txBody>
        </p:sp>
        <p:sp>
          <p:nvSpPr>
            <p:cNvPr id="91" name="矩形 90"/>
            <p:cNvSpPr/>
            <p:nvPr/>
          </p:nvSpPr>
          <p:spPr>
            <a:xfrm>
              <a:off x="7337" y="6578"/>
              <a:ext cx="1134" cy="851"/>
            </a:xfrm>
            <a:prstGeom prst="rect">
              <a:avLst/>
            </a:prstGeom>
            <a:pattFill prst="pct25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800" b="1">
                  <a:solidFill>
                    <a:schemeClr val="tx1"/>
                  </a:solidFill>
                </a:rPr>
                <a:t>NULL</a:t>
              </a:r>
              <a:endParaRPr lang="en-US" altLang="zh-CN" sz="800" b="1">
                <a:solidFill>
                  <a:schemeClr val="tx1"/>
                </a:solidFill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7134" y="5474"/>
              <a:ext cx="1030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截断</a:t>
              </a:r>
              <a:endParaRPr lang="zh-CN" altLang="en-US" sz="1400" b="1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13255" y="6578"/>
              <a:ext cx="1105" cy="851"/>
            </a:xfrm>
            <a:prstGeom prst="rect">
              <a:avLst/>
            </a:prstGeom>
            <a:pattFill prst="pct25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900" b="1">
                  <a:solidFill>
                    <a:schemeClr val="tx1"/>
                  </a:solidFill>
                </a:rPr>
                <a:t>NULL</a:t>
              </a:r>
              <a:endParaRPr lang="en-US" altLang="zh-CN" sz="900" b="1">
                <a:solidFill>
                  <a:schemeClr val="tx1"/>
                </a:solidFill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7166" y="8334"/>
              <a:ext cx="1030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报错</a:t>
              </a:r>
              <a:endParaRPr lang="zh-CN" altLang="en-US" sz="1400" b="1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102" name="矩形 101"/>
            <p:cNvSpPr/>
            <p:nvPr/>
          </p:nvSpPr>
          <p:spPr>
            <a:xfrm>
              <a:off x="8498" y="9122"/>
              <a:ext cx="4757" cy="852"/>
            </a:xfrm>
            <a:prstGeom prst="rect">
              <a:avLst/>
            </a:prstGeom>
            <a:noFill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>
              <a:off x="9772" y="9142"/>
              <a:ext cx="2295" cy="810"/>
            </a:xfrm>
            <a:prstGeom prst="rect">
              <a:avLst/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8048" y="10085"/>
              <a:ext cx="1241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/>
                <a:t>-(2^31-1)</a:t>
              </a:r>
              <a:endParaRPr lang="en-US" altLang="zh-CN" sz="1200"/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12838" y="10085"/>
              <a:ext cx="1241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/>
                <a:t>2^31-1</a:t>
              </a:r>
              <a:endParaRPr lang="en-US" altLang="zh-CN" sz="1200"/>
            </a:p>
          </p:txBody>
        </p:sp>
        <p:cxnSp>
          <p:nvCxnSpPr>
            <p:cNvPr id="106" name="直接连接符 105"/>
            <p:cNvCxnSpPr/>
            <p:nvPr/>
          </p:nvCxnSpPr>
          <p:spPr>
            <a:xfrm>
              <a:off x="10898" y="8516"/>
              <a:ext cx="0" cy="2130"/>
            </a:xfrm>
            <a:prstGeom prst="line">
              <a:avLst/>
            </a:prstGeom>
            <a:ln w="12700" cmpd="sng">
              <a:solidFill>
                <a:schemeClr val="accent1">
                  <a:shade val="50000"/>
                </a:schemeClr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文本框 106"/>
            <p:cNvSpPr txBox="1"/>
            <p:nvPr/>
          </p:nvSpPr>
          <p:spPr>
            <a:xfrm>
              <a:off x="10898" y="10074"/>
              <a:ext cx="750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/>
                <a:t>0</a:t>
              </a:r>
              <a:endParaRPr lang="en-US" altLang="zh-CN" sz="1200"/>
            </a:p>
          </p:txBody>
        </p:sp>
        <p:sp>
          <p:nvSpPr>
            <p:cNvPr id="108" name="矩形 107"/>
            <p:cNvSpPr/>
            <p:nvPr/>
          </p:nvSpPr>
          <p:spPr>
            <a:xfrm>
              <a:off x="13255" y="9117"/>
              <a:ext cx="1105" cy="851"/>
            </a:xfrm>
            <a:prstGeom prst="rect">
              <a:avLst/>
            </a:prstGeom>
            <a:pattFill prst="pct25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900" b="1">
                  <a:solidFill>
                    <a:schemeClr val="tx1"/>
                  </a:solidFill>
                </a:rPr>
                <a:t>Error</a:t>
              </a:r>
              <a:endParaRPr lang="en-US" altLang="zh-CN" sz="900" b="1">
                <a:solidFill>
                  <a:schemeClr val="tx1"/>
                </a:solidFill>
              </a:endParaRPr>
            </a:p>
          </p:txBody>
        </p:sp>
        <p:sp>
          <p:nvSpPr>
            <p:cNvPr id="109" name="矩形 108"/>
            <p:cNvSpPr/>
            <p:nvPr/>
          </p:nvSpPr>
          <p:spPr>
            <a:xfrm>
              <a:off x="7358" y="9117"/>
              <a:ext cx="1134" cy="851"/>
            </a:xfrm>
            <a:prstGeom prst="rect">
              <a:avLst/>
            </a:prstGeom>
            <a:pattFill prst="pct25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800" b="1">
                  <a:solidFill>
                    <a:schemeClr val="tx1"/>
                  </a:solidFill>
                </a:rPr>
                <a:t>Error</a:t>
              </a:r>
              <a:endParaRPr lang="en-US" altLang="zh-CN" sz="800" b="1">
                <a:solidFill>
                  <a:schemeClr val="tx1"/>
                </a:solidFill>
              </a:endParaRPr>
            </a:p>
          </p:txBody>
        </p:sp>
      </p:grpSp>
      <p:sp>
        <p:nvSpPr>
          <p:cNvPr id="111" name="文本框 110"/>
          <p:cNvSpPr txBox="1"/>
          <p:nvPr>
            <p:custDataLst>
              <p:tags r:id="rId10"/>
            </p:custDataLst>
          </p:nvPr>
        </p:nvSpPr>
        <p:spPr>
          <a:xfrm>
            <a:off x="687070" y="3596640"/>
            <a:ext cx="7626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latin typeface="阿里巴巴普惠体 3.0 45 Light" panose="00020600040101010101" charset="-122"/>
                <a:ea typeface="阿里巴巴普惠体 3.0 45 Light" panose="00020600040101010101" charset="-122"/>
              </a:rPr>
              <a:t>名称</a:t>
            </a:r>
            <a:endParaRPr lang="zh-CN" altLang="en-US" sz="1400" b="1">
              <a:latin typeface="阿里巴巴普惠体 3.0 45 Light" panose="00020600040101010101" charset="-122"/>
              <a:ea typeface="阿里巴巴普惠体 3.0 45 Light" panose="00020600040101010101" charset="-122"/>
            </a:endParaRPr>
          </a:p>
        </p:txBody>
      </p:sp>
      <p:sp>
        <p:nvSpPr>
          <p:cNvPr id="112" name="文本框 111"/>
          <p:cNvSpPr txBox="1"/>
          <p:nvPr>
            <p:custDataLst>
              <p:tags r:id="rId11"/>
            </p:custDataLst>
          </p:nvPr>
        </p:nvSpPr>
        <p:spPr>
          <a:xfrm>
            <a:off x="1316990" y="3596640"/>
            <a:ext cx="7626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阿里巴巴普惠体 3.0 45 Light" panose="00020600040101010101" charset="-122"/>
                <a:ea typeface="阿里巴巴普惠体 3.0 45 Light" panose="00020600040101010101" charset="-122"/>
              </a:rPr>
              <a:t>ID</a:t>
            </a:r>
            <a:endParaRPr lang="en-US" altLang="zh-CN" sz="1400" b="1">
              <a:latin typeface="阿里巴巴普惠体 3.0 45 Light" panose="00020600040101010101" charset="-122"/>
              <a:ea typeface="阿里巴巴普惠体 3.0 45 Light" panose="00020600040101010101" charset="-122"/>
            </a:endParaRPr>
          </a:p>
        </p:txBody>
      </p:sp>
      <p:sp>
        <p:nvSpPr>
          <p:cNvPr id="113" name="文本框 112"/>
          <p:cNvSpPr txBox="1"/>
          <p:nvPr>
            <p:custDataLst>
              <p:tags r:id="rId12"/>
            </p:custDataLst>
          </p:nvPr>
        </p:nvSpPr>
        <p:spPr>
          <a:xfrm>
            <a:off x="1854835" y="3596640"/>
            <a:ext cx="7626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latin typeface="阿里巴巴普惠体 3.0 45 Light" panose="00020600040101010101" charset="-122"/>
                <a:ea typeface="阿里巴巴普惠体 3.0 45 Light" panose="00020600040101010101" charset="-122"/>
              </a:rPr>
              <a:t>符号</a:t>
            </a:r>
            <a:endParaRPr lang="zh-CN" altLang="en-US" sz="1400" b="1">
              <a:latin typeface="阿里巴巴普惠体 3.0 45 Light" panose="00020600040101010101" charset="-122"/>
              <a:ea typeface="阿里巴巴普惠体 3.0 45 Light" panose="00020600040101010101" charset="-122"/>
            </a:endParaRPr>
          </a:p>
        </p:txBody>
      </p:sp>
      <p:sp>
        <p:nvSpPr>
          <p:cNvPr id="114" name="文本框 113"/>
          <p:cNvSpPr txBox="1"/>
          <p:nvPr>
            <p:custDataLst>
              <p:tags r:id="rId13"/>
            </p:custDataLst>
          </p:nvPr>
        </p:nvSpPr>
        <p:spPr>
          <a:xfrm>
            <a:off x="2451735" y="3596640"/>
            <a:ext cx="7626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latin typeface="阿里巴巴普惠体 3.0 45 Light" panose="00020600040101010101" charset="-122"/>
                <a:ea typeface="阿里巴巴普惠体 3.0 45 Light" panose="00020600040101010101" charset="-122"/>
              </a:rPr>
              <a:t>字节</a:t>
            </a:r>
            <a:endParaRPr lang="zh-CN" altLang="en-US" sz="1400" b="1">
              <a:latin typeface="阿里巴巴普惠体 3.0 45 Light" panose="00020600040101010101" charset="-122"/>
              <a:ea typeface="阿里巴巴普惠体 3.0 45 Light" panose="00020600040101010101" charset="-122"/>
            </a:endParaRPr>
          </a:p>
        </p:txBody>
      </p:sp>
      <p:sp>
        <p:nvSpPr>
          <p:cNvPr id="115" name="文本框 114"/>
          <p:cNvSpPr txBox="1"/>
          <p:nvPr>
            <p:custDataLst>
              <p:tags r:id="rId14"/>
            </p:custDataLst>
          </p:nvPr>
        </p:nvSpPr>
        <p:spPr>
          <a:xfrm>
            <a:off x="687070" y="5292090"/>
            <a:ext cx="7626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latin typeface="阿里巴巴普惠体 3.0 45 Light" panose="00020600040101010101" charset="-122"/>
                <a:ea typeface="阿里巴巴普惠体 3.0 45 Light" panose="00020600040101010101" charset="-122"/>
              </a:rPr>
              <a:t>名称</a:t>
            </a:r>
            <a:endParaRPr lang="zh-CN" altLang="en-US" sz="1400" b="1">
              <a:latin typeface="阿里巴巴普惠体 3.0 45 Light" panose="00020600040101010101" charset="-122"/>
              <a:ea typeface="阿里巴巴普惠体 3.0 45 Light" panose="00020600040101010101" charset="-122"/>
            </a:endParaRPr>
          </a:p>
        </p:txBody>
      </p:sp>
      <p:sp>
        <p:nvSpPr>
          <p:cNvPr id="116" name="文本框 115"/>
          <p:cNvSpPr txBox="1"/>
          <p:nvPr>
            <p:custDataLst>
              <p:tags r:id="rId15"/>
            </p:custDataLst>
          </p:nvPr>
        </p:nvSpPr>
        <p:spPr>
          <a:xfrm>
            <a:off x="1758950" y="5292090"/>
            <a:ext cx="7626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阿里巴巴普惠体 3.0 45 Light" panose="00020600040101010101" charset="-122"/>
                <a:ea typeface="阿里巴巴普惠体 3.0 45 Light" panose="00020600040101010101" charset="-122"/>
              </a:rPr>
              <a:t>ID</a:t>
            </a:r>
            <a:endParaRPr lang="en-US" altLang="zh-CN" sz="1400" b="1">
              <a:latin typeface="阿里巴巴普惠体 3.0 45 Light" panose="00020600040101010101" charset="-122"/>
              <a:ea typeface="阿里巴巴普惠体 3.0 45 Light" panose="00020600040101010101" charset="-122"/>
            </a:endParaRPr>
          </a:p>
        </p:txBody>
      </p:sp>
      <p:sp>
        <p:nvSpPr>
          <p:cNvPr id="117" name="文本框 116"/>
          <p:cNvSpPr txBox="1"/>
          <p:nvPr>
            <p:custDataLst>
              <p:tags r:id="rId16"/>
            </p:custDataLst>
          </p:nvPr>
        </p:nvSpPr>
        <p:spPr>
          <a:xfrm>
            <a:off x="2035810" y="5292090"/>
            <a:ext cx="7626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latin typeface="阿里巴巴普惠体 3.0 45 Light" panose="00020600040101010101" charset="-122"/>
                <a:ea typeface="阿里巴巴普惠体 3.0 45 Light" panose="00020600040101010101" charset="-122"/>
              </a:rPr>
              <a:t>符号</a:t>
            </a:r>
            <a:endParaRPr lang="zh-CN" altLang="en-US" sz="1400" b="1">
              <a:latin typeface="阿里巴巴普惠体 3.0 45 Light" panose="00020600040101010101" charset="-122"/>
              <a:ea typeface="阿里巴巴普惠体 3.0 45 Light" panose="00020600040101010101" charset="-122"/>
            </a:endParaRPr>
          </a:p>
        </p:txBody>
      </p:sp>
      <p:sp>
        <p:nvSpPr>
          <p:cNvPr id="118" name="文本框 117"/>
          <p:cNvSpPr txBox="1"/>
          <p:nvPr>
            <p:custDataLst>
              <p:tags r:id="rId17"/>
            </p:custDataLst>
          </p:nvPr>
        </p:nvSpPr>
        <p:spPr>
          <a:xfrm>
            <a:off x="2539365" y="5292090"/>
            <a:ext cx="7626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latin typeface="阿里巴巴普惠体 3.0 45 Light" panose="00020600040101010101" charset="-122"/>
                <a:ea typeface="阿里巴巴普惠体 3.0 45 Light" panose="00020600040101010101" charset="-122"/>
              </a:rPr>
              <a:t>字节</a:t>
            </a:r>
            <a:endParaRPr lang="zh-CN" altLang="en-US" sz="1400" b="1">
              <a:latin typeface="阿里巴巴普惠体 3.0 45 Light" panose="00020600040101010101" charset="-122"/>
              <a:ea typeface="阿里巴巴普惠体 3.0 45 Light" panose="00020600040101010101" charset="-122"/>
            </a:endParaRPr>
          </a:p>
        </p:txBody>
      </p:sp>
      <p:sp>
        <p:nvSpPr>
          <p:cNvPr id="121" name="右大括号 120"/>
          <p:cNvSpPr/>
          <p:nvPr/>
        </p:nvSpPr>
        <p:spPr>
          <a:xfrm>
            <a:off x="3244850" y="4149090"/>
            <a:ext cx="198120" cy="1981200"/>
          </a:xfrm>
          <a:prstGeom prst="rightBrace">
            <a:avLst>
              <a:gd name="adj1" fmla="val 8333"/>
              <a:gd name="adj2" fmla="val 50000"/>
            </a:avLst>
          </a:prstGeom>
          <a:ln w="47625" cmpd="sng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0" scaled="0"/>
            </a:gra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122" name="文本框 121"/>
          <p:cNvSpPr txBox="1"/>
          <p:nvPr/>
        </p:nvSpPr>
        <p:spPr>
          <a:xfrm>
            <a:off x="3780790" y="4495800"/>
            <a:ext cx="2702560" cy="1599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FLOATING </a:t>
            </a:r>
            <a:endParaRPr lang="en-US" altLang="zh-CN" sz="1400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r>
              <a: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存储、计算存在精度误差</a:t>
            </a:r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r>
              <a:rPr lang="en-US" altLang="zh-CN" sz="14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DECIMAL</a:t>
            </a:r>
            <a:endParaRPr lang="en-US" altLang="zh-CN" sz="1400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r>
              <a: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避免浮点数精度损失</a:t>
            </a:r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r>
              <a: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存储高精度且小数位数固定的值</a:t>
            </a:r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r>
              <a: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计算性能会略低于浮点数</a:t>
            </a:r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cxnSp>
        <p:nvCxnSpPr>
          <p:cNvPr id="123" name="直接连接符 122"/>
          <p:cNvCxnSpPr/>
          <p:nvPr/>
        </p:nvCxnSpPr>
        <p:spPr>
          <a:xfrm>
            <a:off x="3268980" y="2269490"/>
            <a:ext cx="355600" cy="0"/>
          </a:xfrm>
          <a:prstGeom prst="line">
            <a:avLst/>
          </a:prstGeom>
          <a:ln w="603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0" scaled="0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文本框 123"/>
          <p:cNvSpPr txBox="1"/>
          <p:nvPr/>
        </p:nvSpPr>
        <p:spPr>
          <a:xfrm>
            <a:off x="3789680" y="2018665"/>
            <a:ext cx="24765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4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INTEGRAL </a:t>
            </a:r>
            <a:endParaRPr lang="en-US" altLang="zh-CN" sz="1400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r>
              <a: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存储、计算存在精度误差</a:t>
            </a:r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圆角矩形 44"/>
          <p:cNvSpPr/>
          <p:nvPr/>
        </p:nvSpPr>
        <p:spPr>
          <a:xfrm>
            <a:off x="6394450" y="2777490"/>
            <a:ext cx="5003800" cy="9271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圆角矩形 35"/>
          <p:cNvSpPr/>
          <p:nvPr/>
        </p:nvSpPr>
        <p:spPr>
          <a:xfrm>
            <a:off x="2122170" y="4734560"/>
            <a:ext cx="1122680" cy="255270"/>
          </a:xfrm>
          <a:prstGeom prst="roundRect">
            <a:avLst/>
          </a:prstGeom>
          <a:noFill/>
          <a:ln>
            <a:solidFill>
              <a:srgbClr val="B7D0F4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6315" y="213995"/>
            <a:ext cx="533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数据类型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-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字符串类型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&amp;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时间类型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534035" y="1586230"/>
          <a:ext cx="3978910" cy="73533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72490"/>
                <a:gridCol w="820420"/>
                <a:gridCol w="826770"/>
                <a:gridCol w="1459230"/>
              </a:tblGrid>
              <a:tr h="2451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en-GB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STRING</a:t>
                      </a:r>
                      <a:endParaRPr lang="en-US" altLang="en-GB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18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S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64KB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51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SYMBOL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17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W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255B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51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BLOB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32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64MB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</a:tbl>
          </a:graphicData>
        </a:graphic>
      </p:graphicFrame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534035" y="1280160"/>
            <a:ext cx="7626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名称</a:t>
            </a:r>
            <a:endParaRPr lang="zh-CN" altLang="en-US" sz="1400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5"/>
            </p:custDataLst>
          </p:nvPr>
        </p:nvSpPr>
        <p:spPr>
          <a:xfrm>
            <a:off x="1392555" y="1280160"/>
            <a:ext cx="7626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ID</a:t>
            </a:r>
            <a:endParaRPr lang="en-US" altLang="zh-CN" sz="1400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2219960" y="1280160"/>
            <a:ext cx="7626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符号</a:t>
            </a:r>
            <a:endParaRPr lang="zh-CN" altLang="en-US" sz="1400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7"/>
            </p:custDataLst>
          </p:nvPr>
        </p:nvSpPr>
        <p:spPr>
          <a:xfrm>
            <a:off x="2999740" y="1280160"/>
            <a:ext cx="180657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字符串长度限制</a:t>
            </a:r>
            <a:endParaRPr lang="zh-CN" altLang="en-US" sz="1400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4035" y="855980"/>
            <a:ext cx="40640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字符串为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UTF8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编码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4035" y="3059430"/>
            <a:ext cx="63976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[“AAPL”, “IBM”, “AAPL”, “IBM”, “GOOGL”, ...]</a:t>
            </a:r>
            <a:endParaRPr lang="en-US" altLang="zh-CN" sz="14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4035" y="2626995"/>
            <a:ext cx="40640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zh-CN" altLang="en-US" sz="1600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原始数据：</a:t>
            </a:r>
            <a:endParaRPr lang="zh-CN" altLang="en-US" sz="1600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53440" y="3540760"/>
            <a:ext cx="40640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STRING:</a:t>
            </a:r>
            <a:endParaRPr lang="en-US" altLang="zh-CN" sz="16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28955" y="3918585"/>
            <a:ext cx="63976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[“AAPL”, “IBM”, “AAPL”, “IBM”, “GOOGL”, ...]</a:t>
            </a:r>
            <a:endParaRPr lang="en-US" altLang="zh-CN" sz="14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53440" y="4334510"/>
            <a:ext cx="40640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SYMBOL:</a:t>
            </a:r>
            <a:endParaRPr lang="en-US" altLang="zh-CN" sz="16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23875" y="4711065"/>
            <a:ext cx="180594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[0,  1,  0,</a:t>
            </a:r>
            <a:r>
              <a:rPr lang="en-US" altLang="zh-CN" sz="140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 </a:t>
            </a:r>
            <a:r>
              <a:rPr lang="en-US" altLang="zh-CN" sz="14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1,</a:t>
            </a:r>
            <a:r>
              <a:rPr lang="en-US" altLang="zh-CN" sz="140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 2</a:t>
            </a:r>
            <a:r>
              <a:rPr lang="en-US" altLang="zh-CN" sz="14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...]</a:t>
            </a:r>
            <a:endParaRPr lang="en-US" altLang="zh-CN" sz="14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aphicFrame>
        <p:nvGraphicFramePr>
          <p:cNvPr id="34" name="表格 33"/>
          <p:cNvGraphicFramePr>
            <a:graphicFrameLocks noGrp="1"/>
          </p:cNvGraphicFramePr>
          <p:nvPr>
            <p:custDataLst>
              <p:tags r:id="rId8"/>
            </p:custDataLst>
          </p:nvPr>
        </p:nvGraphicFramePr>
        <p:xfrm>
          <a:off x="2152015" y="5096510"/>
          <a:ext cx="1130300" cy="8864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65150"/>
                <a:gridCol w="565150"/>
              </a:tblGrid>
              <a:tr h="24511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0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sym typeface="+mn-ea"/>
                        </a:rPr>
                        <a:t>AAPL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sym typeface="+mn-ea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5110">
                <a:tc>
                  <a:txBody>
                    <a:bodyPr/>
                    <a:lstStyle/>
                    <a:p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sym typeface="+mn-ea"/>
                        </a:rPr>
                        <a:t>IBM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sym typeface="+mn-ea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  <a:tr h="24511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000" b="0" i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sym typeface="+mn-ea"/>
                        </a:rPr>
                        <a:t>GOOGL</a:t>
                      </a:r>
                      <a:endParaRPr lang="en-US" altLang="zh-CN" sz="1000" b="0" i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sym typeface="+mn-ea"/>
                      </a:endParaRPr>
                    </a:p>
                  </a:txBody>
                  <a:tcPr>
                    <a:solidFill>
                      <a:srgbClr val="E9ECF6"/>
                    </a:solidFill>
                  </a:tcPr>
                </a:tc>
              </a:tr>
            </a:tbl>
          </a:graphicData>
        </a:graphic>
      </p:graphicFrame>
      <p:sp>
        <p:nvSpPr>
          <p:cNvPr id="35" name="文本框 34"/>
          <p:cNvSpPr txBox="1"/>
          <p:nvPr/>
        </p:nvSpPr>
        <p:spPr>
          <a:xfrm>
            <a:off x="2129790" y="4723765"/>
            <a:ext cx="116205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SYMBOL DICT</a:t>
            </a:r>
            <a:endParaRPr lang="en-US" altLang="zh-CN" sz="1200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cxnSp>
        <p:nvCxnSpPr>
          <p:cNvPr id="39" name="肘形连接符 38"/>
          <p:cNvCxnSpPr>
            <a:stCxn id="32" idx="2"/>
            <a:endCxn id="34" idx="1"/>
          </p:cNvCxnSpPr>
          <p:nvPr/>
        </p:nvCxnSpPr>
        <p:spPr>
          <a:xfrm rot="5400000" flipV="1">
            <a:off x="1528445" y="4916170"/>
            <a:ext cx="521970" cy="725170"/>
          </a:xfrm>
          <a:prstGeom prst="bentConnector2">
            <a:avLst/>
          </a:prstGeom>
          <a:ln w="635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0" scaled="0"/>
            </a:gra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3496945" y="4838700"/>
            <a:ext cx="248856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缺点：额外维护一个字典</a:t>
            </a:r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优点：将任意长的字符串转换为</a:t>
            </a:r>
            <a:r>
              <a:rPr lang="en-US" altLang="zh-CN" sz="14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4 </a:t>
            </a:r>
            <a:r>
              <a: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字节的整数存储</a:t>
            </a:r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70535" y="6206490"/>
            <a:ext cx="608266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BLOB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类型通常用于存储文本、图片等超长字符串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6152515" y="897890"/>
            <a:ext cx="0" cy="56769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6394450" y="955040"/>
            <a:ext cx="5244465" cy="257238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日期类型：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DATE 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MONTH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时间类型：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 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MINUTE 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SECOND 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NANOTIME</a:t>
            </a:r>
            <a:endParaRPr lang="en-US" altLang="zh-CN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时间戳类型（包含日期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+ 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时间属性）：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DATETIME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TIMESTAMP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NANOTIMESTAMP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DATEHOUR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注意：</a:t>
            </a:r>
            <a:r>
              <a:rPr lang="en-US" altLang="zh-CN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DATETIME </a:t>
            </a:r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对象为</a:t>
            </a:r>
            <a:r>
              <a:rPr lang="en-US" altLang="zh-CN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4 </a:t>
            </a:r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字节，存储的时间范围为</a:t>
            </a:r>
            <a:r>
              <a:rPr lang="en-US" altLang="zh-CN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1901.12.13 20:45:53 ~ 2038.01.19 03:14:07</a:t>
            </a:r>
            <a:endParaRPr lang="en-US" altLang="zh-CN" sz="14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394450" y="5057140"/>
            <a:ext cx="5676265" cy="1149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temporalParse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"29-02-2024"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"dd-MM-yyyy"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);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// output: date(2024.02.29)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>
              <a:lnSpc>
                <a:spcPts val="1650"/>
              </a:lnSpc>
            </a:pP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temporalParse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"20230122102130284"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"yyyyMMddHHmmssSSS"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);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// output: timestamp(2023.01.22 10:21:30.284)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773545" y="447929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字符串转换为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DolphinDB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时间类型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25" name="组合 124"/>
          <p:cNvGrpSpPr/>
          <p:nvPr/>
        </p:nvGrpSpPr>
        <p:grpSpPr>
          <a:xfrm>
            <a:off x="6445250" y="4487545"/>
            <a:ext cx="302260" cy="306070"/>
            <a:chOff x="10150" y="1360"/>
            <a:chExt cx="476" cy="482"/>
          </a:xfrm>
        </p:grpSpPr>
        <p:sp>
          <p:nvSpPr>
            <p:cNvPr id="48" name="椭圆 47"/>
            <p:cNvSpPr/>
            <p:nvPr/>
          </p:nvSpPr>
          <p:spPr>
            <a:xfrm>
              <a:off x="10150" y="1360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49" name="Shape"/>
            <p:cNvSpPr/>
            <p:nvPr/>
          </p:nvSpPr>
          <p:spPr>
            <a:xfrm>
              <a:off x="10264" y="1493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99745" y="4344670"/>
            <a:ext cx="302260" cy="306070"/>
            <a:chOff x="10150" y="1360"/>
            <a:chExt cx="476" cy="482"/>
          </a:xfrm>
        </p:grpSpPr>
        <p:sp>
          <p:nvSpPr>
            <p:cNvPr id="57" name="椭圆 56"/>
            <p:cNvSpPr/>
            <p:nvPr/>
          </p:nvSpPr>
          <p:spPr>
            <a:xfrm>
              <a:off x="10150" y="1360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58" name="Shape"/>
            <p:cNvSpPr/>
            <p:nvPr/>
          </p:nvSpPr>
          <p:spPr>
            <a:xfrm>
              <a:off x="10264" y="1493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99745" y="3548380"/>
            <a:ext cx="302260" cy="306070"/>
            <a:chOff x="10150" y="1360"/>
            <a:chExt cx="476" cy="482"/>
          </a:xfrm>
        </p:grpSpPr>
        <p:sp>
          <p:nvSpPr>
            <p:cNvPr id="60" name="椭圆 59"/>
            <p:cNvSpPr/>
            <p:nvPr/>
          </p:nvSpPr>
          <p:spPr>
            <a:xfrm>
              <a:off x="10150" y="1360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61" name="Shape"/>
            <p:cNvSpPr/>
            <p:nvPr/>
          </p:nvSpPr>
          <p:spPr>
            <a:xfrm>
              <a:off x="10264" y="1493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6" name="椭圆 5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6315" y="213995"/>
            <a:ext cx="278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数据类型转换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94715" y="1149350"/>
            <a:ext cx="6096000" cy="3695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172B4D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标量类型转换</a:t>
            </a:r>
            <a:endParaRPr lang="zh-CN" altLang="en-US" dirty="0">
              <a:solidFill>
                <a:srgbClr val="172B4D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492760" y="1577975"/>
            <a:ext cx="4054475" cy="2874010"/>
            <a:chOff x="4992429" y="3458374"/>
            <a:chExt cx="4054747" cy="2873882"/>
          </a:xfrm>
        </p:grpSpPr>
        <p:sp>
          <p:nvSpPr>
            <p:cNvPr id="46" name="文本框 45"/>
            <p:cNvSpPr txBox="1"/>
            <p:nvPr/>
          </p:nvSpPr>
          <p:spPr>
            <a:xfrm>
              <a:off x="5379150" y="3458374"/>
              <a:ext cx="3278335" cy="93404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lIns="0" tIns="72000" rIns="0" bIns="180000" rtlCol="0" anchor="ctr" anchorCtr="1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类型转换函数</a:t>
              </a:r>
              <a:br>
                <a:rPr lang="zh-CN" altLang="en-US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</a:br>
              <a:r>
                <a:rPr lang="zh-CN" altLang="en-US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如：</a:t>
              </a:r>
              <a:r>
                <a:rPr lang="en-GB" altLang="zh-CN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string</a:t>
              </a:r>
              <a:r>
                <a:rPr lang="zh-CN" altLang="en-GB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、</a:t>
              </a:r>
              <a:r>
                <a:rPr lang="en-GB" altLang="zh-CN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bool</a:t>
              </a:r>
              <a:r>
                <a:rPr lang="zh-CN" altLang="en-GB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、</a:t>
              </a:r>
              <a:r>
                <a:rPr lang="en-GB" altLang="zh-CN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char...</a:t>
              </a:r>
              <a:endParaRPr lang="en-GB" altLang="zh-CN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153276" y="4305458"/>
              <a:ext cx="2893900" cy="43257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0" tIns="36000" rIns="0" bIns="180000" rtlCol="0" anchor="ctr" anchorCtr="1">
              <a:noAutofit/>
            </a:bodyPr>
            <a:lstStyle/>
            <a:p>
              <a:pPr>
                <a:lnSpc>
                  <a:spcPts val="3500"/>
                </a:lnSpc>
              </a:pPr>
              <a:r>
                <a:rPr lang="zh-CN" altLang="en-US" sz="1600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创建一个新的</a:t>
              </a:r>
              <a:r>
                <a:rPr lang="en-US" altLang="zh-CN" sz="1600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NULL</a:t>
              </a:r>
              <a:r>
                <a:rPr lang="zh-CN" altLang="en-US" sz="1600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值变量</a:t>
              </a:r>
              <a:endParaRPr lang="zh-CN" altLang="en-GB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252230" y="4722378"/>
              <a:ext cx="1440484" cy="43257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0" tIns="36000" rIns="0" bIns="180000" rtlCol="0" anchor="ctr" anchorCtr="1">
              <a:noAutofit/>
            </a:bodyPr>
            <a:lstStyle/>
            <a:p>
              <a:pPr algn="ctr">
                <a:lnSpc>
                  <a:spcPts val="3500"/>
                </a:lnSpc>
              </a:pPr>
              <a:r>
                <a:rPr lang="zh-CN" altLang="en-US" sz="1600" dirty="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转换字符串</a:t>
              </a:r>
              <a:endPara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cxnSp>
          <p:nvCxnSpPr>
            <p:cNvPr id="49" name="直线连接符 30"/>
            <p:cNvCxnSpPr/>
            <p:nvPr/>
          </p:nvCxnSpPr>
          <p:spPr>
            <a:xfrm>
              <a:off x="5986844" y="4318078"/>
              <a:ext cx="0" cy="1058887"/>
            </a:xfrm>
            <a:prstGeom prst="line">
              <a:avLst/>
            </a:prstGeom>
            <a:ln w="38100">
              <a:solidFill>
                <a:srgbClr val="0D1C7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线连接符 31"/>
            <p:cNvCxnSpPr/>
            <p:nvPr/>
          </p:nvCxnSpPr>
          <p:spPr>
            <a:xfrm flipH="1">
              <a:off x="5986844" y="5367025"/>
              <a:ext cx="274483" cy="0"/>
            </a:xfrm>
            <a:prstGeom prst="line">
              <a:avLst/>
            </a:prstGeom>
            <a:ln w="38100">
              <a:solidFill>
                <a:srgbClr val="0D1C7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线连接符 32"/>
            <p:cNvCxnSpPr/>
            <p:nvPr/>
          </p:nvCxnSpPr>
          <p:spPr>
            <a:xfrm flipH="1">
              <a:off x="5986844" y="4961226"/>
              <a:ext cx="274483" cy="0"/>
            </a:xfrm>
            <a:prstGeom prst="line">
              <a:avLst/>
            </a:prstGeom>
            <a:ln w="38100">
              <a:solidFill>
                <a:srgbClr val="0D1C7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线连接符 33"/>
            <p:cNvCxnSpPr/>
            <p:nvPr/>
          </p:nvCxnSpPr>
          <p:spPr>
            <a:xfrm flipH="1">
              <a:off x="5971625" y="4515125"/>
              <a:ext cx="274483" cy="0"/>
            </a:xfrm>
            <a:prstGeom prst="line">
              <a:avLst/>
            </a:prstGeom>
            <a:ln w="38100">
              <a:solidFill>
                <a:srgbClr val="0D1C7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文本框 52"/>
            <p:cNvSpPr txBox="1"/>
            <p:nvPr/>
          </p:nvSpPr>
          <p:spPr>
            <a:xfrm>
              <a:off x="6184855" y="5139298"/>
              <a:ext cx="1738869" cy="43257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0" tIns="36000" rIns="0" bIns="180000" rtlCol="0" anchor="ctr" anchorCtr="1">
              <a:noAutofit/>
            </a:bodyPr>
            <a:lstStyle/>
            <a:p>
              <a:pPr algn="ctr">
                <a:lnSpc>
                  <a:spcPts val="3500"/>
                </a:lnSpc>
              </a:pPr>
              <a:r>
                <a:rPr lang="zh-CN" altLang="en-US" sz="1600" dirty="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转换其他类型</a:t>
              </a:r>
              <a:endPara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4992429" y="5398214"/>
              <a:ext cx="3278335" cy="93404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lIns="0" tIns="72000" rIns="0" bIns="180000" rtlCol="0" anchor="ctr" anchorCtr="1">
              <a:noAutofit/>
            </a:bodyPr>
            <a:lstStyle/>
            <a:p>
              <a:r>
                <a:rPr lang="en-GB" altLang="zh-CN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cast  / $</a:t>
              </a:r>
              <a:endParaRPr lang="en-GB" altLang="zh-CN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r>
                <a:rPr lang="en-GB" altLang="zh-CN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cast(X, Y) </a:t>
              </a:r>
              <a:r>
                <a:rPr lang="zh-CN" altLang="en-US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或 </a:t>
              </a:r>
              <a:r>
                <a:rPr lang="en-GB" altLang="zh-CN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X $ Y</a:t>
              </a:r>
              <a:endParaRPr lang="en-GB" altLang="zh-CN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51815" y="1177925"/>
            <a:ext cx="302895" cy="306705"/>
            <a:chOff x="3358738" y="4352095"/>
            <a:chExt cx="303039" cy="306768"/>
          </a:xfrm>
        </p:grpSpPr>
        <p:sp>
          <p:nvSpPr>
            <p:cNvPr id="68" name="椭圆 67"/>
            <p:cNvSpPr/>
            <p:nvPr/>
          </p:nvSpPr>
          <p:spPr>
            <a:xfrm>
              <a:off x="3358738" y="4352095"/>
              <a:ext cx="303039" cy="306768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3431355" y="4452733"/>
              <a:ext cx="153646" cy="153646"/>
              <a:chOff x="5314898" y="1638449"/>
              <a:chExt cx="152221" cy="152221"/>
            </a:xfrm>
            <a:solidFill>
              <a:schemeClr val="bg2"/>
            </a:solidFill>
          </p:grpSpPr>
          <p:sp>
            <p:nvSpPr>
              <p:cNvPr id="70" name="Shape"/>
              <p:cNvSpPr/>
              <p:nvPr/>
            </p:nvSpPr>
            <p:spPr>
              <a:xfrm>
                <a:off x="5410148" y="1657499"/>
                <a:ext cx="37921" cy="379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49" y="7132"/>
                    </a:moveTo>
                    <a:cubicBezTo>
                      <a:pt x="8804" y="7132"/>
                      <a:pt x="7064" y="8864"/>
                      <a:pt x="7064" y="10800"/>
                    </a:cubicBezTo>
                    <a:cubicBezTo>
                      <a:pt x="7064" y="12736"/>
                      <a:pt x="8804" y="14468"/>
                      <a:pt x="10749" y="14468"/>
                    </a:cubicBezTo>
                    <a:cubicBezTo>
                      <a:pt x="12694" y="14468"/>
                      <a:pt x="14434" y="12736"/>
                      <a:pt x="14434" y="10800"/>
                    </a:cubicBezTo>
                    <a:cubicBezTo>
                      <a:pt x="14434" y="8864"/>
                      <a:pt x="12694" y="7132"/>
                      <a:pt x="10749" y="7132"/>
                    </a:cubicBezTo>
                    <a:close/>
                    <a:moveTo>
                      <a:pt x="10749" y="21600"/>
                    </a:moveTo>
                    <a:cubicBezTo>
                      <a:pt x="4709" y="21600"/>
                      <a:pt x="0" y="16608"/>
                      <a:pt x="0" y="10800"/>
                    </a:cubicBezTo>
                    <a:cubicBezTo>
                      <a:pt x="0" y="4687"/>
                      <a:pt x="4709" y="0"/>
                      <a:pt x="10749" y="0"/>
                    </a:cubicBezTo>
                    <a:cubicBezTo>
                      <a:pt x="16891" y="0"/>
                      <a:pt x="21600" y="4687"/>
                      <a:pt x="21600" y="10800"/>
                    </a:cubicBezTo>
                    <a:cubicBezTo>
                      <a:pt x="21600" y="16608"/>
                      <a:pt x="16891" y="21600"/>
                      <a:pt x="10749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22860" rIns="22860" anchor="ctr"/>
              <a:lstStyle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sz="9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71" name="Shape"/>
              <p:cNvSpPr/>
              <p:nvPr/>
            </p:nvSpPr>
            <p:spPr>
              <a:xfrm>
                <a:off x="5314898" y="1638449"/>
                <a:ext cx="152221" cy="1522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598" y="1785"/>
                    </a:moveTo>
                    <a:cubicBezTo>
                      <a:pt x="12368" y="1785"/>
                      <a:pt x="11884" y="1989"/>
                      <a:pt x="11731" y="2168"/>
                    </a:cubicBezTo>
                    <a:lnTo>
                      <a:pt x="1785" y="11705"/>
                    </a:lnTo>
                    <a:lnTo>
                      <a:pt x="9895" y="19815"/>
                    </a:lnTo>
                    <a:lnTo>
                      <a:pt x="19432" y="9869"/>
                    </a:lnTo>
                    <a:cubicBezTo>
                      <a:pt x="19611" y="9716"/>
                      <a:pt x="19815" y="9232"/>
                      <a:pt x="19815" y="9002"/>
                    </a:cubicBezTo>
                    <a:lnTo>
                      <a:pt x="19815" y="1785"/>
                    </a:lnTo>
                    <a:lnTo>
                      <a:pt x="12598" y="1785"/>
                    </a:lnTo>
                    <a:close/>
                    <a:moveTo>
                      <a:pt x="9895" y="21600"/>
                    </a:moveTo>
                    <a:cubicBezTo>
                      <a:pt x="9410" y="21600"/>
                      <a:pt x="8977" y="21370"/>
                      <a:pt x="8645" y="21064"/>
                    </a:cubicBezTo>
                    <a:lnTo>
                      <a:pt x="561" y="12955"/>
                    </a:lnTo>
                    <a:cubicBezTo>
                      <a:pt x="179" y="12623"/>
                      <a:pt x="0" y="12190"/>
                      <a:pt x="0" y="11705"/>
                    </a:cubicBezTo>
                    <a:cubicBezTo>
                      <a:pt x="0" y="11221"/>
                      <a:pt x="179" y="10736"/>
                      <a:pt x="561" y="10430"/>
                    </a:cubicBezTo>
                    <a:lnTo>
                      <a:pt x="10430" y="867"/>
                    </a:lnTo>
                    <a:cubicBezTo>
                      <a:pt x="10966" y="383"/>
                      <a:pt x="11884" y="0"/>
                      <a:pt x="12598" y="0"/>
                    </a:cubicBezTo>
                    <a:lnTo>
                      <a:pt x="19815" y="0"/>
                    </a:lnTo>
                    <a:cubicBezTo>
                      <a:pt x="20784" y="0"/>
                      <a:pt x="21600" y="816"/>
                      <a:pt x="21600" y="1785"/>
                    </a:cubicBezTo>
                    <a:lnTo>
                      <a:pt x="21600" y="9002"/>
                    </a:lnTo>
                    <a:cubicBezTo>
                      <a:pt x="21600" y="9716"/>
                      <a:pt x="21217" y="10634"/>
                      <a:pt x="20682" y="11170"/>
                    </a:cubicBezTo>
                    <a:lnTo>
                      <a:pt x="11195" y="21064"/>
                    </a:lnTo>
                    <a:cubicBezTo>
                      <a:pt x="10864" y="21370"/>
                      <a:pt x="10379" y="21600"/>
                      <a:pt x="9895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22860" rIns="22860" anchor="ctr"/>
              <a:lstStyle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sz="9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</p:grpSp>
      <p:sp>
        <p:nvSpPr>
          <p:cNvPr id="72" name="文本框 71"/>
          <p:cNvSpPr txBox="1"/>
          <p:nvPr/>
        </p:nvSpPr>
        <p:spPr>
          <a:xfrm>
            <a:off x="5556885" y="1336040"/>
            <a:ext cx="4991100" cy="2992755"/>
          </a:xfrm>
          <a:prstGeom prst="rect">
            <a:avLst/>
          </a:prstGeom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txBody>
          <a:bodyPr wrap="square" lIns="179705" tIns="179705" rIns="179705" bIns="179705">
            <a:no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Consolas" panose="020B0609020204030204" charset="0"/>
                <a:ea typeface="阿里巴巴普惠体 3.0 55 Regular" panose="00020600040101010101" charset="-122"/>
                <a:cs typeface="Consolas" panose="020B0609020204030204" charset="0"/>
              </a:rPr>
              <a:t>x </a:t>
            </a:r>
            <a:r>
              <a:rPr lang="en-US" altLang="zh-CN" sz="1600" b="0">
                <a:solidFill>
                  <a:srgbClr val="FF0000"/>
                </a:solidFill>
                <a:latin typeface="Consolas" panose="020B0609020204030204" charset="0"/>
                <a:ea typeface="阿里巴巴普惠体 3.0 55 Regular" panose="00020600040101010101" charset="-122"/>
                <a:cs typeface="Consolas" panose="020B0609020204030204" charset="0"/>
              </a:rPr>
              <a:t>=</a:t>
            </a:r>
            <a:r>
              <a:rPr lang="en-US" altLang="zh-CN" sz="1600" b="0">
                <a:solidFill>
                  <a:srgbClr val="00A000"/>
                </a:solidFill>
                <a:latin typeface="Consolas" panose="020B0609020204030204" charset="0"/>
                <a:ea typeface="阿里巴巴普惠体 3.0 55 Regular" panose="00020600040101010101" charset="-122"/>
                <a:cs typeface="Consolas" panose="020B0609020204030204" charset="0"/>
              </a:rPr>
              <a:t>1</a:t>
            </a:r>
            <a:r>
              <a:rPr lang="en-US" altLang="zh-CN" sz="1600" b="0">
                <a:solidFill>
                  <a:srgbClr val="FF0000"/>
                </a:solidFill>
                <a:latin typeface="Consolas" panose="020B0609020204030204" charset="0"/>
                <a:ea typeface="阿里巴巴普惠体 3.0 55 Regular" panose="00020600040101010101" charset="-122"/>
                <a:cs typeface="Consolas" panose="020B0609020204030204" charset="0"/>
              </a:rPr>
              <a:t>..</a:t>
            </a:r>
            <a:r>
              <a:rPr lang="en-US" altLang="zh-CN" sz="1600" b="0">
                <a:solidFill>
                  <a:srgbClr val="00A000"/>
                </a:solidFill>
                <a:latin typeface="Consolas" panose="020B0609020204030204" charset="0"/>
                <a:ea typeface="阿里巴巴普惠体 3.0 55 Regular" panose="00020600040101010101" charset="-122"/>
                <a:cs typeface="Consolas" panose="020B0609020204030204" charset="0"/>
              </a:rPr>
              <a:t>10</a:t>
            </a:r>
            <a:endParaRPr lang="en-US" altLang="zh-CN" sz="1600" b="0">
              <a:solidFill>
                <a:srgbClr val="00A000"/>
              </a:solidFill>
              <a:latin typeface="Consolas" panose="020B0609020204030204" charset="0"/>
              <a:ea typeface="阿里巴巴普惠体 3.0 55 Regular" panose="00020600040101010101" charset="-122"/>
              <a:cs typeface="Consolas" panose="020B0609020204030204" charset="0"/>
            </a:endParaRPr>
          </a:p>
          <a:p>
            <a:pPr>
              <a:lnSpc>
                <a:spcPts val="1650"/>
              </a:lnSpc>
            </a:pPr>
            <a:endParaRPr lang="en-US" altLang="zh-CN" sz="1600" b="0">
              <a:solidFill>
                <a:srgbClr val="00A000"/>
              </a:solidFill>
              <a:latin typeface="Consolas" panose="020B0609020204030204" charset="0"/>
              <a:ea typeface="阿里巴巴普惠体 3.0 55 Regular" panose="00020600040101010101" charset="-122"/>
              <a:cs typeface="Consolas" panose="020B0609020204030204" charset="0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Consolas" panose="020B0609020204030204" charset="0"/>
                <a:ea typeface="阿里巴巴普惠体 3.0 55 Regular" panose="00020600040101010101" charset="-122"/>
                <a:cs typeface="Consolas" panose="020B0609020204030204" charset="0"/>
              </a:rPr>
              <a:t>typestr x</a:t>
            </a:r>
            <a:endParaRPr lang="en-US" altLang="zh-CN" sz="1600" b="0">
              <a:solidFill>
                <a:srgbClr val="000000"/>
              </a:solidFill>
              <a:latin typeface="Consolas" panose="020B0609020204030204" charset="0"/>
              <a:ea typeface="阿里巴巴普惠体 3.0 55 Regular" panose="00020600040101010101" charset="-122"/>
              <a:cs typeface="Consolas" panose="020B0609020204030204" charset="0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chemeClr val="accent3">
                    <a:lumMod val="75000"/>
                  </a:schemeClr>
                </a:solidFill>
                <a:latin typeface="Consolas" panose="020B0609020204030204" charset="0"/>
                <a:ea typeface="阿里巴巴普惠体 3.0 55 Regular" panose="00020600040101010101" charset="-122"/>
                <a:cs typeface="Consolas" panose="020B0609020204030204" charset="0"/>
              </a:rPr>
              <a:t>// 'FAST INT VECTOR'</a:t>
            </a:r>
            <a:endParaRPr lang="en-US" altLang="zh-CN" sz="1600" b="0">
              <a:solidFill>
                <a:schemeClr val="accent3">
                  <a:lumMod val="75000"/>
                </a:schemeClr>
              </a:solidFill>
              <a:latin typeface="Consolas" panose="020B0609020204030204" charset="0"/>
              <a:ea typeface="阿里巴巴普惠体 3.0 55 Regular" panose="00020600040101010101" charset="-122"/>
              <a:cs typeface="Consolas" panose="020B0609020204030204" charset="0"/>
            </a:endParaRPr>
          </a:p>
          <a:p>
            <a:pPr>
              <a:lnSpc>
                <a:spcPts val="1650"/>
              </a:lnSpc>
            </a:pPr>
            <a:endParaRPr lang="en-US" altLang="zh-CN" sz="1600" b="0">
              <a:solidFill>
                <a:srgbClr val="000000"/>
              </a:solidFill>
              <a:latin typeface="Consolas" panose="020B0609020204030204" charset="0"/>
              <a:ea typeface="阿里巴巴普惠体 3.0 55 Regular" panose="00020600040101010101" charset="-122"/>
              <a:cs typeface="Consolas" panose="020B0609020204030204" charset="0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Consolas" panose="020B0609020204030204" charset="0"/>
                <a:ea typeface="阿里巴巴普惠体 3.0 55 Regular" panose="00020600040101010101" charset="-122"/>
                <a:cs typeface="Consolas" panose="020B0609020204030204" charset="0"/>
              </a:rPr>
              <a:t>x </a:t>
            </a:r>
            <a:r>
              <a:rPr lang="en-US" altLang="zh-CN" sz="1600" b="0">
                <a:solidFill>
                  <a:srgbClr val="FF0000"/>
                </a:solidFill>
                <a:latin typeface="Consolas" panose="020B0609020204030204" charset="0"/>
                <a:ea typeface="阿里巴巴普惠体 3.0 55 Regular" panose="00020600040101010101" charset="-122"/>
                <a:cs typeface="Consolas" panose="020B0609020204030204" charset="0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 charset="0"/>
                <a:ea typeface="阿里巴巴普惠体 3.0 55 Regular" panose="00020600040101010101" charset="-122"/>
                <a:cs typeface="Consolas" panose="020B0609020204030204" charset="0"/>
              </a:rPr>
              <a:t> x</a:t>
            </a:r>
            <a:r>
              <a:rPr lang="en-US" altLang="zh-CN" sz="1600" b="0">
                <a:solidFill>
                  <a:srgbClr val="FF0000"/>
                </a:solidFill>
                <a:latin typeface="Consolas" panose="020B0609020204030204" charset="0"/>
                <a:ea typeface="阿里巴巴普惠体 3.0 55 Regular" panose="00020600040101010101" charset="-122"/>
                <a:cs typeface="Consolas" panose="020B0609020204030204" charset="0"/>
              </a:rPr>
              <a:t>$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 charset="0"/>
                <a:ea typeface="阿里巴巴普惠体 3.0 55 Regular" panose="00020600040101010101" charset="-122"/>
                <a:cs typeface="Consolas" panose="020B0609020204030204" charset="0"/>
              </a:rPr>
              <a:t>DOUBLE</a:t>
            </a:r>
            <a:endParaRPr lang="en-US" altLang="zh-CN" sz="1600" b="0">
              <a:solidFill>
                <a:srgbClr val="000000"/>
              </a:solidFill>
              <a:latin typeface="Consolas" panose="020B0609020204030204" charset="0"/>
              <a:ea typeface="阿里巴巴普惠体 3.0 55 Regular" panose="00020600040101010101" charset="-122"/>
              <a:cs typeface="Consolas" panose="020B0609020204030204" charset="0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Consolas" panose="020B0609020204030204" charset="0"/>
                <a:ea typeface="阿里巴巴普惠体 3.0 55 Regular" panose="00020600040101010101" charset="-122"/>
                <a:cs typeface="Consolas" panose="020B0609020204030204" charset="0"/>
              </a:rPr>
              <a:t>typestr x</a:t>
            </a:r>
            <a:endParaRPr lang="en-US" altLang="zh-CN" sz="1600" b="0">
              <a:solidFill>
                <a:srgbClr val="000000"/>
              </a:solidFill>
              <a:latin typeface="Consolas" panose="020B0609020204030204" charset="0"/>
              <a:ea typeface="阿里巴巴普惠体 3.0 55 Regular" panose="00020600040101010101" charset="-122"/>
              <a:cs typeface="Consolas" panose="020B0609020204030204" charset="0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chemeClr val="accent3">
                    <a:lumMod val="75000"/>
                  </a:schemeClr>
                </a:solidFill>
                <a:latin typeface="Consolas" panose="020B0609020204030204" charset="0"/>
                <a:ea typeface="阿里巴巴普惠体 3.0 55 Regular" panose="00020600040101010101" charset="-122"/>
                <a:cs typeface="Consolas" panose="020B0609020204030204" charset="0"/>
              </a:rPr>
              <a:t>// 'FAST DOUBLE VECTOR'</a:t>
            </a:r>
            <a:endParaRPr lang="en-US" altLang="zh-CN" sz="1600" b="0">
              <a:solidFill>
                <a:schemeClr val="accent3">
                  <a:lumMod val="75000"/>
                </a:schemeClr>
              </a:solidFill>
              <a:latin typeface="Consolas" panose="020B0609020204030204" charset="0"/>
              <a:ea typeface="阿里巴巴普惠体 3.0 55 Regular" panose="00020600040101010101" charset="-122"/>
              <a:cs typeface="Consolas" panose="020B0609020204030204" charset="0"/>
            </a:endParaRPr>
          </a:p>
          <a:p>
            <a:pPr>
              <a:lnSpc>
                <a:spcPts val="1650"/>
              </a:lnSpc>
            </a:pPr>
            <a:endParaRPr lang="en-US" altLang="zh-CN" sz="1600" b="0">
              <a:solidFill>
                <a:schemeClr val="accent3">
                  <a:lumMod val="75000"/>
                </a:schemeClr>
              </a:solidFill>
              <a:latin typeface="Consolas" panose="020B0609020204030204" charset="0"/>
              <a:ea typeface="阿里巴巴普惠体 3.0 55 Regular" panose="00020600040101010101" charset="-122"/>
              <a:cs typeface="Consolas" panose="020B0609020204030204" charset="0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chemeClr val="tx1"/>
                </a:solidFill>
                <a:latin typeface="Consolas" panose="020B0609020204030204" charset="0"/>
                <a:ea typeface="阿里巴巴普惠体 3.0 55 Regular" panose="00020600040101010101" charset="-122"/>
                <a:cs typeface="Consolas" panose="020B0609020204030204" charset="0"/>
              </a:rPr>
              <a:t>x </a:t>
            </a:r>
            <a:r>
              <a:rPr lang="en-US" altLang="zh-CN" sz="1600" b="0">
                <a:solidFill>
                  <a:srgbClr val="FF0000"/>
                </a:solidFill>
                <a:latin typeface="Consolas" panose="020B0609020204030204" charset="0"/>
                <a:ea typeface="阿里巴巴普惠体 3.0 55 Regular" panose="00020600040101010101" charset="-122"/>
                <a:cs typeface="Consolas" panose="020B0609020204030204" charset="0"/>
              </a:rPr>
              <a:t>=</a:t>
            </a:r>
            <a:r>
              <a:rPr lang="en-US" altLang="zh-CN" sz="1600" b="0">
                <a:solidFill>
                  <a:schemeClr val="tx1"/>
                </a:solidFill>
                <a:latin typeface="Consolas" panose="020B0609020204030204" charset="0"/>
                <a:ea typeface="阿里巴巴普惠体 3.0 55 Regular" panose="00020600040101010101" charset="-122"/>
                <a:cs typeface="Consolas" panose="020B0609020204030204" charset="0"/>
              </a:rPr>
              <a:t> double(x)</a:t>
            </a:r>
            <a:endParaRPr lang="en-US" altLang="zh-CN" sz="1600" b="0">
              <a:solidFill>
                <a:schemeClr val="tx1"/>
              </a:solidFill>
              <a:latin typeface="Consolas" panose="020B0609020204030204" charset="0"/>
              <a:ea typeface="阿里巴巴普惠体 3.0 55 Regular" panose="00020600040101010101" charset="-122"/>
              <a:cs typeface="Consolas" panose="020B0609020204030204" charset="0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chemeClr val="tx1"/>
                </a:solidFill>
                <a:latin typeface="Consolas" panose="020B0609020204030204" charset="0"/>
                <a:ea typeface="阿里巴巴普惠体 3.0 55 Regular" panose="00020600040101010101" charset="-122"/>
                <a:cs typeface="Consolas" panose="020B0609020204030204" charset="0"/>
              </a:rPr>
              <a:t>typestr x</a:t>
            </a:r>
            <a:endParaRPr lang="en-US" altLang="zh-CN" sz="1600" b="0">
              <a:solidFill>
                <a:schemeClr val="tx1"/>
              </a:solidFill>
              <a:latin typeface="Consolas" panose="020B0609020204030204" charset="0"/>
              <a:ea typeface="阿里巴巴普惠体 3.0 55 Regular" panose="00020600040101010101" charset="-122"/>
              <a:cs typeface="Consolas" panose="020B0609020204030204" charset="0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chemeClr val="accent3">
                    <a:lumMod val="75000"/>
                  </a:schemeClr>
                </a:solidFill>
                <a:latin typeface="Consolas" panose="020B0609020204030204" charset="0"/>
                <a:ea typeface="阿里巴巴普惠体 3.0 55 Regular" panose="00020600040101010101" charset="-122"/>
                <a:cs typeface="Consolas" panose="020B0609020204030204" charset="0"/>
              </a:rPr>
              <a:t>// 'FAST DOUBLE VECTOR'</a:t>
            </a:r>
            <a:endParaRPr lang="en-US" altLang="zh-CN" sz="1600" b="0">
              <a:solidFill>
                <a:schemeClr val="accent3">
                  <a:lumMod val="75000"/>
                </a:schemeClr>
              </a:solidFill>
              <a:latin typeface="Consolas" panose="020B0609020204030204" charset="0"/>
              <a:ea typeface="阿里巴巴普惠体 3.0 55 Regular" panose="00020600040101010101" charset="-122"/>
              <a:cs typeface="Consolas" panose="020B0609020204030204" charset="0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969010" y="4647565"/>
            <a:ext cx="609600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172B4D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强类型和混合类型</a:t>
            </a:r>
            <a:endParaRPr lang="en-US" altLang="zh-CN" dirty="0">
              <a:solidFill>
                <a:srgbClr val="172B4D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626110" y="4676140"/>
            <a:ext cx="302895" cy="306705"/>
            <a:chOff x="3358738" y="4352095"/>
            <a:chExt cx="303039" cy="306768"/>
          </a:xfrm>
        </p:grpSpPr>
        <p:sp>
          <p:nvSpPr>
            <p:cNvPr id="83" name="椭圆 82"/>
            <p:cNvSpPr/>
            <p:nvPr/>
          </p:nvSpPr>
          <p:spPr>
            <a:xfrm>
              <a:off x="3358738" y="4352095"/>
              <a:ext cx="303039" cy="306768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3431355" y="4452733"/>
              <a:ext cx="153646" cy="153646"/>
              <a:chOff x="5314898" y="1638449"/>
              <a:chExt cx="152221" cy="152221"/>
            </a:xfrm>
            <a:solidFill>
              <a:schemeClr val="bg2"/>
            </a:solidFill>
          </p:grpSpPr>
          <p:sp>
            <p:nvSpPr>
              <p:cNvPr id="85" name="Shape"/>
              <p:cNvSpPr/>
              <p:nvPr/>
            </p:nvSpPr>
            <p:spPr>
              <a:xfrm>
                <a:off x="5410148" y="1657499"/>
                <a:ext cx="37921" cy="379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49" y="7132"/>
                    </a:moveTo>
                    <a:cubicBezTo>
                      <a:pt x="8804" y="7132"/>
                      <a:pt x="7064" y="8864"/>
                      <a:pt x="7064" y="10800"/>
                    </a:cubicBezTo>
                    <a:cubicBezTo>
                      <a:pt x="7064" y="12736"/>
                      <a:pt x="8804" y="14468"/>
                      <a:pt x="10749" y="14468"/>
                    </a:cubicBezTo>
                    <a:cubicBezTo>
                      <a:pt x="12694" y="14468"/>
                      <a:pt x="14434" y="12736"/>
                      <a:pt x="14434" y="10800"/>
                    </a:cubicBezTo>
                    <a:cubicBezTo>
                      <a:pt x="14434" y="8864"/>
                      <a:pt x="12694" y="7132"/>
                      <a:pt x="10749" y="7132"/>
                    </a:cubicBezTo>
                    <a:close/>
                    <a:moveTo>
                      <a:pt x="10749" y="21600"/>
                    </a:moveTo>
                    <a:cubicBezTo>
                      <a:pt x="4709" y="21600"/>
                      <a:pt x="0" y="16608"/>
                      <a:pt x="0" y="10800"/>
                    </a:cubicBezTo>
                    <a:cubicBezTo>
                      <a:pt x="0" y="4687"/>
                      <a:pt x="4709" y="0"/>
                      <a:pt x="10749" y="0"/>
                    </a:cubicBezTo>
                    <a:cubicBezTo>
                      <a:pt x="16891" y="0"/>
                      <a:pt x="21600" y="4687"/>
                      <a:pt x="21600" y="10800"/>
                    </a:cubicBezTo>
                    <a:cubicBezTo>
                      <a:pt x="21600" y="16608"/>
                      <a:pt x="16891" y="21600"/>
                      <a:pt x="10749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22860" rIns="22860" anchor="ctr"/>
              <a:lstStyle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sz="9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86" name="Shape"/>
              <p:cNvSpPr/>
              <p:nvPr/>
            </p:nvSpPr>
            <p:spPr>
              <a:xfrm>
                <a:off x="5314898" y="1638449"/>
                <a:ext cx="152221" cy="1522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598" y="1785"/>
                    </a:moveTo>
                    <a:cubicBezTo>
                      <a:pt x="12368" y="1785"/>
                      <a:pt x="11884" y="1989"/>
                      <a:pt x="11731" y="2168"/>
                    </a:cubicBezTo>
                    <a:lnTo>
                      <a:pt x="1785" y="11705"/>
                    </a:lnTo>
                    <a:lnTo>
                      <a:pt x="9895" y="19815"/>
                    </a:lnTo>
                    <a:lnTo>
                      <a:pt x="19432" y="9869"/>
                    </a:lnTo>
                    <a:cubicBezTo>
                      <a:pt x="19611" y="9716"/>
                      <a:pt x="19815" y="9232"/>
                      <a:pt x="19815" y="9002"/>
                    </a:cubicBezTo>
                    <a:lnTo>
                      <a:pt x="19815" y="1785"/>
                    </a:lnTo>
                    <a:lnTo>
                      <a:pt x="12598" y="1785"/>
                    </a:lnTo>
                    <a:close/>
                    <a:moveTo>
                      <a:pt x="9895" y="21600"/>
                    </a:moveTo>
                    <a:cubicBezTo>
                      <a:pt x="9410" y="21600"/>
                      <a:pt x="8977" y="21370"/>
                      <a:pt x="8645" y="21064"/>
                    </a:cubicBezTo>
                    <a:lnTo>
                      <a:pt x="561" y="12955"/>
                    </a:lnTo>
                    <a:cubicBezTo>
                      <a:pt x="179" y="12623"/>
                      <a:pt x="0" y="12190"/>
                      <a:pt x="0" y="11705"/>
                    </a:cubicBezTo>
                    <a:cubicBezTo>
                      <a:pt x="0" y="11221"/>
                      <a:pt x="179" y="10736"/>
                      <a:pt x="561" y="10430"/>
                    </a:cubicBezTo>
                    <a:lnTo>
                      <a:pt x="10430" y="867"/>
                    </a:lnTo>
                    <a:cubicBezTo>
                      <a:pt x="10966" y="383"/>
                      <a:pt x="11884" y="0"/>
                      <a:pt x="12598" y="0"/>
                    </a:cubicBezTo>
                    <a:lnTo>
                      <a:pt x="19815" y="0"/>
                    </a:lnTo>
                    <a:cubicBezTo>
                      <a:pt x="20784" y="0"/>
                      <a:pt x="21600" y="816"/>
                      <a:pt x="21600" y="1785"/>
                    </a:cubicBezTo>
                    <a:lnTo>
                      <a:pt x="21600" y="9002"/>
                    </a:lnTo>
                    <a:cubicBezTo>
                      <a:pt x="21600" y="9716"/>
                      <a:pt x="21217" y="10634"/>
                      <a:pt x="20682" y="11170"/>
                    </a:cubicBezTo>
                    <a:lnTo>
                      <a:pt x="11195" y="21064"/>
                    </a:lnTo>
                    <a:cubicBezTo>
                      <a:pt x="10864" y="21370"/>
                      <a:pt x="10379" y="21600"/>
                      <a:pt x="9895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22860" rIns="22860" anchor="ctr"/>
              <a:lstStyle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sz="9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</p:grpSp>
      <p:sp>
        <p:nvSpPr>
          <p:cNvPr id="87" name="文本框 86"/>
          <p:cNvSpPr txBox="1"/>
          <p:nvPr/>
        </p:nvSpPr>
        <p:spPr>
          <a:xfrm>
            <a:off x="996315" y="5211445"/>
            <a:ext cx="3848100" cy="860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r>
              <a:rPr lang="zh-CN" altLang="en-US" b="1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元组：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与直接存储数值的强类型向量不同，元组内存储的是对象的地址信息，因此元组不限制其中元素的类型和数据形式。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5696585" y="4834255"/>
            <a:ext cx="4686300" cy="1076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1080"/>
                </a:solidFill>
                <a:latin typeface="Consolas" panose="020B0609020204030204"/>
                <a:ea typeface="Consolas" panose="020B0609020204030204"/>
              </a:rPr>
              <a:t>v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= </a:t>
            </a:r>
            <a:r>
              <a:rPr lang="en-US" altLang="zh-CN" sz="1600" b="1">
                <a:solidFill>
                  <a:srgbClr val="795E26"/>
                </a:solidFill>
                <a:latin typeface="Consolas" panose="020B0609020204030204"/>
                <a:ea typeface="Consolas" panose="020B0609020204030204"/>
              </a:rPr>
              <a:t>rand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(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10.0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, 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100000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)</a:t>
            </a:r>
            <a:endParaRPr lang="en-US" altLang="zh-CN" sz="1600" b="0">
              <a:solidFill>
                <a:srgbClr val="000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1080"/>
                </a:solidFill>
                <a:latin typeface="Consolas" panose="020B0609020204030204"/>
                <a:ea typeface="Consolas" panose="020B0609020204030204"/>
              </a:rPr>
              <a:t>tp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= </a:t>
            </a:r>
            <a:r>
              <a:rPr lang="en-US" altLang="zh-CN" sz="1600" b="1">
                <a:solidFill>
                  <a:srgbClr val="795E26"/>
                </a:solidFill>
                <a:latin typeface="Consolas" panose="020B0609020204030204"/>
                <a:ea typeface="Consolas" panose="020B0609020204030204"/>
              </a:rPr>
              <a:t>rand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(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10.0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, 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100000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) $ </a:t>
            </a:r>
            <a:r>
              <a:rPr lang="en-US" altLang="zh-CN" sz="1600" b="0">
                <a:solidFill>
                  <a:srgbClr val="0000FF"/>
                </a:solidFill>
                <a:latin typeface="Consolas" panose="020B0609020204030204"/>
                <a:ea typeface="Consolas" panose="020B0609020204030204"/>
              </a:rPr>
              <a:t>ANY</a:t>
            </a:r>
            <a:endParaRPr lang="en-US" altLang="zh-CN" sz="1600" b="0">
              <a:solidFill>
                <a:srgbClr val="0000FF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Consolas" panose="020B0609020204030204"/>
                <a:ea typeface="Consolas" panose="020B0609020204030204"/>
              </a:rPr>
              <a:t>timer </a:t>
            </a:r>
            <a:r>
              <a:rPr lang="en-US" altLang="zh-CN" sz="1600" b="1">
                <a:solidFill>
                  <a:srgbClr val="795E26"/>
                </a:solidFill>
                <a:latin typeface="Consolas" panose="020B0609020204030204"/>
                <a:ea typeface="Consolas" panose="020B0609020204030204"/>
              </a:rPr>
              <a:t>sum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(v) </a:t>
            </a:r>
            <a:r>
              <a:rPr lang="en-US" altLang="zh-CN" sz="1600" b="0">
                <a:solidFill>
                  <a:srgbClr val="008000"/>
                </a:solidFill>
                <a:latin typeface="Consolas" panose="020B0609020204030204"/>
                <a:ea typeface="Consolas" panose="020B0609020204030204"/>
              </a:rPr>
              <a:t>// Time elapsed: 0.14 ms</a:t>
            </a:r>
            <a:endParaRPr lang="en-US" altLang="zh-CN" sz="1600" b="0">
              <a:solidFill>
                <a:srgbClr val="008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Consolas" panose="020B0609020204030204"/>
                <a:ea typeface="Consolas" panose="020B0609020204030204"/>
              </a:rPr>
              <a:t>timer </a:t>
            </a:r>
            <a:r>
              <a:rPr lang="en-US" altLang="zh-CN" sz="1600" b="1">
                <a:solidFill>
                  <a:srgbClr val="795E26"/>
                </a:solidFill>
                <a:latin typeface="Consolas" panose="020B0609020204030204"/>
                <a:ea typeface="Consolas" panose="020B0609020204030204"/>
              </a:rPr>
              <a:t>sum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(tp) </a:t>
            </a:r>
            <a:r>
              <a:rPr lang="en-US" altLang="zh-CN" sz="1600" b="0">
                <a:solidFill>
                  <a:srgbClr val="008000"/>
                </a:solidFill>
                <a:latin typeface="Consolas" panose="020B0609020204030204"/>
                <a:ea typeface="Consolas" panose="020B0609020204030204"/>
              </a:rPr>
              <a:t>// Time elapsed: 38.028 ms</a:t>
            </a:r>
            <a:endParaRPr lang="en-US" altLang="zh-CN" sz="1600" b="0">
              <a:solidFill>
                <a:srgbClr val="008000"/>
              </a:solidFill>
              <a:latin typeface="Consolas" panose="020B0609020204030204"/>
              <a:ea typeface="Consolas" panose="020B0609020204030204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556885" y="4647565"/>
            <a:ext cx="4991100" cy="144462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72" grpId="0" animBg="1"/>
      <p:bldP spid="73" grpId="0"/>
      <p:bldP spid="87" grpId="0"/>
      <p:bldP spid="88" grpId="0"/>
      <p:bldP spid="9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sym typeface="+mn-ea"/>
              </a:rPr>
              <a:t>04</a:t>
            </a:r>
            <a:endParaRPr lang="en-US" altLang="zh-CN" sz="4400" i="1" u="sng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0300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</a:rPr>
              <a:t>运算符</a:t>
            </a:r>
            <a:endParaRPr lang="zh-CN" altLang="en-US" sz="5400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6315" y="213995"/>
            <a:ext cx="278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运算符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5967095" y="915035"/>
          <a:ext cx="5075555" cy="5029200"/>
        </p:xfrm>
        <a:graphic>
          <a:graphicData uri="http://schemas.openxmlformats.org/drawingml/2006/table">
            <a:tbl>
              <a:tblPr firstRow="1" firstCol="1">
                <a:tableStyleId>{EB0B45BA-0C67-412F-8E94-F1AC51E7DCE7}</a:tableStyleId>
              </a:tblPr>
              <a:tblGrid>
                <a:gridCol w="1432560"/>
                <a:gridCol w="1237615"/>
                <a:gridCol w="1057275"/>
                <a:gridCol w="1348105"/>
              </a:tblGrid>
              <a:tr h="31115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名字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b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运算符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b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优先级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b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元数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b"/>
                </a:tc>
              </a:tr>
              <a:tr h="310515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mul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*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10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11785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dot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**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10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10515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div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/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10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1115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ratio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\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10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1115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mod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%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10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10515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cast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$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10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1115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join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&lt;-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10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1115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pair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: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15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1115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seq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..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15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1115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not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!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18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unary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10515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neg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-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18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unary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1115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at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[]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20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10515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member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.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20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3782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function operator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()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20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3782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ternary operator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? :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25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ternary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</a:tbl>
          </a:graphicData>
        </a:graphic>
      </p:graphicFrame>
      <p:graphicFrame>
        <p:nvGraphicFramePr>
          <p:cNvPr id="4" name="表格 3"/>
          <p:cNvGraphicFramePr/>
          <p:nvPr>
            <p:custDataLst>
              <p:tags r:id="rId2"/>
            </p:custDataLst>
          </p:nvPr>
        </p:nvGraphicFramePr>
        <p:xfrm>
          <a:off x="1048385" y="914400"/>
          <a:ext cx="4440555" cy="5029200"/>
        </p:xfrm>
        <a:graphic>
          <a:graphicData uri="http://schemas.openxmlformats.org/drawingml/2006/table">
            <a:tbl>
              <a:tblPr firstRow="1" firstCol="1">
                <a:tableStyleId>{4365790C-83C9-41EE-8E87-E96FB4D6068D}</a:tableStyleId>
              </a:tblPr>
              <a:tblGrid>
                <a:gridCol w="1114425"/>
                <a:gridCol w="1189990"/>
                <a:gridCol w="944245"/>
                <a:gridCol w="1191895"/>
              </a:tblGrid>
              <a:tr h="30480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名字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b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运算符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b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优先级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b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solidFill>
                            <a:schemeClr val="tx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元数</a:t>
                      </a:r>
                      <a:endParaRPr lang="zh-CN" altLang="en-US" sz="1000" dirty="0">
                        <a:solidFill>
                          <a:schemeClr val="tx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b"/>
                </a:tc>
              </a:tr>
              <a:tr h="30480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or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||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0480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and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&amp;&amp;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0480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lt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&lt;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0480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le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&lt;=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0480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equal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==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0480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gt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&gt;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0480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ge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&gt;=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0480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ne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!= 或 &lt;&gt;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0480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bitOr (union)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|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4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0480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bitXor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^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5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45720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bitAnd (intersection)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&amp;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6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0480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lshift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&lt;&lt;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7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0480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rshift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&gt;&gt;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7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0480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add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+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8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  <a:tr h="304800"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sub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-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8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  <a:tc>
                  <a:txBody>
                    <a:bodyPr/>
                    <a:lstStyle/>
                    <a:p>
                      <a:pPr marL="0" algn="l">
                        <a:buClrTx/>
                        <a:buSzTx/>
                        <a:buFontTx/>
                      </a:pPr>
                      <a:r>
                        <a:rPr lang="zh-CN" altLang="en-US" sz="10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binary</a:t>
                      </a:r>
                      <a:endParaRPr lang="zh-CN" altLang="en-US" sz="10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/>
                </a:tc>
              </a:tr>
            </a:tbl>
          </a:graphicData>
        </a:graphic>
      </p:graphicFrame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圆角矩形 44"/>
          <p:cNvSpPr/>
          <p:nvPr/>
        </p:nvSpPr>
        <p:spPr>
          <a:xfrm>
            <a:off x="8920480" y="3118485"/>
            <a:ext cx="2933700" cy="173736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6315" y="213995"/>
            <a:ext cx="278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运算符的计算规则</a:t>
            </a:r>
            <a:endParaRPr lang="en-US" altLang="zh-CN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78180" y="4098608"/>
            <a:ext cx="5080000" cy="104140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table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([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3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id1)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+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table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([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3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4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id2)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table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([</a:t>
            </a:r>
            <a:r>
              <a:rPr lang="en-US" altLang="zh-CN" sz="160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3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, </a:t>
            </a:r>
            <a:r>
              <a:rPr lang="en-US" altLang="zh-CN" sz="160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5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, </a:t>
            </a:r>
            <a:r>
              <a:rPr lang="en-US" altLang="zh-CN" sz="160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7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] </a:t>
            </a:r>
            <a:r>
              <a:rPr lang="en-US" altLang="zh-CN" sz="160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as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 id1)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>
              <a:lnSpc>
                <a:spcPts val="1650"/>
              </a:lnSpc>
            </a:pP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08660" y="3296920"/>
            <a:ext cx="778510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matrix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([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3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], [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4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5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6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])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+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matrix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([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], [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])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matrix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([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3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4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], [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5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6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7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])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28980" y="2160905"/>
            <a:ext cx="5080000" cy="3028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+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72465" y="2737485"/>
            <a:ext cx="6096000" cy="302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[</a:t>
            </a:r>
            <a:r>
              <a:rPr lang="en-US" altLang="zh-CN" sz="160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1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,</a:t>
            </a:r>
            <a:r>
              <a:rPr lang="en-US" altLang="zh-CN" sz="160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2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,</a:t>
            </a:r>
            <a:r>
              <a:rPr lang="en-US" altLang="zh-CN" sz="160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3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] </a:t>
            </a:r>
            <a:r>
              <a:rPr lang="en-US" altLang="zh-CN" sz="160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+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 [</a:t>
            </a:r>
            <a:r>
              <a:rPr lang="en-US" altLang="zh-CN" sz="160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1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,</a:t>
            </a:r>
            <a:r>
              <a:rPr lang="en-US" altLang="zh-CN" sz="160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2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,</a:t>
            </a:r>
            <a:r>
              <a:rPr lang="en-US" altLang="zh-CN" sz="160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3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] </a:t>
            </a:r>
            <a:r>
              <a:rPr lang="en-US" altLang="zh-CN" sz="160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=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 [</a:t>
            </a:r>
            <a:r>
              <a:rPr lang="en-US" altLang="zh-CN" sz="160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2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,</a:t>
            </a:r>
            <a:r>
              <a:rPr lang="en-US" altLang="zh-CN" sz="160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4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,</a:t>
            </a:r>
            <a:r>
              <a:rPr lang="en-US" altLang="zh-CN" sz="160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6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]</a:t>
            </a:r>
            <a:endParaRPr lang="en-US" altLang="zh-CN" sz="160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62280" y="1068070"/>
            <a:ext cx="8032115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除了支持标量间的运算，还融合了其向量化计算的特点，拓展了对向量、矩阵和表运算的支持，其中表的二元运算仅数值列参与，其余列和第一个输入元素保持相同。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62280" y="5009515"/>
            <a:ext cx="845820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通过向量化编程优化了运算符在多维数据中的应用。与遍历计算相比，向量化计算可以大幅提升计算性能。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3880" y="2062480"/>
            <a:ext cx="8087360" cy="279336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9021445" y="3324225"/>
            <a:ext cx="2736215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双目运算符：“左结合性”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单目运算符：</a:t>
            </a: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“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右结合性”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/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在使用过程中，为了避免歧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义，建议使用括号进行封装。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358630" y="2632710"/>
            <a:ext cx="25336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执行顺序</a:t>
            </a:r>
            <a:endParaRPr lang="zh-CN" altLang="en-US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125" name="组合 124"/>
          <p:cNvGrpSpPr/>
          <p:nvPr/>
        </p:nvGrpSpPr>
        <p:grpSpPr>
          <a:xfrm>
            <a:off x="8987155" y="2670810"/>
            <a:ext cx="302260" cy="306070"/>
            <a:chOff x="10150" y="1360"/>
            <a:chExt cx="476" cy="482"/>
          </a:xfrm>
        </p:grpSpPr>
        <p:sp>
          <p:nvSpPr>
            <p:cNvPr id="48" name="椭圆 47"/>
            <p:cNvSpPr/>
            <p:nvPr/>
          </p:nvSpPr>
          <p:spPr>
            <a:xfrm>
              <a:off x="10150" y="1360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49" name="Shape"/>
            <p:cNvSpPr/>
            <p:nvPr/>
          </p:nvSpPr>
          <p:spPr>
            <a:xfrm>
              <a:off x="10264" y="1493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6315" y="213995"/>
            <a:ext cx="278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特殊的运算符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7700" y="920750"/>
            <a:ext cx="7047865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1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..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10 // 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seq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(1, 10) </a:t>
            </a:r>
            <a:endParaRPr lang="en-US" altLang="zh-CN" sz="1600" b="0">
              <a:solidFill>
                <a:srgbClr val="000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8000"/>
                </a:solidFill>
                <a:latin typeface="Consolas" panose="020B0609020204030204"/>
                <a:ea typeface="Consolas" panose="020B0609020204030204"/>
              </a:rPr>
              <a:t>// output: [1,2,3,4,5,6,7,8,9,10]</a:t>
            </a:r>
            <a:endParaRPr lang="en-US" altLang="zh-CN" sz="1600" b="0">
              <a:solidFill>
                <a:srgbClr val="008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600" b="0">
              <a:solidFill>
                <a:srgbClr val="008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2022.01.01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..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2022.01.31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//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seq(2022.01.01, 2022.01.31)</a:t>
            </a:r>
            <a:endParaRPr lang="en-US" altLang="zh-CN" sz="1600" b="0">
              <a:solidFill>
                <a:srgbClr val="098658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8000"/>
                </a:solidFill>
                <a:latin typeface="Consolas" panose="020B0609020204030204"/>
                <a:ea typeface="Consolas" panose="020B0609020204030204"/>
              </a:rPr>
              <a:t>// output</a:t>
            </a:r>
            <a:r>
              <a:rPr lang="zh-CN" altLang="en-US" sz="1600" b="0">
                <a:solidFill>
                  <a:srgbClr val="008000"/>
                </a:solidFill>
                <a:latin typeface="Consolas" panose="020B0609020204030204"/>
                <a:ea typeface="Consolas" panose="020B0609020204030204"/>
              </a:rPr>
              <a:t>：</a:t>
            </a:r>
            <a:r>
              <a:rPr lang="en-US" altLang="zh-CN" sz="1600" b="0">
                <a:solidFill>
                  <a:srgbClr val="008000"/>
                </a:solidFill>
                <a:latin typeface="Consolas" panose="020B0609020204030204"/>
                <a:ea typeface="Consolas" panose="020B0609020204030204"/>
              </a:rPr>
              <a:t>[2022.01.01,2022.01.02,2022.01.03,...]</a:t>
            </a:r>
            <a:endParaRPr lang="en-US" altLang="zh-CN" sz="1600" b="0">
              <a:solidFill>
                <a:srgbClr val="008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600" b="0">
              <a:solidFill>
                <a:srgbClr val="098658"/>
              </a:solidFill>
              <a:latin typeface="Consolas" panose="020B0609020204030204"/>
              <a:ea typeface="Consolas" panose="020B0609020204030204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7700" y="2735580"/>
            <a:ext cx="6096000" cy="3538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001080"/>
                </a:solidFill>
                <a:latin typeface="Consolas" panose="020B0609020204030204"/>
                <a:ea typeface="Consolas" panose="020B0609020204030204"/>
                <a:sym typeface="+mn-ea"/>
              </a:rPr>
              <a:t>x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 = 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1.123142.31233.6721 </a:t>
            </a:r>
            <a:endParaRPr lang="en-US" altLang="zh-CN" sz="1600" b="0">
              <a:solidFill>
                <a:srgbClr val="098658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x$</a:t>
            </a:r>
            <a:r>
              <a:rPr lang="en-US" altLang="zh-CN" sz="1600" b="1">
                <a:solidFill>
                  <a:srgbClr val="795E26"/>
                </a:solidFill>
                <a:latin typeface="Consolas" panose="020B0609020204030204"/>
                <a:ea typeface="Consolas" panose="020B0609020204030204"/>
                <a:sym typeface="+mn-ea"/>
              </a:rPr>
              <a:t>DECIMAL32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(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3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) 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// cast(x, DECIMAL32(3))</a:t>
            </a:r>
            <a:endParaRPr lang="en-US" altLang="zh-CN" sz="1600" b="0">
              <a:solidFill>
                <a:srgbClr val="000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008000"/>
                </a:solidFill>
                <a:latin typeface="Consolas" panose="020B0609020204030204"/>
                <a:ea typeface="Consolas" panose="020B0609020204030204"/>
                <a:sym typeface="+mn-ea"/>
              </a:rPr>
              <a:t>// output</a:t>
            </a:r>
            <a:r>
              <a:rPr lang="zh-CN" altLang="en-US" sz="1600">
                <a:solidFill>
                  <a:srgbClr val="008000"/>
                </a:solidFill>
                <a:latin typeface="Consolas" panose="020B0609020204030204"/>
                <a:ea typeface="Consolas" panose="020B0609020204030204"/>
                <a:sym typeface="+mn-ea"/>
              </a:rPr>
              <a:t>：</a:t>
            </a:r>
            <a:r>
              <a:rPr lang="en-US" altLang="zh-CN" sz="1600">
                <a:solidFill>
                  <a:srgbClr val="008000"/>
                </a:solidFill>
                <a:latin typeface="Consolas" panose="020B0609020204030204"/>
                <a:ea typeface="Consolas" panose="020B0609020204030204"/>
                <a:sym typeface="+mn-ea"/>
              </a:rPr>
              <a:t>[1.123,2.312,3.672]</a:t>
            </a:r>
            <a:endParaRPr lang="en-US" altLang="zh-CN" sz="1600" b="0">
              <a:solidFill>
                <a:srgbClr val="008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600">
              <a:solidFill>
                <a:srgbClr val="008000"/>
              </a:solidFill>
              <a:latin typeface="Consolas" panose="020B0609020204030204"/>
              <a:ea typeface="Consolas" panose="020B0609020204030204"/>
              <a:sym typeface="+mn-ea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001080"/>
                </a:solidFill>
                <a:latin typeface="Consolas" panose="020B0609020204030204"/>
                <a:ea typeface="Consolas" panose="020B0609020204030204"/>
                <a:sym typeface="+mn-ea"/>
              </a:rPr>
              <a:t>v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 = 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1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..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20</a:t>
            </a:r>
            <a:endParaRPr lang="en-US" altLang="zh-CN" sz="1600" b="0">
              <a:solidFill>
                <a:srgbClr val="098658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001080"/>
                </a:solidFill>
                <a:latin typeface="Consolas" panose="020B0609020204030204"/>
                <a:ea typeface="Consolas" panose="020B0609020204030204"/>
                <a:sym typeface="+mn-ea"/>
              </a:rPr>
              <a:t>v$4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:</a:t>
            </a:r>
            <a:r>
              <a:rPr lang="en-US" altLang="zh-CN" sz="1600">
                <a:solidFill>
                  <a:srgbClr val="001080"/>
                </a:solidFill>
                <a:latin typeface="Consolas" panose="020B0609020204030204"/>
                <a:ea typeface="Consolas" panose="020B0609020204030204"/>
                <a:sym typeface="+mn-ea"/>
              </a:rPr>
              <a:t>5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 // cast(v, 4:5)</a:t>
            </a:r>
            <a:endParaRPr lang="en-US" altLang="zh-CN" sz="1600" b="0">
              <a:solidFill>
                <a:srgbClr val="098658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600" b="0">
              <a:solidFill>
                <a:srgbClr val="098658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008000"/>
                </a:solidFill>
                <a:latin typeface="Consolas" panose="020B0609020204030204"/>
                <a:ea typeface="Consolas" panose="020B0609020204030204"/>
                <a:sym typeface="+mn-ea"/>
              </a:rPr>
              <a:t>// output:</a:t>
            </a:r>
            <a:endParaRPr lang="en-US" altLang="zh-CN" sz="1600" b="0">
              <a:solidFill>
                <a:srgbClr val="008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#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0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 #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1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 #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2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 #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3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 #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4</a:t>
            </a:r>
            <a:endParaRPr lang="en-US" altLang="zh-CN" sz="1600" b="0">
              <a:solidFill>
                <a:srgbClr val="098658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-- -- -- -- --</a:t>
            </a:r>
            <a:endParaRPr lang="en-US" altLang="zh-CN" sz="1600" b="0">
              <a:solidFill>
                <a:srgbClr val="000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1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  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5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  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9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  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1317</a:t>
            </a:r>
            <a:endParaRPr lang="en-US" altLang="zh-CN" sz="1600" b="0">
              <a:solidFill>
                <a:srgbClr val="098658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2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  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6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  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101418</a:t>
            </a:r>
            <a:endParaRPr lang="en-US" altLang="zh-CN" sz="1600" b="0">
              <a:solidFill>
                <a:srgbClr val="098658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3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  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7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  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111519</a:t>
            </a:r>
            <a:endParaRPr lang="en-US" altLang="zh-CN" sz="1600" b="0">
              <a:solidFill>
                <a:srgbClr val="098658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4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  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8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  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121620</a:t>
            </a:r>
            <a:endParaRPr lang="en-US" altLang="zh-CN" sz="1600">
              <a:solidFill>
                <a:srgbClr val="098658"/>
              </a:solidFill>
              <a:latin typeface="Consolas" panose="020B0609020204030204"/>
              <a:ea typeface="Consolas" panose="020B0609020204030204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15505" y="1205547"/>
            <a:ext cx="5080000" cy="50158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[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,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2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,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3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] &lt;- [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4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,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5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]</a:t>
            </a:r>
            <a:endParaRPr lang="en-US" altLang="zh-CN" sz="1600" b="0">
              <a:solidFill>
                <a:srgbClr val="000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8000"/>
                </a:solidFill>
                <a:latin typeface="Consolas" panose="020B0609020204030204"/>
                <a:ea typeface="Consolas" panose="020B0609020204030204"/>
              </a:rPr>
              <a:t>// output: [1,2,3,4,5]</a:t>
            </a:r>
            <a:endParaRPr lang="en-US" altLang="zh-CN" sz="1600" b="0">
              <a:solidFill>
                <a:srgbClr val="008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600" b="0">
              <a:solidFill>
                <a:srgbClr val="008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1">
                <a:solidFill>
                  <a:srgbClr val="795E26"/>
                </a:solidFill>
                <a:latin typeface="Consolas" panose="020B0609020204030204"/>
                <a:ea typeface="Consolas" panose="020B0609020204030204"/>
              </a:rPr>
              <a:t>matrix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(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[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1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,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2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,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3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]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, 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[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4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,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5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,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6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]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) </a:t>
            </a:r>
            <a:endParaRPr lang="en-US" altLang="zh-CN" sz="1600" b="0">
              <a:solidFill>
                <a:srgbClr val="000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&lt;- </a:t>
            </a:r>
            <a:r>
              <a:rPr lang="en-US" altLang="zh-CN" sz="1600" b="1">
                <a:solidFill>
                  <a:srgbClr val="795E26"/>
                </a:solidFill>
                <a:latin typeface="Consolas" panose="020B0609020204030204"/>
                <a:ea typeface="Consolas" panose="020B0609020204030204"/>
              </a:rPr>
              <a:t>matrix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([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7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,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8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,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9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])</a:t>
            </a:r>
            <a:endParaRPr lang="en-US" altLang="zh-CN" sz="1600" b="0">
              <a:solidFill>
                <a:srgbClr val="000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8000"/>
                </a:solidFill>
                <a:latin typeface="Consolas" panose="020B0609020204030204"/>
                <a:ea typeface="Consolas" panose="020B0609020204030204"/>
              </a:rPr>
              <a:t>// output:</a:t>
            </a:r>
            <a:endParaRPr lang="en-US" altLang="zh-CN" sz="1600" b="0">
              <a:solidFill>
                <a:srgbClr val="008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#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0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#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#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2</a:t>
            </a:r>
            <a:endParaRPr lang="en-US" altLang="zh-CN" sz="1600" b="0">
              <a:solidFill>
                <a:srgbClr val="098658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-- -- --</a:t>
            </a:r>
            <a:endParaRPr lang="en-US" altLang="zh-CN" sz="1600" b="0">
              <a:solidFill>
                <a:srgbClr val="000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 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4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 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7</a:t>
            </a:r>
            <a:endParaRPr lang="en-US" altLang="zh-CN" sz="1600" b="0">
              <a:solidFill>
                <a:srgbClr val="098658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2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 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5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 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8</a:t>
            </a:r>
            <a:endParaRPr lang="en-US" altLang="zh-CN" sz="1600" b="0">
              <a:solidFill>
                <a:srgbClr val="098658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3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 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6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 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9</a:t>
            </a:r>
            <a:endParaRPr lang="en-US" altLang="zh-CN" sz="1600" b="0">
              <a:solidFill>
                <a:srgbClr val="098658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600" b="0">
              <a:solidFill>
                <a:srgbClr val="098658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1">
                <a:solidFill>
                  <a:srgbClr val="795E26"/>
                </a:solidFill>
                <a:latin typeface="Consolas" panose="020B0609020204030204"/>
                <a:ea typeface="Consolas" panose="020B0609020204030204"/>
              </a:rPr>
              <a:t>table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(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[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1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,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2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,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3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]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 </a:t>
            </a:r>
            <a:r>
              <a:rPr lang="en-US" altLang="zh-CN" sz="1600" b="0">
                <a:solidFill>
                  <a:srgbClr val="AF00DB"/>
                </a:solidFill>
                <a:latin typeface="Consolas" panose="020B0609020204030204"/>
                <a:ea typeface="Consolas" panose="020B0609020204030204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col1, 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[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4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,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5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,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6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] </a:t>
            </a:r>
            <a:r>
              <a:rPr lang="en-US" altLang="zh-CN" sz="1600" b="0">
                <a:solidFill>
                  <a:srgbClr val="AF00DB"/>
                </a:solidFill>
                <a:latin typeface="Consolas" panose="020B0609020204030204"/>
                <a:ea typeface="Consolas" panose="020B0609020204030204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col2) </a:t>
            </a:r>
            <a:endParaRPr lang="en-US" altLang="zh-CN" sz="1600" b="0">
              <a:solidFill>
                <a:srgbClr val="000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&lt;- </a:t>
            </a:r>
            <a:r>
              <a:rPr lang="en-US" altLang="zh-CN" sz="1600" b="1">
                <a:solidFill>
                  <a:srgbClr val="795E26"/>
                </a:solidFill>
                <a:latin typeface="Consolas" panose="020B0609020204030204"/>
                <a:ea typeface="Consolas" panose="020B0609020204030204"/>
              </a:rPr>
              <a:t>table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(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[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7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,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8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,</a:t>
            </a:r>
            <a:r>
              <a:rPr lang="en-US" altLang="zh-CN" sz="1600">
                <a:solidFill>
                  <a:srgbClr val="098658"/>
                </a:solidFill>
                <a:latin typeface="Consolas" panose="020B0609020204030204"/>
                <a:ea typeface="Consolas" panose="020B0609020204030204"/>
                <a:sym typeface="+mn-ea"/>
              </a:rPr>
              <a:t>9</a:t>
            </a:r>
            <a:r>
              <a:rPr lang="en-US" altLang="zh-CN" sz="1600">
                <a:solidFill>
                  <a:srgbClr val="000000"/>
                </a:solidFill>
                <a:latin typeface="Consolas" panose="020B0609020204030204"/>
                <a:ea typeface="Consolas" panose="020B0609020204030204"/>
                <a:sym typeface="+mn-ea"/>
              </a:rPr>
              <a:t>] </a:t>
            </a:r>
            <a:r>
              <a:rPr lang="en-US" altLang="zh-CN" sz="1600" b="0">
                <a:solidFill>
                  <a:srgbClr val="AF00DB"/>
                </a:solidFill>
                <a:latin typeface="Consolas" panose="020B0609020204030204"/>
                <a:ea typeface="Consolas" panose="020B0609020204030204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col3)</a:t>
            </a:r>
            <a:endParaRPr lang="en-US" altLang="zh-CN" sz="1600" b="0">
              <a:solidFill>
                <a:srgbClr val="000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8000"/>
                </a:solidFill>
                <a:latin typeface="Consolas" panose="020B0609020204030204"/>
                <a:ea typeface="Consolas" panose="020B0609020204030204"/>
              </a:rPr>
              <a:t>// output:</a:t>
            </a:r>
            <a:endParaRPr lang="en-US" altLang="zh-CN" sz="1600" b="0">
              <a:solidFill>
                <a:srgbClr val="008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col1 col2 col3</a:t>
            </a:r>
            <a:endParaRPr lang="en-US" altLang="zh-CN" sz="1600" b="0">
              <a:solidFill>
                <a:srgbClr val="000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---- ---- ----</a:t>
            </a:r>
            <a:endParaRPr lang="en-US" altLang="zh-CN" sz="1600" b="0">
              <a:solidFill>
                <a:srgbClr val="000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   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4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   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7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  </a:t>
            </a:r>
            <a:endParaRPr lang="en-US" altLang="zh-CN" sz="1600" b="0">
              <a:solidFill>
                <a:srgbClr val="000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2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   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5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   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8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  </a:t>
            </a:r>
            <a:endParaRPr lang="en-US" altLang="zh-CN" sz="1600" b="0">
              <a:solidFill>
                <a:srgbClr val="000000"/>
              </a:solidFill>
              <a:latin typeface="Consolas" panose="020B0609020204030204"/>
              <a:ea typeface="Consolas" panose="020B0609020204030204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3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   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6</a:t>
            </a:r>
            <a:r>
              <a:rPr lang="en-US" altLang="zh-CN" sz="1600" b="0">
                <a:solidFill>
                  <a:srgbClr val="000000"/>
                </a:solidFill>
                <a:latin typeface="Consolas" panose="020B0609020204030204"/>
                <a:ea typeface="Consolas" panose="020B0609020204030204"/>
              </a:rPr>
              <a:t>    </a:t>
            </a:r>
            <a:r>
              <a:rPr lang="en-US" altLang="zh-CN" sz="1600" b="0">
                <a:solidFill>
                  <a:srgbClr val="098658"/>
                </a:solidFill>
                <a:latin typeface="Consolas" panose="020B0609020204030204"/>
                <a:ea typeface="Consolas" panose="020B0609020204030204"/>
              </a:rPr>
              <a:t>9</a:t>
            </a:r>
            <a:endParaRPr lang="en-US" altLang="zh-CN" sz="1600" b="0">
              <a:solidFill>
                <a:srgbClr val="098658"/>
              </a:solidFill>
              <a:latin typeface="Consolas" panose="020B0609020204030204"/>
              <a:ea typeface="Consolas" panose="020B0609020204030204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67055" y="816610"/>
            <a:ext cx="6311265" cy="155892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67055" y="2645410"/>
            <a:ext cx="6311265" cy="371729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112000" y="816610"/>
            <a:ext cx="4645660" cy="554609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6315" y="213995"/>
            <a:ext cx="278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运算中的空值处理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84580" y="1026795"/>
            <a:ext cx="994410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四则运算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/ 逻辑运算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：计算结果为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NULL</a:t>
            </a:r>
            <a:endParaRPr lang="en-US" altLang="zh-CN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lvl="1"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NULL + 5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，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00i * 3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，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false || 00i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，true &amp;&amp; 00i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lvl="1"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可以使用</a:t>
            </a: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withNullFill 实现填充后的计算</a:t>
            </a:r>
            <a:endParaRPr lang="zh-CN" altLang="en-US" sz="1600">
              <a:solidFill>
                <a:schemeClr val="bg1">
                  <a:lumMod val="50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lvl="0"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比较运算：与配置项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nullAsMinValueForComparison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有关，默认作为最小值</a:t>
            </a:r>
            <a:endParaRPr lang="zh-CN" altLang="en-US" sz="1600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lvl="1" indent="0" fontAlgn="auto">
              <a:lnSpc>
                <a:spcPct val="150000"/>
              </a:lnSpc>
              <a:buNone/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NULL &lt; -9999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，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NULL &gt;= 1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，sort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marL="0" lvl="0" indent="457200" fontAlgn="auto">
              <a:lnSpc>
                <a:spcPct val="150000"/>
              </a:lnSpc>
              <a:buNone/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可以更改配置项或者使用</a:t>
            </a: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nullCompare </a:t>
            </a: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进行比较运算</a:t>
            </a:r>
            <a:endParaRPr lang="zh-CN" altLang="en-US" sz="1600">
              <a:solidFill>
                <a:schemeClr val="bg1">
                  <a:lumMod val="50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705485" y="1130300"/>
            <a:ext cx="302895" cy="306705"/>
            <a:chOff x="3358738" y="4352095"/>
            <a:chExt cx="303039" cy="306768"/>
          </a:xfrm>
        </p:grpSpPr>
        <p:sp>
          <p:nvSpPr>
            <p:cNvPr id="68" name="椭圆 67"/>
            <p:cNvSpPr/>
            <p:nvPr/>
          </p:nvSpPr>
          <p:spPr>
            <a:xfrm>
              <a:off x="3358738" y="4352095"/>
              <a:ext cx="303039" cy="306768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3431355" y="4452733"/>
              <a:ext cx="153646" cy="153646"/>
              <a:chOff x="5314898" y="1638449"/>
              <a:chExt cx="152221" cy="152221"/>
            </a:xfrm>
            <a:solidFill>
              <a:schemeClr val="bg2"/>
            </a:solidFill>
          </p:grpSpPr>
          <p:sp>
            <p:nvSpPr>
              <p:cNvPr id="70" name="Shape"/>
              <p:cNvSpPr/>
              <p:nvPr/>
            </p:nvSpPr>
            <p:spPr>
              <a:xfrm>
                <a:off x="5410148" y="1657499"/>
                <a:ext cx="37921" cy="379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49" y="7132"/>
                    </a:moveTo>
                    <a:cubicBezTo>
                      <a:pt x="8804" y="7132"/>
                      <a:pt x="7064" y="8864"/>
                      <a:pt x="7064" y="10800"/>
                    </a:cubicBezTo>
                    <a:cubicBezTo>
                      <a:pt x="7064" y="12736"/>
                      <a:pt x="8804" y="14468"/>
                      <a:pt x="10749" y="14468"/>
                    </a:cubicBezTo>
                    <a:cubicBezTo>
                      <a:pt x="12694" y="14468"/>
                      <a:pt x="14434" y="12736"/>
                      <a:pt x="14434" y="10800"/>
                    </a:cubicBezTo>
                    <a:cubicBezTo>
                      <a:pt x="14434" y="8864"/>
                      <a:pt x="12694" y="7132"/>
                      <a:pt x="10749" y="7132"/>
                    </a:cubicBezTo>
                    <a:close/>
                    <a:moveTo>
                      <a:pt x="10749" y="21600"/>
                    </a:moveTo>
                    <a:cubicBezTo>
                      <a:pt x="4709" y="21600"/>
                      <a:pt x="0" y="16608"/>
                      <a:pt x="0" y="10800"/>
                    </a:cubicBezTo>
                    <a:cubicBezTo>
                      <a:pt x="0" y="4687"/>
                      <a:pt x="4709" y="0"/>
                      <a:pt x="10749" y="0"/>
                    </a:cubicBezTo>
                    <a:cubicBezTo>
                      <a:pt x="16891" y="0"/>
                      <a:pt x="21600" y="4687"/>
                      <a:pt x="21600" y="10800"/>
                    </a:cubicBezTo>
                    <a:cubicBezTo>
                      <a:pt x="21600" y="16608"/>
                      <a:pt x="16891" y="21600"/>
                      <a:pt x="10749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22860" rIns="22860" anchor="ctr"/>
              <a:lstStyle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sz="9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71" name="Shape"/>
              <p:cNvSpPr/>
              <p:nvPr/>
            </p:nvSpPr>
            <p:spPr>
              <a:xfrm>
                <a:off x="5314898" y="1638449"/>
                <a:ext cx="152221" cy="1522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598" y="1785"/>
                    </a:moveTo>
                    <a:cubicBezTo>
                      <a:pt x="12368" y="1785"/>
                      <a:pt x="11884" y="1989"/>
                      <a:pt x="11731" y="2168"/>
                    </a:cubicBezTo>
                    <a:lnTo>
                      <a:pt x="1785" y="11705"/>
                    </a:lnTo>
                    <a:lnTo>
                      <a:pt x="9895" y="19815"/>
                    </a:lnTo>
                    <a:lnTo>
                      <a:pt x="19432" y="9869"/>
                    </a:lnTo>
                    <a:cubicBezTo>
                      <a:pt x="19611" y="9716"/>
                      <a:pt x="19815" y="9232"/>
                      <a:pt x="19815" y="9002"/>
                    </a:cubicBezTo>
                    <a:lnTo>
                      <a:pt x="19815" y="1785"/>
                    </a:lnTo>
                    <a:lnTo>
                      <a:pt x="12598" y="1785"/>
                    </a:lnTo>
                    <a:close/>
                    <a:moveTo>
                      <a:pt x="9895" y="21600"/>
                    </a:moveTo>
                    <a:cubicBezTo>
                      <a:pt x="9410" y="21600"/>
                      <a:pt x="8977" y="21370"/>
                      <a:pt x="8645" y="21064"/>
                    </a:cubicBezTo>
                    <a:lnTo>
                      <a:pt x="561" y="12955"/>
                    </a:lnTo>
                    <a:cubicBezTo>
                      <a:pt x="179" y="12623"/>
                      <a:pt x="0" y="12190"/>
                      <a:pt x="0" y="11705"/>
                    </a:cubicBezTo>
                    <a:cubicBezTo>
                      <a:pt x="0" y="11221"/>
                      <a:pt x="179" y="10736"/>
                      <a:pt x="561" y="10430"/>
                    </a:cubicBezTo>
                    <a:lnTo>
                      <a:pt x="10430" y="867"/>
                    </a:lnTo>
                    <a:cubicBezTo>
                      <a:pt x="10966" y="383"/>
                      <a:pt x="11884" y="0"/>
                      <a:pt x="12598" y="0"/>
                    </a:cubicBezTo>
                    <a:lnTo>
                      <a:pt x="19815" y="0"/>
                    </a:lnTo>
                    <a:cubicBezTo>
                      <a:pt x="20784" y="0"/>
                      <a:pt x="21600" y="816"/>
                      <a:pt x="21600" y="1785"/>
                    </a:cubicBezTo>
                    <a:lnTo>
                      <a:pt x="21600" y="9002"/>
                    </a:lnTo>
                    <a:cubicBezTo>
                      <a:pt x="21600" y="9716"/>
                      <a:pt x="21217" y="10634"/>
                      <a:pt x="20682" y="11170"/>
                    </a:cubicBezTo>
                    <a:lnTo>
                      <a:pt x="11195" y="21064"/>
                    </a:lnTo>
                    <a:cubicBezTo>
                      <a:pt x="10864" y="21370"/>
                      <a:pt x="10379" y="21600"/>
                      <a:pt x="9895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22860" rIns="22860" anchor="ctr"/>
              <a:lstStyle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sz="9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743585" y="2197100"/>
            <a:ext cx="302895" cy="306705"/>
            <a:chOff x="3358738" y="4352095"/>
            <a:chExt cx="303039" cy="306768"/>
          </a:xfrm>
        </p:grpSpPr>
        <p:sp>
          <p:nvSpPr>
            <p:cNvPr id="10" name="椭圆 9"/>
            <p:cNvSpPr/>
            <p:nvPr/>
          </p:nvSpPr>
          <p:spPr>
            <a:xfrm>
              <a:off x="3358738" y="4352095"/>
              <a:ext cx="303039" cy="306768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3431355" y="4452733"/>
              <a:ext cx="153646" cy="153646"/>
              <a:chOff x="5314898" y="1638449"/>
              <a:chExt cx="152221" cy="152221"/>
            </a:xfrm>
            <a:solidFill>
              <a:schemeClr val="bg2"/>
            </a:solidFill>
          </p:grpSpPr>
          <p:sp>
            <p:nvSpPr>
              <p:cNvPr id="12" name="Shape"/>
              <p:cNvSpPr/>
              <p:nvPr/>
            </p:nvSpPr>
            <p:spPr>
              <a:xfrm>
                <a:off x="5410148" y="1657499"/>
                <a:ext cx="37921" cy="379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49" y="7132"/>
                    </a:moveTo>
                    <a:cubicBezTo>
                      <a:pt x="8804" y="7132"/>
                      <a:pt x="7064" y="8864"/>
                      <a:pt x="7064" y="10800"/>
                    </a:cubicBezTo>
                    <a:cubicBezTo>
                      <a:pt x="7064" y="12736"/>
                      <a:pt x="8804" y="14468"/>
                      <a:pt x="10749" y="14468"/>
                    </a:cubicBezTo>
                    <a:cubicBezTo>
                      <a:pt x="12694" y="14468"/>
                      <a:pt x="14434" y="12736"/>
                      <a:pt x="14434" y="10800"/>
                    </a:cubicBezTo>
                    <a:cubicBezTo>
                      <a:pt x="14434" y="8864"/>
                      <a:pt x="12694" y="7132"/>
                      <a:pt x="10749" y="7132"/>
                    </a:cubicBezTo>
                    <a:close/>
                    <a:moveTo>
                      <a:pt x="10749" y="21600"/>
                    </a:moveTo>
                    <a:cubicBezTo>
                      <a:pt x="4709" y="21600"/>
                      <a:pt x="0" y="16608"/>
                      <a:pt x="0" y="10800"/>
                    </a:cubicBezTo>
                    <a:cubicBezTo>
                      <a:pt x="0" y="4687"/>
                      <a:pt x="4709" y="0"/>
                      <a:pt x="10749" y="0"/>
                    </a:cubicBezTo>
                    <a:cubicBezTo>
                      <a:pt x="16891" y="0"/>
                      <a:pt x="21600" y="4687"/>
                      <a:pt x="21600" y="10800"/>
                    </a:cubicBezTo>
                    <a:cubicBezTo>
                      <a:pt x="21600" y="16608"/>
                      <a:pt x="16891" y="21600"/>
                      <a:pt x="10749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22860" rIns="22860" anchor="ctr"/>
              <a:lstStyle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sz="9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13" name="Shape"/>
              <p:cNvSpPr/>
              <p:nvPr/>
            </p:nvSpPr>
            <p:spPr>
              <a:xfrm>
                <a:off x="5314898" y="1638449"/>
                <a:ext cx="152221" cy="1522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598" y="1785"/>
                    </a:moveTo>
                    <a:cubicBezTo>
                      <a:pt x="12368" y="1785"/>
                      <a:pt x="11884" y="1989"/>
                      <a:pt x="11731" y="2168"/>
                    </a:cubicBezTo>
                    <a:lnTo>
                      <a:pt x="1785" y="11705"/>
                    </a:lnTo>
                    <a:lnTo>
                      <a:pt x="9895" y="19815"/>
                    </a:lnTo>
                    <a:lnTo>
                      <a:pt x="19432" y="9869"/>
                    </a:lnTo>
                    <a:cubicBezTo>
                      <a:pt x="19611" y="9716"/>
                      <a:pt x="19815" y="9232"/>
                      <a:pt x="19815" y="9002"/>
                    </a:cubicBezTo>
                    <a:lnTo>
                      <a:pt x="19815" y="1785"/>
                    </a:lnTo>
                    <a:lnTo>
                      <a:pt x="12598" y="1785"/>
                    </a:lnTo>
                    <a:close/>
                    <a:moveTo>
                      <a:pt x="9895" y="21600"/>
                    </a:moveTo>
                    <a:cubicBezTo>
                      <a:pt x="9410" y="21600"/>
                      <a:pt x="8977" y="21370"/>
                      <a:pt x="8645" y="21064"/>
                    </a:cubicBezTo>
                    <a:lnTo>
                      <a:pt x="561" y="12955"/>
                    </a:lnTo>
                    <a:cubicBezTo>
                      <a:pt x="179" y="12623"/>
                      <a:pt x="0" y="12190"/>
                      <a:pt x="0" y="11705"/>
                    </a:cubicBezTo>
                    <a:cubicBezTo>
                      <a:pt x="0" y="11221"/>
                      <a:pt x="179" y="10736"/>
                      <a:pt x="561" y="10430"/>
                    </a:cubicBezTo>
                    <a:lnTo>
                      <a:pt x="10430" y="867"/>
                    </a:lnTo>
                    <a:cubicBezTo>
                      <a:pt x="10966" y="383"/>
                      <a:pt x="11884" y="0"/>
                      <a:pt x="12598" y="0"/>
                    </a:cubicBezTo>
                    <a:lnTo>
                      <a:pt x="19815" y="0"/>
                    </a:lnTo>
                    <a:cubicBezTo>
                      <a:pt x="20784" y="0"/>
                      <a:pt x="21600" y="816"/>
                      <a:pt x="21600" y="1785"/>
                    </a:cubicBezTo>
                    <a:lnTo>
                      <a:pt x="21600" y="9002"/>
                    </a:lnTo>
                    <a:cubicBezTo>
                      <a:pt x="21600" y="9716"/>
                      <a:pt x="21217" y="10634"/>
                      <a:pt x="20682" y="11170"/>
                    </a:cubicBezTo>
                    <a:lnTo>
                      <a:pt x="11195" y="21064"/>
                    </a:lnTo>
                    <a:cubicBezTo>
                      <a:pt x="10864" y="21370"/>
                      <a:pt x="10379" y="21600"/>
                      <a:pt x="9895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22860" rIns="22860" anchor="ctr"/>
              <a:lstStyle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sz="9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</p:grpSp>
      <p:sp>
        <p:nvSpPr>
          <p:cNvPr id="14" name="文本框 13"/>
          <p:cNvSpPr txBox="1"/>
          <p:nvPr/>
        </p:nvSpPr>
        <p:spPr>
          <a:xfrm>
            <a:off x="1084580" y="3543300"/>
            <a:ext cx="9067165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algn="l">
              <a:lnSpc>
                <a:spcPct val="150000"/>
              </a:lnSpc>
              <a:buClrTx/>
              <a:buSzTx/>
              <a:buFont typeface="Arial" panose="020B0604020202020204" pitchFamily="34" charset="0"/>
            </a:pPr>
            <a:r>
              <a:rPr lang="zh-CN" altLang="en-US" sz="1600" b="0" i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 ols、corrMatrix、covarMatrix 等函数：空值可能会被填充为 0 或其他数值以便进行计算</a:t>
            </a:r>
            <a:endParaRPr lang="zh-CN" altLang="en-US" sz="1600" b="0" i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43585" y="3622675"/>
            <a:ext cx="302895" cy="306705"/>
            <a:chOff x="3358738" y="4352095"/>
            <a:chExt cx="303039" cy="306768"/>
          </a:xfrm>
        </p:grpSpPr>
        <p:sp>
          <p:nvSpPr>
            <p:cNvPr id="16" name="椭圆 15"/>
            <p:cNvSpPr/>
            <p:nvPr/>
          </p:nvSpPr>
          <p:spPr>
            <a:xfrm>
              <a:off x="3358738" y="4352095"/>
              <a:ext cx="303039" cy="306768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3431355" y="4452733"/>
              <a:ext cx="153646" cy="153646"/>
              <a:chOff x="5314898" y="1638449"/>
              <a:chExt cx="152221" cy="152221"/>
            </a:xfrm>
            <a:solidFill>
              <a:schemeClr val="bg2"/>
            </a:solidFill>
          </p:grpSpPr>
          <p:sp>
            <p:nvSpPr>
              <p:cNvPr id="21" name="Shape"/>
              <p:cNvSpPr/>
              <p:nvPr/>
            </p:nvSpPr>
            <p:spPr>
              <a:xfrm>
                <a:off x="5410148" y="1657499"/>
                <a:ext cx="37921" cy="379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49" y="7132"/>
                    </a:moveTo>
                    <a:cubicBezTo>
                      <a:pt x="8804" y="7132"/>
                      <a:pt x="7064" y="8864"/>
                      <a:pt x="7064" y="10800"/>
                    </a:cubicBezTo>
                    <a:cubicBezTo>
                      <a:pt x="7064" y="12736"/>
                      <a:pt x="8804" y="14468"/>
                      <a:pt x="10749" y="14468"/>
                    </a:cubicBezTo>
                    <a:cubicBezTo>
                      <a:pt x="12694" y="14468"/>
                      <a:pt x="14434" y="12736"/>
                      <a:pt x="14434" y="10800"/>
                    </a:cubicBezTo>
                    <a:cubicBezTo>
                      <a:pt x="14434" y="8864"/>
                      <a:pt x="12694" y="7132"/>
                      <a:pt x="10749" y="7132"/>
                    </a:cubicBezTo>
                    <a:close/>
                    <a:moveTo>
                      <a:pt x="10749" y="21600"/>
                    </a:moveTo>
                    <a:cubicBezTo>
                      <a:pt x="4709" y="21600"/>
                      <a:pt x="0" y="16608"/>
                      <a:pt x="0" y="10800"/>
                    </a:cubicBezTo>
                    <a:cubicBezTo>
                      <a:pt x="0" y="4687"/>
                      <a:pt x="4709" y="0"/>
                      <a:pt x="10749" y="0"/>
                    </a:cubicBezTo>
                    <a:cubicBezTo>
                      <a:pt x="16891" y="0"/>
                      <a:pt x="21600" y="4687"/>
                      <a:pt x="21600" y="10800"/>
                    </a:cubicBezTo>
                    <a:cubicBezTo>
                      <a:pt x="21600" y="16608"/>
                      <a:pt x="16891" y="21600"/>
                      <a:pt x="10749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22860" rIns="22860" anchor="ctr"/>
              <a:lstStyle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sz="9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2" name="Shape"/>
              <p:cNvSpPr/>
              <p:nvPr/>
            </p:nvSpPr>
            <p:spPr>
              <a:xfrm>
                <a:off x="5314898" y="1638449"/>
                <a:ext cx="152221" cy="1522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598" y="1785"/>
                    </a:moveTo>
                    <a:cubicBezTo>
                      <a:pt x="12368" y="1785"/>
                      <a:pt x="11884" y="1989"/>
                      <a:pt x="11731" y="2168"/>
                    </a:cubicBezTo>
                    <a:lnTo>
                      <a:pt x="1785" y="11705"/>
                    </a:lnTo>
                    <a:lnTo>
                      <a:pt x="9895" y="19815"/>
                    </a:lnTo>
                    <a:lnTo>
                      <a:pt x="19432" y="9869"/>
                    </a:lnTo>
                    <a:cubicBezTo>
                      <a:pt x="19611" y="9716"/>
                      <a:pt x="19815" y="9232"/>
                      <a:pt x="19815" y="9002"/>
                    </a:cubicBezTo>
                    <a:lnTo>
                      <a:pt x="19815" y="1785"/>
                    </a:lnTo>
                    <a:lnTo>
                      <a:pt x="12598" y="1785"/>
                    </a:lnTo>
                    <a:close/>
                    <a:moveTo>
                      <a:pt x="9895" y="21600"/>
                    </a:moveTo>
                    <a:cubicBezTo>
                      <a:pt x="9410" y="21600"/>
                      <a:pt x="8977" y="21370"/>
                      <a:pt x="8645" y="21064"/>
                    </a:cubicBezTo>
                    <a:lnTo>
                      <a:pt x="561" y="12955"/>
                    </a:lnTo>
                    <a:cubicBezTo>
                      <a:pt x="179" y="12623"/>
                      <a:pt x="0" y="12190"/>
                      <a:pt x="0" y="11705"/>
                    </a:cubicBezTo>
                    <a:cubicBezTo>
                      <a:pt x="0" y="11221"/>
                      <a:pt x="179" y="10736"/>
                      <a:pt x="561" y="10430"/>
                    </a:cubicBezTo>
                    <a:lnTo>
                      <a:pt x="10430" y="867"/>
                    </a:lnTo>
                    <a:cubicBezTo>
                      <a:pt x="10966" y="383"/>
                      <a:pt x="11884" y="0"/>
                      <a:pt x="12598" y="0"/>
                    </a:cubicBezTo>
                    <a:lnTo>
                      <a:pt x="19815" y="0"/>
                    </a:lnTo>
                    <a:cubicBezTo>
                      <a:pt x="20784" y="0"/>
                      <a:pt x="21600" y="816"/>
                      <a:pt x="21600" y="1785"/>
                    </a:cubicBezTo>
                    <a:lnTo>
                      <a:pt x="21600" y="9002"/>
                    </a:lnTo>
                    <a:cubicBezTo>
                      <a:pt x="21600" y="9716"/>
                      <a:pt x="21217" y="10634"/>
                      <a:pt x="20682" y="11170"/>
                    </a:cubicBezTo>
                    <a:lnTo>
                      <a:pt x="11195" y="21064"/>
                    </a:lnTo>
                    <a:cubicBezTo>
                      <a:pt x="10864" y="21370"/>
                      <a:pt x="10379" y="21600"/>
                      <a:pt x="9895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22860" rIns="22860" anchor="ctr"/>
              <a:lstStyle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sz="9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</p:grpSp>
      <p:sp>
        <p:nvSpPr>
          <p:cNvPr id="23" name="文本框 22"/>
          <p:cNvSpPr txBox="1"/>
          <p:nvPr/>
        </p:nvSpPr>
        <p:spPr>
          <a:xfrm>
            <a:off x="1084580" y="4013200"/>
            <a:ext cx="10031730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 typeface="Arial" panose="020B0604020202020204" pitchFamily="34" charset="0"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在数学、统计函数及其衍生的 cumulative、moving、time-moving 等系列函数中，空值通常会被忽略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47395" y="4105275"/>
            <a:ext cx="302895" cy="306705"/>
            <a:chOff x="3358738" y="4352095"/>
            <a:chExt cx="303039" cy="306768"/>
          </a:xfrm>
        </p:grpSpPr>
        <p:sp>
          <p:nvSpPr>
            <p:cNvPr id="25" name="椭圆 24"/>
            <p:cNvSpPr/>
            <p:nvPr/>
          </p:nvSpPr>
          <p:spPr>
            <a:xfrm>
              <a:off x="3358738" y="4352095"/>
              <a:ext cx="303039" cy="306768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3431355" y="4452733"/>
              <a:ext cx="153646" cy="153646"/>
              <a:chOff x="5314898" y="1638449"/>
              <a:chExt cx="152221" cy="152221"/>
            </a:xfrm>
            <a:solidFill>
              <a:schemeClr val="bg2"/>
            </a:solidFill>
          </p:grpSpPr>
          <p:sp>
            <p:nvSpPr>
              <p:cNvPr id="27" name="Shape"/>
              <p:cNvSpPr/>
              <p:nvPr/>
            </p:nvSpPr>
            <p:spPr>
              <a:xfrm>
                <a:off x="5410148" y="1657499"/>
                <a:ext cx="37921" cy="379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49" y="7132"/>
                    </a:moveTo>
                    <a:cubicBezTo>
                      <a:pt x="8804" y="7132"/>
                      <a:pt x="7064" y="8864"/>
                      <a:pt x="7064" y="10800"/>
                    </a:cubicBezTo>
                    <a:cubicBezTo>
                      <a:pt x="7064" y="12736"/>
                      <a:pt x="8804" y="14468"/>
                      <a:pt x="10749" y="14468"/>
                    </a:cubicBezTo>
                    <a:cubicBezTo>
                      <a:pt x="12694" y="14468"/>
                      <a:pt x="14434" y="12736"/>
                      <a:pt x="14434" y="10800"/>
                    </a:cubicBezTo>
                    <a:cubicBezTo>
                      <a:pt x="14434" y="8864"/>
                      <a:pt x="12694" y="7132"/>
                      <a:pt x="10749" y="7132"/>
                    </a:cubicBezTo>
                    <a:close/>
                    <a:moveTo>
                      <a:pt x="10749" y="21600"/>
                    </a:moveTo>
                    <a:cubicBezTo>
                      <a:pt x="4709" y="21600"/>
                      <a:pt x="0" y="16608"/>
                      <a:pt x="0" y="10800"/>
                    </a:cubicBezTo>
                    <a:cubicBezTo>
                      <a:pt x="0" y="4687"/>
                      <a:pt x="4709" y="0"/>
                      <a:pt x="10749" y="0"/>
                    </a:cubicBezTo>
                    <a:cubicBezTo>
                      <a:pt x="16891" y="0"/>
                      <a:pt x="21600" y="4687"/>
                      <a:pt x="21600" y="10800"/>
                    </a:cubicBezTo>
                    <a:cubicBezTo>
                      <a:pt x="21600" y="16608"/>
                      <a:pt x="16891" y="21600"/>
                      <a:pt x="10749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22860" rIns="22860" anchor="ctr"/>
              <a:lstStyle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sz="9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8" name="Shape"/>
              <p:cNvSpPr/>
              <p:nvPr/>
            </p:nvSpPr>
            <p:spPr>
              <a:xfrm>
                <a:off x="5314898" y="1638449"/>
                <a:ext cx="152221" cy="1522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598" y="1785"/>
                    </a:moveTo>
                    <a:cubicBezTo>
                      <a:pt x="12368" y="1785"/>
                      <a:pt x="11884" y="1989"/>
                      <a:pt x="11731" y="2168"/>
                    </a:cubicBezTo>
                    <a:lnTo>
                      <a:pt x="1785" y="11705"/>
                    </a:lnTo>
                    <a:lnTo>
                      <a:pt x="9895" y="19815"/>
                    </a:lnTo>
                    <a:lnTo>
                      <a:pt x="19432" y="9869"/>
                    </a:lnTo>
                    <a:cubicBezTo>
                      <a:pt x="19611" y="9716"/>
                      <a:pt x="19815" y="9232"/>
                      <a:pt x="19815" y="9002"/>
                    </a:cubicBezTo>
                    <a:lnTo>
                      <a:pt x="19815" y="1785"/>
                    </a:lnTo>
                    <a:lnTo>
                      <a:pt x="12598" y="1785"/>
                    </a:lnTo>
                    <a:close/>
                    <a:moveTo>
                      <a:pt x="9895" y="21600"/>
                    </a:moveTo>
                    <a:cubicBezTo>
                      <a:pt x="9410" y="21600"/>
                      <a:pt x="8977" y="21370"/>
                      <a:pt x="8645" y="21064"/>
                    </a:cubicBezTo>
                    <a:lnTo>
                      <a:pt x="561" y="12955"/>
                    </a:lnTo>
                    <a:cubicBezTo>
                      <a:pt x="179" y="12623"/>
                      <a:pt x="0" y="12190"/>
                      <a:pt x="0" y="11705"/>
                    </a:cubicBezTo>
                    <a:cubicBezTo>
                      <a:pt x="0" y="11221"/>
                      <a:pt x="179" y="10736"/>
                      <a:pt x="561" y="10430"/>
                    </a:cubicBezTo>
                    <a:lnTo>
                      <a:pt x="10430" y="867"/>
                    </a:lnTo>
                    <a:cubicBezTo>
                      <a:pt x="10966" y="383"/>
                      <a:pt x="11884" y="0"/>
                      <a:pt x="12598" y="0"/>
                    </a:cubicBezTo>
                    <a:lnTo>
                      <a:pt x="19815" y="0"/>
                    </a:lnTo>
                    <a:cubicBezTo>
                      <a:pt x="20784" y="0"/>
                      <a:pt x="21600" y="816"/>
                      <a:pt x="21600" y="1785"/>
                    </a:cubicBezTo>
                    <a:lnTo>
                      <a:pt x="21600" y="9002"/>
                    </a:lnTo>
                    <a:cubicBezTo>
                      <a:pt x="21600" y="9716"/>
                      <a:pt x="21217" y="10634"/>
                      <a:pt x="20682" y="11170"/>
                    </a:cubicBezTo>
                    <a:lnTo>
                      <a:pt x="11195" y="21064"/>
                    </a:lnTo>
                    <a:cubicBezTo>
                      <a:pt x="10864" y="21370"/>
                      <a:pt x="10379" y="21600"/>
                      <a:pt x="9895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22860" rIns="22860" anchor="ctr"/>
              <a:lstStyle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sz="9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</p:grpSp>
      <p:sp>
        <p:nvSpPr>
          <p:cNvPr id="29" name="圆角矩形 28"/>
          <p:cNvSpPr/>
          <p:nvPr/>
        </p:nvSpPr>
        <p:spPr>
          <a:xfrm>
            <a:off x="889635" y="5039043"/>
            <a:ext cx="1574800" cy="495300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丢弃缺失值</a:t>
            </a:r>
            <a:endParaRPr lang="zh-CN" altLang="en-US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3773805" y="5039043"/>
            <a:ext cx="1574800" cy="495300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填充缺失值</a:t>
            </a:r>
            <a:endParaRPr lang="zh-CN" altLang="en-US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05485" y="5622925"/>
            <a:ext cx="3048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dropna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：删除向量中的空值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>
              <a:buFont typeface="Arial" panose="020B0604020202020204" pitchFamily="34" charset="0"/>
              <a:buNone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或矩阵中包含空值的行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/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列。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488305" y="4762500"/>
            <a:ext cx="620776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bfill 和 bfill! ：使用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NULL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后的非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NULL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元素填充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NULL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值。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ffill 和 ffill! ：使用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NULL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前的非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NULL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元素填充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NULL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值。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lfill 和 lfill! ：线性填充非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NULL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元素之间的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NULL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值。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nullFill 和 nullFill! ：用指定值填充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NULL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值。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interpolate：按指定填充方法和方向，填充指定个数的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NULL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值。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fill!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：修改指定索引位置的元素为指定值。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sym typeface="+mn-ea"/>
              </a:rPr>
              <a:t>01</a:t>
            </a:r>
            <a:endParaRPr lang="en-US" altLang="zh-CN" sz="4400" i="1" u="sng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0300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5400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</a:rPr>
              <a:t>DolphinDB </a:t>
            </a:r>
            <a:r>
              <a:rPr lang="zh-CN" altLang="en-US" sz="5400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</a:rPr>
              <a:t>概述</a:t>
            </a:r>
            <a:endParaRPr lang="zh-CN" altLang="en-US" sz="5400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sym typeface="+mn-ea"/>
              </a:rPr>
              <a:t>05</a:t>
            </a:r>
            <a:endParaRPr lang="en-US" altLang="zh-CN" sz="4400" i="1" u="sng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0300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</a:rPr>
              <a:t>编程语句</a:t>
            </a:r>
            <a:endParaRPr lang="zh-CN" altLang="en-US" sz="5400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6315" y="213995"/>
            <a:ext cx="278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编程关键字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52500" y="1374140"/>
            <a:ext cx="5576570" cy="5077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b="1">
                <a:solidFill>
                  <a:srgbClr val="AA6F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@jit</a:t>
            </a:r>
            <a:endParaRPr lang="en-US" altLang="zh-CN" b="1">
              <a:solidFill>
                <a:srgbClr val="AA6F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b="1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def </a:t>
            </a:r>
            <a:r>
              <a:rPr lang="en-US" altLang="zh-CN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calPos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(ov95, ov70){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b="0">
                <a:solidFill>
                  <a:srgbClr val="00108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pos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= </a:t>
            </a:r>
            <a:r>
              <a:rPr lang="en-US" altLang="zh-CN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array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b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INT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size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(ov95)+</a:t>
            </a:r>
            <a:r>
              <a:rPr lang="en-US" altLang="zh-CN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b="1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for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(i </a:t>
            </a:r>
            <a:r>
              <a:rPr lang="en-US" altLang="zh-CN" b="1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in </a:t>
            </a:r>
            <a:r>
              <a:rPr lang="en-US" altLang="zh-CN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size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(ov95)){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</a:t>
            </a:r>
            <a:r>
              <a:rPr lang="en-US" altLang="zh-CN" b="1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if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(pos[i]==</a:t>
            </a:r>
            <a:r>
              <a:rPr lang="en-US" altLang="zh-CN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&amp;&amp;ov95[i]==</a:t>
            </a:r>
            <a:r>
              <a:rPr lang="en-US" altLang="zh-CN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  				pos[i+</a:t>
            </a:r>
            <a:r>
              <a:rPr lang="en-US" altLang="zh-CN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]=</a:t>
            </a:r>
            <a:r>
              <a:rPr lang="en-US" altLang="zh-CN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endParaRPr lang="en-US" altLang="zh-CN" b="0">
              <a:solidFill>
                <a:srgbClr val="098658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</a:t>
            </a:r>
            <a:r>
              <a:rPr lang="en-US" altLang="zh-CN" b="1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else if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(pos[i]==</a:t>
            </a:r>
            <a:r>
              <a:rPr lang="en-US" altLang="zh-CN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&amp;&amp;ov70[i]==</a:t>
            </a:r>
            <a:r>
              <a:rPr lang="en-US" altLang="zh-CN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 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marL="1371600" lvl="3" indent="457200" fontAlgn="auto">
              <a:lnSpc>
                <a:spcPct val="150000"/>
              </a:lnSpc>
            </a:pP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pos[i+</a:t>
            </a:r>
            <a:r>
              <a:rPr lang="en-US" altLang="zh-CN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]=</a:t>
            </a:r>
            <a:r>
              <a:rPr lang="en-US" altLang="zh-CN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</a:t>
            </a:r>
            <a:endParaRPr lang="en-US" altLang="zh-CN" b="0">
              <a:solidFill>
                <a:srgbClr val="098658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</a:t>
            </a:r>
            <a:r>
              <a:rPr lang="en-US" altLang="zh-CN" b="1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else</a:t>
            </a:r>
            <a:r>
              <a:rPr lang="en-US" altLang="zh-CN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pos[i+</a:t>
            </a:r>
            <a:r>
              <a:rPr lang="en-US" altLang="zh-CN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]=pos[i]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}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b="1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return</a:t>
            </a:r>
            <a:r>
              <a:rPr lang="en-US" altLang="zh-CN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pos[</a:t>
            </a:r>
            <a:r>
              <a:rPr lang="en-US" altLang="zh-CN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..</a:t>
            </a:r>
            <a:r>
              <a:rPr lang="en-US" altLang="zh-CN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size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(ov95)]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}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3400" y="1374458"/>
            <a:ext cx="6276975" cy="507682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972935" y="1373823"/>
            <a:ext cx="452374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：函数定义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关键字；自定义聚合函数使用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defg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声明。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for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：循环语句关键字，类似的还有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do-while</a:t>
            </a:r>
            <a:endParaRPr lang="en-US" altLang="zh-CN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if-else if-else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：条件语句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关键字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return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：终止一个函数的执行并返回执行结果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@jit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：用于声明函数启用即时编译（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JIT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）。类似的关键字还有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@state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，用于声明状态函数。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21005" y="90106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以用户自定义函数为例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6315" y="213995"/>
            <a:ext cx="278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编程关键字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09471" y="1057964"/>
            <a:ext cx="2927536" cy="466153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循环语句</a:t>
            </a:r>
            <a:endParaRPr 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742950" lvl="1" indent="-285750">
              <a:lnSpc>
                <a:spcPct val="150000"/>
              </a:lnSpc>
              <a:buFont typeface="Courier New" panose="02070309020205020404"/>
              <a:buChar char="o"/>
            </a:pPr>
            <a:r>
              <a:rPr 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for</a:t>
            </a:r>
            <a:endParaRPr lang="en-US" altLang="zh-CN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742950" lvl="1" indent="-285750">
              <a:lnSpc>
                <a:spcPct val="150000"/>
              </a:lnSpc>
              <a:buFont typeface="Courier New" panose="02070309020205020404"/>
              <a:buChar char="o"/>
            </a:pPr>
            <a:r>
              <a:rPr 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do-while</a:t>
            </a:r>
            <a:endParaRPr 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条件语句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742950" lvl="1" indent="-285750">
              <a:lnSpc>
                <a:spcPct val="150000"/>
              </a:lnSpc>
              <a:buFont typeface="Courier New" panose="02070309020205020404" pitchFamily="34" charset="0"/>
              <a:buChar char="o"/>
            </a:pPr>
            <a:r>
              <a:rPr lang="en-US" altLang="zh-CN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if-else</a:t>
            </a:r>
            <a:endParaRPr lang="en-US" altLang="zh-CN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跳转语句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742950" lvl="1" indent="-285750">
              <a:lnSpc>
                <a:spcPct val="150000"/>
              </a:lnSpc>
              <a:buFont typeface="Courier New" panose="02070309020205020404"/>
              <a:buChar char="o"/>
            </a:pPr>
            <a:r>
              <a:rPr lang="en-US" altLang="zh-CN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break</a:t>
            </a:r>
            <a:endParaRPr lang="en-US" altLang="zh-CN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742950" lvl="1" indent="-285750">
              <a:lnSpc>
                <a:spcPct val="150000"/>
              </a:lnSpc>
              <a:buFont typeface="Courier New" panose="02070309020205020404"/>
              <a:buChar char="o"/>
            </a:pPr>
            <a:r>
              <a:rPr lang="en-US" altLang="zh-CN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continue</a:t>
            </a:r>
            <a:endParaRPr lang="en-US" altLang="zh-CN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742950" lvl="1" indent="-285750">
              <a:lnSpc>
                <a:spcPct val="150000"/>
              </a:lnSpc>
              <a:buFont typeface="Courier New" panose="02070309020205020404"/>
              <a:buChar char="o"/>
            </a:pPr>
            <a:r>
              <a:rPr lang="en-US" altLang="zh-CN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return</a:t>
            </a:r>
            <a:endParaRPr lang="en-US" altLang="zh-CN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异常处理语句</a:t>
            </a:r>
            <a:endParaRPr lang="en-US" altLang="zh-CN" err="1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742950" lvl="1" indent="-285750">
              <a:lnSpc>
                <a:spcPct val="150000"/>
              </a:lnSpc>
              <a:buFont typeface="Courier New" panose="02070309020205020404"/>
              <a:buChar char="o"/>
            </a:pPr>
            <a:r>
              <a:rPr lang="en-US" altLang="zh-CN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try-catch</a:t>
            </a:r>
            <a:endParaRPr lang="en-US" b="1" dirty="0">
              <a:solidFill>
                <a:srgbClr val="FF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TextBox 1"/>
          <p:cNvSpPr txBox="1"/>
          <p:nvPr/>
        </p:nvSpPr>
        <p:spPr>
          <a:xfrm>
            <a:off x="6339423" y="1057721"/>
            <a:ext cx="2369808" cy="378052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Arial" panose="020B0604020202020204"/>
              </a:rPr>
              <a:t>do-while</a:t>
            </a:r>
            <a:endParaRPr lang="en-US" altLang="zh-CN" dirty="0">
              <a:solidFill>
                <a:schemeClr val="bg1">
                  <a:lumMod val="7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Arial" panose="020B0604020202020204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Arial" panose="020B0604020202020204"/>
              </a:rPr>
              <a:t>break</a:t>
            </a:r>
            <a:endParaRPr lang="en-US" altLang="zh-CN" dirty="0">
              <a:solidFill>
                <a:schemeClr val="bg1">
                  <a:lumMod val="7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Arial" panose="020B0604020202020204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Arial" panose="020B0604020202020204"/>
              </a:rPr>
              <a:t>continue</a:t>
            </a:r>
            <a:endParaRPr lang="en-US" altLang="zh-CN" dirty="0">
              <a:solidFill>
                <a:schemeClr val="bg1">
                  <a:lumMod val="7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Arial" panose="020B0604020202020204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Arial" panose="020B0604020202020204"/>
              </a:rPr>
              <a:t>assert</a:t>
            </a:r>
            <a:endParaRPr lang="en-US" altLang="zh-CN" dirty="0">
              <a:latin typeface="阿里巴巴普惠体 3.0 55 Regular" panose="00020600040101010101" charset="-122"/>
              <a:ea typeface="阿里巴巴普惠体 3.0 55 Regular" panose="00020600040101010101" charset="-122"/>
              <a:cs typeface="Arial" panose="020B0604020202020204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Arial" panose="020B0604020202020204"/>
              </a:rPr>
              <a:t>try-catch</a:t>
            </a:r>
            <a:endParaRPr lang="en-US" altLang="zh-CN" dirty="0">
              <a:solidFill>
                <a:schemeClr val="bg1">
                  <a:lumMod val="7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Arial" panose="020B0604020202020204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throw</a:t>
            </a:r>
            <a:endParaRPr lang="en-US" altLang="zh-CN" dirty="0">
              <a:latin typeface="阿里巴巴普惠体 3.0 55 Regular" panose="00020600040101010101" charset="-122"/>
              <a:ea typeface="阿里巴巴普惠体 3.0 55 Regular" panose="00020600040101010101" charset="-122"/>
              <a:cs typeface="Arial" panose="020B0604020202020204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Arial" panose="020B0604020202020204"/>
              </a:rPr>
              <a:t>timer</a:t>
            </a:r>
            <a:endParaRPr lang="en-US" altLang="zh-CN" dirty="0">
              <a:solidFill>
                <a:schemeClr val="bg1">
                  <a:lumMod val="7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Arial" panose="020B0604020202020204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Arial" panose="020B0604020202020204"/>
              </a:rPr>
              <a:t>transaction</a:t>
            </a:r>
            <a:endParaRPr lang="en-US" altLang="zh-CN" dirty="0">
              <a:latin typeface="阿里巴巴普惠体 3.0 55 Regular" panose="00020600040101010101" charset="-122"/>
              <a:ea typeface="阿里巴巴普惠体 3.0 55 Regular" panose="00020600040101010101" charset="-122"/>
              <a:cs typeface="Arial" panose="020B0604020202020204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chemeClr val="bg1">
                    <a:lumMod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go</a:t>
            </a:r>
            <a:endParaRPr lang="en-US" altLang="zh-CN" b="1" dirty="0">
              <a:solidFill>
                <a:schemeClr val="bg1">
                  <a:lumMod val="7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Arial" panose="020B0604020202020204"/>
            </a:endParaRPr>
          </a:p>
        </p:txBody>
      </p:sp>
      <p:sp>
        <p:nvSpPr>
          <p:cNvPr id="6" name="TextBox 1"/>
          <p:cNvSpPr txBox="1"/>
          <p:nvPr/>
        </p:nvSpPr>
        <p:spPr>
          <a:xfrm>
            <a:off x="8955705" y="1055910"/>
            <a:ext cx="2506431" cy="410781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include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use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注释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注解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程序块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赋值</a:t>
            </a:r>
            <a:endParaRPr lang="en-US" altLang="zh-CN" err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>
                <a:solidFill>
                  <a:schemeClr val="bg1">
                    <a:lumMod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for</a:t>
            </a:r>
            <a:endParaRPr lang="en-US" altLang="zh-CN">
              <a:solidFill>
                <a:schemeClr val="bg1">
                  <a:lumMod val="7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bg1">
                    <a:lumMod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if-else</a:t>
            </a:r>
            <a:endParaRPr lang="en-US" altLang="zh-CN" dirty="0">
              <a:solidFill>
                <a:schemeClr val="bg1">
                  <a:lumMod val="7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/>
              <a:buChar char="•"/>
            </a:pPr>
            <a:r>
              <a:rPr lang="en-US" b="1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share</a:t>
            </a:r>
            <a:endParaRPr 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3222025" y="1057964"/>
            <a:ext cx="2927536" cy="216852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执行中断语句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742950" lvl="1" indent="-285750">
              <a:lnSpc>
                <a:spcPct val="150000"/>
              </a:lnSpc>
              <a:buFont typeface="Courier New" panose="02070309020205020404"/>
              <a:buChar char="o"/>
            </a:pPr>
            <a:r>
              <a:rPr lang="en-US" b="1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go</a:t>
            </a:r>
            <a:endParaRPr lang="en-US" altLang="zh-CN" dirty="0">
              <a:solidFill>
                <a:srgbClr val="FF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/>
              <a:buChar char="•"/>
            </a:pPr>
            <a:r>
              <a:rPr lang="zh-CN" altLang="en-US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耗时统计语句</a:t>
            </a:r>
            <a:endParaRPr lang="en-US" dirty="0" err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742950" lvl="1" indent="-285750">
              <a:lnSpc>
                <a:spcPct val="150000"/>
              </a:lnSpc>
              <a:buFont typeface="Courier New" panose="02070309020205020404"/>
              <a:buChar char="o"/>
            </a:pPr>
            <a:r>
              <a:rPr lang="en-US" b="1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timer</a:t>
            </a:r>
            <a:endParaRPr 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lvl="1">
              <a:lnSpc>
                <a:spcPct val="150000"/>
              </a:lnSpc>
            </a:pPr>
            <a:endParaRPr lang="en-US" altLang="zh-CN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5784215" y="690880"/>
            <a:ext cx="0" cy="56769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6315" y="213995"/>
            <a:ext cx="39039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编程关键字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-  for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循环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86360" y="824047"/>
            <a:ext cx="9549983" cy="13379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pPr indent="0" algn="l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  </a:t>
            </a: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for</a:t>
            </a:r>
            <a:endParaRPr lang="zh-CN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/>
              <a:buChar char="•"/>
            </a:pP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循环体可以包括pair、vector、matrix、table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/>
              <a:buChar char="•"/>
            </a:pP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一般用于上层模块的处理和调度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0095" y="2283460"/>
            <a:ext cx="2995930" cy="3683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1到100累加求和-pair</a:t>
            </a:r>
            <a:endParaRPr lang="zh-CN" altLang="en-US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59951" y="4469775"/>
            <a:ext cx="2667000" cy="3683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数组求和-vector</a:t>
            </a:r>
            <a:endParaRPr lang="zh-CN" altLang="en-US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243457" y="2283709"/>
            <a:ext cx="4478311" cy="3683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打印矩阵每一列的均值</a:t>
            </a:r>
            <a:r>
              <a:rPr lang="en-US" altLang="zh-CN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</a:t>
            </a:r>
            <a:r>
              <a:rPr lang="en-US" altLang="zh-CN" err="1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矩阵</a:t>
            </a:r>
            <a:endParaRPr lang="en-US" altLang="zh-CN" err="1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243456" y="4469774"/>
            <a:ext cx="4628213" cy="3683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计算数据表中</a:t>
            </a:r>
            <a:r>
              <a:rPr lang="zh-CN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每一</a:t>
            </a:r>
            <a:r>
              <a:rPr lang="zh-CN" altLang="en-US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个行两</a:t>
            </a:r>
            <a:r>
              <a:rPr lang="zh-CN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列</a:t>
            </a:r>
            <a:r>
              <a:rPr lang="zh-CN" altLang="en-US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之乘积-table</a:t>
            </a:r>
            <a:endParaRPr lang="zh-CN" altLang="en-US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743585" y="922655"/>
            <a:ext cx="302260" cy="306070"/>
            <a:chOff x="763" y="6708"/>
            <a:chExt cx="476" cy="482"/>
          </a:xfrm>
        </p:grpSpPr>
        <p:sp>
          <p:nvSpPr>
            <p:cNvPr id="31" name="椭圆 30"/>
            <p:cNvSpPr/>
            <p:nvPr/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32" name="Shape"/>
            <p:cNvSpPr/>
            <p:nvPr/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089660" y="3062923"/>
            <a:ext cx="271780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</a:t>
            </a:r>
            <a:endParaRPr lang="en-US" altLang="zh-CN" sz="16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for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(x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in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s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+=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x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print s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23560" y="2809875"/>
            <a:ext cx="3124835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matrix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1 2 3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4 5 6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7 8 9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avg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for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(c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in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m){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print c.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avg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}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89660" y="4965065"/>
            <a:ext cx="2588260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;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for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(x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in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1 3 5 9 15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){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s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+=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x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print s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}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534660" y="4965065"/>
            <a:ext cx="6096000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table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([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"TV set"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"Phone"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"PC"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productId, 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1200 600 800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price,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10 20 7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qty)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for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(row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in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t){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print row.productId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": "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row.price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*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row.qty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}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89635" y="2722245"/>
            <a:ext cx="3528060" cy="151130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398135" y="2722245"/>
            <a:ext cx="5303520" cy="151130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889635" y="4868545"/>
            <a:ext cx="3528060" cy="151130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5398135" y="4868545"/>
            <a:ext cx="5302885" cy="151130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sym typeface="+mn-ea"/>
              </a:rPr>
              <a:t>06</a:t>
            </a:r>
            <a:endParaRPr lang="en-US" altLang="zh-CN" sz="4400" i="1" u="sng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0300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</a:rPr>
              <a:t>函数概念</a:t>
            </a:r>
            <a:endParaRPr lang="zh-CN" altLang="en-US" sz="5400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6315" y="213995"/>
            <a:ext cx="278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自定义函数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7225" y="955675"/>
            <a:ext cx="10577830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函数允许将一系列操作封装成一个独立的模块，它提供了一种模块化、可重用、抽象和封装的机制，使得程序更加清晰、灵活、可读和可维护。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DolphinDB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内置函数列表：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  <a:hlinkClick r:id="rId1" action="ppaction://hlinkfile"/>
              </a:rPr>
              <a:t>函数分类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  <a:hlinkClick r:id="rId1" action="ppaction://hlinkfile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  <a:hlinkClick r:id="rId1" action="ppaction://hlinkfile"/>
              </a:rPr>
              <a:t>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/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/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的函数定义在语法上与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Python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类似，允许用户通过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和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defg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（声明聚合函数）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关键字声明自定义函数。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用户自定义函数的语法结构如下：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58059" y="2931814"/>
            <a:ext cx="303039" cy="306768"/>
            <a:chOff x="3358738" y="4352095"/>
            <a:chExt cx="303039" cy="306768"/>
          </a:xfrm>
        </p:grpSpPr>
        <p:sp>
          <p:nvSpPr>
            <p:cNvPr id="16" name="椭圆 15"/>
            <p:cNvSpPr/>
            <p:nvPr/>
          </p:nvSpPr>
          <p:spPr>
            <a:xfrm>
              <a:off x="3358738" y="4352095"/>
              <a:ext cx="303039" cy="306768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3431355" y="4452733"/>
              <a:ext cx="153646" cy="153646"/>
              <a:chOff x="5314898" y="1638449"/>
              <a:chExt cx="152221" cy="152221"/>
            </a:xfrm>
            <a:solidFill>
              <a:schemeClr val="bg2"/>
            </a:solidFill>
          </p:grpSpPr>
          <p:sp>
            <p:nvSpPr>
              <p:cNvPr id="21" name="Shape"/>
              <p:cNvSpPr/>
              <p:nvPr/>
            </p:nvSpPr>
            <p:spPr>
              <a:xfrm>
                <a:off x="5410148" y="1657499"/>
                <a:ext cx="37921" cy="379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49" y="7132"/>
                    </a:moveTo>
                    <a:cubicBezTo>
                      <a:pt x="8804" y="7132"/>
                      <a:pt x="7064" y="8864"/>
                      <a:pt x="7064" y="10800"/>
                    </a:cubicBezTo>
                    <a:cubicBezTo>
                      <a:pt x="7064" y="12736"/>
                      <a:pt x="8804" y="14468"/>
                      <a:pt x="10749" y="14468"/>
                    </a:cubicBezTo>
                    <a:cubicBezTo>
                      <a:pt x="12694" y="14468"/>
                      <a:pt x="14434" y="12736"/>
                      <a:pt x="14434" y="10800"/>
                    </a:cubicBezTo>
                    <a:cubicBezTo>
                      <a:pt x="14434" y="8864"/>
                      <a:pt x="12694" y="7132"/>
                      <a:pt x="10749" y="7132"/>
                    </a:cubicBezTo>
                    <a:close/>
                    <a:moveTo>
                      <a:pt x="10749" y="21600"/>
                    </a:moveTo>
                    <a:cubicBezTo>
                      <a:pt x="4709" y="21600"/>
                      <a:pt x="0" y="16608"/>
                      <a:pt x="0" y="10800"/>
                    </a:cubicBezTo>
                    <a:cubicBezTo>
                      <a:pt x="0" y="4687"/>
                      <a:pt x="4709" y="0"/>
                      <a:pt x="10749" y="0"/>
                    </a:cubicBezTo>
                    <a:cubicBezTo>
                      <a:pt x="16891" y="0"/>
                      <a:pt x="21600" y="4687"/>
                      <a:pt x="21600" y="10800"/>
                    </a:cubicBezTo>
                    <a:cubicBezTo>
                      <a:pt x="21600" y="16608"/>
                      <a:pt x="16891" y="21600"/>
                      <a:pt x="10749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22860" rIns="22860" anchor="ctr"/>
              <a:lstStyle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sz="9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2" name="Shape"/>
              <p:cNvSpPr/>
              <p:nvPr/>
            </p:nvSpPr>
            <p:spPr>
              <a:xfrm>
                <a:off x="5314898" y="1638449"/>
                <a:ext cx="152221" cy="1522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598" y="1785"/>
                    </a:moveTo>
                    <a:cubicBezTo>
                      <a:pt x="12368" y="1785"/>
                      <a:pt x="11884" y="1989"/>
                      <a:pt x="11731" y="2168"/>
                    </a:cubicBezTo>
                    <a:lnTo>
                      <a:pt x="1785" y="11705"/>
                    </a:lnTo>
                    <a:lnTo>
                      <a:pt x="9895" y="19815"/>
                    </a:lnTo>
                    <a:lnTo>
                      <a:pt x="19432" y="9869"/>
                    </a:lnTo>
                    <a:cubicBezTo>
                      <a:pt x="19611" y="9716"/>
                      <a:pt x="19815" y="9232"/>
                      <a:pt x="19815" y="9002"/>
                    </a:cubicBezTo>
                    <a:lnTo>
                      <a:pt x="19815" y="1785"/>
                    </a:lnTo>
                    <a:lnTo>
                      <a:pt x="12598" y="1785"/>
                    </a:lnTo>
                    <a:close/>
                    <a:moveTo>
                      <a:pt x="9895" y="21600"/>
                    </a:moveTo>
                    <a:cubicBezTo>
                      <a:pt x="9410" y="21600"/>
                      <a:pt x="8977" y="21370"/>
                      <a:pt x="8645" y="21064"/>
                    </a:cubicBezTo>
                    <a:lnTo>
                      <a:pt x="561" y="12955"/>
                    </a:lnTo>
                    <a:cubicBezTo>
                      <a:pt x="179" y="12623"/>
                      <a:pt x="0" y="12190"/>
                      <a:pt x="0" y="11705"/>
                    </a:cubicBezTo>
                    <a:cubicBezTo>
                      <a:pt x="0" y="11221"/>
                      <a:pt x="179" y="10736"/>
                      <a:pt x="561" y="10430"/>
                    </a:cubicBezTo>
                    <a:lnTo>
                      <a:pt x="10430" y="867"/>
                    </a:lnTo>
                    <a:cubicBezTo>
                      <a:pt x="10966" y="383"/>
                      <a:pt x="11884" y="0"/>
                      <a:pt x="12598" y="0"/>
                    </a:cubicBezTo>
                    <a:lnTo>
                      <a:pt x="19815" y="0"/>
                    </a:lnTo>
                    <a:cubicBezTo>
                      <a:pt x="20784" y="0"/>
                      <a:pt x="21600" y="816"/>
                      <a:pt x="21600" y="1785"/>
                    </a:cubicBezTo>
                    <a:lnTo>
                      <a:pt x="21600" y="9002"/>
                    </a:lnTo>
                    <a:cubicBezTo>
                      <a:pt x="21600" y="9716"/>
                      <a:pt x="21217" y="10634"/>
                      <a:pt x="20682" y="11170"/>
                    </a:cubicBezTo>
                    <a:lnTo>
                      <a:pt x="11195" y="21064"/>
                    </a:lnTo>
                    <a:cubicBezTo>
                      <a:pt x="10864" y="21370"/>
                      <a:pt x="10379" y="21600"/>
                      <a:pt x="9895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22860" rIns="22860" anchor="ctr"/>
              <a:lstStyle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sz="9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</p:grpSp>
      <p:sp>
        <p:nvSpPr>
          <p:cNvPr id="23" name="文本框 22"/>
          <p:cNvSpPr txBox="1"/>
          <p:nvPr/>
        </p:nvSpPr>
        <p:spPr>
          <a:xfrm>
            <a:off x="1075690" y="292481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自定义函数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10590" y="5890578"/>
            <a:ext cx="5080000" cy="27368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425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def 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myf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mutable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a){a+=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;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return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a}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10590" y="3558223"/>
            <a:ext cx="6096000" cy="2736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1425"/>
              </a:lnSpc>
            </a:pPr>
            <a:r>
              <a:rPr lang="en-US" altLang="zh-CN" sz="140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def 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myf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(a){</a:t>
            </a:r>
            <a:r>
              <a:rPr lang="en-US" altLang="zh-CN" sz="140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return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a+</a:t>
            </a:r>
            <a:r>
              <a:rPr lang="en-US" altLang="zh-CN" sz="140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1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}</a:t>
            </a:r>
            <a:endParaRPr lang="en-US" altLang="zh-CN" sz="14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10590" y="4546918"/>
            <a:ext cx="7759700" cy="67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140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def 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myf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(a){a+=</a:t>
            </a:r>
            <a:r>
              <a:rPr lang="en-US" altLang="zh-CN" sz="140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1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; </a:t>
            </a:r>
            <a:r>
              <a:rPr lang="en-US" altLang="zh-CN" sz="140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return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a}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425"/>
              </a:lnSpc>
            </a:pPr>
            <a:endParaRPr lang="en-US" altLang="zh-CN" sz="140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pPr>
              <a:lnSpc>
                <a:spcPts val="1425"/>
              </a:lnSpc>
            </a:pPr>
            <a:r>
              <a:rPr lang="en-US" altLang="zh-CN" sz="140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// Syntax Error: Constant variable [a] can't be modified.</a:t>
            </a:r>
            <a:endParaRPr lang="en-US" altLang="zh-CN" sz="140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34390" y="4060825"/>
            <a:ext cx="7529830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此处的入参 </a:t>
            </a:r>
            <a:r>
              <a:rPr lang="en-US" altLang="zh-CN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 </a:t>
            </a:r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默认是不可变参数。如果在函数体内对其进行修改，则会抛出异常。</a:t>
            </a:r>
            <a:endParaRPr lang="zh-CN" altLang="en-US" sz="14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10590" y="3455670"/>
            <a:ext cx="6475095" cy="47879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10590" y="4502785"/>
            <a:ext cx="6475730" cy="76009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910590" y="5755005"/>
            <a:ext cx="6476365" cy="54483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20420" y="5391785"/>
            <a:ext cx="7529830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/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如果要将</a:t>
            </a:r>
            <a:r>
              <a:rPr lang="en-US" altLang="zh-CN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a </a:t>
            </a:r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定义成可变参数，需要通过</a:t>
            </a:r>
            <a:r>
              <a:rPr lang="en-US" altLang="zh-CN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mutable </a:t>
            </a:r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关键字进行声明。</a:t>
            </a:r>
            <a:endParaRPr lang="zh-CN" altLang="en-US" sz="14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30885" y="2427288"/>
            <a:ext cx="5080000" cy="3028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65 Medium" panose="00020600040101010101" charset="-122"/>
                <a:ea typeface="阿里巴巴普惠体 3.0 65 Medium" panose="00020600040101010101" charset="-122"/>
              </a:rPr>
              <a:t>def</a:t>
            </a:r>
            <a:r>
              <a:rPr lang="en-US" altLang="zh-CN" sz="1600" b="0">
                <a:solidFill>
                  <a:srgbClr val="FF0000"/>
                </a:solidFill>
                <a:latin typeface="阿里巴巴普惠体 3.0 65 Medium" panose="00020600040101010101" charset="-122"/>
                <a:ea typeface="阿里巴巴普惠体 3.0 65 Medium" panose="00020600040101010101" charset="-122"/>
              </a:rPr>
              <a:t>&lt;</a:t>
            </a:r>
            <a:r>
              <a:rPr lang="en-US" altLang="zh-CN" sz="1600" b="0">
                <a:solidFill>
                  <a:srgbClr val="000000"/>
                </a:solidFill>
                <a:latin typeface="阿里巴巴普惠体 3.0 65 Medium" panose="00020600040101010101" charset="-122"/>
                <a:ea typeface="阿里巴巴普惠体 3.0 65 Medium" panose="00020600040101010101" charset="-122"/>
              </a:rPr>
              <a:t>functionName</a:t>
            </a:r>
            <a:r>
              <a:rPr lang="en-US" altLang="zh-CN" sz="1600" b="0">
                <a:solidFill>
                  <a:srgbClr val="FF0000"/>
                </a:solidFill>
                <a:latin typeface="阿里巴巴普惠体 3.0 65 Medium" panose="00020600040101010101" charset="-122"/>
                <a:ea typeface="阿里巴巴普惠体 3.0 65 Medium" panose="00020600040101010101" charset="-122"/>
              </a:rPr>
              <a:t>&gt;</a:t>
            </a:r>
            <a:r>
              <a:rPr lang="en-US" altLang="zh-CN" sz="1600" b="0">
                <a:solidFill>
                  <a:srgbClr val="000000"/>
                </a:solidFill>
                <a:latin typeface="阿里巴巴普惠体 3.0 65 Medium" panose="00020600040101010101" charset="-122"/>
                <a:ea typeface="阿里巴巴普惠体 3.0 65 Medium" panose="00020600040101010101" charset="-122"/>
              </a:rPr>
              <a:t> ([parameters]) {statements}</a:t>
            </a:r>
            <a:endParaRPr lang="en-US" altLang="zh-CN" sz="1600" b="0">
              <a:solidFill>
                <a:srgbClr val="000000"/>
              </a:solidFill>
              <a:latin typeface="阿里巴巴普惠体 3.0 65 Medium" panose="00020600040101010101" charset="-122"/>
              <a:ea typeface="阿里巴巴普惠体 3.0 65 Medium" panose="0002060004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6315" y="213995"/>
            <a:ext cx="35820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命名函数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VS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匿名函数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7225" y="955675"/>
            <a:ext cx="10577830" cy="1660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按照是否具有函数名，可以将函数分为命名函数和匿名函数。除了是否拥有函数名这一明显区别外，命名函数和匿命函数的本质区别是使用场景。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4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命名函数：通常用于封装较为复杂的逻辑或多行代码，并且一旦声明，可以在程序的其他部分重复调用。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匿名函数：通常用于一次性的简单操作，无须重复使用。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855980" y="3253740"/>
            <a:ext cx="5184140" cy="158369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32155" y="2797493"/>
            <a:ext cx="5080000" cy="33718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spcBef>
                <a:spcPct val="0"/>
              </a:spcBef>
              <a:spcAft>
                <a:spcPct val="0"/>
              </a:spcAft>
              <a:buFont typeface="Arial" panose="020B0604020202020204"/>
              <a:buNone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在函数体内嵌套声明：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40435" y="3248025"/>
            <a:ext cx="6196965" cy="1599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def 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f1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(a, b){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f2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def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(x, y){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45720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if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(x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&gt;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</a:t>
            </a:r>
            <a:r>
              <a:rPr lang="en-US" altLang="zh-CN" sz="14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return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y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+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*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x </a:t>
            </a:r>
            <a:r>
              <a:rPr lang="en-US" altLang="zh-CN" sz="14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elsereturn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y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*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x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45720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}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</a:t>
            </a:r>
            <a:r>
              <a:rPr lang="en-US" altLang="zh-CN" sz="14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return 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f2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(a, b) \ (a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*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b)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}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f1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3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8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// output</a:t>
            </a:r>
            <a:r>
              <a:rPr lang="zh-CN" altLang="en-US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：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0.58333333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32155" y="4956493"/>
            <a:ext cx="5080000" cy="33718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spcBef>
                <a:spcPct val="0"/>
              </a:spcBef>
              <a:spcAft>
                <a:spcPct val="0"/>
              </a:spcAft>
              <a:buFont typeface="Arial" panose="020B0604020202020204"/>
              <a:buNone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作为函数的返回值：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855980" y="5413375"/>
            <a:ext cx="5184140" cy="79248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65835" y="5553075"/>
            <a:ext cx="484568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140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def 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f</a:t>
            </a:r>
            <a:r>
              <a:rPr lang="en-US" altLang="zh-CN" sz="14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(x){</a:t>
            </a:r>
            <a:r>
              <a:rPr lang="en-US" altLang="zh-CN" sz="140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return 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def</a:t>
            </a:r>
            <a:r>
              <a:rPr lang="en-US" altLang="zh-CN" sz="14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(k)</a:t>
            </a:r>
            <a:r>
              <a:rPr lang="en-US" altLang="zh-CN" sz="140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:</a:t>
            </a:r>
            <a:r>
              <a:rPr lang="en-US" altLang="zh-CN" sz="14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 k</a:t>
            </a:r>
            <a:r>
              <a:rPr lang="en-US" altLang="zh-CN" sz="140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*</a:t>
            </a:r>
            <a:r>
              <a:rPr lang="en-US" altLang="zh-CN" sz="14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x};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f</a:t>
            </a:r>
            <a:r>
              <a:rPr lang="en-US" altLang="zh-CN" sz="14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(</a:t>
            </a:r>
            <a:r>
              <a:rPr lang="en-US" altLang="zh-CN" sz="140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7</a:t>
            </a:r>
            <a:r>
              <a:rPr lang="en-US" altLang="zh-CN" sz="14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)(</a:t>
            </a:r>
            <a:r>
              <a:rPr lang="en-US" altLang="zh-CN" sz="140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8</a:t>
            </a:r>
            <a:r>
              <a:rPr lang="en-US" altLang="zh-CN" sz="14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); // output</a:t>
            </a:r>
            <a:r>
              <a:rPr lang="zh-CN" altLang="en-US" sz="14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：</a:t>
            </a:r>
            <a:r>
              <a:rPr lang="en-US" altLang="zh-CN" sz="14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56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6302375" y="2848928"/>
            <a:ext cx="5080000" cy="5835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spcBef>
                <a:spcPct val="0"/>
              </a:spcBef>
              <a:spcAft>
                <a:spcPct val="0"/>
              </a:spcAft>
              <a:buFont typeface="Arial" panose="020B0604020202020204"/>
              <a:buNone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作为函数的参数：如高阶函数的参数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func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被指定为匿名函数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596380" y="3664585"/>
            <a:ext cx="476059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matrix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([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3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], [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4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0000EE"/>
                </a:solidFill>
                <a:latin typeface="MyFont" panose="02010609030101010101" charset="-122"/>
                <a:ea typeface="MyFont" panose="02010609030101010101" charset="-122"/>
              </a:rPr>
              <a:t>NULL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6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], [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7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8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9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])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each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(x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-&gt;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x.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count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(), m) // output: [3,2,3]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411595" y="3559810"/>
            <a:ext cx="5142865" cy="74168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411595" y="4485005"/>
            <a:ext cx="5142865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50000"/>
              </a:lnSpc>
              <a:buFont typeface="Arial" panose="020B0604020202020204"/>
              <a:buNone/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     Lambda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表达式</a:t>
            </a:r>
            <a:r>
              <a:rPr 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：</a:t>
            </a:r>
            <a:endParaRPr lang="zh-CN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lvl="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each(</a:t>
            </a:r>
            <a:r>
              <a:rPr lang="zh-CN" altLang="en-US" sz="1600" b="1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def(a,b):</a:t>
            </a:r>
            <a:r>
              <a:rPr lang="en-US" altLang="zh-CN" sz="1600" b="1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 b="1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a+b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, 1..10, 2..11);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lvl="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g = </a:t>
            </a:r>
            <a:r>
              <a:rPr lang="zh-CN" altLang="en-US" sz="1600" b="1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def (x,y) -&gt; log(x) + y pow 2;</a:t>
            </a:r>
            <a:endParaRPr lang="zh-CN" altLang="en-US" sz="1600" b="1">
              <a:solidFill>
                <a:srgbClr val="FF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lvl="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each(</a:t>
            </a:r>
            <a:r>
              <a:rPr lang="zh-CN" altLang="en-US" sz="1600" b="1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x-&gt;x+1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,1 3 5)</a:t>
            </a:r>
            <a:r>
              <a:rPr 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（仅含有一个参数时生效）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6383020" y="4583430"/>
            <a:ext cx="302260" cy="306070"/>
            <a:chOff x="763" y="6708"/>
            <a:chExt cx="476" cy="482"/>
          </a:xfrm>
        </p:grpSpPr>
        <p:sp>
          <p:nvSpPr>
            <p:cNvPr id="56" name="椭圆 55"/>
            <p:cNvSpPr/>
            <p:nvPr/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" panose="00020600040101010101" charset="-122"/>
                <a:ea typeface="阿里巴巴普惠体" panose="00020600040101010101" charset="-122"/>
              </a:endParaRPr>
            </a:p>
          </p:txBody>
        </p:sp>
        <p:sp>
          <p:nvSpPr>
            <p:cNvPr id="57" name="Shape"/>
            <p:cNvSpPr/>
            <p:nvPr/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" panose="00020600040101010101" charset="-122"/>
                <a:ea typeface="阿里巴巴普惠体" panose="00020600040101010101" charset="-122"/>
              </a:endParaRPr>
            </a:p>
          </p:txBody>
        </p:sp>
      </p:grp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圆角矩形 57"/>
          <p:cNvSpPr/>
          <p:nvPr/>
        </p:nvSpPr>
        <p:spPr>
          <a:xfrm>
            <a:off x="9102725" y="2866390"/>
            <a:ext cx="1471930" cy="2899410"/>
          </a:xfrm>
          <a:prstGeom prst="roundRect">
            <a:avLst/>
          </a:prstGeom>
          <a:pattFill prst="pct20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圆角矩形 53"/>
          <p:cNvSpPr/>
          <p:nvPr/>
        </p:nvSpPr>
        <p:spPr>
          <a:xfrm>
            <a:off x="6218555" y="1493520"/>
            <a:ext cx="1471930" cy="4272280"/>
          </a:xfrm>
          <a:prstGeom prst="roundRect">
            <a:avLst/>
          </a:prstGeom>
          <a:pattFill prst="pct20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6315" y="213995"/>
            <a:ext cx="4813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向量函数、聚合函数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&amp;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标量函数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48385" y="1409700"/>
            <a:ext cx="3491865" cy="45593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457200" algn="l"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聚合函数：</a:t>
            </a:r>
            <a:endParaRPr lang="zh-CN" altLang="en-US" b="1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pPr indent="0" algn="l">
              <a:buFont typeface="Arial" panose="020B0604020202020204" pitchFamily="34" charset="0"/>
              <a:buNone/>
            </a:pPr>
            <a:endParaRPr lang="zh-CN" altLang="en-US" sz="600" b="1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pPr indent="0" algn="l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输入是向量返回是标量的函数。</a:t>
            </a:r>
            <a:endParaRPr lang="zh-CN" altLang="en-US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lvl="1" indent="0" algn="l">
              <a:buFont typeface="Arial" panose="020B0604020202020204" pitchFamily="34" charset="0"/>
              <a:buNone/>
            </a:pPr>
            <a:endParaRPr lang="zh-CN" altLang="en-US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457200" algn="l"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向量函数：</a:t>
            </a:r>
            <a:endParaRPr lang="zh-CN" altLang="en-US" b="1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pPr indent="0" algn="l">
              <a:buFont typeface="Arial" panose="020B0604020202020204" pitchFamily="34" charset="0"/>
              <a:buNone/>
            </a:pPr>
            <a:endParaRPr lang="zh-CN" altLang="en-US" sz="800" b="1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pPr indent="0" algn="l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输入是一个向量，返回是一个与输入等长向量的函数。</a:t>
            </a:r>
            <a:endParaRPr lang="zh-CN" altLang="en-US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zh-CN" altLang="en-US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457200" algn="l"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标量函数：</a:t>
            </a:r>
            <a:br>
              <a:rPr lang="zh-CN" altLang="en-US" b="1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</a:br>
            <a:br>
              <a:rPr lang="zh-CN" altLang="en-US" sz="800" b="1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</a:br>
            <a:r>
              <a:rPr lang="zh-CN" altLang="en-US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输出只依赖于输入的当前元素值，当输入为一个向量时，输出也为一个向量，但每个元素相互独立，输出结果不受其他元素影响，常见的标量函数为</a:t>
            </a:r>
            <a:r>
              <a:rPr lang="en-US" altLang="zh-CN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sin </a:t>
            </a:r>
            <a:r>
              <a:rPr lang="zh-CN" altLang="en-US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和</a:t>
            </a:r>
            <a:r>
              <a:rPr lang="en-US" altLang="zh-CN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cos </a:t>
            </a:r>
            <a:r>
              <a:rPr lang="zh-CN" altLang="en-US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。</a:t>
            </a:r>
            <a:endParaRPr lang="zh-CN" altLang="en-US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zh-CN" altLang="en-US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grpSp>
        <p:nvGrpSpPr>
          <p:cNvPr id="55" name="组合 54"/>
          <p:cNvGrpSpPr/>
          <p:nvPr/>
        </p:nvGrpSpPr>
        <p:grpSpPr>
          <a:xfrm>
            <a:off x="1091565" y="1417320"/>
            <a:ext cx="302260" cy="306070"/>
            <a:chOff x="763" y="6708"/>
            <a:chExt cx="476" cy="482"/>
          </a:xfrm>
        </p:grpSpPr>
        <p:sp>
          <p:nvSpPr>
            <p:cNvPr id="56" name="椭圆 55"/>
            <p:cNvSpPr/>
            <p:nvPr/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" panose="00020600040101010101" charset="-122"/>
                <a:ea typeface="阿里巴巴普惠体" panose="00020600040101010101" charset="-122"/>
              </a:endParaRPr>
            </a:p>
          </p:txBody>
        </p:sp>
        <p:sp>
          <p:nvSpPr>
            <p:cNvPr id="57" name="Shape"/>
            <p:cNvSpPr/>
            <p:nvPr/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" panose="00020600040101010101" charset="-122"/>
                <a:ea typeface="阿里巴巴普惠体" panose="00020600040101010101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091565" y="2338070"/>
            <a:ext cx="302260" cy="306070"/>
            <a:chOff x="763" y="6708"/>
            <a:chExt cx="476" cy="482"/>
          </a:xfrm>
        </p:grpSpPr>
        <p:sp>
          <p:nvSpPr>
            <p:cNvPr id="13" name="椭圆 12"/>
            <p:cNvSpPr/>
            <p:nvPr/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" panose="00020600040101010101" charset="-122"/>
                <a:ea typeface="阿里巴巴普惠体" panose="00020600040101010101" charset="-122"/>
              </a:endParaRPr>
            </a:p>
          </p:txBody>
        </p:sp>
        <p:sp>
          <p:nvSpPr>
            <p:cNvPr id="14" name="Shape"/>
            <p:cNvSpPr/>
            <p:nvPr/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" panose="00020600040101010101" charset="-122"/>
                <a:ea typeface="阿里巴巴普惠体" panose="00020600040101010101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119505" y="3568700"/>
            <a:ext cx="302260" cy="306070"/>
            <a:chOff x="763" y="6708"/>
            <a:chExt cx="476" cy="482"/>
          </a:xfrm>
        </p:grpSpPr>
        <p:sp>
          <p:nvSpPr>
            <p:cNvPr id="34" name="椭圆 33"/>
            <p:cNvSpPr/>
            <p:nvPr/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" panose="00020600040101010101" charset="-122"/>
                <a:ea typeface="阿里巴巴普惠体" panose="00020600040101010101" charset="-122"/>
              </a:endParaRPr>
            </a:p>
          </p:txBody>
        </p:sp>
        <p:sp>
          <p:nvSpPr>
            <p:cNvPr id="35" name="Shape"/>
            <p:cNvSpPr/>
            <p:nvPr/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" panose="00020600040101010101" charset="-122"/>
                <a:ea typeface="阿里巴巴普惠体" panose="00020600040101010101" charset="-122"/>
              </a:endParaRPr>
            </a:p>
          </p:txBody>
        </p:sp>
      </p:grpSp>
      <p:sp>
        <p:nvSpPr>
          <p:cNvPr id="36" name="圆角矩形 35"/>
          <p:cNvSpPr/>
          <p:nvPr/>
        </p:nvSpPr>
        <p:spPr>
          <a:xfrm>
            <a:off x="6450330" y="1718945"/>
            <a:ext cx="1024890" cy="59118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6450330" y="2533650"/>
            <a:ext cx="1024890" cy="59118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6450330" y="3334385"/>
            <a:ext cx="1024890" cy="59118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3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6450330" y="4151630"/>
            <a:ext cx="1024890" cy="59118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4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6450330" y="4963795"/>
            <a:ext cx="1024890" cy="59118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cxnSp>
        <p:nvCxnSpPr>
          <p:cNvPr id="41" name="直接箭头连接符 40"/>
          <p:cNvCxnSpPr/>
          <p:nvPr/>
        </p:nvCxnSpPr>
        <p:spPr>
          <a:xfrm>
            <a:off x="8128635" y="2020570"/>
            <a:ext cx="620395" cy="0"/>
          </a:xfrm>
          <a:prstGeom prst="straightConnector1">
            <a:avLst/>
          </a:prstGeom>
          <a:ln w="63500">
            <a:gradFill>
              <a:gsLst>
                <a:gs pos="0">
                  <a:schemeClr val="accent1">
                    <a:lumMod val="14000"/>
                    <a:lumOff val="86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8067675" y="1555750"/>
            <a:ext cx="777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阿里巴巴普惠体 3.0 65 Medium" panose="00020600040101010101" charset="-122"/>
                <a:ea typeface="阿里巴巴普惠体 3.0 65 Medium" panose="00020600040101010101" charset="-122"/>
              </a:rPr>
              <a:t>sum</a:t>
            </a:r>
            <a:endParaRPr lang="en-US" altLang="zh-CN">
              <a:latin typeface="阿里巴巴普惠体 3.0 65 Medium" panose="00020600040101010101" charset="-122"/>
              <a:ea typeface="阿里巴巴普惠体 3.0 65 Medium" panose="00020600040101010101" charset="-122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9309735" y="1746885"/>
            <a:ext cx="1024890" cy="59118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15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cxnSp>
        <p:nvCxnSpPr>
          <p:cNvPr id="45" name="直接箭头连接符 44"/>
          <p:cNvCxnSpPr/>
          <p:nvPr/>
        </p:nvCxnSpPr>
        <p:spPr>
          <a:xfrm>
            <a:off x="8128635" y="3351530"/>
            <a:ext cx="620395" cy="0"/>
          </a:xfrm>
          <a:prstGeom prst="straightConnector1">
            <a:avLst/>
          </a:prstGeom>
          <a:ln w="63500">
            <a:gradFill>
              <a:gsLst>
                <a:gs pos="0">
                  <a:schemeClr val="accent1">
                    <a:lumMod val="14000"/>
                    <a:lumOff val="86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/>
          <p:cNvSpPr txBox="1"/>
          <p:nvPr/>
        </p:nvSpPr>
        <p:spPr>
          <a:xfrm>
            <a:off x="7889240" y="2866390"/>
            <a:ext cx="12363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阿里巴巴普惠体 3.0 65 Medium" panose="00020600040101010101" charset="-122"/>
                <a:ea typeface="阿里巴巴普惠体 3.0 65 Medium" panose="00020600040101010101" charset="-122"/>
              </a:rPr>
              <a:t>cumsum</a:t>
            </a:r>
            <a:endParaRPr lang="en-US" altLang="zh-CN">
              <a:latin typeface="阿里巴巴普惠体 3.0 65 Medium" panose="00020600040101010101" charset="-122"/>
              <a:ea typeface="阿里巴巴普惠体 3.0 65 Medium" panose="00020600040101010101" charset="-122"/>
            </a:endParaRPr>
          </a:p>
        </p:txBody>
      </p:sp>
      <p:sp>
        <p:nvSpPr>
          <p:cNvPr id="47" name="圆角矩形 46"/>
          <p:cNvSpPr/>
          <p:nvPr/>
        </p:nvSpPr>
        <p:spPr>
          <a:xfrm>
            <a:off x="9309735" y="3077845"/>
            <a:ext cx="1024890" cy="3873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9309735" y="3568700"/>
            <a:ext cx="1024890" cy="3873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3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9309735" y="4073525"/>
            <a:ext cx="1024890" cy="3873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6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9314815" y="4576445"/>
            <a:ext cx="1024890" cy="3873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9314815" y="5091430"/>
            <a:ext cx="1024890" cy="3873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15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34" name="椭圆 33"/>
          <p:cNvSpPr/>
          <p:nvPr>
            <p:custDataLst>
              <p:tags r:id="rId4"/>
            </p:custDataLst>
          </p:nvPr>
        </p:nvSpPr>
        <p:spPr>
          <a:xfrm rot="6960000">
            <a:off x="2613025" y="219075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98780" y="6149340"/>
            <a:ext cx="2580640" cy="337185"/>
            <a:chOff x="13801" y="9536"/>
            <a:chExt cx="4064" cy="531"/>
          </a:xfrm>
        </p:grpSpPr>
        <p:sp>
          <p:nvSpPr>
            <p:cNvPr id="18" name="文本框 17"/>
            <p:cNvSpPr txBox="1"/>
            <p:nvPr>
              <p:custDataLst>
                <p:tags r:id="rId5"/>
              </p:custDataLst>
            </p:nvPr>
          </p:nvSpPr>
          <p:spPr>
            <a:xfrm>
              <a:off x="13801" y="9536"/>
              <a:ext cx="1089" cy="53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fontAlgn="ctr">
                <a:lnSpc>
                  <a:spcPct val="100000"/>
                </a:lnSpc>
              </a:pPr>
              <a:r>
                <a:rPr lang="en-US" altLang="zh-CN" sz="1600" b="1" dirty="0">
                  <a:solidFill>
                    <a:schemeClr val="bg1">
                      <a:alpha val="50000"/>
                    </a:schemeClr>
                  </a:solidFill>
                  <a:latin typeface="Noto Sans S Chinese Regular" panose="020B0500000000000000" pitchFamily="34" charset="-128"/>
                  <a:ea typeface="Noto Sans S Chinese Regular" panose="020B0500000000000000" pitchFamily="34" charset="-128"/>
                  <a:cs typeface="Noto Sans S Chinese Medium" panose="020B0600000000000000" charset="-122"/>
                </a:rPr>
                <a:t>01 </a:t>
              </a:r>
              <a:endParaRPr lang="en-US" altLang="zh-CN" sz="1600" b="1" dirty="0">
                <a:solidFill>
                  <a:schemeClr val="bg1">
                    <a:alpha val="50000"/>
                  </a:schemeClr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cs typeface="Noto Sans S Chinese Medium" panose="020B0600000000000000" charset="-122"/>
              </a:endParaRPr>
            </a:p>
          </p:txBody>
        </p:sp>
        <p:cxnSp>
          <p:nvCxnSpPr>
            <p:cNvPr id="20" name="直接连接符 19"/>
            <p:cNvCxnSpPr/>
            <p:nvPr>
              <p:custDataLst>
                <p:tags r:id="rId6"/>
              </p:custDataLst>
            </p:nvPr>
          </p:nvCxnSpPr>
          <p:spPr>
            <a:xfrm>
              <a:off x="14733" y="9757"/>
              <a:ext cx="2208" cy="0"/>
            </a:xfrm>
            <a:prstGeom prst="line">
              <a:avLst/>
            </a:prstGeom>
            <a:ln w="1270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>
              <p:custDataLst>
                <p:tags r:id="rId7"/>
              </p:custDataLst>
            </p:nvPr>
          </p:nvSpPr>
          <p:spPr>
            <a:xfrm>
              <a:off x="16776" y="9536"/>
              <a:ext cx="1089" cy="53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fontAlgn="ctr">
                <a:lnSpc>
                  <a:spcPct val="100000"/>
                </a:lnSpc>
              </a:pPr>
              <a:r>
                <a:rPr lang="en-US" altLang="zh-CN" sz="1600" b="1" dirty="0">
                  <a:solidFill>
                    <a:schemeClr val="bg1">
                      <a:alpha val="50000"/>
                    </a:schemeClr>
                  </a:solidFill>
                  <a:latin typeface="Noto Sans S Chinese Regular" panose="020B0500000000000000" pitchFamily="34" charset="-128"/>
                  <a:ea typeface="Noto Sans S Chinese Regular" panose="020B0500000000000000" pitchFamily="34" charset="-128"/>
                  <a:cs typeface="Noto Sans S Chinese Medium" panose="020B0600000000000000" charset="-122"/>
                </a:rPr>
                <a:t>04 </a:t>
              </a:r>
              <a:endParaRPr lang="en-US" altLang="zh-CN" sz="1600" b="1" dirty="0">
                <a:solidFill>
                  <a:schemeClr val="bg1">
                    <a:alpha val="50000"/>
                  </a:schemeClr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cs typeface="Noto Sans S Chinese Medium" panose="020B0600000000000000" charset="-122"/>
              </a:endParaRPr>
            </a:p>
          </p:txBody>
        </p:sp>
        <p:cxnSp>
          <p:nvCxnSpPr>
            <p:cNvPr id="22" name="直接连接符 21"/>
            <p:cNvCxnSpPr/>
            <p:nvPr>
              <p:custDataLst>
                <p:tags r:id="rId8"/>
              </p:custDataLst>
            </p:nvPr>
          </p:nvCxnSpPr>
          <p:spPr>
            <a:xfrm>
              <a:off x="14723" y="9757"/>
              <a:ext cx="943" cy="0"/>
            </a:xfrm>
            <a:prstGeom prst="line">
              <a:avLst/>
            </a:prstGeom>
            <a:ln w="38100">
              <a:solidFill>
                <a:schemeClr val="bg1">
                  <a:alpha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/>
          <p:cNvSpPr txBox="1"/>
          <p:nvPr>
            <p:custDataLst>
              <p:tags r:id="rId9"/>
            </p:custDataLst>
          </p:nvPr>
        </p:nvSpPr>
        <p:spPr>
          <a:xfrm>
            <a:off x="2287905" y="2589848"/>
            <a:ext cx="7636510" cy="163004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fontAlgn="ctr">
              <a:lnSpc>
                <a:spcPct val="100000"/>
              </a:lnSpc>
            </a:pPr>
            <a:r>
              <a:rPr lang="en-US" altLang="zh-CN" sz="10000" b="1" spc="400" dirty="0">
                <a:solidFill>
                  <a:schemeClr val="bg1"/>
                </a:solidFill>
                <a:uFillTx/>
                <a:latin typeface="Noto Sans S Chinese Bold" panose="020B0800000000000000" pitchFamily="34" charset="-128"/>
                <a:ea typeface="Noto Sans S Chinese Bold" panose="020B0800000000000000" pitchFamily="34" charset="-128"/>
                <a:cs typeface="Noto Sans S Chinese Medium" panose="020B0600000000000000" charset="-122"/>
                <a:sym typeface="+mn-ea"/>
              </a:rPr>
              <a:t>THANKS</a:t>
            </a:r>
            <a:endParaRPr lang="en-US" altLang="zh-CN" sz="10000" b="1" spc="400" dirty="0">
              <a:solidFill>
                <a:schemeClr val="bg1"/>
              </a:solidFill>
              <a:uFillTx/>
              <a:latin typeface="Noto Sans S Chinese Bold" panose="020B0800000000000000" pitchFamily="34" charset="-128"/>
              <a:ea typeface="Noto Sans S Chinese Bold" panose="020B0800000000000000" pitchFamily="34" charset="-128"/>
              <a:cs typeface="Noto Sans S Chinese Medium" panose="020B0600000000000000" charset="-122"/>
              <a:sym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81" name="组合 80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82" name="椭圆 81"/>
              <p:cNvSpPr/>
              <p:nvPr>
                <p:custDataLst>
                  <p:tags r:id="rId10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89" name="椭圆 8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90" name="椭圆 89"/>
              <p:cNvSpPr/>
              <p:nvPr>
                <p:custDataLst>
                  <p:tags r:id="rId12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92" name="椭圆 9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93" name="椭圆 9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94" name="椭圆 93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105" name="椭圆 104"/>
              <p:cNvSpPr/>
              <p:nvPr>
                <p:custDataLst>
                  <p:tags r:id="rId16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06" name="椭圆 105"/>
              <p:cNvSpPr/>
              <p:nvPr>
                <p:custDataLst>
                  <p:tags r:id="rId17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07" name="椭圆 106"/>
              <p:cNvSpPr/>
              <p:nvPr>
                <p:custDataLst>
                  <p:tags r:id="rId18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</p:grpSp>
      <p:cxnSp>
        <p:nvCxnSpPr>
          <p:cNvPr id="4" name="直接连接符 3"/>
          <p:cNvCxnSpPr/>
          <p:nvPr>
            <p:custDataLst>
              <p:tags r:id="rId19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公司logo"/>
          <p:cNvPicPr>
            <a:picLocks noChangeAspect="1"/>
          </p:cNvPicPr>
          <p:nvPr/>
        </p:nvPicPr>
        <p:blipFill>
          <a:blip r:embed="rId20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  <p:cxnSp>
        <p:nvCxnSpPr>
          <p:cNvPr id="13" name="直接连接符 12"/>
          <p:cNvCxnSpPr/>
          <p:nvPr>
            <p:custDataLst>
              <p:tags r:id="rId21"/>
            </p:custDataLst>
          </p:nvPr>
        </p:nvCxnSpPr>
        <p:spPr>
          <a:xfrm>
            <a:off x="11611610" y="2054372"/>
            <a:ext cx="0" cy="2954215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2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altLang="zh-CN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</a:t>
            </a:r>
            <a:r>
              <a:rPr 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olphinDB</a:t>
            </a:r>
            <a:endParaRPr 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432560" y="233045"/>
            <a:ext cx="9121775" cy="368300"/>
            <a:chOff x="1777" y="2147"/>
            <a:chExt cx="14365" cy="580"/>
          </a:xfrm>
        </p:grpSpPr>
        <p:sp>
          <p:nvSpPr>
            <p:cNvPr id="5" name="圆角矩形 4"/>
            <p:cNvSpPr/>
            <p:nvPr/>
          </p:nvSpPr>
          <p:spPr>
            <a:xfrm>
              <a:off x="4303" y="2152"/>
              <a:ext cx="2869" cy="565"/>
            </a:xfrm>
            <a:prstGeom prst="roundRect">
              <a:avLst/>
            </a:prstGeom>
            <a:solidFill>
              <a:schemeClr val="accent1"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7676" y="2147"/>
              <a:ext cx="2869" cy="565"/>
            </a:xfrm>
            <a:prstGeom prst="roundRect">
              <a:avLst/>
            </a:prstGeom>
            <a:solidFill>
              <a:schemeClr val="accent1"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11049" y="2162"/>
              <a:ext cx="2718" cy="565"/>
            </a:xfrm>
            <a:prstGeom prst="roundRect">
              <a:avLst/>
            </a:prstGeom>
            <a:solidFill>
              <a:schemeClr val="accent1"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14424" y="2162"/>
              <a:ext cx="1285" cy="565"/>
            </a:xfrm>
            <a:prstGeom prst="roundRect">
              <a:avLst/>
            </a:prstGeom>
            <a:solidFill>
              <a:schemeClr val="accent5"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777" y="2147"/>
              <a:ext cx="14365" cy="5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indent="0"/>
              <a:r>
                <a:rPr lang="en-US" altLang="zh-CN" i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                    </a:t>
              </a:r>
              <a:r>
                <a:rPr lang="en-US" altLang="zh-CN" b="1" i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=</a:t>
              </a:r>
              <a:r>
                <a:rPr lang="en-US" altLang="zh-CN" i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( Kdb+ </a:t>
              </a:r>
              <a:r>
                <a:rPr lang="zh-CN" altLang="en-US" i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的时序能力</a:t>
              </a:r>
              <a:r>
                <a:rPr lang="en-US" altLang="zh-CN" i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 +  Hadoop</a:t>
              </a:r>
              <a:r>
                <a:rPr lang="zh-CN" altLang="en-US" i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的扩展性</a:t>
              </a:r>
              <a:r>
                <a:rPr lang="en-US" altLang="zh-CN" i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 +  Python</a:t>
              </a:r>
              <a:r>
                <a:rPr lang="zh-CN" altLang="en-US" i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的易用性</a:t>
              </a:r>
              <a:r>
                <a:rPr lang="en-US" altLang="zh-CN" i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)  </a:t>
              </a:r>
              <a:r>
                <a:rPr lang="en-US" altLang="en-US" i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× </a:t>
              </a:r>
              <a:r>
                <a:rPr lang="en-US" altLang="zh-CN" i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zh-CN" altLang="en-US" i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实时性</a:t>
              </a:r>
              <a:endParaRPr lang="zh-CN" altLang="en-US" i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805805" y="1130300"/>
            <a:ext cx="5833745" cy="4949190"/>
            <a:chOff x="9347" y="2010"/>
            <a:chExt cx="9187" cy="7794"/>
          </a:xfrm>
        </p:grpSpPr>
        <p:pic>
          <p:nvPicPr>
            <p:cNvPr id="12" name="图片 11"/>
            <p:cNvPicPr/>
            <p:nvPr/>
          </p:nvPicPr>
          <p:blipFill>
            <a:blip r:link="rId3"/>
            <a:stretch>
              <a:fillRect/>
            </a:stretch>
          </p:blipFill>
          <p:spPr>
            <a:xfrm>
              <a:off x="13058" y="5676"/>
              <a:ext cx="72" cy="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54" name="圆角矩形 2053"/>
            <p:cNvSpPr/>
            <p:nvPr/>
          </p:nvSpPr>
          <p:spPr>
            <a:xfrm>
              <a:off x="9347" y="2010"/>
              <a:ext cx="9187" cy="7794"/>
            </a:xfrm>
            <a:prstGeom prst="roundRect">
              <a:avLst>
                <a:gd name="adj" fmla="val 5108"/>
              </a:avLst>
            </a:prstGeom>
            <a:solidFill>
              <a:schemeClr val="tx2">
                <a:lumMod val="25000"/>
                <a:lumOff val="75000"/>
              </a:schemeClr>
            </a:solidFill>
            <a:ln w="3810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055" name="文本框 2054"/>
            <p:cNvSpPr txBox="1"/>
            <p:nvPr/>
          </p:nvSpPr>
          <p:spPr>
            <a:xfrm>
              <a:off x="12268" y="2260"/>
              <a:ext cx="3345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1800" b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存储</a:t>
              </a:r>
              <a:r>
                <a:rPr kumimoji="1" lang="en-US" altLang="zh-CN" sz="1800" b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&amp; </a:t>
              </a:r>
              <a:r>
                <a:rPr kumimoji="1" lang="zh-CN" altLang="en-US" sz="1800" b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计算 集群</a:t>
              </a:r>
              <a:endParaRPr kumimoji="1" lang="en-US" altLang="zh-CN" sz="18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2056" name="矩形 2055"/>
            <p:cNvSpPr/>
            <p:nvPr/>
          </p:nvSpPr>
          <p:spPr>
            <a:xfrm>
              <a:off x="9716" y="3122"/>
              <a:ext cx="8505" cy="1021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057" name="矩形 2056"/>
            <p:cNvSpPr/>
            <p:nvPr/>
          </p:nvSpPr>
          <p:spPr>
            <a:xfrm>
              <a:off x="9714" y="4512"/>
              <a:ext cx="8505" cy="1405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058" name="矩形 2057"/>
            <p:cNvSpPr/>
            <p:nvPr/>
          </p:nvSpPr>
          <p:spPr>
            <a:xfrm>
              <a:off x="9716" y="6286"/>
              <a:ext cx="4014" cy="1241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059" name="矩形 2058"/>
            <p:cNvSpPr/>
            <p:nvPr/>
          </p:nvSpPr>
          <p:spPr>
            <a:xfrm>
              <a:off x="14227" y="6286"/>
              <a:ext cx="4014" cy="1241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060" name="矩形 2059"/>
            <p:cNvSpPr/>
            <p:nvPr/>
          </p:nvSpPr>
          <p:spPr>
            <a:xfrm>
              <a:off x="9716" y="7896"/>
              <a:ext cx="8505" cy="1241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061" name="文本框 2060"/>
            <p:cNvSpPr txBox="1"/>
            <p:nvPr/>
          </p:nvSpPr>
          <p:spPr>
            <a:xfrm>
              <a:off x="9736" y="3330"/>
              <a:ext cx="296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1800" b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脚本引擎</a:t>
              </a:r>
              <a:endParaRPr kumimoji="1" lang="zh-CN" altLang="en-US" sz="18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062" name="文本框 2061"/>
            <p:cNvSpPr txBox="1"/>
            <p:nvPr/>
          </p:nvSpPr>
          <p:spPr>
            <a:xfrm>
              <a:off x="9827" y="4950"/>
              <a:ext cx="296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1800" b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流数据处理引擎</a:t>
              </a:r>
              <a:endParaRPr kumimoji="1" lang="zh-CN" altLang="en-US" sz="18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063" name="文本框 2062"/>
            <p:cNvSpPr txBox="1"/>
            <p:nvPr/>
          </p:nvSpPr>
          <p:spPr>
            <a:xfrm>
              <a:off x="13126" y="4715"/>
              <a:ext cx="3034" cy="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12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发布、订阅、增量计算</a:t>
              </a:r>
              <a:endParaRPr kumimoji="1" lang="zh-CN" altLang="en-US" sz="12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064" name="文本框 2063"/>
            <p:cNvSpPr txBox="1"/>
            <p:nvPr/>
          </p:nvSpPr>
          <p:spPr>
            <a:xfrm>
              <a:off x="10241" y="6415"/>
              <a:ext cx="296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1800" b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分布式计算</a:t>
              </a:r>
              <a:endParaRPr kumimoji="1" lang="zh-CN" altLang="en-US" sz="18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065" name="文本框 2064"/>
            <p:cNvSpPr txBox="1"/>
            <p:nvPr/>
          </p:nvSpPr>
          <p:spPr>
            <a:xfrm>
              <a:off x="9916" y="6892"/>
              <a:ext cx="3614" cy="5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10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MR</a:t>
              </a:r>
              <a:r>
                <a:rPr kumimoji="1" lang="zh-CN" altLang="en-US" sz="10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、</a:t>
              </a:r>
              <a:r>
                <a:rPr kumimoji="1" lang="en-US" altLang="zh-CN" sz="10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ML</a:t>
              </a:r>
              <a:r>
                <a:rPr kumimoji="1" lang="zh-CN" altLang="en-US" sz="10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、</a:t>
              </a:r>
              <a:r>
                <a:rPr kumimoji="1" lang="en-US" altLang="zh-CN" sz="10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SQL</a:t>
              </a:r>
              <a:r>
                <a:rPr kumimoji="1" lang="zh-CN" altLang="en-US" sz="10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，</a:t>
              </a:r>
              <a:r>
                <a:rPr kumimoji="1" lang="en-US" altLang="zh-CN" sz="10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Streaming</a:t>
              </a:r>
              <a:endParaRPr kumimoji="1" lang="en-US" altLang="zh-CN" sz="10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2066" name="文本框 2065"/>
            <p:cNvSpPr txBox="1"/>
            <p:nvPr/>
          </p:nvSpPr>
          <p:spPr>
            <a:xfrm>
              <a:off x="14619" y="6415"/>
              <a:ext cx="3231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1800" b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分布式多模数据库</a:t>
              </a:r>
              <a:endParaRPr kumimoji="1" lang="zh-CN" altLang="en-US" sz="18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067" name="文本框 2066"/>
            <p:cNvSpPr txBox="1"/>
            <p:nvPr/>
          </p:nvSpPr>
          <p:spPr>
            <a:xfrm>
              <a:off x="14239" y="6892"/>
              <a:ext cx="3990" cy="5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10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OLTP</a:t>
              </a:r>
              <a:r>
                <a:rPr kumimoji="1" lang="zh-CN" altLang="en-US" sz="10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，</a:t>
              </a:r>
              <a:r>
                <a:rPr kumimoji="1" lang="en-US" altLang="zh-CN" sz="10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OLAP</a:t>
              </a:r>
              <a:r>
                <a:rPr kumimoji="1" lang="zh-CN" altLang="en-US" sz="10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，</a:t>
              </a:r>
              <a:r>
                <a:rPr kumimoji="1" lang="en-US" altLang="zh-CN" sz="10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TSDB</a:t>
              </a:r>
              <a:r>
                <a:rPr kumimoji="1" lang="zh-CN" altLang="en-US" sz="10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，</a:t>
              </a:r>
              <a:r>
                <a:rPr kumimoji="1" lang="en-US" altLang="zh-CN" sz="10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PKEY,  TEXTDB</a:t>
              </a:r>
              <a:endParaRPr kumimoji="1" lang="en-US" altLang="zh-CN" sz="10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2068" name="文本框 2067"/>
            <p:cNvSpPr txBox="1"/>
            <p:nvPr/>
          </p:nvSpPr>
          <p:spPr>
            <a:xfrm>
              <a:off x="12487" y="8019"/>
              <a:ext cx="296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1800" b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分布式文件系统</a:t>
              </a:r>
              <a:endParaRPr kumimoji="1" lang="zh-CN" altLang="en-US" sz="18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069" name="文本框 2068"/>
            <p:cNvSpPr txBox="1"/>
            <p:nvPr/>
          </p:nvSpPr>
          <p:spPr>
            <a:xfrm>
              <a:off x="11962" y="8422"/>
              <a:ext cx="4013" cy="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12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高扩展性，高可用，支持</a:t>
              </a:r>
              <a:r>
                <a:rPr kumimoji="1" lang="zh-CN" altLang="en-US" sz="1200" dirty="0">
                  <a:solidFill>
                    <a:prstClr val="black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事务</a:t>
              </a:r>
              <a:endParaRPr kumimoji="1" lang="zh-CN" altLang="en-US" sz="12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083" name="文本框 2082"/>
            <p:cNvSpPr txBox="1"/>
            <p:nvPr/>
          </p:nvSpPr>
          <p:spPr>
            <a:xfrm>
              <a:off x="12249" y="3116"/>
              <a:ext cx="2115" cy="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12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标准</a:t>
              </a:r>
              <a:r>
                <a:rPr kumimoji="1" lang="en-US" altLang="zh-CN" sz="12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SQL</a:t>
              </a:r>
              <a:r>
                <a:rPr kumimoji="1" lang="zh-CN" altLang="en-US" sz="12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兼容</a:t>
              </a:r>
              <a:endParaRPr kumimoji="1" lang="zh-CN" altLang="en-US" sz="12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2084" name="文本框 2083"/>
            <p:cNvSpPr txBox="1"/>
            <p:nvPr/>
          </p:nvSpPr>
          <p:spPr>
            <a:xfrm>
              <a:off x="12249" y="3513"/>
              <a:ext cx="2115" cy="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12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向量化编程</a:t>
              </a:r>
              <a:endParaRPr kumimoji="1" lang="zh-CN" altLang="en-US" sz="12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085" name="文本框 2084"/>
            <p:cNvSpPr txBox="1"/>
            <p:nvPr/>
          </p:nvSpPr>
          <p:spPr>
            <a:xfrm>
              <a:off x="14298" y="3116"/>
              <a:ext cx="1862" cy="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12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元编程</a:t>
              </a:r>
              <a:endParaRPr kumimoji="1" lang="zh-CN" altLang="en-US" sz="12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086" name="文本框 2085"/>
            <p:cNvSpPr txBox="1"/>
            <p:nvPr/>
          </p:nvSpPr>
          <p:spPr>
            <a:xfrm>
              <a:off x="14298" y="3513"/>
              <a:ext cx="1862" cy="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1200" dirty="0">
                  <a:solidFill>
                    <a:prstClr val="black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函数化编程</a:t>
              </a:r>
              <a:endParaRPr kumimoji="1" lang="zh-CN" altLang="en-US" sz="12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087" name="文本框 2086"/>
            <p:cNvSpPr txBox="1"/>
            <p:nvPr/>
          </p:nvSpPr>
          <p:spPr>
            <a:xfrm>
              <a:off x="13126" y="5132"/>
              <a:ext cx="4892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12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10+ </a:t>
              </a:r>
              <a:r>
                <a:rPr kumimoji="1" lang="zh-CN" altLang="en-US" sz="12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流计算引擎、</a:t>
              </a:r>
              <a:r>
                <a:rPr kumimoji="1" lang="en-US" altLang="zh-CN" sz="12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1000</a:t>
              </a:r>
              <a:r>
                <a:rPr kumimoji="1" lang="en-US" altLang="zh-CN" sz="1200" dirty="0">
                  <a:solidFill>
                    <a:prstClr val="black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+ </a:t>
              </a:r>
              <a:r>
                <a:rPr kumimoji="1" lang="zh-CN" altLang="en-US" sz="1200" dirty="0">
                  <a:solidFill>
                    <a:prstClr val="black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流批一体基础算子</a:t>
              </a:r>
              <a:endParaRPr kumimoji="1" lang="en-US" altLang="zh-CN" sz="12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6127" y="3318"/>
              <a:ext cx="1862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1200" dirty="0">
                  <a:solidFill>
                    <a:prstClr val="black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命令式编程</a:t>
              </a:r>
              <a:endParaRPr kumimoji="1" lang="zh-CN" altLang="en-US" sz="12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3230" y="1555115"/>
            <a:ext cx="5466080" cy="4523740"/>
            <a:chOff x="1401" y="2523"/>
            <a:chExt cx="8608" cy="7124"/>
          </a:xfrm>
        </p:grpSpPr>
        <p:sp>
          <p:nvSpPr>
            <p:cNvPr id="18" name="椭圆 17"/>
            <p:cNvSpPr/>
            <p:nvPr/>
          </p:nvSpPr>
          <p:spPr>
            <a:xfrm>
              <a:off x="1401" y="2534"/>
              <a:ext cx="4937" cy="4937"/>
            </a:xfrm>
            <a:prstGeom prst="ellipse">
              <a:avLst/>
            </a:prstGeom>
            <a:solidFill>
              <a:srgbClr val="0084FE">
                <a:alpha val="3800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45 Light" panose="00020600040101010101" charset="-122"/>
                <a:ea typeface="阿里巴巴普惠体 3.0 45 Light" panose="00020600040101010101" charset="-122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876" y="2523"/>
              <a:ext cx="4937" cy="4937"/>
            </a:xfrm>
            <a:prstGeom prst="ellipse">
              <a:avLst/>
            </a:prstGeom>
            <a:solidFill>
              <a:schemeClr val="bg1">
                <a:alpha val="59000"/>
              </a:schemeClr>
            </a:solidFill>
            <a:ln>
              <a:noFill/>
            </a:ln>
            <a:effectLst>
              <a:outerShdw blurRad="647700" dist="38100" dir="2700000" sx="101000" sy="101000" algn="tl" rotWithShape="0">
                <a:srgbClr val="B7C8E8">
                  <a:alpha val="67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45 Light" panose="00020600040101010101" charset="-122"/>
                <a:ea typeface="阿里巴巴普惠体 3.0 45 Light" panose="00020600040101010101" charset="-122"/>
                <a:cs typeface="+mn-cs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2673" y="4711"/>
              <a:ext cx="4937" cy="4937"/>
            </a:xfrm>
            <a:prstGeom prst="ellipse">
              <a:avLst/>
            </a:prstGeom>
            <a:solidFill>
              <a:srgbClr val="132BA7">
                <a:alpha val="5100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45 Light" panose="00020600040101010101" charset="-122"/>
                <a:ea typeface="阿里巴巴普惠体 3.0 45 Light" panose="00020600040101010101" charset="-122"/>
                <a:cs typeface="+mn-cs"/>
              </a:endParaRPr>
            </a:p>
          </p:txBody>
        </p:sp>
        <p:sp>
          <p:nvSpPr>
            <p:cNvPr id="16" name="文本框 1"/>
            <p:cNvSpPr txBox="1"/>
            <p:nvPr/>
          </p:nvSpPr>
          <p:spPr>
            <a:xfrm>
              <a:off x="2189" y="3469"/>
              <a:ext cx="1532" cy="40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none" lIns="0" tIns="36000" rIns="216000" bIns="36000" rtlCol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45 Light" panose="00020600040101010101" charset="-122"/>
                  <a:ea typeface="阿里巴巴普惠体 3.0 45 Light" panose="00020600040101010101" charset="-122"/>
                  <a:cs typeface="Poppins" panose="02000000000000000000" pitchFamily="2" charset="-122"/>
                </a:rPr>
                <a:t>Language</a:t>
              </a:r>
              <a:endParaRPr kumimoji="1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45 Light" panose="00020600040101010101" charset="-122"/>
                <a:ea typeface="阿里巴巴普惠体 3.0 45 Light" panose="00020600040101010101" charset="-122"/>
                <a:cs typeface="Poppins" panose="02000000000000000000" pitchFamily="2" charset="-122"/>
              </a:endParaRPr>
            </a:p>
          </p:txBody>
        </p:sp>
        <p:sp>
          <p:nvSpPr>
            <p:cNvPr id="21" name="文本框 2"/>
            <p:cNvSpPr txBox="1"/>
            <p:nvPr/>
          </p:nvSpPr>
          <p:spPr>
            <a:xfrm>
              <a:off x="6870" y="3476"/>
              <a:ext cx="1472" cy="40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none" lIns="0" tIns="36000" rIns="216000" bIns="36000" rtlCol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45 Light" panose="00020600040101010101" charset="-122"/>
                  <a:ea typeface="阿里巴巴普惠体 3.0 45 Light" panose="00020600040101010101" charset="-122"/>
                  <a:cs typeface="Poppins" panose="02000000000000000000" pitchFamily="2" charset="-122"/>
                </a:rPr>
                <a:t>Database</a:t>
              </a:r>
              <a:endParaRPr kumimoji="1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45 Light" panose="00020600040101010101" charset="-122"/>
                <a:ea typeface="阿里巴巴普惠体 3.0 45 Light" panose="00020600040101010101" charset="-122"/>
                <a:cs typeface="Poppins" panose="02000000000000000000" pitchFamily="2" charset="-122"/>
              </a:endParaRPr>
            </a:p>
          </p:txBody>
        </p:sp>
        <p:sp>
          <p:nvSpPr>
            <p:cNvPr id="22" name="文本框 3"/>
            <p:cNvSpPr txBox="1"/>
            <p:nvPr/>
          </p:nvSpPr>
          <p:spPr>
            <a:xfrm>
              <a:off x="4673" y="3763"/>
              <a:ext cx="1288" cy="454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square" lIns="0" tIns="36000" rIns="216000" bIns="36000" rtlCol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45 Light" panose="00020600040101010101" charset="-122"/>
                  <a:ea typeface="阿里巴巴普惠体 3.0 45 Light" panose="00020600040101010101" charset="-122"/>
                  <a:cs typeface="Poppins" panose="02000000000000000000" pitchFamily="2" charset="-122"/>
                </a:rPr>
                <a:t>Kdb+</a:t>
              </a:r>
              <a:endParaRPr kumimoji="1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45 Light" panose="00020600040101010101" charset="-122"/>
                <a:ea typeface="阿里巴巴普惠体 3.0 45 Light" panose="00020600040101010101" charset="-122"/>
                <a:cs typeface="Poppins" panose="02000000000000000000" pitchFamily="2" charset="-122"/>
              </a:endParaRPr>
            </a:p>
          </p:txBody>
        </p:sp>
        <p:sp>
          <p:nvSpPr>
            <p:cNvPr id="23" name="文本框 4"/>
            <p:cNvSpPr txBox="1"/>
            <p:nvPr/>
          </p:nvSpPr>
          <p:spPr>
            <a:xfrm>
              <a:off x="5808" y="6407"/>
              <a:ext cx="1839" cy="454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square" lIns="0" tIns="36000" rIns="216000" bIns="36000" rtlCol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45 Light" panose="00020600040101010101" charset="-122"/>
                  <a:ea typeface="阿里巴巴普惠体 3.0 45 Light" panose="00020600040101010101" charset="-122"/>
                  <a:cs typeface="Poppins" panose="02000000000000000000" pitchFamily="2" charset="-122"/>
                </a:rPr>
                <a:t>Redshift</a:t>
              </a:r>
              <a:endParaRPr kumimoji="1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3.0 45 Light" panose="00020600040101010101" charset="-122"/>
                <a:ea typeface="阿里巴巴普惠体 3.0 45 Light" panose="00020600040101010101" charset="-122"/>
                <a:cs typeface="Poppins" panose="02000000000000000000" pitchFamily="2" charset="-122"/>
              </a:endParaRPr>
            </a:p>
          </p:txBody>
        </p:sp>
        <p:sp>
          <p:nvSpPr>
            <p:cNvPr id="24" name="文本框 5"/>
            <p:cNvSpPr txBox="1"/>
            <p:nvPr/>
          </p:nvSpPr>
          <p:spPr>
            <a:xfrm>
              <a:off x="2103" y="3955"/>
              <a:ext cx="1883" cy="139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square" lIns="0" tIns="36000" rIns="216000" bIns="36000" rtlCol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1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45 Light" panose="00020600040101010101" charset="-122"/>
                  <a:ea typeface="阿里巴巴普惠体 3.0 45 Light" panose="00020600040101010101" charset="-122"/>
                  <a:cs typeface="Poppins" panose="02000000000000000000" pitchFamily="2" charset="-122"/>
                </a:rPr>
                <a:t>C++</a:t>
              </a:r>
              <a:endPara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45 Light" panose="00020600040101010101" charset="-122"/>
                <a:ea typeface="阿里巴巴普惠体 3.0 45 Light" panose="00020600040101010101" charset="-122"/>
                <a:cs typeface="Poppins" panose="02000000000000000000" pitchFamily="2" charset="-122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1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45 Light" panose="00020600040101010101" charset="-122"/>
                  <a:ea typeface="阿里巴巴普惠体 3.0 45 Light" panose="00020600040101010101" charset="-122"/>
                  <a:cs typeface="Poppins" panose="02000000000000000000" pitchFamily="2" charset="-122"/>
                </a:rPr>
                <a:t>Python</a:t>
              </a:r>
              <a:endPara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45 Light" panose="00020600040101010101" charset="-122"/>
                <a:ea typeface="阿里巴巴普惠体 3.0 45 Light" panose="00020600040101010101" charset="-122"/>
                <a:cs typeface="Poppins" panose="02000000000000000000" pitchFamily="2" charset="-122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1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45 Light" panose="00020600040101010101" charset="-122"/>
                  <a:ea typeface="阿里巴巴普惠体 3.0 45 Light" panose="00020600040101010101" charset="-122"/>
                  <a:cs typeface="Poppins" panose="02000000000000000000" pitchFamily="2" charset="-122"/>
                </a:rPr>
                <a:t>Java</a:t>
              </a:r>
              <a:endPara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45 Light" panose="00020600040101010101" charset="-122"/>
                <a:ea typeface="阿里巴巴普惠体 3.0 45 Light" panose="00020600040101010101" charset="-122"/>
                <a:cs typeface="Poppins" panose="02000000000000000000" pitchFamily="2" charset="-122"/>
              </a:endParaRPr>
            </a:p>
          </p:txBody>
        </p:sp>
        <p:sp>
          <p:nvSpPr>
            <p:cNvPr id="25" name="文本框 6"/>
            <p:cNvSpPr txBox="1"/>
            <p:nvPr/>
          </p:nvSpPr>
          <p:spPr>
            <a:xfrm>
              <a:off x="2953" y="6407"/>
              <a:ext cx="1839" cy="454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square" lIns="0" tIns="36000" rIns="216000" bIns="36000" rtlCol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45 Light" panose="00020600040101010101" charset="-122"/>
                  <a:ea typeface="阿里巴巴普惠体 3.0 45 Light" panose="00020600040101010101" charset="-122"/>
                  <a:cs typeface="Poppins" panose="02000000000000000000" pitchFamily="2" charset="-122"/>
                </a:rPr>
                <a:t>Spark</a:t>
              </a:r>
              <a:endParaRPr kumimoji="1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3.0 45 Light" panose="00020600040101010101" charset="-122"/>
                <a:ea typeface="阿里巴巴普惠体 3.0 45 Light" panose="00020600040101010101" charset="-122"/>
                <a:cs typeface="Poppins" panose="02000000000000000000" pitchFamily="2" charset="-122"/>
              </a:endParaRPr>
            </a:p>
          </p:txBody>
        </p:sp>
        <p:sp>
          <p:nvSpPr>
            <p:cNvPr id="26" name="文本框 7"/>
            <p:cNvSpPr txBox="1"/>
            <p:nvPr/>
          </p:nvSpPr>
          <p:spPr>
            <a:xfrm>
              <a:off x="3548" y="7764"/>
              <a:ext cx="3727" cy="40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square" lIns="0" tIns="36000" rIns="216000" bIns="36000" rtlCol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45 Light" panose="00020600040101010101" charset="-122"/>
                  <a:ea typeface="阿里巴巴普惠体 3.0 45 Light" panose="00020600040101010101" charset="-122"/>
                  <a:cs typeface="+mj-cs"/>
                </a:rPr>
                <a:t>Distributed Computing</a:t>
              </a:r>
              <a:endParaRPr kumimoji="1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3.0 45 Light" panose="00020600040101010101" charset="-122"/>
                <a:ea typeface="阿里巴巴普惠体 3.0 45 Light" panose="00020600040101010101" charset="-122"/>
                <a:cs typeface="+mj-cs"/>
              </a:endParaRPr>
            </a:p>
          </p:txBody>
        </p:sp>
        <p:sp>
          <p:nvSpPr>
            <p:cNvPr id="27" name="文本框 8"/>
            <p:cNvSpPr txBox="1"/>
            <p:nvPr/>
          </p:nvSpPr>
          <p:spPr>
            <a:xfrm>
              <a:off x="4198" y="8209"/>
              <a:ext cx="2242" cy="405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none" lIns="0" tIns="36000" rIns="216000" bIns="36000" rtlCol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285750" marR="0" lvl="0" indent="-285750" algn="ctr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1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45 Light" panose="00020600040101010101" charset="-122"/>
                  <a:ea typeface="阿里巴巴普惠体 3.0 45 Light" panose="00020600040101010101" charset="-122"/>
                  <a:cs typeface="+mj-cs"/>
                </a:rPr>
                <a:t>Map Reduce</a:t>
              </a:r>
              <a:endPara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3.0 45 Light" panose="00020600040101010101" charset="-122"/>
                <a:ea typeface="阿里巴巴普惠体 3.0 45 Light" panose="00020600040101010101" charset="-122"/>
                <a:cs typeface="+mj-cs"/>
              </a:endParaRP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4054" y="5320"/>
              <a:ext cx="2001" cy="775"/>
            </a:xfrm>
            <a:prstGeom prst="roundRect">
              <a:avLst>
                <a:gd name="adj" fmla="val 50000"/>
              </a:avLst>
            </a:prstGeom>
            <a:solidFill>
              <a:srgbClr val="17179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45 Light" panose="00020600040101010101" charset="-122"/>
                <a:ea typeface="阿里巴巴普惠体 3.0 45 Light" panose="00020600040101010101" charset="-122"/>
                <a:cs typeface="+mn-cs"/>
              </a:endParaRPr>
            </a:p>
          </p:txBody>
        </p:sp>
        <p:pic>
          <p:nvPicPr>
            <p:cNvPr id="29" name="图片 28" descr="文本&#10;&#10;中度可信度描述已自动生成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4190" y="5258"/>
              <a:ext cx="1713" cy="905"/>
            </a:xfrm>
            <a:prstGeom prst="rect">
              <a:avLst/>
            </a:prstGeom>
            <a:effectLst/>
          </p:spPr>
        </p:pic>
        <p:sp>
          <p:nvSpPr>
            <p:cNvPr id="30" name="文本框 11"/>
            <p:cNvSpPr txBox="1"/>
            <p:nvPr/>
          </p:nvSpPr>
          <p:spPr>
            <a:xfrm>
              <a:off x="6785" y="3938"/>
              <a:ext cx="3224" cy="1884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square" lIns="0" tIns="36000" rIns="216000" bIns="36000" rtlCol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1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45 Light" panose="00020600040101010101" charset="-122"/>
                  <a:ea typeface="阿里巴巴普惠体 3.0 45 Light" panose="00020600040101010101" charset="-122"/>
                  <a:cs typeface="Poppins" panose="02000000000000000000" pitchFamily="2" charset="-122"/>
                </a:rPr>
                <a:t>Oracle</a:t>
              </a:r>
              <a:endPara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45 Light" panose="00020600040101010101" charset="-122"/>
                <a:ea typeface="阿里巴巴普惠体 3.0 45 Light" panose="00020600040101010101" charset="-122"/>
                <a:cs typeface="Poppins" panose="02000000000000000000" pitchFamily="2" charset="-122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1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45 Light" panose="00020600040101010101" charset="-122"/>
                  <a:ea typeface="阿里巴巴普惠体 3.0 45 Light" panose="00020600040101010101" charset="-122"/>
                  <a:cs typeface="Poppins" panose="02000000000000000000" pitchFamily="2" charset="-122"/>
                </a:rPr>
                <a:t>SQL Server</a:t>
              </a:r>
              <a:endPara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45 Light" panose="00020600040101010101" charset="-122"/>
                <a:ea typeface="阿里巴巴普惠体 3.0 45 Light" panose="00020600040101010101" charset="-122"/>
                <a:cs typeface="Poppins" panose="02000000000000000000" pitchFamily="2" charset="-122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1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45 Light" panose="00020600040101010101" charset="-122"/>
                  <a:ea typeface="阿里巴巴普惠体 3.0 45 Light" panose="00020600040101010101" charset="-122"/>
                  <a:cs typeface="Poppins" panose="02000000000000000000" pitchFamily="2" charset="-122"/>
                </a:rPr>
                <a:t>MySQL</a:t>
              </a:r>
              <a:endPara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45 Light" panose="00020600040101010101" charset="-122"/>
                <a:ea typeface="阿里巴巴普惠体 3.0 45 Light" panose="00020600040101010101" charset="-122"/>
                <a:cs typeface="Poppins" panose="02000000000000000000" pitchFamily="2" charset="-122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endParaRPr kumimoji="1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45 Light" panose="00020600040101010101" charset="-122"/>
                <a:ea typeface="阿里巴巴普惠体 3.0 45 Light" panose="00020600040101010101" charset="-122"/>
                <a:cs typeface="Poppins" panose="02000000000000000000" pitchFamily="2" charset="-122"/>
              </a:endParaRPr>
            </a:p>
          </p:txBody>
        </p:sp>
      </p:grpSp>
    </p:spTree>
    <p:custDataLst>
      <p:tags r:id="rId5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altLang="zh-CN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</a:t>
            </a:r>
            <a:r>
              <a:rPr 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olphinDB </a:t>
            </a:r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上下游生态</a:t>
            </a:r>
            <a:endParaRPr lang="zh-CN" alt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853440" y="1312545"/>
            <a:ext cx="10494010" cy="4935220"/>
            <a:chOff x="1344" y="2067"/>
            <a:chExt cx="16526" cy="7772"/>
          </a:xfrm>
        </p:grpSpPr>
        <p:sp>
          <p:nvSpPr>
            <p:cNvPr id="108" name="圆角矩形 107"/>
            <p:cNvSpPr/>
            <p:nvPr/>
          </p:nvSpPr>
          <p:spPr>
            <a:xfrm>
              <a:off x="7686" y="4319"/>
              <a:ext cx="3300" cy="2090"/>
            </a:xfrm>
            <a:prstGeom prst="roundRect">
              <a:avLst/>
            </a:prstGeom>
            <a:gradFill>
              <a:gsLst>
                <a:gs pos="12000">
                  <a:srgbClr val="C4E1FF"/>
                </a:gs>
                <a:gs pos="100000">
                  <a:srgbClr val="98BEF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圆角矩形 79"/>
            <p:cNvSpPr/>
            <p:nvPr/>
          </p:nvSpPr>
          <p:spPr>
            <a:xfrm>
              <a:off x="15362" y="3996"/>
              <a:ext cx="1648" cy="434"/>
            </a:xfrm>
            <a:prstGeom prst="round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圆角矩形 78"/>
            <p:cNvSpPr/>
            <p:nvPr/>
          </p:nvSpPr>
          <p:spPr>
            <a:xfrm>
              <a:off x="12946" y="3951"/>
              <a:ext cx="1328" cy="434"/>
            </a:xfrm>
            <a:prstGeom prst="round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圆角矩形 77"/>
            <p:cNvSpPr/>
            <p:nvPr/>
          </p:nvSpPr>
          <p:spPr>
            <a:xfrm>
              <a:off x="8468" y="9127"/>
              <a:ext cx="1812" cy="504"/>
            </a:xfrm>
            <a:prstGeom prst="round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圆角矩形 75"/>
            <p:cNvSpPr/>
            <p:nvPr/>
          </p:nvSpPr>
          <p:spPr>
            <a:xfrm>
              <a:off x="2058" y="6433"/>
              <a:ext cx="2578" cy="504"/>
            </a:xfrm>
            <a:prstGeom prst="round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圆角矩形 76"/>
            <p:cNvSpPr/>
            <p:nvPr/>
          </p:nvSpPr>
          <p:spPr>
            <a:xfrm>
              <a:off x="1999" y="9191"/>
              <a:ext cx="2578" cy="504"/>
            </a:xfrm>
            <a:prstGeom prst="round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圆角矩形 74"/>
            <p:cNvSpPr/>
            <p:nvPr/>
          </p:nvSpPr>
          <p:spPr>
            <a:xfrm>
              <a:off x="2539" y="3562"/>
              <a:ext cx="1679" cy="504"/>
            </a:xfrm>
            <a:prstGeom prst="round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0" name="图片 59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2915" y="4406"/>
              <a:ext cx="1329" cy="769"/>
            </a:xfrm>
            <a:prstGeom prst="rect">
              <a:avLst/>
            </a:prstGeom>
          </p:spPr>
        </p:pic>
        <p:sp>
          <p:nvSpPr>
            <p:cNvPr id="68" name="左箭头标注 67"/>
            <p:cNvSpPr/>
            <p:nvPr/>
          </p:nvSpPr>
          <p:spPr>
            <a:xfrm>
              <a:off x="11269" y="3871"/>
              <a:ext cx="3480" cy="2976"/>
            </a:xfrm>
            <a:prstGeom prst="leftArrowCallout">
              <a:avLst/>
            </a:prstGeom>
            <a:noFill/>
            <a:ln w="28575" cmpd="sng">
              <a:solidFill>
                <a:srgbClr val="B7D0F4"/>
              </a:solidFill>
              <a:prstDash val="sysDash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344" y="2431"/>
              <a:ext cx="2638" cy="1037"/>
              <a:chOff x="1073738" y="1405067"/>
              <a:chExt cx="1675130" cy="658495"/>
            </a:xfrm>
          </p:grpSpPr>
          <p:pic>
            <p:nvPicPr>
              <p:cNvPr id="57" name="Picture 2"/>
              <p:cNvPicPr>
                <a:picLocks noChangeAspect="1" noChangeArrowheads="1"/>
              </p:cNvPicPr>
              <p:nvPr/>
            </p:nvPicPr>
            <p:blipFill rotWithShape="1">
              <a:blip r:embed="rId4" cstate="email"/>
              <a:srcRect/>
              <a:stretch>
                <a:fillRect/>
              </a:stretch>
            </p:blipFill>
            <p:spPr bwMode="auto">
              <a:xfrm>
                <a:off x="1261698" y="1405702"/>
                <a:ext cx="1120140" cy="2819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5" name="图形 1024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 t="30518" b="36790"/>
              <a:stretch>
                <a:fillRect/>
              </a:stretch>
            </p:blipFill>
            <p:spPr>
              <a:xfrm>
                <a:off x="1073738" y="1749237"/>
                <a:ext cx="1280160" cy="314325"/>
              </a:xfrm>
              <a:prstGeom prst="rect">
                <a:avLst/>
              </a:prstGeom>
            </p:spPr>
          </p:pic>
          <p:pic>
            <p:nvPicPr>
              <p:cNvPr id="1028" name="图形 1027"/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2430733" y="1405067"/>
                <a:ext cx="318135" cy="318135"/>
              </a:xfrm>
              <a:prstGeom prst="rect">
                <a:avLst/>
              </a:prstGeom>
            </p:spPr>
          </p:pic>
        </p:grpSp>
        <p:grpSp>
          <p:nvGrpSpPr>
            <p:cNvPr id="41" name="组合 40"/>
            <p:cNvGrpSpPr/>
            <p:nvPr/>
          </p:nvGrpSpPr>
          <p:grpSpPr>
            <a:xfrm>
              <a:off x="1643" y="4524"/>
              <a:ext cx="3513" cy="1901"/>
              <a:chOff x="4405" y="7807"/>
              <a:chExt cx="4000" cy="2119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4405" y="7807"/>
                <a:ext cx="4000" cy="2119"/>
                <a:chOff x="-3730544" y="5904296"/>
                <a:chExt cx="2539902" cy="1345326"/>
              </a:xfrm>
            </p:grpSpPr>
            <p:pic>
              <p:nvPicPr>
                <p:cNvPr id="1043" name="Picture 20" descr="awss3"/>
                <p:cNvPicPr>
                  <a:picLocks noChangeAspect="1" noChangeArrowheads="1"/>
                </p:cNvPicPr>
                <p:nvPr/>
              </p:nvPicPr>
              <p:blipFill>
                <a:blip r:embed="rId9" cstate="email"/>
                <a:srcRect l="4661" t="9604" r="2460" b="9426"/>
                <a:stretch>
                  <a:fillRect/>
                </a:stretch>
              </p:blipFill>
              <p:spPr bwMode="auto">
                <a:xfrm>
                  <a:off x="-2824855" y="6628985"/>
                  <a:ext cx="573052" cy="51963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045" name="Picture 26" descr="mysql"/>
                <p:cNvPicPr>
                  <a:picLocks noChangeAspect="1" noChangeArrowheads="1"/>
                </p:cNvPicPr>
                <p:nvPr/>
              </p:nvPicPr>
              <p:blipFill>
                <a:blip r:embed="rId10" cstate="email"/>
                <a:srcRect/>
                <a:stretch>
                  <a:fillRect/>
                </a:stretch>
              </p:blipFill>
              <p:spPr bwMode="auto">
                <a:xfrm>
                  <a:off x="-3730544" y="5964550"/>
                  <a:ext cx="506644" cy="5066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049" name="Picture 30" descr="redis"/>
                <p:cNvPicPr>
                  <a:picLocks noChangeAspect="1" noChangeArrowheads="1"/>
                </p:cNvPicPr>
                <p:nvPr/>
              </p:nvPicPr>
              <p:blipFill>
                <a:blip r:embed="rId11" cstate="email"/>
                <a:srcRect/>
                <a:stretch>
                  <a:fillRect/>
                </a:stretch>
              </p:blipFill>
              <p:spPr bwMode="auto">
                <a:xfrm>
                  <a:off x="-2413172" y="5980580"/>
                  <a:ext cx="490946" cy="49094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051" name="Picture 32" descr="hdfs"/>
                <p:cNvPicPr>
                  <a:picLocks noChangeAspect="1" noChangeArrowheads="1"/>
                </p:cNvPicPr>
                <p:nvPr/>
              </p:nvPicPr>
              <p:blipFill>
                <a:blip r:embed="rId12" cstate="email"/>
                <a:srcRect/>
                <a:stretch>
                  <a:fillRect/>
                </a:stretch>
              </p:blipFill>
              <p:spPr bwMode="auto">
                <a:xfrm>
                  <a:off x="-1804687" y="5904296"/>
                  <a:ext cx="614045" cy="61404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055" name="Picture 36" descr="mongodb"/>
                <p:cNvPicPr>
                  <a:picLocks noChangeAspect="1" noChangeArrowheads="1"/>
                </p:cNvPicPr>
                <p:nvPr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-3581133" y="6482542"/>
                  <a:ext cx="767080" cy="7670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057" name="Picture 38" descr="hbase"/>
                <p:cNvPicPr>
                  <a:picLocks noChangeAspect="1" noChangeArrowheads="1"/>
                </p:cNvPicPr>
                <p:nvPr/>
              </p:nvPicPr>
              <p:blipFill>
                <a:blip r:embed="rId14" cstate="email"/>
                <a:srcRect t="8894" r="-3277" b="-1914"/>
                <a:stretch>
                  <a:fillRect/>
                </a:stretch>
              </p:blipFill>
              <p:spPr bwMode="auto">
                <a:xfrm>
                  <a:off x="-3176780" y="5972478"/>
                  <a:ext cx="669925" cy="60325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39" name="图片 38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902" y="9145"/>
                <a:ext cx="840" cy="420"/>
              </a:xfrm>
              <a:prstGeom prst="rect">
                <a:avLst/>
              </a:prstGeom>
            </p:spPr>
          </p:pic>
        </p:grpSp>
        <p:grpSp>
          <p:nvGrpSpPr>
            <p:cNvPr id="46" name="组合 45"/>
            <p:cNvGrpSpPr/>
            <p:nvPr/>
          </p:nvGrpSpPr>
          <p:grpSpPr>
            <a:xfrm>
              <a:off x="1613" y="7260"/>
              <a:ext cx="2796" cy="1739"/>
              <a:chOff x="2943" y="8361"/>
              <a:chExt cx="2796" cy="1739"/>
            </a:xfrm>
          </p:grpSpPr>
          <p:pic>
            <p:nvPicPr>
              <p:cNvPr id="43" name="Picture 10" descr="kafka"/>
              <p:cNvPicPr>
                <a:picLocks noChangeAspect="1" noChangeArrowheads="1"/>
              </p:cNvPicPr>
              <p:nvPr/>
            </p:nvPicPr>
            <p:blipFill>
              <a:blip r:embed="rId16" cstate="email"/>
              <a:srcRect/>
              <a:stretch>
                <a:fillRect/>
              </a:stretch>
            </p:blipFill>
            <p:spPr bwMode="auto">
              <a:xfrm>
                <a:off x="2943" y="8361"/>
                <a:ext cx="1085" cy="108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4" name="Picture 12" descr="mqtt"/>
              <p:cNvPicPr>
                <a:picLocks noChangeAspect="1" noChangeArrowheads="1"/>
              </p:cNvPicPr>
              <p:nvPr/>
            </p:nvPicPr>
            <p:blipFill>
              <a:blip r:embed="rId17" cstate="email"/>
              <a:srcRect l="-168" t="9789" r="78" b="869"/>
              <a:stretch>
                <a:fillRect/>
              </a:stretch>
            </p:blipFill>
            <p:spPr bwMode="auto">
              <a:xfrm>
                <a:off x="4022" y="8507"/>
                <a:ext cx="966" cy="7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2" name="Picture 14" descr="rabbitmq"/>
              <p:cNvPicPr>
                <a:picLocks noChangeAspect="1" noChangeArrowheads="1"/>
              </p:cNvPicPr>
              <p:nvPr/>
            </p:nvPicPr>
            <p:blipFill>
              <a:blip r:embed="rId18" cstate="email"/>
              <a:srcRect/>
              <a:stretch>
                <a:fillRect/>
              </a:stretch>
            </p:blipFill>
            <p:spPr bwMode="auto">
              <a:xfrm>
                <a:off x="5067" y="8507"/>
                <a:ext cx="672" cy="6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4" name="Picture 18" descr="RocketMQ"/>
              <p:cNvPicPr>
                <a:picLocks noChangeAspect="1" noChangeArrowheads="1"/>
              </p:cNvPicPr>
              <p:nvPr/>
            </p:nvPicPr>
            <p:blipFill>
              <a:blip r:embed="rId19" cstate="email"/>
              <a:srcRect/>
              <a:stretch>
                <a:fillRect/>
              </a:stretch>
            </p:blipFill>
            <p:spPr bwMode="auto">
              <a:xfrm>
                <a:off x="3727" y="9295"/>
                <a:ext cx="653" cy="7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5" name="Picture 16" descr="zmq"/>
              <p:cNvPicPr>
                <a:picLocks noChangeAspect="1" noChangeArrowheads="1"/>
              </p:cNvPicPr>
              <p:nvPr/>
            </p:nvPicPr>
            <p:blipFill>
              <a:blip r:embed="rId20" cstate="email"/>
              <a:srcRect/>
              <a:stretch>
                <a:fillRect/>
              </a:stretch>
            </p:blipFill>
            <p:spPr bwMode="auto">
              <a:xfrm>
                <a:off x="2943" y="9292"/>
                <a:ext cx="808" cy="80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7" name="文本框 46"/>
            <p:cNvSpPr txBox="1"/>
            <p:nvPr/>
          </p:nvSpPr>
          <p:spPr>
            <a:xfrm>
              <a:off x="2532" y="3588"/>
              <a:ext cx="1775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400" b="1">
                  <a:solidFill>
                    <a:schemeClr val="bg1"/>
                  </a:solidFill>
                  <a:latin typeface="阿里巴巴普惠体 3.0 45 Light" panose="00020600040101010101" charset="-122"/>
                  <a:ea typeface="阿里巴巴普惠体 3.0 45 Light" panose="00020600040101010101" charset="-122"/>
                </a:rPr>
                <a:t>数据服务商</a:t>
              </a:r>
              <a:endParaRPr lang="zh-CN" altLang="en-US" sz="1400" b="1">
                <a:solidFill>
                  <a:schemeClr val="bg1"/>
                </a:solidFill>
                <a:latin typeface="阿里巴巴普惠体 3.0 45 Light" panose="00020600040101010101" charset="-122"/>
                <a:ea typeface="阿里巴巴普惠体 3.0 45 Light" panose="00020600040101010101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777" y="6433"/>
              <a:ext cx="3185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阿里巴巴普惠体 3.0 45 Light" panose="00020600040101010101" charset="-122"/>
                  <a:ea typeface="阿里巴巴普惠体 3.0 45 Light" panose="00020600040101010101" charset="-122"/>
                  <a:cs typeface="阿里巴巴普惠体 3.0 45 Light" panose="00020600040101010101" charset="-122"/>
                </a:rPr>
                <a:t>第三方数据库</a:t>
              </a:r>
              <a:r>
                <a:rPr lang="en-US" altLang="zh-CN" sz="1400" b="1">
                  <a:solidFill>
                    <a:schemeClr val="bg1"/>
                  </a:solidFill>
                  <a:latin typeface="阿里巴巴普惠体 3.0 45 Light" panose="00020600040101010101" charset="-122"/>
                  <a:ea typeface="阿里巴巴普惠体 3.0 45 Light" panose="00020600040101010101" charset="-122"/>
                  <a:cs typeface="阿里巴巴普惠体 3.0 45 Light" panose="00020600040101010101" charset="-122"/>
                </a:rPr>
                <a:t>/</a:t>
              </a:r>
              <a:r>
                <a:rPr lang="zh-CN" altLang="en-US" sz="1400" b="1">
                  <a:solidFill>
                    <a:schemeClr val="bg1"/>
                  </a:solidFill>
                  <a:latin typeface="阿里巴巴普惠体 3.0 45 Light" panose="00020600040101010101" charset="-122"/>
                  <a:ea typeface="阿里巴巴普惠体 3.0 45 Light" panose="00020600040101010101" charset="-122"/>
                  <a:cs typeface="阿里巴巴普惠体 3.0 45 Light" panose="00020600040101010101" charset="-122"/>
                </a:rPr>
                <a:t>平台</a:t>
              </a:r>
              <a:endParaRPr lang="zh-CN" altLang="en-US" sz="1400" b="1">
                <a:solidFill>
                  <a:schemeClr val="bg1"/>
                </a:solidFill>
                <a:latin typeface="阿里巴巴普惠体 3.0 45 Light" panose="00020600040101010101" charset="-122"/>
                <a:ea typeface="阿里巴巴普惠体 3.0 45 Light" panose="00020600040101010101" charset="-122"/>
                <a:cs typeface="阿里巴巴普惠体 3.0 45 Light" panose="00020600040101010101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988" y="9191"/>
              <a:ext cx="2586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阿里巴巴普惠体 3.0 45 Light" panose="00020600040101010101" charset="-122"/>
                  <a:ea typeface="阿里巴巴普惠体 3.0 45 Light" panose="00020600040101010101" charset="-122"/>
                </a:rPr>
                <a:t>消息中间件</a:t>
              </a:r>
              <a:r>
                <a:rPr lang="en-US" altLang="zh-CN" sz="1400" b="1">
                  <a:solidFill>
                    <a:schemeClr val="bg1"/>
                  </a:solidFill>
                  <a:latin typeface="阿里巴巴普惠体 3.0 45 Light" panose="00020600040101010101" charset="-122"/>
                  <a:ea typeface="阿里巴巴普惠体 3.0 45 Light" panose="00020600040101010101" charset="-122"/>
                </a:rPr>
                <a:t>/</a:t>
              </a:r>
              <a:r>
                <a:rPr lang="zh-CN" altLang="en-US" sz="1400" b="1">
                  <a:solidFill>
                    <a:schemeClr val="bg1"/>
                  </a:solidFill>
                  <a:latin typeface="阿里巴巴普惠体 3.0 45 Light" panose="00020600040101010101" charset="-122"/>
                  <a:ea typeface="阿里巴巴普惠体 3.0 45 Light" panose="00020600040101010101" charset="-122"/>
                </a:rPr>
                <a:t>协议</a:t>
              </a:r>
              <a:endParaRPr lang="zh-CN" altLang="en-US" sz="1400" b="1">
                <a:solidFill>
                  <a:schemeClr val="bg1"/>
                </a:solidFill>
                <a:latin typeface="阿里巴巴普惠体 3.0 45 Light" panose="00020600040101010101" charset="-122"/>
                <a:ea typeface="阿里巴巴普惠体 3.0 45 Light" panose="00020600040101010101" charset="-122"/>
              </a:endParaRPr>
            </a:p>
          </p:txBody>
        </p:sp>
        <p:sp>
          <p:nvSpPr>
            <p:cNvPr id="53" name="右箭头 52"/>
            <p:cNvSpPr/>
            <p:nvPr/>
          </p:nvSpPr>
          <p:spPr>
            <a:xfrm>
              <a:off x="6330" y="5015"/>
              <a:ext cx="865" cy="975"/>
            </a:xfrm>
            <a:prstGeom prst="rightArrow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98000">
                  <a:srgbClr val="B7D0F4"/>
                </a:gs>
                <a:gs pos="100000">
                  <a:schemeClr val="bg1"/>
                </a:gs>
                <a:gs pos="0">
                  <a:srgbClr val="064BC7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483" y="9148"/>
              <a:ext cx="1775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400" b="1">
                  <a:solidFill>
                    <a:schemeClr val="bg1"/>
                  </a:solidFill>
                  <a:latin typeface="阿里巴巴普惠体 3.0 45 Light" panose="00020600040101010101" charset="-122"/>
                  <a:ea typeface="阿里巴巴普惠体 3.0 45 Light" panose="00020600040101010101" charset="-122"/>
                </a:rPr>
                <a:t>可视化平台</a:t>
              </a:r>
              <a:endParaRPr lang="zh-CN" altLang="en-US" sz="1400" b="1">
                <a:solidFill>
                  <a:schemeClr val="bg1"/>
                </a:solidFill>
                <a:latin typeface="阿里巴巴普惠体 3.0 45 Light" panose="00020600040101010101" charset="-122"/>
                <a:ea typeface="阿里巴巴普惠体 3.0 45 Light" panose="00020600040101010101" charset="-122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1348" y="2067"/>
              <a:ext cx="4307" cy="2182"/>
            </a:xfrm>
            <a:prstGeom prst="roundRect">
              <a:avLst>
                <a:gd name="adj" fmla="val 10403"/>
              </a:avLst>
            </a:prstGeom>
            <a:noFill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1350" y="4465"/>
              <a:ext cx="4305" cy="2579"/>
            </a:xfrm>
            <a:prstGeom prst="roundRect">
              <a:avLst>
                <a:gd name="adj" fmla="val 10403"/>
              </a:avLst>
            </a:prstGeom>
            <a:noFill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1350" y="7260"/>
              <a:ext cx="4305" cy="2579"/>
            </a:xfrm>
            <a:prstGeom prst="roundRect">
              <a:avLst>
                <a:gd name="adj" fmla="val 10403"/>
              </a:avLst>
            </a:prstGeom>
            <a:noFill/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7150" y="7653"/>
              <a:ext cx="4397" cy="2186"/>
            </a:xfrm>
            <a:prstGeom prst="roundRect">
              <a:avLst>
                <a:gd name="adj" fmla="val 10403"/>
              </a:avLst>
            </a:prstGeom>
            <a:noFill/>
            <a:ln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7422" y="7729"/>
              <a:ext cx="3880" cy="1432"/>
              <a:chOff x="6977" y="7889"/>
              <a:chExt cx="3698" cy="1432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6977" y="7889"/>
                <a:ext cx="3214" cy="1433"/>
                <a:chOff x="14257" y="7889"/>
                <a:chExt cx="4145" cy="1684"/>
              </a:xfrm>
            </p:grpSpPr>
            <p:pic>
              <p:nvPicPr>
                <p:cNvPr id="1062" name="Picture 12" descr="grafana-logo - Skedler"/>
                <p:cNvPicPr>
                  <a:picLocks noChangeAspect="1" noChangeArrowheads="1"/>
                </p:cNvPicPr>
                <p:nvPr/>
              </p:nvPicPr>
              <p:blipFill>
                <a:blip r:embed="rId21" cstate="email">
                  <a:extLst>
                    <a:ext uri="{BEBA8EAE-BF5A-486C-A8C5-ECC9F3942E4B}">
                      <a14:imgProps xmlns:a14="http://schemas.microsoft.com/office/drawing/2010/main">
                        <a14:imgLayer r:embed="rId22">
                          <a14:imgEffect>
                            <a14:backgroundRemoval t="10000" b="90000" l="10000" r="9000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257" y="7889"/>
                  <a:ext cx="1938" cy="98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058" name="Picture 4" descr="TimeStored"/>
                <p:cNvPicPr>
                  <a:picLocks noChangeAspect="1" noChangeArrowheads="1"/>
                </p:cNvPicPr>
                <p:nvPr/>
              </p:nvPicPr>
              <p:blipFill>
                <a:blip r:embed="rId23" cstate="email"/>
                <a:srcRect/>
                <a:stretch>
                  <a:fillRect/>
                </a:stretch>
              </p:blipFill>
              <p:spPr bwMode="auto">
                <a:xfrm>
                  <a:off x="14760" y="8877"/>
                  <a:ext cx="2102" cy="31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064" name="Picture 14" descr="GitHub - getredash/redash: Make Your ..."/>
                <p:cNvPicPr>
                  <a:picLocks noChangeAspect="1" noChangeArrowheads="1"/>
                </p:cNvPicPr>
                <p:nvPr/>
              </p:nvPicPr>
              <p:blipFill>
                <a:blip r:embed="rId24" cstate="email"/>
                <a:srcRect/>
                <a:stretch>
                  <a:fillRect/>
                </a:stretch>
              </p:blipFill>
              <p:spPr bwMode="auto">
                <a:xfrm>
                  <a:off x="16300" y="8055"/>
                  <a:ext cx="925" cy="48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" name="图片 19"/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17329" y="8511"/>
                  <a:ext cx="1073" cy="1062"/>
                </a:xfrm>
                <a:prstGeom prst="rect">
                  <a:avLst/>
                </a:prstGeom>
              </p:spPr>
            </p:pic>
          </p:grpSp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26"/>
              <a:srcRect b="17602"/>
              <a:stretch>
                <a:fillRect/>
              </a:stretch>
            </p:blipFill>
            <p:spPr>
              <a:xfrm>
                <a:off x="9359" y="7966"/>
                <a:ext cx="1317" cy="578"/>
              </a:xfrm>
              <a:prstGeom prst="rect">
                <a:avLst/>
              </a:prstGeom>
            </p:spPr>
          </p:pic>
        </p:grpSp>
        <p:pic>
          <p:nvPicPr>
            <p:cNvPr id="27" name="图片 26"/>
            <p:cNvPicPr/>
            <p:nvPr/>
          </p:nvPicPr>
          <p:blipFill>
            <a:blip r:embed="rId27"/>
            <a:stretch>
              <a:fillRect/>
            </a:stretch>
          </p:blipFill>
          <p:spPr>
            <a:xfrm>
              <a:off x="3345" y="2761"/>
              <a:ext cx="1094" cy="1040"/>
            </a:xfrm>
            <a:prstGeom prst="rect">
              <a:avLst/>
            </a:prstGeom>
          </p:spPr>
        </p:pic>
        <p:pic>
          <p:nvPicPr>
            <p:cNvPr id="28" name="图片 27"/>
            <p:cNvPicPr/>
            <p:nvPr/>
          </p:nvPicPr>
          <p:blipFill>
            <a:blip r:embed="rId28"/>
            <a:stretch>
              <a:fillRect/>
            </a:stretch>
          </p:blipFill>
          <p:spPr>
            <a:xfrm>
              <a:off x="4139" y="2238"/>
              <a:ext cx="1038" cy="1038"/>
            </a:xfrm>
            <a:prstGeom prst="rect">
              <a:avLst/>
            </a:prstGeom>
          </p:spPr>
        </p:pic>
        <p:pic>
          <p:nvPicPr>
            <p:cNvPr id="30" name="图片 29"/>
            <p:cNvPicPr/>
            <p:nvPr/>
          </p:nvPicPr>
          <p:blipFill>
            <a:blip r:embed="rId29"/>
            <a:stretch>
              <a:fillRect/>
            </a:stretch>
          </p:blipFill>
          <p:spPr>
            <a:xfrm>
              <a:off x="4574" y="2902"/>
              <a:ext cx="612" cy="701"/>
            </a:xfrm>
            <a:prstGeom prst="rect">
              <a:avLst/>
            </a:prstGeom>
          </p:spPr>
        </p:pic>
        <p:sp>
          <p:nvSpPr>
            <p:cNvPr id="32" name="右箭头 31"/>
            <p:cNvSpPr/>
            <p:nvPr/>
          </p:nvSpPr>
          <p:spPr>
            <a:xfrm rot="5400000">
              <a:off x="8913" y="6511"/>
              <a:ext cx="892" cy="1124"/>
            </a:xfrm>
            <a:prstGeom prst="rightArrow">
              <a:avLst>
                <a:gd name="adj1" fmla="val 50000"/>
                <a:gd name="adj2" fmla="val 50000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98000">
                  <a:srgbClr val="B7D0F4"/>
                </a:gs>
                <a:gs pos="100000">
                  <a:schemeClr val="bg1"/>
                </a:gs>
                <a:gs pos="0">
                  <a:srgbClr val="064BC7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pic>
          <p:nvPicPr>
            <p:cNvPr id="33" name="图片 32"/>
            <p:cNvPicPr/>
            <p:nvPr/>
          </p:nvPicPr>
          <p:blipFill>
            <a:blip r:embed="rId30"/>
            <a:stretch>
              <a:fillRect/>
            </a:stretch>
          </p:blipFill>
          <p:spPr>
            <a:xfrm>
              <a:off x="6656" y="2178"/>
              <a:ext cx="865" cy="837"/>
            </a:xfrm>
            <a:prstGeom prst="rect">
              <a:avLst/>
            </a:prstGeom>
          </p:spPr>
        </p:pic>
        <p:pic>
          <p:nvPicPr>
            <p:cNvPr id="35" name="图片 34"/>
            <p:cNvPicPr/>
            <p:nvPr/>
          </p:nvPicPr>
          <p:blipFill>
            <a:blip r:embed="rId31"/>
            <a:stretch>
              <a:fillRect/>
            </a:stretch>
          </p:blipFill>
          <p:spPr>
            <a:xfrm>
              <a:off x="7661" y="2200"/>
              <a:ext cx="895" cy="838"/>
            </a:xfrm>
            <a:prstGeom prst="rect">
              <a:avLst/>
            </a:prstGeom>
          </p:spPr>
        </p:pic>
        <p:pic>
          <p:nvPicPr>
            <p:cNvPr id="36" name="图片 35"/>
            <p:cNvPicPr/>
            <p:nvPr/>
          </p:nvPicPr>
          <p:blipFill>
            <a:blip r:embed="rId32"/>
            <a:stretch>
              <a:fillRect/>
            </a:stretch>
          </p:blipFill>
          <p:spPr>
            <a:xfrm>
              <a:off x="8670" y="2245"/>
              <a:ext cx="680" cy="760"/>
            </a:xfrm>
            <a:prstGeom prst="rect">
              <a:avLst/>
            </a:prstGeom>
          </p:spPr>
        </p:pic>
        <p:pic>
          <p:nvPicPr>
            <p:cNvPr id="37" name="图片 36"/>
            <p:cNvPicPr/>
            <p:nvPr/>
          </p:nvPicPr>
          <p:blipFill>
            <a:blip r:embed="rId33"/>
            <a:stretch>
              <a:fillRect/>
            </a:stretch>
          </p:blipFill>
          <p:spPr>
            <a:xfrm>
              <a:off x="9451" y="2253"/>
              <a:ext cx="843" cy="920"/>
            </a:xfrm>
            <a:prstGeom prst="rect">
              <a:avLst/>
            </a:prstGeom>
          </p:spPr>
        </p:pic>
        <p:pic>
          <p:nvPicPr>
            <p:cNvPr id="40" name="图片 39"/>
            <p:cNvPicPr/>
            <p:nvPr/>
          </p:nvPicPr>
          <p:blipFill>
            <a:blip r:embed="rId34"/>
            <a:stretch>
              <a:fillRect/>
            </a:stretch>
          </p:blipFill>
          <p:spPr>
            <a:xfrm>
              <a:off x="10411" y="2290"/>
              <a:ext cx="758" cy="713"/>
            </a:xfrm>
            <a:prstGeom prst="rect">
              <a:avLst/>
            </a:prstGeom>
          </p:spPr>
        </p:pic>
        <p:pic>
          <p:nvPicPr>
            <p:cNvPr id="42" name="图片 41"/>
            <p:cNvPicPr/>
            <p:nvPr/>
          </p:nvPicPr>
          <p:blipFill>
            <a:blip r:embed="rId35"/>
            <a:stretch>
              <a:fillRect/>
            </a:stretch>
          </p:blipFill>
          <p:spPr>
            <a:xfrm>
              <a:off x="11286" y="2246"/>
              <a:ext cx="798" cy="774"/>
            </a:xfrm>
            <a:prstGeom prst="rect">
              <a:avLst/>
            </a:prstGeom>
          </p:spPr>
        </p:pic>
        <p:sp>
          <p:nvSpPr>
            <p:cNvPr id="50" name="圆角矩形 49"/>
            <p:cNvSpPr/>
            <p:nvPr/>
          </p:nvSpPr>
          <p:spPr>
            <a:xfrm>
              <a:off x="6274" y="2111"/>
              <a:ext cx="6289" cy="1209"/>
            </a:xfrm>
            <a:prstGeom prst="roundRect">
              <a:avLst>
                <a:gd name="adj" fmla="val 10403"/>
              </a:avLst>
            </a:prstGeom>
            <a:noFill/>
            <a:ln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5" name="直接箭头连接符 54"/>
            <p:cNvCxnSpPr/>
            <p:nvPr/>
          </p:nvCxnSpPr>
          <p:spPr>
            <a:xfrm flipH="1">
              <a:off x="8660" y="3486"/>
              <a:ext cx="10" cy="590"/>
            </a:xfrm>
            <a:prstGeom prst="straightConnector1">
              <a:avLst/>
            </a:prstGeom>
            <a:ln w="635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89000">
                    <a:srgbClr val="0D42D3"/>
                  </a:gs>
                  <a:gs pos="0">
                    <a:schemeClr val="accent1">
                      <a:lumMod val="45000"/>
                      <a:lumOff val="55000"/>
                    </a:schemeClr>
                  </a:gs>
                </a:gsLst>
                <a:lin ang="0" scaled="0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箭头连接符 55"/>
            <p:cNvCxnSpPr/>
            <p:nvPr/>
          </p:nvCxnSpPr>
          <p:spPr>
            <a:xfrm flipH="1" flipV="1">
              <a:off x="9808" y="3486"/>
              <a:ext cx="2" cy="570"/>
            </a:xfrm>
            <a:prstGeom prst="straightConnector1">
              <a:avLst/>
            </a:prstGeom>
            <a:ln w="635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89000">
                    <a:srgbClr val="0D42D3"/>
                  </a:gs>
                  <a:gs pos="0">
                    <a:schemeClr val="accent1">
                      <a:lumMod val="45000"/>
                      <a:lumOff val="55000"/>
                    </a:schemeClr>
                  </a:gs>
                </a:gsLst>
                <a:lin ang="0" scaled="0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9" name="图片 58"/>
            <p:cNvPicPr/>
            <p:nvPr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tretch>
              <a:fillRect/>
            </a:stretch>
          </p:blipFill>
          <p:spPr>
            <a:xfrm>
              <a:off x="12831" y="5096"/>
              <a:ext cx="1413" cy="375"/>
            </a:xfrm>
            <a:prstGeom prst="rect">
              <a:avLst/>
            </a:prstGeom>
          </p:spPr>
        </p:pic>
        <p:pic>
          <p:nvPicPr>
            <p:cNvPr id="61" name="图片 60"/>
            <p:cNvPicPr/>
            <p:nvPr/>
          </p:nvPicPr>
          <p:blipFill>
            <a:blip r:embed="rId38"/>
            <a:stretch>
              <a:fillRect/>
            </a:stretch>
          </p:blipFill>
          <p:spPr>
            <a:xfrm>
              <a:off x="12682" y="5741"/>
              <a:ext cx="1793" cy="356"/>
            </a:xfrm>
            <a:prstGeom prst="rect">
              <a:avLst/>
            </a:prstGeom>
          </p:spPr>
        </p:pic>
        <p:pic>
          <p:nvPicPr>
            <p:cNvPr id="63" name="图片 62"/>
            <p:cNvPicPr/>
            <p:nvPr/>
          </p:nvPicPr>
          <p:blipFill>
            <a:blip r:embed="rId39"/>
            <a:stretch>
              <a:fillRect/>
            </a:stretch>
          </p:blipFill>
          <p:spPr>
            <a:xfrm>
              <a:off x="3083" y="8191"/>
              <a:ext cx="749" cy="749"/>
            </a:xfrm>
            <a:prstGeom prst="rect">
              <a:avLst/>
            </a:prstGeom>
          </p:spPr>
        </p:pic>
        <p:pic>
          <p:nvPicPr>
            <p:cNvPr id="64" name="图片 63"/>
            <p:cNvPicPr/>
            <p:nvPr/>
          </p:nvPicPr>
          <p:blipFill>
            <a:blip r:embed="rId40"/>
            <a:stretch>
              <a:fillRect/>
            </a:stretch>
          </p:blipFill>
          <p:spPr>
            <a:xfrm>
              <a:off x="3885" y="8164"/>
              <a:ext cx="776" cy="776"/>
            </a:xfrm>
            <a:prstGeom prst="rect">
              <a:avLst/>
            </a:prstGeom>
          </p:spPr>
        </p:pic>
        <p:pic>
          <p:nvPicPr>
            <p:cNvPr id="65" name="图片 64"/>
            <p:cNvPicPr/>
            <p:nvPr/>
          </p:nvPicPr>
          <p:blipFill>
            <a:blip r:embed="rId41"/>
            <a:stretch>
              <a:fillRect/>
            </a:stretch>
          </p:blipFill>
          <p:spPr>
            <a:xfrm>
              <a:off x="4636" y="7406"/>
              <a:ext cx="867" cy="830"/>
            </a:xfrm>
            <a:prstGeom prst="rect">
              <a:avLst/>
            </a:prstGeom>
          </p:spPr>
        </p:pic>
        <p:pic>
          <p:nvPicPr>
            <p:cNvPr id="66" name="图片 65"/>
            <p:cNvPicPr/>
            <p:nvPr/>
          </p:nvPicPr>
          <p:blipFill>
            <a:blip r:embed="rId42"/>
            <a:stretch>
              <a:fillRect/>
            </a:stretch>
          </p:blipFill>
          <p:spPr>
            <a:xfrm>
              <a:off x="4811" y="8221"/>
              <a:ext cx="689" cy="689"/>
            </a:xfrm>
            <a:prstGeom prst="rect">
              <a:avLst/>
            </a:prstGeom>
          </p:spPr>
        </p:pic>
        <p:pic>
          <p:nvPicPr>
            <p:cNvPr id="67" name="图片 66"/>
            <p:cNvPicPr/>
            <p:nvPr/>
          </p:nvPicPr>
          <p:blipFill>
            <a:blip r:embed="rId40">
              <a:extLst>
                <a:ext uri="{96DAC541-7B7A-43D3-8B79-37D633B846F1}">
                  <asvg:svgBlip xmlns:asvg="http://schemas.microsoft.com/office/drawing/2016/SVG/main" r:embed="rId43"/>
                </a:ext>
              </a:extLst>
            </a:blip>
            <a:stretch>
              <a:fillRect/>
            </a:stretch>
          </p:blipFill>
          <p:spPr>
            <a:xfrm>
              <a:off x="12916" y="6295"/>
              <a:ext cx="1410" cy="331"/>
            </a:xfrm>
            <a:prstGeom prst="rect">
              <a:avLst/>
            </a:prstGeom>
          </p:spPr>
        </p:pic>
        <p:sp>
          <p:nvSpPr>
            <p:cNvPr id="69" name="文本框 68"/>
            <p:cNvSpPr txBox="1"/>
            <p:nvPr/>
          </p:nvSpPr>
          <p:spPr>
            <a:xfrm>
              <a:off x="12915" y="3926"/>
              <a:ext cx="1480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1400" b="1">
                  <a:solidFill>
                    <a:schemeClr val="bg1"/>
                  </a:solidFill>
                  <a:latin typeface="阿里巴巴普惠体 3.0 45 Light" panose="00020600040101010101" charset="-122"/>
                  <a:ea typeface="阿里巴巴普惠体 3.0 45 Light" panose="00020600040101010101" charset="-122"/>
                </a:rPr>
                <a:t>计算组件</a:t>
              </a:r>
              <a:endParaRPr lang="zh-CN" altLang="en-US" sz="1400" b="1">
                <a:solidFill>
                  <a:schemeClr val="bg1"/>
                </a:solidFill>
                <a:latin typeface="阿里巴巴普惠体 3.0 45 Light" panose="00020600040101010101" charset="-122"/>
                <a:ea typeface="阿里巴巴普惠体 3.0 45 Light" panose="00020600040101010101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15024" y="3871"/>
              <a:ext cx="2458" cy="2976"/>
            </a:xfrm>
            <a:prstGeom prst="rect">
              <a:avLst/>
            </a:prstGeom>
            <a:noFill/>
            <a:ln w="28575" cmpd="sng">
              <a:solidFill>
                <a:srgbClr val="B7D0F4"/>
              </a:solidFill>
              <a:prstDash val="sysDash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15362" y="3974"/>
              <a:ext cx="1797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en-US" altLang="zh-CN" sz="1400" b="1">
                  <a:solidFill>
                    <a:schemeClr val="bg1"/>
                  </a:solidFill>
                  <a:latin typeface="阿里巴巴普惠体 3.0 45 Light" panose="00020600040101010101" charset="-122"/>
                  <a:ea typeface="阿里巴巴普惠体 3.0 45 Light" panose="00020600040101010101" charset="-122"/>
                </a:rPr>
                <a:t>ETF/</a:t>
              </a:r>
              <a:r>
                <a:rPr lang="zh-CN" altLang="en-US" sz="1400" b="1">
                  <a:solidFill>
                    <a:schemeClr val="bg1"/>
                  </a:solidFill>
                  <a:latin typeface="阿里巴巴普惠体 3.0 45 Light" panose="00020600040101010101" charset="-122"/>
                  <a:ea typeface="阿里巴巴普惠体 3.0 45 Light" panose="00020600040101010101" charset="-122"/>
                </a:rPr>
                <a:t>工作流</a:t>
              </a:r>
              <a:endParaRPr lang="zh-CN" altLang="en-US" sz="1400" b="1">
                <a:solidFill>
                  <a:schemeClr val="bg1"/>
                </a:solidFill>
                <a:latin typeface="阿里巴巴普惠体 3.0 45 Light" panose="00020600040101010101" charset="-122"/>
                <a:ea typeface="阿里巴巴普惠体 3.0 45 Light" panose="00020600040101010101" charset="-122"/>
              </a:endParaRPr>
            </a:p>
          </p:txBody>
        </p:sp>
        <p:pic>
          <p:nvPicPr>
            <p:cNvPr id="72" name="图片 71"/>
            <p:cNvPicPr/>
            <p:nvPr/>
          </p:nvPicPr>
          <p:blipFill>
            <a:blip r:embed="rId44"/>
            <a:stretch>
              <a:fillRect/>
            </a:stretch>
          </p:blipFill>
          <p:spPr>
            <a:xfrm>
              <a:off x="15161" y="4604"/>
              <a:ext cx="1998" cy="571"/>
            </a:xfrm>
            <a:prstGeom prst="rect">
              <a:avLst/>
            </a:prstGeom>
          </p:spPr>
        </p:pic>
        <p:pic>
          <p:nvPicPr>
            <p:cNvPr id="73" name="图片 72"/>
            <p:cNvPicPr/>
            <p:nvPr/>
          </p:nvPicPr>
          <p:blipFill>
            <a:blip r:embed="rId45"/>
            <a:stretch>
              <a:fillRect/>
            </a:stretch>
          </p:blipFill>
          <p:spPr>
            <a:xfrm>
              <a:off x="15191" y="5227"/>
              <a:ext cx="2105" cy="577"/>
            </a:xfrm>
            <a:prstGeom prst="rect">
              <a:avLst/>
            </a:prstGeom>
          </p:spPr>
        </p:pic>
        <p:pic>
          <p:nvPicPr>
            <p:cNvPr id="74" name="图片 73"/>
            <p:cNvPicPr/>
            <p:nvPr/>
          </p:nvPicPr>
          <p:blipFill>
            <a:blip r:embed="rId46"/>
            <a:stretch>
              <a:fillRect/>
            </a:stretch>
          </p:blipFill>
          <p:spPr>
            <a:xfrm>
              <a:off x="15362" y="5955"/>
              <a:ext cx="1801" cy="558"/>
            </a:xfrm>
            <a:prstGeom prst="rect">
              <a:avLst/>
            </a:prstGeom>
          </p:spPr>
        </p:pic>
        <p:pic>
          <p:nvPicPr>
            <p:cNvPr id="82" name="图片 81"/>
            <p:cNvPicPr/>
            <p:nvPr/>
          </p:nvPicPr>
          <p:blipFill>
            <a:blip r:embed="rId47"/>
            <a:stretch>
              <a:fillRect/>
            </a:stretch>
          </p:blipFill>
          <p:spPr>
            <a:xfrm>
              <a:off x="14564" y="8236"/>
              <a:ext cx="1188" cy="1112"/>
            </a:xfrm>
            <a:prstGeom prst="rect">
              <a:avLst/>
            </a:prstGeom>
          </p:spPr>
        </p:pic>
        <p:pic>
          <p:nvPicPr>
            <p:cNvPr id="83" name="图片 82"/>
            <p:cNvPicPr/>
            <p:nvPr/>
          </p:nvPicPr>
          <p:blipFill>
            <a:blip r:embed="rId48"/>
            <a:stretch>
              <a:fillRect/>
            </a:stretch>
          </p:blipFill>
          <p:spPr>
            <a:xfrm>
              <a:off x="16340" y="8519"/>
              <a:ext cx="743" cy="778"/>
            </a:xfrm>
            <a:prstGeom prst="rect">
              <a:avLst/>
            </a:prstGeom>
          </p:spPr>
        </p:pic>
        <p:pic>
          <p:nvPicPr>
            <p:cNvPr id="84" name="图片 83"/>
            <p:cNvPicPr/>
            <p:nvPr/>
          </p:nvPicPr>
          <p:blipFill>
            <a:blip r:embed="rId49"/>
            <a:stretch>
              <a:fillRect/>
            </a:stretch>
          </p:blipFill>
          <p:spPr>
            <a:xfrm>
              <a:off x="15511" y="7230"/>
              <a:ext cx="1973" cy="1897"/>
            </a:xfrm>
            <a:prstGeom prst="rect">
              <a:avLst/>
            </a:prstGeom>
          </p:spPr>
        </p:pic>
        <p:sp>
          <p:nvSpPr>
            <p:cNvPr id="86" name="圆角矩形 85"/>
            <p:cNvSpPr/>
            <p:nvPr/>
          </p:nvSpPr>
          <p:spPr>
            <a:xfrm>
              <a:off x="12712" y="7608"/>
              <a:ext cx="5159" cy="2023"/>
            </a:xfrm>
            <a:prstGeom prst="roundRect">
              <a:avLst/>
            </a:prstGeom>
            <a:noFill/>
            <a:ln w="53975" cmpd="sng">
              <a:solidFill>
                <a:schemeClr val="tx1">
                  <a:lumMod val="65000"/>
                  <a:lumOff val="35000"/>
                </a:schemeClr>
              </a:solidFill>
              <a:prstDash val="solid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12800" y="7592"/>
              <a:ext cx="2269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 3.0 115 Black" panose="00020600040101010101" charset="-122"/>
                  <a:ea typeface="阿里巴巴普惠体 3.0 115 Black" panose="00020600040101010101" charset="-122"/>
                </a:rPr>
                <a:t>&lt;/&gt;</a:t>
              </a:r>
              <a:endParaRPr lang="en-US" altLang="zh-CN" sz="400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3.0 115 Black" panose="00020600040101010101" charset="-122"/>
                <a:ea typeface="阿里巴巴普惠体 3.0 115 Black" panose="00020600040101010101" charset="-122"/>
              </a:endParaRPr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6118" y="4465"/>
              <a:ext cx="1293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实时导入</a:t>
              </a:r>
              <a:endParaRPr lang="zh-CN" altLang="en-US" sz="12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6118" y="6029"/>
              <a:ext cx="1293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数据迁移</a:t>
              </a:r>
              <a:endParaRPr lang="zh-CN" altLang="en-US" sz="12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11418" y="5119"/>
              <a:ext cx="1293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功能拓展</a:t>
              </a:r>
              <a:endParaRPr lang="zh-CN" altLang="en-US" sz="12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13031" y="8693"/>
              <a:ext cx="1293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编辑器</a:t>
              </a:r>
              <a:endParaRPr lang="zh-CN" altLang="en-US" sz="1400" b="1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pic>
          <p:nvPicPr>
            <p:cNvPr id="105" name="图片 104" descr="火"/>
            <p:cNvPicPr>
              <a:picLocks noChangeAspect="1"/>
            </p:cNvPicPr>
            <p:nvPr/>
          </p:nvPicPr>
          <p:blipFill>
            <a:blip r:embed="rId50">
              <a:extLst>
                <a:ext uri="{96DAC541-7B7A-43D3-8B79-37D633B846F1}">
                  <asvg:svgBlip xmlns:asvg="http://schemas.microsoft.com/office/drawing/2016/SVG/main" r:embed="rId51"/>
                </a:ext>
              </a:extLst>
            </a:blip>
            <a:stretch>
              <a:fillRect/>
            </a:stretch>
          </p:blipFill>
          <p:spPr>
            <a:xfrm>
              <a:off x="10411" y="5931"/>
              <a:ext cx="166" cy="166"/>
            </a:xfrm>
            <a:prstGeom prst="rect">
              <a:avLst/>
            </a:prstGeom>
          </p:spPr>
        </p:pic>
        <p:sp>
          <p:nvSpPr>
            <p:cNvPr id="106" name="文本框 105"/>
            <p:cNvSpPr txBox="1"/>
            <p:nvPr/>
          </p:nvSpPr>
          <p:spPr>
            <a:xfrm>
              <a:off x="9181" y="5457"/>
              <a:ext cx="1670" cy="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00" b="1">
                  <a:latin typeface="阿里巴巴普惠体 3.0 45 Light" panose="00020600040101010101" charset="-122"/>
                  <a:ea typeface="阿里巴巴普惠体 3.0 45 Light" panose="00020600040101010101" charset="-122"/>
                </a:rPr>
                <a:t>多范式编程</a:t>
              </a:r>
              <a:endParaRPr lang="zh-CN" altLang="en-US" sz="900" b="1">
                <a:latin typeface="阿里巴巴普惠体 3.0 45 Light" panose="00020600040101010101" charset="-122"/>
                <a:ea typeface="阿里巴巴普惠体 3.0 45 Light" panose="00020600040101010101" charset="-122"/>
              </a:endParaRPr>
            </a:p>
          </p:txBody>
        </p:sp>
        <p:grpSp>
          <p:nvGrpSpPr>
            <p:cNvPr id="110" name="组合 109"/>
            <p:cNvGrpSpPr/>
            <p:nvPr/>
          </p:nvGrpSpPr>
          <p:grpSpPr>
            <a:xfrm>
              <a:off x="7871" y="4519"/>
              <a:ext cx="2640" cy="1677"/>
              <a:chOff x="7871" y="4675"/>
              <a:chExt cx="2640" cy="1677"/>
            </a:xfrm>
          </p:grpSpPr>
          <p:pic>
            <p:nvPicPr>
              <p:cNvPr id="100" name="图片 99" descr="火"/>
              <p:cNvPicPr>
                <a:picLocks noChangeAspect="1"/>
              </p:cNvPicPr>
              <p:nvPr/>
            </p:nvPicPr>
            <p:blipFill>
              <a:blip r:embed="rId50">
                <a:extLst>
                  <a:ext uri="{96DAC541-7B7A-43D3-8B79-37D633B846F1}">
                    <asvg:svgBlip xmlns:asvg="http://schemas.microsoft.com/office/drawing/2016/SVG/main" r:embed="rId51"/>
                  </a:ext>
                </a:extLst>
              </a:blip>
              <a:stretch>
                <a:fillRect/>
              </a:stretch>
            </p:blipFill>
            <p:spPr>
              <a:xfrm>
                <a:off x="9577" y="5351"/>
                <a:ext cx="166" cy="166"/>
              </a:xfrm>
              <a:prstGeom prst="rect">
                <a:avLst/>
              </a:prstGeom>
            </p:spPr>
          </p:pic>
          <p:grpSp>
            <p:nvGrpSpPr>
              <p:cNvPr id="109" name="组合 108"/>
              <p:cNvGrpSpPr/>
              <p:nvPr/>
            </p:nvGrpSpPr>
            <p:grpSpPr>
              <a:xfrm>
                <a:off x="7871" y="4675"/>
                <a:ext cx="2640" cy="1677"/>
                <a:chOff x="7871" y="4675"/>
                <a:chExt cx="2640" cy="1677"/>
              </a:xfrm>
            </p:grpSpPr>
            <p:sp>
              <p:nvSpPr>
                <p:cNvPr id="88" name="文本框 87"/>
                <p:cNvSpPr txBox="1"/>
                <p:nvPr/>
              </p:nvSpPr>
              <p:spPr>
                <a:xfrm>
                  <a:off x="7871" y="5615"/>
                  <a:ext cx="1670" cy="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900" b="1">
                      <a:latin typeface="阿里巴巴普惠体 3.0 45 Light" panose="00020600040101010101" charset="-122"/>
                      <a:ea typeface="阿里巴巴普惠体 3.0 45 Light" panose="00020600040101010101" charset="-122"/>
                    </a:rPr>
                    <a:t>分布式计算</a:t>
                  </a:r>
                  <a:endParaRPr lang="zh-CN" altLang="en-US" sz="900" b="1">
                    <a:latin typeface="阿里巴巴普惠体 3.0 45 Light" panose="00020600040101010101" charset="-122"/>
                    <a:ea typeface="阿里巴巴普惠体 3.0 45 Light" panose="00020600040101010101" charset="-122"/>
                  </a:endParaRPr>
                </a:p>
              </p:txBody>
            </p:sp>
            <p:sp>
              <p:nvSpPr>
                <p:cNvPr id="89" name="文本框 88"/>
                <p:cNvSpPr txBox="1"/>
                <p:nvPr/>
              </p:nvSpPr>
              <p:spPr>
                <a:xfrm>
                  <a:off x="7871" y="5982"/>
                  <a:ext cx="1848" cy="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900" b="1">
                      <a:latin typeface="阿里巴巴普惠体 3.0 45 Light" panose="00020600040101010101" charset="-122"/>
                      <a:ea typeface="阿里巴巴普惠体 3.0 45 Light" panose="00020600040101010101" charset="-122"/>
                    </a:rPr>
                    <a:t>流计算</a:t>
                  </a:r>
                  <a:endParaRPr lang="en-US" altLang="zh-CN" sz="900" b="1">
                    <a:latin typeface="阿里巴巴普惠体 3.0 45 Light" panose="00020600040101010101" charset="-122"/>
                    <a:ea typeface="阿里巴巴普惠体 3.0 45 Light" panose="00020600040101010101" charset="-122"/>
                  </a:endParaRPr>
                </a:p>
              </p:txBody>
            </p:sp>
            <p:pic>
              <p:nvPicPr>
                <p:cNvPr id="97" name="图片 96" descr="LOGO1"/>
                <p:cNvPicPr>
                  <a:picLocks noChangeAspect="1"/>
                </p:cNvPicPr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8305" y="4675"/>
                  <a:ext cx="1671" cy="485"/>
                </a:xfrm>
                <a:prstGeom prst="rect">
                  <a:avLst/>
                </a:prstGeom>
              </p:spPr>
            </p:pic>
            <p:sp>
              <p:nvSpPr>
                <p:cNvPr id="98" name="文本框 97"/>
                <p:cNvSpPr txBox="1"/>
                <p:nvPr/>
              </p:nvSpPr>
              <p:spPr>
                <a:xfrm>
                  <a:off x="8279" y="5253"/>
                  <a:ext cx="1440" cy="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900" b="1">
                      <a:latin typeface="阿里巴巴普惠体 3.0 45 Light" panose="00020600040101010101" charset="-122"/>
                      <a:ea typeface="阿里巴巴普惠体 3.0 45 Light" panose="00020600040101010101" charset="-122"/>
                    </a:rPr>
                    <a:t>多模存储引擎</a:t>
                  </a:r>
                  <a:endParaRPr lang="zh-CN" altLang="en-US" sz="900" b="1">
                    <a:latin typeface="阿里巴巴普惠体 3.0 45 Light" panose="00020600040101010101" charset="-122"/>
                    <a:ea typeface="阿里巴巴普惠体 3.0 45 Light" panose="00020600040101010101" charset="-122"/>
                  </a:endParaRPr>
                </a:p>
              </p:txBody>
            </p:sp>
            <p:pic>
              <p:nvPicPr>
                <p:cNvPr id="101" name="图片 100" descr="火"/>
                <p:cNvPicPr>
                  <a:picLocks noChangeAspect="1"/>
                </p:cNvPicPr>
                <p:nvPr/>
              </p:nvPicPr>
              <p:blipFill>
                <a:blip r:embed="rId50">
                  <a:extLst>
                    <a:ext uri="{96DAC541-7B7A-43D3-8B79-37D633B846F1}">
                      <asvg:svgBlip xmlns:asvg="http://schemas.microsoft.com/office/drawing/2016/SVG/main" r:embed="rId51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86" y="5693"/>
                  <a:ext cx="166" cy="166"/>
                </a:xfrm>
                <a:prstGeom prst="rect">
                  <a:avLst/>
                </a:prstGeom>
              </p:spPr>
            </p:pic>
            <p:sp>
              <p:nvSpPr>
                <p:cNvPr id="104" name="文本框 103"/>
                <p:cNvSpPr txBox="1"/>
                <p:nvPr/>
              </p:nvSpPr>
              <p:spPr>
                <a:xfrm>
                  <a:off x="8928" y="5990"/>
                  <a:ext cx="1583" cy="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900" b="1">
                      <a:latin typeface="阿里巴巴普惠体 3.0 45 Light" panose="00020600040101010101" charset="-122"/>
                      <a:ea typeface="阿里巴巴普惠体 3.0 45 Light" panose="00020600040101010101" charset="-122"/>
                    </a:rPr>
                    <a:t>2000+</a:t>
                  </a:r>
                  <a:r>
                    <a:rPr lang="zh-CN" altLang="en-US" sz="900" b="1">
                      <a:latin typeface="阿里巴巴普惠体 3.0 45 Light" panose="00020600040101010101" charset="-122"/>
                      <a:ea typeface="阿里巴巴普惠体 3.0 45 Light" panose="00020600040101010101" charset="-122"/>
                    </a:rPr>
                    <a:t>内置函数</a:t>
                  </a:r>
                  <a:endParaRPr lang="zh-CN" altLang="en-US" sz="900" b="1">
                    <a:latin typeface="阿里巴巴普惠体 3.0 45 Light" panose="00020600040101010101" charset="-122"/>
                    <a:ea typeface="阿里巴巴普惠体 3.0 45 Light" panose="00020600040101010101" charset="-122"/>
                  </a:endParaRPr>
                </a:p>
              </p:txBody>
            </p:sp>
            <p:pic>
              <p:nvPicPr>
                <p:cNvPr id="102" name="图片 101" descr="火"/>
                <p:cNvPicPr>
                  <a:picLocks noChangeAspect="1"/>
                </p:cNvPicPr>
                <p:nvPr/>
              </p:nvPicPr>
              <p:blipFill>
                <a:blip r:embed="rId50">
                  <a:extLst>
                    <a:ext uri="{96DAC541-7B7A-43D3-8B79-37D633B846F1}">
                      <asvg:svgBlip xmlns:asvg="http://schemas.microsoft.com/office/drawing/2016/SVG/main" r:embed="rId51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629" y="6074"/>
                  <a:ext cx="166" cy="166"/>
                </a:xfrm>
                <a:prstGeom prst="rect">
                  <a:avLst/>
                </a:prstGeom>
              </p:spPr>
            </p:pic>
            <p:pic>
              <p:nvPicPr>
                <p:cNvPr id="107" name="图片 106" descr="火"/>
                <p:cNvPicPr>
                  <a:picLocks noChangeAspect="1"/>
                </p:cNvPicPr>
                <p:nvPr/>
              </p:nvPicPr>
              <p:blipFill>
                <a:blip r:embed="rId50">
                  <a:extLst>
                    <a:ext uri="{96DAC541-7B7A-43D3-8B79-37D633B846F1}">
                      <asvg:svgBlip xmlns:asvg="http://schemas.microsoft.com/office/drawing/2016/SVG/main" r:embed="rId51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310" y="5693"/>
                  <a:ext cx="166" cy="166"/>
                </a:xfrm>
                <a:prstGeom prst="rect">
                  <a:avLst/>
                </a:prstGeom>
              </p:spPr>
            </p:pic>
          </p:grpSp>
        </p:grpSp>
      </p:grpSp>
    </p:spTree>
    <p:custDataLst>
      <p:tags r:id="rId53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altLang="zh-CN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</a:t>
            </a:r>
            <a:r>
              <a:rPr 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olphinDB </a:t>
            </a:r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生态兼容</a:t>
            </a:r>
            <a:endParaRPr lang="en-US" altLang="zh-CN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graphicFrame>
        <p:nvGraphicFramePr>
          <p:cNvPr id="12" name="表格 12"/>
          <p:cNvGraphicFramePr>
            <a:graphicFrameLocks noGrp="1"/>
          </p:cNvGraphicFramePr>
          <p:nvPr/>
        </p:nvGraphicFramePr>
        <p:xfrm>
          <a:off x="996598" y="1212215"/>
          <a:ext cx="347169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8122"/>
                <a:gridCol w="1483568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  <a:cs typeface="阿里巴巴普惠体 3.0 45 Light" panose="00020600040101010101" charset="-122"/>
                        </a:rPr>
                        <a:t>CPU</a:t>
                      </a:r>
                      <a:r>
                        <a:rPr lang="zh-CN" altLang="en-US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  <a:cs typeface="阿里巴巴普惠体 3.0 45 Light" panose="00020600040101010101" charset="-122"/>
                        </a:rPr>
                        <a:t>指令集架构</a:t>
                      </a:r>
                      <a:endParaRPr lang="zh-CN" altLang="en-US" dirty="0">
                        <a:latin typeface="阿里巴巴普惠体 3.0 45 Light" panose="00020600040101010101" charset="-122"/>
                        <a:ea typeface="阿里巴巴普惠体 3.0 45 Light" panose="00020600040101010101" charset="-122"/>
                        <a:cs typeface="阿里巴巴普惠体 3.0 45 Light" panose="0002060004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  <a:cs typeface="阿里巴巴普惠体 3.0 45 Light" panose="00020600040101010101" charset="-122"/>
                        </a:rPr>
                        <a:t>品牌</a:t>
                      </a:r>
                      <a:r>
                        <a:rPr lang="en-US" altLang="zh-CN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  <a:cs typeface="阿里巴巴普惠体 3.0 45 Light" panose="00020600040101010101" charset="-122"/>
                        </a:rPr>
                        <a:t>/</a:t>
                      </a:r>
                      <a:r>
                        <a:rPr lang="zh-CN" altLang="en-US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  <a:cs typeface="阿里巴巴普惠体 3.0 45 Light" panose="00020600040101010101" charset="-122"/>
                        </a:rPr>
                        <a:t>公司</a:t>
                      </a:r>
                      <a:endParaRPr lang="zh-CN" altLang="en-US" dirty="0">
                        <a:latin typeface="阿里巴巴普惠体 3.0 45 Light" panose="00020600040101010101" charset="-122"/>
                        <a:ea typeface="阿里巴巴普惠体 3.0 45 Light" panose="00020600040101010101" charset="-122"/>
                        <a:cs typeface="阿里巴巴普惠体 3.0 45 Light" panose="00020600040101010101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</a:rPr>
                        <a:t>MIPS </a:t>
                      </a:r>
                      <a:r>
                        <a:rPr lang="en-US" altLang="zh-CN" dirty="0" err="1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</a:rPr>
                        <a:t>LoongArch</a:t>
                      </a:r>
                      <a:endParaRPr lang="zh-CN" altLang="en-US" dirty="0">
                        <a:latin typeface="阿里巴巴普惠体 3.0 45 Light" panose="00020600040101010101" charset="-122"/>
                        <a:ea typeface="阿里巴巴普惠体 3.0 45 Light" panose="0002060004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</a:rPr>
                        <a:t>龙芯</a:t>
                      </a:r>
                      <a:endParaRPr lang="zh-CN" altLang="en-US" dirty="0">
                        <a:latin typeface="阿里巴巴普惠体 3.0 45 Light" panose="00020600040101010101" charset="-122"/>
                        <a:ea typeface="阿里巴巴普惠体 3.0 45 Light" panose="00020600040101010101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</a:rPr>
                        <a:t>ARM v8</a:t>
                      </a:r>
                      <a:endParaRPr lang="en-US" altLang="zh-CN" dirty="0">
                        <a:latin typeface="阿里巴巴普惠体 3.0 45 Light" panose="00020600040101010101" charset="-122"/>
                        <a:ea typeface="阿里巴巴普惠体 3.0 45 Light" panose="0002060004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</a:rPr>
                        <a:t>鲲鹏</a:t>
                      </a:r>
                      <a:endParaRPr lang="zh-CN" altLang="en-US" dirty="0">
                        <a:latin typeface="阿里巴巴普惠体 3.0 45 Light" panose="00020600040101010101" charset="-122"/>
                        <a:ea typeface="阿里巴巴普惠体 3.0 45 Light" panose="00020600040101010101" charset="-122"/>
                      </a:endParaRPr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</a:rPr>
                        <a:t>ARM v8</a:t>
                      </a:r>
                      <a:endParaRPr lang="en-US" altLang="zh-CN" dirty="0">
                        <a:latin typeface="阿里巴巴普惠体 3.0 45 Light" panose="00020600040101010101" charset="-122"/>
                        <a:ea typeface="阿里巴巴普惠体 3.0 45 Light" panose="00020600040101010101" charset="-122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</a:rPr>
                        <a:t>飞腾</a:t>
                      </a:r>
                      <a:endParaRPr lang="zh-CN" altLang="en-US" dirty="0">
                        <a:latin typeface="阿里巴巴普惠体 3.0 45 Light" panose="00020600040101010101" charset="-122"/>
                        <a:ea typeface="阿里巴巴普惠体 3.0 45 Light" panose="00020600040101010101" charset="-122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</a:rPr>
                        <a:t>X86</a:t>
                      </a:r>
                      <a:endParaRPr lang="en-US" altLang="zh-CN" dirty="0">
                        <a:latin typeface="阿里巴巴普惠体 3.0 45 Light" panose="00020600040101010101" charset="-122"/>
                        <a:ea typeface="阿里巴巴普惠体 3.0 45 Light" panose="00020600040101010101" charset="-122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</a:rPr>
                        <a:t>海光</a:t>
                      </a:r>
                      <a:endParaRPr lang="zh-CN" altLang="en-US" dirty="0">
                        <a:latin typeface="阿里巴巴普惠体 3.0 45 Light" panose="00020600040101010101" charset="-122"/>
                        <a:ea typeface="阿里巴巴普惠体 3.0 45 Light" panose="00020600040101010101" charset="-122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</a:rPr>
                        <a:t>X86</a:t>
                      </a:r>
                      <a:endParaRPr lang="en-US" altLang="zh-CN" dirty="0">
                        <a:latin typeface="阿里巴巴普惠体 3.0 45 Light" panose="00020600040101010101" charset="-122"/>
                        <a:ea typeface="阿里巴巴普惠体 3.0 45 Light" panose="00020600040101010101" charset="-122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</a:rPr>
                        <a:t>兆芯</a:t>
                      </a:r>
                      <a:endParaRPr lang="zh-CN" altLang="en-US" dirty="0">
                        <a:latin typeface="阿里巴巴普惠体 3.0 45 Light" panose="00020600040101010101" charset="-122"/>
                        <a:ea typeface="阿里巴巴普惠体 3.0 45 Light" panose="00020600040101010101" charset="-122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表格 12"/>
          <p:cNvGraphicFramePr>
            <a:graphicFrameLocks noGrp="1"/>
          </p:cNvGraphicFramePr>
          <p:nvPr/>
        </p:nvGraphicFramePr>
        <p:xfrm>
          <a:off x="5024965" y="1212215"/>
          <a:ext cx="3558123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49"/>
                <a:gridCol w="1576874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</a:rPr>
                        <a:t>操作系统</a:t>
                      </a:r>
                      <a:endParaRPr lang="zh-CN" altLang="en-US" dirty="0">
                        <a:latin typeface="阿里巴巴普惠体 3.0 45 Light" panose="00020600040101010101" charset="-122"/>
                        <a:ea typeface="阿里巴巴普惠体 3.0 45 Light" panose="0002060004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  <a:cs typeface="阿里巴巴普惠体 3.0 45 Light" panose="00020600040101010101" charset="-122"/>
                        </a:rPr>
                        <a:t>品牌</a:t>
                      </a:r>
                      <a:r>
                        <a:rPr lang="en-US" altLang="zh-CN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  <a:cs typeface="阿里巴巴普惠体 3.0 45 Light" panose="00020600040101010101" charset="-122"/>
                        </a:rPr>
                        <a:t>/</a:t>
                      </a:r>
                      <a:r>
                        <a:rPr lang="zh-CN" altLang="en-US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  <a:cs typeface="阿里巴巴普惠体 3.0 45 Light" panose="00020600040101010101" charset="-122"/>
                        </a:rPr>
                        <a:t>公司</a:t>
                      </a:r>
                      <a:endParaRPr lang="zh-CN" altLang="en-US" dirty="0">
                        <a:latin typeface="阿里巴巴普惠体 3.0 45 Light" panose="00020600040101010101" charset="-122"/>
                        <a:ea typeface="阿里巴巴普惠体 3.0 45 Light" panose="00020600040101010101" charset="-122"/>
                        <a:cs typeface="阿里巴巴普惠体 3.0 45 Light" panose="00020600040101010101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</a:rPr>
                        <a:t>UOS</a:t>
                      </a:r>
                      <a:endParaRPr lang="en-US" altLang="zh-CN" dirty="0">
                        <a:latin typeface="阿里巴巴普惠体 3.0 45 Light" panose="00020600040101010101" charset="-122"/>
                        <a:ea typeface="阿里巴巴普惠体 3.0 45 Light" panose="0002060004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</a:rPr>
                        <a:t>统信</a:t>
                      </a:r>
                      <a:endParaRPr lang="zh-CN" altLang="en-US" dirty="0">
                        <a:latin typeface="阿里巴巴普惠体 3.0 45 Light" panose="00020600040101010101" charset="-122"/>
                        <a:ea typeface="阿里巴巴普惠体 3.0 45 Light" panose="00020600040101010101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</a:rPr>
                        <a:t>KYLIN</a:t>
                      </a:r>
                      <a:endParaRPr lang="en-US" altLang="zh-CN" dirty="0">
                        <a:latin typeface="阿里巴巴普惠体 3.0 45 Light" panose="00020600040101010101" charset="-122"/>
                        <a:ea typeface="阿里巴巴普惠体 3.0 45 Light" panose="0002060004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</a:rPr>
                        <a:t>银河麒麟</a:t>
                      </a:r>
                      <a:endParaRPr lang="zh-CN" altLang="en-US" dirty="0">
                        <a:latin typeface="阿里巴巴普惠体 3.0 45 Light" panose="00020600040101010101" charset="-122"/>
                        <a:ea typeface="阿里巴巴普惠体 3.0 45 Light" panose="00020600040101010101" charset="-122"/>
                      </a:endParaRPr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</a:rPr>
                        <a:t>NEOKYLIN</a:t>
                      </a:r>
                      <a:endParaRPr lang="en-US" altLang="zh-CN" dirty="0">
                        <a:latin typeface="阿里巴巴普惠体 3.0 45 Light" panose="00020600040101010101" charset="-122"/>
                        <a:ea typeface="阿里巴巴普惠体 3.0 45 Light" panose="00020600040101010101" charset="-122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</a:rPr>
                        <a:t>中标麒麟</a:t>
                      </a:r>
                      <a:endParaRPr lang="zh-CN" altLang="en-US" dirty="0">
                        <a:latin typeface="阿里巴巴普惠体 3.0 45 Light" panose="00020600040101010101" charset="-122"/>
                        <a:ea typeface="阿里巴巴普惠体 3.0 45 Light" panose="00020600040101010101" charset="-122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</a:rPr>
                        <a:t>LINX-TECH</a:t>
                      </a:r>
                      <a:endParaRPr lang="en-US" altLang="zh-CN" dirty="0">
                        <a:latin typeface="阿里巴巴普惠体 3.0 45 Light" panose="00020600040101010101" charset="-122"/>
                        <a:ea typeface="阿里巴巴普惠体 3.0 45 Light" panose="00020600040101010101" charset="-122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>
                          <a:latin typeface="阿里巴巴普惠体 3.0 45 Light" panose="00020600040101010101" charset="-122"/>
                          <a:ea typeface="阿里巴巴普惠体 3.0 45 Light" panose="00020600040101010101" charset="-122"/>
                        </a:rPr>
                        <a:t>凝思</a:t>
                      </a:r>
                      <a:endParaRPr lang="zh-CN" altLang="en-US" dirty="0">
                        <a:latin typeface="阿里巴巴普惠体 3.0 45 Light" panose="00020600040101010101" charset="-122"/>
                        <a:ea typeface="阿里巴巴普惠体 3.0 45 Light" panose="00020600040101010101" charset="-122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en-US" altLang="zh-CN" sz="1800" b="0" i="0" kern="1200" dirty="0">
                          <a:solidFill>
                            <a:schemeClr val="dk1"/>
                          </a:solidFill>
                          <a:effectLst/>
                          <a:latin typeface="阿里巴巴普惠体 3.0 45 Light" panose="00020600040101010101" charset="-122"/>
                          <a:ea typeface="阿里巴巴普惠体 3.0 45 Light" panose="00020600040101010101" charset="-122"/>
                          <a:cs typeface="+mn-cs"/>
                        </a:rPr>
                        <a:t>KOS</a:t>
                      </a:r>
                      <a:endParaRPr lang="en-US" altLang="zh-CN" sz="1800" b="0" i="0" kern="1200" dirty="0">
                        <a:solidFill>
                          <a:schemeClr val="dk1"/>
                        </a:solidFill>
                        <a:effectLst/>
                        <a:latin typeface="阿里巴巴普惠体 3.0 45 Light" panose="00020600040101010101" charset="-122"/>
                        <a:ea typeface="阿里巴巴普惠体 3.0 45 Light" panose="00020600040101010101" charset="-122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阿里巴巴普惠体 3.0 45 Light" panose="00020600040101010101" charset="-122"/>
                          <a:ea typeface="阿里巴巴普惠体 3.0 45 Light" panose="00020600040101010101" charset="-122"/>
                          <a:cs typeface="+mn-cs"/>
                        </a:rPr>
                        <a:t>浪潮信息</a:t>
                      </a:r>
                      <a:endParaRPr lang="zh-CN" altLang="en-US" sz="1800" b="0" i="0" kern="1200" dirty="0">
                        <a:solidFill>
                          <a:schemeClr val="dk1"/>
                        </a:solidFill>
                        <a:effectLst/>
                        <a:latin typeface="阿里巴巴普惠体 3.0 45 Light" panose="00020600040101010101" charset="-122"/>
                        <a:ea typeface="阿里巴巴普惠体 3.0 45 Light" panose="00020600040101010101" charset="-122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598" y="3792809"/>
            <a:ext cx="5715000" cy="25241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3408" y="3790573"/>
            <a:ext cx="2009775" cy="253365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35302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金融场景</a:t>
            </a:r>
            <a:endParaRPr 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544195" y="2164080"/>
            <a:ext cx="2561590" cy="364236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" name="椭圆 3"/>
          <p:cNvSpPr/>
          <p:nvPr>
            <p:custDataLst>
              <p:tags r:id="rId2"/>
            </p:custDataLst>
          </p:nvPr>
        </p:nvSpPr>
        <p:spPr>
          <a:xfrm>
            <a:off x="1455420" y="1681480"/>
            <a:ext cx="739775" cy="73977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148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椭圆 4"/>
          <p:cNvSpPr/>
          <p:nvPr>
            <p:custDataLst>
              <p:tags r:id="rId3"/>
            </p:custDataLst>
          </p:nvPr>
        </p:nvSpPr>
        <p:spPr>
          <a:xfrm>
            <a:off x="1673860" y="5680710"/>
            <a:ext cx="302260" cy="3022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148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1184432" y="2584451"/>
            <a:ext cx="1281120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000" b="1" spc="100" dirty="0">
                <a:solidFill>
                  <a:srgbClr val="002060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实时数仓</a:t>
            </a:r>
            <a:endParaRPr lang="zh-CN" altLang="en-US" sz="2000" b="1" spc="100" dirty="0">
              <a:solidFill>
                <a:srgbClr val="002060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12" name="矩形 11"/>
          <p:cNvSpPr/>
          <p:nvPr>
            <p:custDataLst>
              <p:tags r:id="rId5"/>
            </p:custDataLst>
          </p:nvPr>
        </p:nvSpPr>
        <p:spPr>
          <a:xfrm>
            <a:off x="3375025" y="2164080"/>
            <a:ext cx="2561590" cy="364236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3" name="椭圆 12"/>
          <p:cNvSpPr/>
          <p:nvPr>
            <p:custDataLst>
              <p:tags r:id="rId6"/>
            </p:custDataLst>
          </p:nvPr>
        </p:nvSpPr>
        <p:spPr>
          <a:xfrm>
            <a:off x="4286250" y="1681480"/>
            <a:ext cx="739775" cy="73977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148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1" name="椭圆 20"/>
          <p:cNvSpPr/>
          <p:nvPr>
            <p:custDataLst>
              <p:tags r:id="rId7"/>
            </p:custDataLst>
          </p:nvPr>
        </p:nvSpPr>
        <p:spPr>
          <a:xfrm>
            <a:off x="4504690" y="5680710"/>
            <a:ext cx="302260" cy="3022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148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2" name="文本框 21"/>
          <p:cNvSpPr txBox="1"/>
          <p:nvPr>
            <p:custDataLst>
              <p:tags r:id="rId8"/>
            </p:custDataLst>
          </p:nvPr>
        </p:nvSpPr>
        <p:spPr>
          <a:xfrm>
            <a:off x="4015261" y="2584451"/>
            <a:ext cx="1281120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000" b="1" spc="100" dirty="0">
                <a:solidFill>
                  <a:srgbClr val="002060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研发工具</a:t>
            </a:r>
            <a:endParaRPr lang="zh-CN" altLang="en-US" sz="2000" b="1" spc="100" dirty="0">
              <a:solidFill>
                <a:srgbClr val="002060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31" name="矩形 30"/>
          <p:cNvSpPr/>
          <p:nvPr>
            <p:custDataLst>
              <p:tags r:id="rId9"/>
            </p:custDataLst>
          </p:nvPr>
        </p:nvSpPr>
        <p:spPr>
          <a:xfrm>
            <a:off x="6205855" y="2164080"/>
            <a:ext cx="2561590" cy="364236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2" name="椭圆 31"/>
          <p:cNvSpPr/>
          <p:nvPr>
            <p:custDataLst>
              <p:tags r:id="rId10"/>
            </p:custDataLst>
          </p:nvPr>
        </p:nvSpPr>
        <p:spPr>
          <a:xfrm>
            <a:off x="7117080" y="1681480"/>
            <a:ext cx="739775" cy="73977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148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3" name="椭圆 32"/>
          <p:cNvSpPr/>
          <p:nvPr>
            <p:custDataLst>
              <p:tags r:id="rId11"/>
            </p:custDataLst>
          </p:nvPr>
        </p:nvSpPr>
        <p:spPr>
          <a:xfrm>
            <a:off x="7335520" y="5680710"/>
            <a:ext cx="302260" cy="3022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148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4" name="文本框 33"/>
          <p:cNvSpPr txBox="1"/>
          <p:nvPr>
            <p:custDataLst>
              <p:tags r:id="rId12"/>
            </p:custDataLst>
          </p:nvPr>
        </p:nvSpPr>
        <p:spPr>
          <a:xfrm>
            <a:off x="6709038" y="2584451"/>
            <a:ext cx="1555234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000" b="1" spc="100" dirty="0">
                <a:solidFill>
                  <a:srgbClr val="002060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批处理作业</a:t>
            </a:r>
            <a:endParaRPr lang="zh-CN" altLang="en-US" sz="2000" b="1" spc="100" dirty="0">
              <a:solidFill>
                <a:srgbClr val="002060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37" name="矩形 36"/>
          <p:cNvSpPr/>
          <p:nvPr>
            <p:custDataLst>
              <p:tags r:id="rId13"/>
            </p:custDataLst>
          </p:nvPr>
        </p:nvSpPr>
        <p:spPr>
          <a:xfrm>
            <a:off x="9036685" y="2164080"/>
            <a:ext cx="2561590" cy="364236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8" name="椭圆 37"/>
          <p:cNvSpPr/>
          <p:nvPr>
            <p:custDataLst>
              <p:tags r:id="rId14"/>
            </p:custDataLst>
          </p:nvPr>
        </p:nvSpPr>
        <p:spPr>
          <a:xfrm>
            <a:off x="9947910" y="1681480"/>
            <a:ext cx="739775" cy="73977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148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9" name="椭圆 38"/>
          <p:cNvSpPr/>
          <p:nvPr>
            <p:custDataLst>
              <p:tags r:id="rId15"/>
            </p:custDataLst>
          </p:nvPr>
        </p:nvSpPr>
        <p:spPr>
          <a:xfrm>
            <a:off x="10166350" y="5680710"/>
            <a:ext cx="302260" cy="3022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148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0" name="文本框 39"/>
          <p:cNvSpPr txBox="1"/>
          <p:nvPr>
            <p:custDataLst>
              <p:tags r:id="rId16"/>
            </p:custDataLst>
          </p:nvPr>
        </p:nvSpPr>
        <p:spPr>
          <a:xfrm>
            <a:off x="9402813" y="2584451"/>
            <a:ext cx="1829347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000" b="1" spc="100" dirty="0">
                <a:solidFill>
                  <a:srgbClr val="002060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实时数据处理</a:t>
            </a:r>
            <a:endParaRPr lang="zh-CN" altLang="en-US" sz="2000" b="1" spc="100" dirty="0">
              <a:solidFill>
                <a:srgbClr val="002060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pic>
        <p:nvPicPr>
          <p:cNvPr id="11" name="图片 10" descr="/Users/chenjiayuan/Desktop/公司logo2.png公司logo2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19"/>
            </p:custDataLst>
          </p:nvPr>
        </p:nvSpPr>
        <p:spPr>
          <a:xfrm>
            <a:off x="644348" y="3310463"/>
            <a:ext cx="2361282" cy="150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21385">
              <a:lnSpc>
                <a:spcPct val="150000"/>
              </a:lnSpc>
              <a:defRPr/>
            </a:pPr>
            <a:r>
              <a:rPr lang="en-US" altLang="zh-CN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PB</a:t>
            </a: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级历史数据管理 </a:t>
            </a:r>
            <a:endParaRPr lang="en-US" altLang="zh-CN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ctr" defTabSz="921385">
              <a:lnSpc>
                <a:spcPct val="150000"/>
              </a:lnSpc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毫秒级查询响应 </a:t>
            </a:r>
            <a:endParaRPr lang="en-US" altLang="zh-CN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ctr" defTabSz="921385">
              <a:lnSpc>
                <a:spcPct val="150000"/>
              </a:lnSpc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秒级实时数据入库 </a:t>
            </a:r>
            <a:endParaRPr lang="zh-CN" altLang="en-US" sz="160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ctr" defTabSz="921385">
              <a:lnSpc>
                <a:spcPct val="150000"/>
              </a:lnSpc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支持大量并发用户访问 </a:t>
            </a:r>
            <a:endParaRPr lang="en-US" altLang="zh-CN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20"/>
            </p:custDataLst>
          </p:nvPr>
        </p:nvSpPr>
        <p:spPr>
          <a:xfrm>
            <a:off x="3471769" y="3495129"/>
            <a:ext cx="2361282" cy="1137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21385">
              <a:lnSpc>
                <a:spcPct val="150000"/>
              </a:lnSpc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因子计算</a:t>
            </a:r>
            <a:endParaRPr lang="en-US" altLang="zh-CN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algn="ctr" defTabSz="921385">
              <a:lnSpc>
                <a:spcPct val="150000"/>
              </a:lnSpc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金融量化交易策略研发</a:t>
            </a:r>
            <a:endParaRPr lang="en-US" altLang="zh-CN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algn="ctr" defTabSz="92138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海量数据挖掘</a:t>
            </a:r>
            <a:endParaRPr lang="en-US" altLang="zh-CN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6311222" y="3310463"/>
            <a:ext cx="2361282" cy="150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2138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统计报表 </a:t>
            </a:r>
            <a:endParaRPr lang="en-US" altLang="zh-CN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ctr" defTabSz="92138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数据清洗、归档 </a:t>
            </a:r>
            <a:endParaRPr lang="en-US" altLang="zh-CN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ctr" defTabSz="92138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日志分析 </a:t>
            </a:r>
            <a:endParaRPr lang="en-US" altLang="zh-CN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ctr" defTabSz="92138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机器学习 </a:t>
            </a:r>
            <a:endParaRPr lang="en-US" altLang="zh-CN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22"/>
            </p:custDataLst>
          </p:nvPr>
        </p:nvSpPr>
        <p:spPr>
          <a:xfrm>
            <a:off x="9138643" y="3495129"/>
            <a:ext cx="2361282" cy="1137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21385">
              <a:lnSpc>
                <a:spcPct val="150000"/>
              </a:lnSpc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实时因子计算</a:t>
            </a:r>
            <a:endParaRPr lang="en-US" altLang="zh-CN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algn="ctr" defTabSz="92138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实时报表</a:t>
            </a:r>
            <a:endParaRPr lang="en-US" altLang="zh-CN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algn="ctr" defTabSz="92138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实时监控</a:t>
            </a:r>
            <a:endParaRPr lang="en-US" altLang="zh-CN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pic>
        <p:nvPicPr>
          <p:cNvPr id="16" name="图形 15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 cstate="print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454410" y="1840919"/>
            <a:ext cx="396000" cy="396000"/>
          </a:xfrm>
          <a:prstGeom prst="rect">
            <a:avLst/>
          </a:prstGeom>
        </p:spPr>
      </p:pic>
      <p:pic>
        <p:nvPicPr>
          <p:cNvPr id="18" name="图形 17"/>
          <p:cNvPicPr>
            <a:picLocks noChangeAspect="1"/>
          </p:cNvPicPr>
          <p:nvPr>
            <p:custDataLst>
              <p:tags r:id="rId26"/>
            </p:custDataLst>
          </p:nvPr>
        </p:nvPicPr>
        <p:blipFill>
          <a:blip r:embed="rId27" cstate="print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0119480" y="1858735"/>
            <a:ext cx="396000" cy="396000"/>
          </a:xfrm>
          <a:prstGeom prst="rect">
            <a:avLst/>
          </a:prstGeom>
        </p:spPr>
      </p:pic>
      <p:pic>
        <p:nvPicPr>
          <p:cNvPr id="20" name="图形 19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30" cstate="print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7288650" y="1853395"/>
            <a:ext cx="396000" cy="396000"/>
          </a:xfrm>
          <a:prstGeom prst="rect">
            <a:avLst/>
          </a:prstGeom>
        </p:spPr>
      </p:pic>
      <p:pic>
        <p:nvPicPr>
          <p:cNvPr id="23" name="图形 22"/>
          <p:cNvPicPr>
            <a:picLocks noChangeAspect="1"/>
          </p:cNvPicPr>
          <p:nvPr>
            <p:custDataLst>
              <p:tags r:id="rId32"/>
            </p:custDataLst>
          </p:nvPr>
        </p:nvPicPr>
        <p:blipFill>
          <a:blip r:embed="rId33" cstate="print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1644989" y="1872168"/>
            <a:ext cx="360000" cy="360000"/>
          </a:xfrm>
          <a:prstGeom prst="rect">
            <a:avLst/>
          </a:prstGeom>
        </p:spPr>
      </p:pic>
    </p:spTree>
    <p:custDataLst>
      <p:tags r:id="rId35"/>
    </p:custData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35302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物联网场景</a:t>
            </a:r>
            <a:endParaRPr 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544195" y="2164080"/>
            <a:ext cx="2561590" cy="364236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" name="椭圆 3"/>
          <p:cNvSpPr/>
          <p:nvPr>
            <p:custDataLst>
              <p:tags r:id="rId2"/>
            </p:custDataLst>
          </p:nvPr>
        </p:nvSpPr>
        <p:spPr>
          <a:xfrm>
            <a:off x="1455420" y="1681480"/>
            <a:ext cx="739775" cy="73977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148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椭圆 4"/>
          <p:cNvSpPr/>
          <p:nvPr>
            <p:custDataLst>
              <p:tags r:id="rId3"/>
            </p:custDataLst>
          </p:nvPr>
        </p:nvSpPr>
        <p:spPr>
          <a:xfrm>
            <a:off x="1673860" y="5680710"/>
            <a:ext cx="302260" cy="3022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148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933452" y="2584451"/>
            <a:ext cx="1783080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000" b="1" spc="100" dirty="0">
                <a:solidFill>
                  <a:srgbClr val="002060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数据存储查询</a:t>
            </a:r>
            <a:endParaRPr lang="zh-CN" altLang="en-US" sz="2000" b="1" spc="100" dirty="0">
              <a:solidFill>
                <a:srgbClr val="002060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12" name="矩形 11"/>
          <p:cNvSpPr/>
          <p:nvPr>
            <p:custDataLst>
              <p:tags r:id="rId5"/>
            </p:custDataLst>
          </p:nvPr>
        </p:nvSpPr>
        <p:spPr>
          <a:xfrm>
            <a:off x="3375025" y="2164080"/>
            <a:ext cx="2561590" cy="364236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3" name="椭圆 12"/>
          <p:cNvSpPr/>
          <p:nvPr>
            <p:custDataLst>
              <p:tags r:id="rId6"/>
            </p:custDataLst>
          </p:nvPr>
        </p:nvSpPr>
        <p:spPr>
          <a:xfrm>
            <a:off x="4286250" y="1681480"/>
            <a:ext cx="739775" cy="73977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148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1" name="椭圆 20"/>
          <p:cNvSpPr/>
          <p:nvPr>
            <p:custDataLst>
              <p:tags r:id="rId7"/>
            </p:custDataLst>
          </p:nvPr>
        </p:nvSpPr>
        <p:spPr>
          <a:xfrm>
            <a:off x="4504690" y="5680710"/>
            <a:ext cx="302260" cy="3022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148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2" name="文本框 21"/>
          <p:cNvSpPr txBox="1"/>
          <p:nvPr>
            <p:custDataLst>
              <p:tags r:id="rId8"/>
            </p:custDataLst>
          </p:nvPr>
        </p:nvSpPr>
        <p:spPr>
          <a:xfrm>
            <a:off x="4030981" y="2584451"/>
            <a:ext cx="124968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000" b="1" spc="100" dirty="0">
                <a:solidFill>
                  <a:srgbClr val="002060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实时计算</a:t>
            </a:r>
            <a:endParaRPr lang="zh-CN" altLang="en-US" sz="2000" b="1" spc="100" dirty="0">
              <a:solidFill>
                <a:srgbClr val="002060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pPr algn="ctr"/>
            <a:endParaRPr lang="zh-CN" altLang="en-US" sz="2000" b="1" spc="100" dirty="0">
              <a:solidFill>
                <a:srgbClr val="002060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31" name="矩形 30"/>
          <p:cNvSpPr/>
          <p:nvPr>
            <p:custDataLst>
              <p:tags r:id="rId9"/>
            </p:custDataLst>
          </p:nvPr>
        </p:nvSpPr>
        <p:spPr>
          <a:xfrm>
            <a:off x="6205855" y="2164080"/>
            <a:ext cx="2561590" cy="364236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2" name="椭圆 31"/>
          <p:cNvSpPr/>
          <p:nvPr>
            <p:custDataLst>
              <p:tags r:id="rId10"/>
            </p:custDataLst>
          </p:nvPr>
        </p:nvSpPr>
        <p:spPr>
          <a:xfrm>
            <a:off x="7117080" y="1681480"/>
            <a:ext cx="739775" cy="73977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148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3" name="椭圆 32"/>
          <p:cNvSpPr/>
          <p:nvPr>
            <p:custDataLst>
              <p:tags r:id="rId11"/>
            </p:custDataLst>
          </p:nvPr>
        </p:nvSpPr>
        <p:spPr>
          <a:xfrm>
            <a:off x="7335520" y="5680710"/>
            <a:ext cx="302260" cy="3022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148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4" name="文本框 33"/>
          <p:cNvSpPr txBox="1"/>
          <p:nvPr>
            <p:custDataLst>
              <p:tags r:id="rId12"/>
            </p:custDataLst>
          </p:nvPr>
        </p:nvSpPr>
        <p:spPr>
          <a:xfrm>
            <a:off x="6947858" y="2584451"/>
            <a:ext cx="1077595" cy="3987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sz="2000" b="1" spc="100" dirty="0">
                <a:solidFill>
                  <a:srgbClr val="002060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AI </a:t>
            </a:r>
            <a:r>
              <a:rPr lang="zh-CN" altLang="en-US" sz="2000" b="1" spc="100" dirty="0">
                <a:solidFill>
                  <a:srgbClr val="002060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支持</a:t>
            </a:r>
            <a:endParaRPr lang="zh-CN" altLang="en-US" sz="2000" b="1" spc="100" dirty="0">
              <a:solidFill>
                <a:srgbClr val="002060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37" name="矩形 36"/>
          <p:cNvSpPr/>
          <p:nvPr>
            <p:custDataLst>
              <p:tags r:id="rId13"/>
            </p:custDataLst>
          </p:nvPr>
        </p:nvSpPr>
        <p:spPr>
          <a:xfrm>
            <a:off x="9036685" y="2164080"/>
            <a:ext cx="2561590" cy="364236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8" name="椭圆 37"/>
          <p:cNvSpPr/>
          <p:nvPr>
            <p:custDataLst>
              <p:tags r:id="rId14"/>
            </p:custDataLst>
          </p:nvPr>
        </p:nvSpPr>
        <p:spPr>
          <a:xfrm>
            <a:off x="9947910" y="1681480"/>
            <a:ext cx="739775" cy="73977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148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9" name="椭圆 38"/>
          <p:cNvSpPr/>
          <p:nvPr>
            <p:custDataLst>
              <p:tags r:id="rId15"/>
            </p:custDataLst>
          </p:nvPr>
        </p:nvSpPr>
        <p:spPr>
          <a:xfrm>
            <a:off x="10166350" y="5680710"/>
            <a:ext cx="302260" cy="3022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148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0" name="文本框 39"/>
          <p:cNvSpPr txBox="1"/>
          <p:nvPr>
            <p:custDataLst>
              <p:tags r:id="rId16"/>
            </p:custDataLst>
          </p:nvPr>
        </p:nvSpPr>
        <p:spPr>
          <a:xfrm>
            <a:off x="9559297" y="2584451"/>
            <a:ext cx="151638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000" b="1" spc="100" dirty="0">
                <a:solidFill>
                  <a:srgbClr val="002060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大数据分析</a:t>
            </a:r>
            <a:endParaRPr lang="zh-CN" altLang="en-US" sz="2000" b="1" spc="100" dirty="0">
              <a:solidFill>
                <a:srgbClr val="002060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pPr algn="ctr"/>
            <a:endParaRPr lang="zh-CN" altLang="en-US" sz="2000" b="1" spc="100" dirty="0">
              <a:solidFill>
                <a:srgbClr val="002060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pic>
        <p:nvPicPr>
          <p:cNvPr id="11" name="图片 10" descr="/Users/chenjiayuan/Desktop/公司logo2.png公司logo2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19"/>
            </p:custDataLst>
          </p:nvPr>
        </p:nvSpPr>
        <p:spPr>
          <a:xfrm>
            <a:off x="638633" y="3093928"/>
            <a:ext cx="2361282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21385">
              <a:lnSpc>
                <a:spcPct val="150000"/>
              </a:lnSpc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多模存储引擎</a:t>
            </a:r>
            <a:endParaRPr lang="zh-CN" altLang="en-US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ctr" defTabSz="921385">
              <a:lnSpc>
                <a:spcPct val="150000"/>
              </a:lnSpc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高可用</a:t>
            </a: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高并发</a:t>
            </a:r>
            <a:endParaRPr lang="zh-CN" altLang="en-US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ctr" defTabSz="921385">
              <a:lnSpc>
                <a:spcPct val="150000"/>
              </a:lnSpc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分布式存储</a:t>
            </a:r>
            <a:endParaRPr lang="zh-CN" altLang="en-US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ctr" defTabSz="921385">
              <a:lnSpc>
                <a:spcPct val="150000"/>
              </a:lnSpc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毫秒级查询响应</a:t>
            </a:r>
            <a:endParaRPr lang="zh-CN" altLang="en-US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ctr" defTabSz="921385">
              <a:lnSpc>
                <a:spcPct val="150000"/>
              </a:lnSpc>
              <a:defRPr/>
            </a:pPr>
            <a:r>
              <a:rPr lang="en-US" altLang="zh-CN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SQL-92</a:t>
            </a: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标准</a:t>
            </a:r>
            <a:endParaRPr lang="zh-CN" altLang="en-US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ctr" defTabSz="921385">
              <a:lnSpc>
                <a:spcPct val="150000"/>
              </a:lnSpc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高压缩率</a:t>
            </a:r>
            <a:endParaRPr lang="zh-CN" altLang="en-US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20"/>
            </p:custDataLst>
          </p:nvPr>
        </p:nvSpPr>
        <p:spPr>
          <a:xfrm>
            <a:off x="3473039" y="3463181"/>
            <a:ext cx="2361282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21385">
              <a:lnSpc>
                <a:spcPct val="150000"/>
              </a:lnSpc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状态监控</a:t>
            </a:r>
            <a:endParaRPr lang="zh-CN" altLang="en-US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algn="ctr" defTabSz="921385">
              <a:lnSpc>
                <a:spcPct val="150000"/>
              </a:lnSpc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复杂指标计算</a:t>
            </a:r>
            <a:endParaRPr lang="zh-CN" altLang="en-US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algn="ctr" defTabSz="921385">
              <a:lnSpc>
                <a:spcPct val="150000"/>
              </a:lnSpc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实时分析和预警</a:t>
            </a:r>
            <a:endParaRPr lang="zh-CN" altLang="en-US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algn="ctr" defTabSz="921385">
              <a:lnSpc>
                <a:spcPct val="150000"/>
              </a:lnSpc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高性能低延时流式计算</a:t>
            </a:r>
            <a:endParaRPr lang="zh-CN" altLang="en-US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6311857" y="3647966"/>
            <a:ext cx="2361282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2138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设备健康管理</a:t>
            </a:r>
            <a:endParaRPr lang="zh-CN" altLang="en-US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ctr" defTabSz="92138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生产参数优化</a:t>
            </a:r>
            <a:endParaRPr lang="zh-CN" altLang="en-US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ctr" defTabSz="92138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事故灾难预测</a:t>
            </a:r>
            <a:endParaRPr lang="zh-CN" altLang="en-US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22"/>
            </p:custDataLst>
          </p:nvPr>
        </p:nvSpPr>
        <p:spPr>
          <a:xfrm>
            <a:off x="9138643" y="3463181"/>
            <a:ext cx="2361282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21385">
              <a:lnSpc>
                <a:spcPct val="150000"/>
              </a:lnSpc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聚合计算</a:t>
            </a:r>
            <a:endParaRPr lang="zh-CN" altLang="en-US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algn="ctr" defTabSz="921385">
              <a:lnSpc>
                <a:spcPct val="150000"/>
              </a:lnSpc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关联分析</a:t>
            </a:r>
            <a:endParaRPr lang="zh-CN" altLang="en-US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algn="ctr" defTabSz="921385">
              <a:lnSpc>
                <a:spcPct val="150000"/>
              </a:lnSpc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统计分析</a:t>
            </a:r>
            <a:endParaRPr lang="zh-CN" altLang="en-US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algn="ctr" defTabSz="921385">
              <a:lnSpc>
                <a:spcPct val="150000"/>
              </a:lnSpc>
              <a:defRPr/>
            </a:pPr>
            <a:r>
              <a:rPr lang="zh-CN" altLang="en-US" sz="1600" spc="-10" dirty="0">
                <a:solidFill>
                  <a:srgbClr val="00206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报表编制</a:t>
            </a:r>
            <a:endParaRPr lang="zh-CN" altLang="en-US" sz="1600" spc="-10" dirty="0">
              <a:solidFill>
                <a:srgbClr val="00206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pic>
        <p:nvPicPr>
          <p:cNvPr id="16" name="图形 15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 cstate="print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454410" y="1840919"/>
            <a:ext cx="396000" cy="396000"/>
          </a:xfrm>
          <a:prstGeom prst="rect">
            <a:avLst/>
          </a:prstGeom>
        </p:spPr>
      </p:pic>
      <p:pic>
        <p:nvPicPr>
          <p:cNvPr id="18" name="图形 17"/>
          <p:cNvPicPr>
            <a:picLocks noChangeAspect="1"/>
          </p:cNvPicPr>
          <p:nvPr>
            <p:custDataLst>
              <p:tags r:id="rId26"/>
            </p:custDataLst>
          </p:nvPr>
        </p:nvPicPr>
        <p:blipFill>
          <a:blip r:embed="rId27" cstate="print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0119480" y="1858735"/>
            <a:ext cx="396000" cy="396000"/>
          </a:xfrm>
          <a:prstGeom prst="rect">
            <a:avLst/>
          </a:prstGeom>
        </p:spPr>
      </p:pic>
      <p:pic>
        <p:nvPicPr>
          <p:cNvPr id="20" name="图形 19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30" cstate="print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7288650" y="1853395"/>
            <a:ext cx="396000" cy="396000"/>
          </a:xfrm>
          <a:prstGeom prst="rect">
            <a:avLst/>
          </a:prstGeom>
        </p:spPr>
      </p:pic>
      <p:pic>
        <p:nvPicPr>
          <p:cNvPr id="23" name="图形 22"/>
          <p:cNvPicPr>
            <a:picLocks noChangeAspect="1"/>
          </p:cNvPicPr>
          <p:nvPr>
            <p:custDataLst>
              <p:tags r:id="rId32"/>
            </p:custDataLst>
          </p:nvPr>
        </p:nvPicPr>
        <p:blipFill>
          <a:blip r:embed="rId33" cstate="print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1644989" y="1872168"/>
            <a:ext cx="360000" cy="360000"/>
          </a:xfrm>
          <a:prstGeom prst="rect">
            <a:avLst/>
          </a:prstGeom>
        </p:spPr>
      </p:pic>
    </p:spTree>
    <p:custDataLst>
      <p:tags r:id="rId35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35302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快速部署</a:t>
            </a:r>
            <a:endParaRPr lang="zh-CN" altLang="en-US" sz="2400" b="1" dirty="0">
              <a:solidFill>
                <a:srgbClr val="022EA6"/>
              </a:solidFill>
              <a:uFillTx/>
              <a:latin typeface="Noto Sans S Chinese Bold" panose="020B0800000000000000" pitchFamily="34" charset="-128"/>
              <a:ea typeface="Noto Sans S Chinese Bold" panose="020B0800000000000000" pitchFamily="34" charset="-128"/>
            </a:endParaRPr>
          </a:p>
        </p:txBody>
      </p:sp>
      <p:pic>
        <p:nvPicPr>
          <p:cNvPr id="11" name="图片 10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16255" y="1276350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官网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https://dolphindb.cn/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/>
          <a:srcRect t="24286" r="53022" b="1826"/>
          <a:stretch>
            <a:fillRect/>
          </a:stretch>
        </p:blipFill>
        <p:spPr>
          <a:xfrm>
            <a:off x="572135" y="1895475"/>
            <a:ext cx="3504565" cy="22352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/>
          <a:srcRect l="581"/>
          <a:stretch>
            <a:fillRect/>
          </a:stretch>
        </p:blipFill>
        <p:spPr>
          <a:xfrm>
            <a:off x="4166870" y="1885950"/>
            <a:ext cx="2428240" cy="3232785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516255" y="4381500"/>
            <a:ext cx="355981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下载</a:t>
            </a:r>
            <a:r>
              <a:rPr lang="en-US" altLang="zh-CN" sz="14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zip </a:t>
            </a:r>
            <a:r>
              <a: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包解压后，点击</a:t>
            </a:r>
            <a:r>
              <a:rPr lang="en-US" altLang="zh-CN" sz="14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startSingle.sh (Linux) / backgroundSingle.vbs (Windows) </a:t>
            </a:r>
            <a:r>
              <a: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后台启用</a:t>
            </a:r>
            <a:r>
              <a:rPr lang="en-US" altLang="zh-CN" sz="14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DolphinDB </a:t>
            </a:r>
            <a:r>
              <a: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程序。</a:t>
            </a:r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828790" y="1137920"/>
            <a:ext cx="47586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通过浏览器输入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server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所在服务器的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ip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和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port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（默认是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8848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）打开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web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客户端：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5"/>
          <a:srcRect t="1658" r="67951"/>
          <a:stretch>
            <a:fillRect/>
          </a:stretch>
        </p:blipFill>
        <p:spPr>
          <a:xfrm>
            <a:off x="6898640" y="1991995"/>
            <a:ext cx="4758690" cy="3126740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523875" y="5657850"/>
            <a:ext cx="98069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右上角可以登录用户，默认管理员账号为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admin,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密码为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123456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；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点击左侧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“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交互编程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”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页面可以执行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DolphinDB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脚本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</p:spTree>
    <p:custDataLst>
      <p:tags r:id="rId6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BEAUTIFY_FLAG" val="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"/>
</p:tagLst>
</file>

<file path=ppt/tags/tag212.xml><?xml version="1.0" encoding="utf-8"?>
<p:tagLst xmlns:p="http://schemas.openxmlformats.org/presentationml/2006/main">
  <p:tag name="KSO_WM_BEAUTIFY_FLAG" val=""/>
</p:tagLst>
</file>

<file path=ppt/tags/tag213.xml><?xml version="1.0" encoding="utf-8"?>
<p:tagLst xmlns:p="http://schemas.openxmlformats.org/presentationml/2006/main">
  <p:tag name="KSO_WM_BEAUTIFY_FLAG" val=""/>
</p:tagLst>
</file>

<file path=ppt/tags/tag214.xml><?xml version="1.0" encoding="utf-8"?>
<p:tagLst xmlns:p="http://schemas.openxmlformats.org/presentationml/2006/main">
  <p:tag name="KSO_WM_BEAUTIFY_FLAG" val=""/>
</p:tagLst>
</file>

<file path=ppt/tags/tag215.xml><?xml version="1.0" encoding="utf-8"?>
<p:tagLst xmlns:p="http://schemas.openxmlformats.org/presentationml/2006/main">
  <p:tag name="KSO_WM_BEAUTIFY_FLAG" val=""/>
</p:tagLst>
</file>

<file path=ppt/tags/tag216.xml><?xml version="1.0" encoding="utf-8"?>
<p:tagLst xmlns:p="http://schemas.openxmlformats.org/presentationml/2006/main">
  <p:tag name="KSO_WM_BEAUTIFY_FLAG" val=""/>
</p:tagLst>
</file>

<file path=ppt/tags/tag217.xml><?xml version="1.0" encoding="utf-8"?>
<p:tagLst xmlns:p="http://schemas.openxmlformats.org/presentationml/2006/main">
  <p:tag name="KSO_WM_BEAUTIFY_FLAG" val=""/>
</p:tagLst>
</file>

<file path=ppt/tags/tag218.xml><?xml version="1.0" encoding="utf-8"?>
<p:tagLst xmlns:p="http://schemas.openxmlformats.org/presentationml/2006/main">
  <p:tag name="KSO_WM_BEAUTIFY_FLAG" val=""/>
</p:tagLst>
</file>

<file path=ppt/tags/tag219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BEAUTIFY_FLAG" val=""/>
</p:tagLst>
</file>

<file path=ppt/tags/tag221.xml><?xml version="1.0" encoding="utf-8"?>
<p:tagLst xmlns:p="http://schemas.openxmlformats.org/presentationml/2006/main">
  <p:tag name="KSO_WM_DIAGRAM_VIRTUALLY_FRAME" val="{&quot;height&quot;:387.1533858267716,&quot;left&quot;:134.75,&quot;top&quot;:99.59999999999997,&quot;width&quot;:255.5}"/>
</p:tagLst>
</file>

<file path=ppt/tags/tag222.xml><?xml version="1.0" encoding="utf-8"?>
<p:tagLst xmlns:p="http://schemas.openxmlformats.org/presentationml/2006/main">
  <p:tag name="KSO_WM_BEAUTIFY_FLAG" val=""/>
  <p:tag name="KSO_WM_DIAGRAM_VIRTUALLY_FRAME" val="{&quot;height&quot;:387.1533858267716,&quot;left&quot;:134.75,&quot;top&quot;:99.59999999999997,&quot;width&quot;:255.5}"/>
</p:tagLst>
</file>

<file path=ppt/tags/tag223.xml><?xml version="1.0" encoding="utf-8"?>
<p:tagLst xmlns:p="http://schemas.openxmlformats.org/presentationml/2006/main">
  <p:tag name="KSO_WM_BEAUTIFY_FLAG" val=""/>
  <p:tag name="KSO_WM_DIAGRAM_VIRTUALLY_FRAME" val="{&quot;height&quot;:387.1533858267716,&quot;left&quot;:134.75,&quot;top&quot;:99.59999999999997,&quot;width&quot;:255.5}"/>
</p:tagLst>
</file>

<file path=ppt/tags/tag224.xml><?xml version="1.0" encoding="utf-8"?>
<p:tagLst xmlns:p="http://schemas.openxmlformats.org/presentationml/2006/main">
  <p:tag name="KSO_WM_BEAUTIFY_FLAG" val=""/>
  <p:tag name="KSO_WM_DIAGRAM_VIRTUALLY_FRAME" val="{&quot;height&quot;:387.1533858267716,&quot;left&quot;:134.75,&quot;top&quot;:99.59999999999997,&quot;width&quot;:255.5}"/>
</p:tagLst>
</file>

<file path=ppt/tags/tag225.xml><?xml version="1.0" encoding="utf-8"?>
<p:tagLst xmlns:p="http://schemas.openxmlformats.org/presentationml/2006/main">
  <p:tag name="KSO_WM_DIAGRAM_VIRTUALLY_FRAME" val="{&quot;height&quot;:387.1533858267716,&quot;left&quot;:134.75,&quot;top&quot;:99.59999999999997,&quot;width&quot;:255.5}"/>
</p:tagLst>
</file>

<file path=ppt/tags/tag226.xml><?xml version="1.0" encoding="utf-8"?>
<p:tagLst xmlns:p="http://schemas.openxmlformats.org/presentationml/2006/main">
  <p:tag name="KSO_WM_BEAUTIFY_FLAG" val=""/>
  <p:tag name="KSO_WM_DIAGRAM_VIRTUALLY_FRAME" val="{&quot;height&quot;:387.1533858267716,&quot;left&quot;:134.75,&quot;top&quot;:99.59999999999997,&quot;width&quot;:255.5}"/>
</p:tagLst>
</file>

<file path=ppt/tags/tag227.xml><?xml version="1.0" encoding="utf-8"?>
<p:tagLst xmlns:p="http://schemas.openxmlformats.org/presentationml/2006/main">
  <p:tag name="KSO_WM_BEAUTIFY_FLAG" val=""/>
  <p:tag name="KSO_WM_DIAGRAM_VIRTUALLY_FRAME" val="{&quot;height&quot;:387.1533858267716,&quot;left&quot;:134.75,&quot;top&quot;:99.59999999999997,&quot;width&quot;:255.5}"/>
</p:tagLst>
</file>

<file path=ppt/tags/tag228.xml><?xml version="1.0" encoding="utf-8"?>
<p:tagLst xmlns:p="http://schemas.openxmlformats.org/presentationml/2006/main">
  <p:tag name="KSO_WM_BEAUTIFY_FLAG" val=""/>
  <p:tag name="KSO_WM_DIAGRAM_VIRTUALLY_FRAME" val="{&quot;height&quot;:387.1533858267716,&quot;left&quot;:134.75,&quot;top&quot;:99.59999999999997,&quot;width&quot;:255.5}"/>
</p:tagLst>
</file>

<file path=ppt/tags/tag229.xml><?xml version="1.0" encoding="utf-8"?>
<p:tagLst xmlns:p="http://schemas.openxmlformats.org/presentationml/2006/main">
  <p:tag name="KSO_WM_DIAGRAM_VIRTUALLY_FRAME" val="{&quot;height&quot;:387.1533858267716,&quot;left&quot;:134.75,&quot;top&quot;:99.59999999999997,&quot;width&quot;:255.5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BEAUTIFY_FLAG" val=""/>
  <p:tag name="KSO_WM_DIAGRAM_VIRTUALLY_FRAME" val="{&quot;height&quot;:387.1533858267716,&quot;left&quot;:134.75,&quot;top&quot;:99.59999999999997,&quot;width&quot;:255.5}"/>
</p:tagLst>
</file>

<file path=ppt/tags/tag231.xml><?xml version="1.0" encoding="utf-8"?>
<p:tagLst xmlns:p="http://schemas.openxmlformats.org/presentationml/2006/main">
  <p:tag name="KSO_WM_BEAUTIFY_FLAG" val=""/>
  <p:tag name="KSO_WM_DIAGRAM_VIRTUALLY_FRAME" val="{&quot;height&quot;:387.1533858267716,&quot;left&quot;:134.75,&quot;top&quot;:99.59999999999997,&quot;width&quot;:255.5}"/>
</p:tagLst>
</file>

<file path=ppt/tags/tag232.xml><?xml version="1.0" encoding="utf-8"?>
<p:tagLst xmlns:p="http://schemas.openxmlformats.org/presentationml/2006/main">
  <p:tag name="KSO_WM_BEAUTIFY_FLAG" val=""/>
  <p:tag name="KSO_WM_DIAGRAM_VIRTUALLY_FRAME" val="{&quot;height&quot;:387.1533858267716,&quot;left&quot;:134.75,&quot;top&quot;:99.59999999999997,&quot;width&quot;:255.5}"/>
</p:tagLst>
</file>

<file path=ppt/tags/tag233.xml><?xml version="1.0" encoding="utf-8"?>
<p:tagLst xmlns:p="http://schemas.openxmlformats.org/presentationml/2006/main">
  <p:tag name="KSO_WM_DIAGRAM_VIRTUALLY_FRAME" val="{&quot;height&quot;:387.1533858267716,&quot;left&quot;:134.75,&quot;top&quot;:99.59999999999997,&quot;width&quot;:255.5}"/>
</p:tagLst>
</file>

<file path=ppt/tags/tag234.xml><?xml version="1.0" encoding="utf-8"?>
<p:tagLst xmlns:p="http://schemas.openxmlformats.org/presentationml/2006/main">
  <p:tag name="KSO_WM_BEAUTIFY_FLAG" val=""/>
  <p:tag name="KSO_WM_DIAGRAM_VIRTUALLY_FRAME" val="{&quot;height&quot;:387.1533858267716,&quot;left&quot;:134.75,&quot;top&quot;:99.59999999999997,&quot;width&quot;:255.5}"/>
</p:tagLst>
</file>

<file path=ppt/tags/tag235.xml><?xml version="1.0" encoding="utf-8"?>
<p:tagLst xmlns:p="http://schemas.openxmlformats.org/presentationml/2006/main">
  <p:tag name="KSO_WM_BEAUTIFY_FLAG" val=""/>
  <p:tag name="KSO_WM_DIAGRAM_VIRTUALLY_FRAME" val="{&quot;height&quot;:387.1533858267716,&quot;left&quot;:134.75,&quot;top&quot;:99.59999999999997,&quot;width&quot;:255.5}"/>
</p:tagLst>
</file>

<file path=ppt/tags/tag236.xml><?xml version="1.0" encoding="utf-8"?>
<p:tagLst xmlns:p="http://schemas.openxmlformats.org/presentationml/2006/main">
  <p:tag name="KSO_WM_BEAUTIFY_FLAG" val=""/>
  <p:tag name="KSO_WM_DIAGRAM_VIRTUALLY_FRAME" val="{&quot;height&quot;:387.1533858267716,&quot;left&quot;:134.75,&quot;top&quot;:99.59999999999997,&quot;width&quot;:255.5}"/>
</p:tagLst>
</file>

<file path=ppt/tags/tag237.xml><?xml version="1.0" encoding="utf-8"?>
<p:tagLst xmlns:p="http://schemas.openxmlformats.org/presentationml/2006/main">
  <p:tag name="KSO_WM_BEAUTIFY_FLAG" val=""/>
</p:tagLst>
</file>

<file path=ppt/tags/tag238.xml><?xml version="1.0" encoding="utf-8"?>
<p:tagLst xmlns:p="http://schemas.openxmlformats.org/presentationml/2006/main">
  <p:tag name="KSO_WM_DIAGRAM_VIRTUALLY_FRAME" val="{&quot;height&quot;:387.1533858267716,&quot;left&quot;:134.75,&quot;top&quot;:99.59999999999997,&quot;width&quot;:255.5}"/>
</p:tagLst>
</file>

<file path=ppt/tags/tag239.xml><?xml version="1.0" encoding="utf-8"?>
<p:tagLst xmlns:p="http://schemas.openxmlformats.org/presentationml/2006/main">
  <p:tag name="KSO_WM_BEAUTIFY_FLAG" val=""/>
  <p:tag name="KSO_WM_DIAGRAM_VIRTUALLY_FRAME" val="{&quot;height&quot;:387.1533858267716,&quot;left&quot;:134.75,&quot;top&quot;:99.59999999999997,&quot;width&quot;:255.5}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BEAUTIFY_FLAG" val=""/>
  <p:tag name="KSO_WM_DIAGRAM_VIRTUALLY_FRAME" val="{&quot;height&quot;:387.1533858267716,&quot;left&quot;:134.75,&quot;top&quot;:99.59999999999997,&quot;width&quot;:255.5}"/>
</p:tagLst>
</file>

<file path=ppt/tags/tag241.xml><?xml version="1.0" encoding="utf-8"?>
<p:tagLst xmlns:p="http://schemas.openxmlformats.org/presentationml/2006/main">
  <p:tag name="KSO_WM_BEAUTIFY_FLAG" val=""/>
  <p:tag name="KSO_WM_DIAGRAM_VIRTUALLY_FRAME" val="{&quot;height&quot;:387.1533858267716,&quot;left&quot;:134.75,&quot;top&quot;:99.59999999999997,&quot;width&quot;:255.5}"/>
</p:tagLst>
</file>

<file path=ppt/tags/tag242.xml><?xml version="1.0" encoding="utf-8"?>
<p:tagLst xmlns:p="http://schemas.openxmlformats.org/presentationml/2006/main">
  <p:tag name="KSO_WM_DIAGRAM_VIRTUALLY_FRAME" val="{&quot;height&quot;:387.1533858267716,&quot;left&quot;:134.75,&quot;top&quot;:99.59999999999997,&quot;width&quot;:255.5}"/>
</p:tagLst>
</file>

<file path=ppt/tags/tag243.xml><?xml version="1.0" encoding="utf-8"?>
<p:tagLst xmlns:p="http://schemas.openxmlformats.org/presentationml/2006/main">
  <p:tag name="KSO_WM_BEAUTIFY_FLAG" val=""/>
  <p:tag name="KSO_WM_DIAGRAM_VIRTUALLY_FRAME" val="{&quot;height&quot;:387.1533858267716,&quot;left&quot;:134.75,&quot;top&quot;:99.59999999999997,&quot;width&quot;:255.5}"/>
</p:tagLst>
</file>

<file path=ppt/tags/tag244.xml><?xml version="1.0" encoding="utf-8"?>
<p:tagLst xmlns:p="http://schemas.openxmlformats.org/presentationml/2006/main">
  <p:tag name="KSO_WM_BEAUTIFY_FLAG" val=""/>
  <p:tag name="KSO_WM_DIAGRAM_VIRTUALLY_FRAME" val="{&quot;height&quot;:387.1533858267716,&quot;left&quot;:134.75,&quot;top&quot;:99.59999999999997,&quot;width&quot;:255.5}"/>
</p:tagLst>
</file>

<file path=ppt/tags/tag245.xml><?xml version="1.0" encoding="utf-8"?>
<p:tagLst xmlns:p="http://schemas.openxmlformats.org/presentationml/2006/main">
  <p:tag name="KSO_WM_BEAUTIFY_FLAG" val=""/>
  <p:tag name="KSO_WM_DIAGRAM_VIRTUALLY_FRAME" val="{&quot;height&quot;:387.1533858267716,&quot;left&quot;:134.75,&quot;top&quot;:99.59999999999997,&quot;width&quot;:255.5}"/>
</p:tagLst>
</file>

<file path=ppt/tags/tag24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47.xml><?xml version="1.0" encoding="utf-8"?>
<p:tagLst xmlns:p="http://schemas.openxmlformats.org/presentationml/2006/main">
  <p:tag name="KSO_WM_BEAUTIFY_FLAG" val=""/>
</p:tagLst>
</file>

<file path=ppt/tags/tag248.xml><?xml version="1.0" encoding="utf-8"?>
<p:tagLst xmlns:p="http://schemas.openxmlformats.org/presentationml/2006/main">
  <p:tag name="KSO_WM_BEAUTIFY_FLAG" val="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BEAUTIFY_FLAG" val="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BEAUTIFY_FLAG" val=""/>
</p:tagLst>
</file>

<file path=ppt/tags/tag253.xml><?xml version="1.0" encoding="utf-8"?>
<p:tagLst xmlns:p="http://schemas.openxmlformats.org/presentationml/2006/main">
  <p:tag name="KSO_WM_BEAUTIFY_FLAG" val=""/>
</p:tagLst>
</file>

<file path=ppt/tags/tag254.xml><?xml version="1.0" encoding="utf-8"?>
<p:tagLst xmlns:p="http://schemas.openxmlformats.org/presentationml/2006/main">
  <p:tag name="KSO_WM_BEAUTIFY_FLAG" val="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BEAUTIFY_FLAG" val=""/>
</p:tagLst>
</file>

<file path=ppt/tags/tag257.xml><?xml version="1.0" encoding="utf-8"?>
<p:tagLst xmlns:p="http://schemas.openxmlformats.org/presentationml/2006/main">
  <p:tag name="KSO_WM_BEAUTIFY_FLAG" val=""/>
</p:tagLst>
</file>

<file path=ppt/tags/tag258.xml><?xml version="1.0" encoding="utf-8"?>
<p:tagLst xmlns:p="http://schemas.openxmlformats.org/presentationml/2006/main">
  <p:tag name="KSO_WM_BEAUTIFY_FLAG" val=""/>
</p:tagLst>
</file>

<file path=ppt/tags/tag259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61.xml><?xml version="1.0" encoding="utf-8"?>
<p:tagLst xmlns:p="http://schemas.openxmlformats.org/presentationml/2006/main">
  <p:tag name="KSO_WM_BEAUTIFY_FLAG" val=""/>
</p:tagLst>
</file>

<file path=ppt/tags/tag26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199],&quot;65&quot;:[20205081]}"/>
</p:tagLst>
</file>

<file path=ppt/tags/tag263.xml><?xml version="1.0" encoding="utf-8"?>
<p:tagLst xmlns:p="http://schemas.openxmlformats.org/presentationml/2006/main">
  <p:tag name="KSO_WM_BEAUTIFY_FLAG" val=""/>
</p:tagLst>
</file>

<file path=ppt/tags/tag2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199],&quot;65&quot;:[20205081]}"/>
</p:tagLst>
</file>

<file path=ppt/tags/tag265.xml><?xml version="1.0" encoding="utf-8"?>
<p:tagLst xmlns:p="http://schemas.openxmlformats.org/presentationml/2006/main">
  <p:tag name="KSO_WM_BEAUTIFY_FLAG" val=""/>
</p:tagLst>
</file>

<file path=ppt/tags/tag26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199],&quot;65&quot;:[20205081]}"/>
</p:tagLst>
</file>

<file path=ppt/tags/tag267.xml><?xml version="1.0" encoding="utf-8"?>
<p:tagLst xmlns:p="http://schemas.openxmlformats.org/presentationml/2006/main">
  <p:tag name="KSO_WM_BEAUTIFY_FLAG" val=""/>
  <p:tag name="KSO_WM_DIAGRAM_VIRTUALLY_FRAME" val="{&quot;height&quot;:338.7,&quot;left&quot;:42.85,&quot;top&quot;:132.4,&quot;width&quot;:870.4}"/>
</p:tagLst>
</file>

<file path=ppt/tags/tag268.xml><?xml version="1.0" encoding="utf-8"?>
<p:tagLst xmlns:p="http://schemas.openxmlformats.org/presentationml/2006/main">
  <p:tag name="KSO_WM_BEAUTIFY_FLAG" val=""/>
  <p:tag name="KSO_WM_DIAGRAM_VIRTUALLY_FRAME" val="{&quot;height&quot;:338.7,&quot;left&quot;:42.85,&quot;top&quot;:132.4,&quot;width&quot;:870.4}"/>
</p:tagLst>
</file>

<file path=ppt/tags/tag269.xml><?xml version="1.0" encoding="utf-8"?>
<p:tagLst xmlns:p="http://schemas.openxmlformats.org/presentationml/2006/main">
  <p:tag name="KSO_WM_BEAUTIFY_FLAG" val=""/>
  <p:tag name="KSO_WM_DIAGRAM_VIRTUALLY_FRAME" val="{&quot;height&quot;:338.7,&quot;left&quot;:42.85,&quot;top&quot;:132.4,&quot;width&quot;:870.4}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BEAUTIFY_FLAG" val=""/>
  <p:tag name="KSO_WM_DIAGRAM_VIRTUALLY_FRAME" val="{&quot;height&quot;:338.7,&quot;left&quot;:42.85,&quot;top&quot;:132.4,&quot;width&quot;:870.4}"/>
</p:tagLst>
</file>

<file path=ppt/tags/tag271.xml><?xml version="1.0" encoding="utf-8"?>
<p:tagLst xmlns:p="http://schemas.openxmlformats.org/presentationml/2006/main">
  <p:tag name="KSO_WM_BEAUTIFY_FLAG" val=""/>
  <p:tag name="KSO_WM_DIAGRAM_VIRTUALLY_FRAME" val="{&quot;height&quot;:338.7,&quot;left&quot;:42.85,&quot;top&quot;:132.4,&quot;width&quot;:870.4}"/>
</p:tagLst>
</file>

<file path=ppt/tags/tag272.xml><?xml version="1.0" encoding="utf-8"?>
<p:tagLst xmlns:p="http://schemas.openxmlformats.org/presentationml/2006/main">
  <p:tag name="KSO_WM_BEAUTIFY_FLAG" val=""/>
  <p:tag name="KSO_WM_DIAGRAM_VIRTUALLY_FRAME" val="{&quot;height&quot;:338.7,&quot;left&quot;:42.85,&quot;top&quot;:132.4,&quot;width&quot;:870.4}"/>
</p:tagLst>
</file>

<file path=ppt/tags/tag273.xml><?xml version="1.0" encoding="utf-8"?>
<p:tagLst xmlns:p="http://schemas.openxmlformats.org/presentationml/2006/main">
  <p:tag name="KSO_WM_BEAUTIFY_FLAG" val=""/>
  <p:tag name="KSO_WM_DIAGRAM_VIRTUALLY_FRAME" val="{&quot;height&quot;:338.7,&quot;left&quot;:42.85,&quot;top&quot;:132.4,&quot;width&quot;:870.4}"/>
</p:tagLst>
</file>

<file path=ppt/tags/tag274.xml><?xml version="1.0" encoding="utf-8"?>
<p:tagLst xmlns:p="http://schemas.openxmlformats.org/presentationml/2006/main">
  <p:tag name="KSO_WM_BEAUTIFY_FLAG" val=""/>
  <p:tag name="KSO_WM_DIAGRAM_VIRTUALLY_FRAME" val="{&quot;height&quot;:338.7,&quot;left&quot;:42.85,&quot;top&quot;:132.4,&quot;width&quot;:870.4}"/>
</p:tagLst>
</file>

<file path=ppt/tags/tag275.xml><?xml version="1.0" encoding="utf-8"?>
<p:tagLst xmlns:p="http://schemas.openxmlformats.org/presentationml/2006/main">
  <p:tag name="KSO_WM_BEAUTIFY_FLAG" val=""/>
  <p:tag name="KSO_WM_DIAGRAM_VIRTUALLY_FRAME" val="{&quot;height&quot;:338.7,&quot;left&quot;:42.85,&quot;top&quot;:132.4,&quot;width&quot;:870.4}"/>
</p:tagLst>
</file>

<file path=ppt/tags/tag276.xml><?xml version="1.0" encoding="utf-8"?>
<p:tagLst xmlns:p="http://schemas.openxmlformats.org/presentationml/2006/main">
  <p:tag name="KSO_WM_BEAUTIFY_FLAG" val=""/>
  <p:tag name="KSO_WM_DIAGRAM_VIRTUALLY_FRAME" val="{&quot;height&quot;:338.7,&quot;left&quot;:42.85,&quot;top&quot;:132.4,&quot;width&quot;:870.4}"/>
</p:tagLst>
</file>

<file path=ppt/tags/tag277.xml><?xml version="1.0" encoding="utf-8"?>
<p:tagLst xmlns:p="http://schemas.openxmlformats.org/presentationml/2006/main">
  <p:tag name="KSO_WM_BEAUTIFY_FLAG" val=""/>
  <p:tag name="KSO_WM_DIAGRAM_VIRTUALLY_FRAME" val="{&quot;height&quot;:338.7,&quot;left&quot;:42.85,&quot;top&quot;:132.4,&quot;width&quot;:870.4}"/>
</p:tagLst>
</file>

<file path=ppt/tags/tag278.xml><?xml version="1.0" encoding="utf-8"?>
<p:tagLst xmlns:p="http://schemas.openxmlformats.org/presentationml/2006/main">
  <p:tag name="KSO_WM_BEAUTIFY_FLAG" val=""/>
  <p:tag name="KSO_WM_DIAGRAM_VIRTUALLY_FRAME" val="{&quot;height&quot;:338.7,&quot;left&quot;:42.85,&quot;top&quot;:132.4,&quot;width&quot;:870.4}"/>
</p:tagLst>
</file>

<file path=ppt/tags/tag279.xml><?xml version="1.0" encoding="utf-8"?>
<p:tagLst xmlns:p="http://schemas.openxmlformats.org/presentationml/2006/main">
  <p:tag name="KSO_WM_BEAUTIFY_FLAG" val=""/>
  <p:tag name="KSO_WM_DIAGRAM_VIRTUALLY_FRAME" val="{&quot;height&quot;:338.7,&quot;left&quot;:42.85,&quot;top&quot;:132.4,&quot;width&quot;:870.4}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BEAUTIFY_FLAG" val=""/>
  <p:tag name="KSO_WM_DIAGRAM_VIRTUALLY_FRAME" val="{&quot;height&quot;:338.7,&quot;left&quot;:42.85,&quot;top&quot;:132.4,&quot;width&quot;:870.4}"/>
</p:tagLst>
</file>

<file path=ppt/tags/tag281.xml><?xml version="1.0" encoding="utf-8"?>
<p:tagLst xmlns:p="http://schemas.openxmlformats.org/presentationml/2006/main">
  <p:tag name="KSO_WM_BEAUTIFY_FLAG" val=""/>
  <p:tag name="KSO_WM_DIAGRAM_VIRTUALLY_FRAME" val="{&quot;height&quot;:338.7,&quot;left&quot;:42.85,&quot;top&quot;:132.4,&quot;width&quot;:870.4}"/>
</p:tagLst>
</file>

<file path=ppt/tags/tag282.xml><?xml version="1.0" encoding="utf-8"?>
<p:tagLst xmlns:p="http://schemas.openxmlformats.org/presentationml/2006/main">
  <p:tag name="KSO_WM_BEAUTIFY_FLAG" val=""/>
  <p:tag name="KSO_WM_DIAGRAM_VIRTUALLY_FRAME" val="{&quot;height&quot;:338.7,&quot;left&quot;:42.85,&quot;top&quot;:132.4,&quot;width&quot;:870.4}"/>
</p:tagLst>
</file>

<file path=ppt/tags/tag283.xml><?xml version="1.0" encoding="utf-8"?>
<p:tagLst xmlns:p="http://schemas.openxmlformats.org/presentationml/2006/main">
  <p:tag name="KSO_WM_BEAUTIFY_FLAG" val=""/>
</p:tagLst>
</file>

<file path=ppt/tags/tag284.xml><?xml version="1.0" encoding="utf-8"?>
<p:tagLst xmlns:p="http://schemas.openxmlformats.org/presentationml/2006/main">
  <p:tag name="KSO_WM_BEAUTIFY_FLAG" val=""/>
  <p:tag name="KSO_WM_DIAGRAM_VIRTUALLY_FRAME" val="{&quot;height&quot;:338.7,&quot;left&quot;:42.85,&quot;top&quot;:132.4,&quot;width&quot;:870.4}"/>
</p:tagLst>
</file>

<file path=ppt/tags/tag285.xml><?xml version="1.0" encoding="utf-8"?>
<p:tagLst xmlns:p="http://schemas.openxmlformats.org/presentationml/2006/main">
  <p:tag name="KSO_WM_BEAUTIFY_FLAG" val=""/>
  <p:tag name="KSO_WM_DIAGRAM_VIRTUALLY_FRAME" val="{&quot;height&quot;:338.7,&quot;left&quot;:42.85,&quot;top&quot;:132.4,&quot;width&quot;:870.4}"/>
</p:tagLst>
</file>

<file path=ppt/tags/tag286.xml><?xml version="1.0" encoding="utf-8"?>
<p:tagLst xmlns:p="http://schemas.openxmlformats.org/presentationml/2006/main">
  <p:tag name="KSO_WM_BEAUTIFY_FLAG" val=""/>
  <p:tag name="KSO_WM_DIAGRAM_VIRTUALLY_FRAME" val="{&quot;height&quot;:338.7,&quot;left&quot;:42.85,&quot;top&quot;:132.4,&quot;width&quot;:870.4}"/>
</p:tagLst>
</file>

<file path=ppt/tags/tag287.xml><?xml version="1.0" encoding="utf-8"?>
<p:tagLst xmlns:p="http://schemas.openxmlformats.org/presentationml/2006/main">
  <p:tag name="KSO_WM_BEAUTIFY_FLAG" val=""/>
  <p:tag name="KSO_WM_DIAGRAM_VIRTUALLY_FRAME" val="{&quot;height&quot;:338.7,&quot;left&quot;:42.85,&quot;top&quot;:132.4,&quot;width&quot;:870.4}"/>
</p:tagLst>
</file>

<file path=ppt/tags/tag288.xml><?xml version="1.0" encoding="utf-8"?>
<p:tagLst xmlns:p="http://schemas.openxmlformats.org/presentationml/2006/main">
  <p:tag name="KSO_WM_DIAGRAM_VIRTUALLY_FRAME" val="{&quot;height&quot;:338.7,&quot;left&quot;:42.85,&quot;top&quot;:132.4,&quot;width&quot;:870.4}"/>
</p:tagLst>
</file>

<file path=ppt/tags/tag289.xml><?xml version="1.0" encoding="utf-8"?>
<p:tagLst xmlns:p="http://schemas.openxmlformats.org/presentationml/2006/main">
  <p:tag name="KSO_WM_DIAGRAM_VIRTUALLY_FRAME" val="{&quot;height&quot;:338.7,&quot;left&quot;:42.85,&quot;top&quot;:132.4,&quot;width&quot;:870.4}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DIAGRAM_VIRTUALLY_FRAME" val="{&quot;height&quot;:338.7,&quot;left&quot;:42.85,&quot;top&quot;:132.4,&quot;width&quot;:870.4}"/>
</p:tagLst>
</file>

<file path=ppt/tags/tag291.xml><?xml version="1.0" encoding="utf-8"?>
<p:tagLst xmlns:p="http://schemas.openxmlformats.org/presentationml/2006/main">
  <p:tag name="KSO_WM_DIAGRAM_VIRTUALLY_FRAME" val="{&quot;height&quot;:338.7,&quot;left&quot;:42.85,&quot;top&quot;:132.4,&quot;width&quot;:870.4}"/>
</p:tagLst>
</file>

<file path=ppt/tags/tag29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93.xml><?xml version="1.0" encoding="utf-8"?>
<p:tagLst xmlns:p="http://schemas.openxmlformats.org/presentationml/2006/main">
  <p:tag name="KSO_WM_BEAUTIFY_FLAG" val=""/>
  <p:tag name="KSO_WM_DIAGRAM_VIRTUALLY_FRAME" val="{&quot;height&quot;:339.01637795275593,&quot;left&quot;:42.85,&quot;top&quot;:132.4,&quot;width&quot;:870.4}"/>
</p:tagLst>
</file>

<file path=ppt/tags/tag294.xml><?xml version="1.0" encoding="utf-8"?>
<p:tagLst xmlns:p="http://schemas.openxmlformats.org/presentationml/2006/main">
  <p:tag name="KSO_WM_BEAUTIFY_FLAG" val=""/>
  <p:tag name="KSO_WM_DIAGRAM_VIRTUALLY_FRAME" val="{&quot;height&quot;:339.01637795275593,&quot;left&quot;:42.85,&quot;top&quot;:132.4,&quot;width&quot;:870.4}"/>
</p:tagLst>
</file>

<file path=ppt/tags/tag295.xml><?xml version="1.0" encoding="utf-8"?>
<p:tagLst xmlns:p="http://schemas.openxmlformats.org/presentationml/2006/main">
  <p:tag name="KSO_WM_BEAUTIFY_FLAG" val=""/>
  <p:tag name="KSO_WM_DIAGRAM_VIRTUALLY_FRAME" val="{&quot;height&quot;:339.01637795275593,&quot;left&quot;:42.85,&quot;top&quot;:132.4,&quot;width&quot;:870.4}"/>
</p:tagLst>
</file>

<file path=ppt/tags/tag296.xml><?xml version="1.0" encoding="utf-8"?>
<p:tagLst xmlns:p="http://schemas.openxmlformats.org/presentationml/2006/main">
  <p:tag name="KSO_WM_BEAUTIFY_FLAG" val=""/>
  <p:tag name="KSO_WM_DIAGRAM_VIRTUALLY_FRAME" val="{&quot;height&quot;:339.01637795275593,&quot;left&quot;:42.85,&quot;top&quot;:132.4,&quot;width&quot;:870.4}"/>
</p:tagLst>
</file>

<file path=ppt/tags/tag297.xml><?xml version="1.0" encoding="utf-8"?>
<p:tagLst xmlns:p="http://schemas.openxmlformats.org/presentationml/2006/main">
  <p:tag name="KSO_WM_BEAUTIFY_FLAG" val=""/>
  <p:tag name="KSO_WM_DIAGRAM_VIRTUALLY_FRAME" val="{&quot;height&quot;:339.01637795275593,&quot;left&quot;:42.85,&quot;top&quot;:132.4,&quot;width&quot;:870.4}"/>
</p:tagLst>
</file>

<file path=ppt/tags/tag298.xml><?xml version="1.0" encoding="utf-8"?>
<p:tagLst xmlns:p="http://schemas.openxmlformats.org/presentationml/2006/main">
  <p:tag name="KSO_WM_BEAUTIFY_FLAG" val=""/>
  <p:tag name="KSO_WM_DIAGRAM_VIRTUALLY_FRAME" val="{&quot;height&quot;:339.01637795275593,&quot;left&quot;:42.85,&quot;top&quot;:132.4,&quot;width&quot;:870.4}"/>
</p:tagLst>
</file>

<file path=ppt/tags/tag299.xml><?xml version="1.0" encoding="utf-8"?>
<p:tagLst xmlns:p="http://schemas.openxmlformats.org/presentationml/2006/main">
  <p:tag name="KSO_WM_BEAUTIFY_FLAG" val=""/>
  <p:tag name="KSO_WM_DIAGRAM_VIRTUALLY_FRAME" val="{&quot;height&quot;:339.01637795275593,&quot;left&quot;:42.85,&quot;top&quot;:132.4,&quot;width&quot;:870.4}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BEAUTIFY_FLAG" val=""/>
  <p:tag name="KSO_WM_DIAGRAM_VIRTUALLY_FRAME" val="{&quot;height&quot;:339.01637795275593,&quot;left&quot;:42.85,&quot;top&quot;:132.4,&quot;width&quot;:870.4}"/>
</p:tagLst>
</file>

<file path=ppt/tags/tag301.xml><?xml version="1.0" encoding="utf-8"?>
<p:tagLst xmlns:p="http://schemas.openxmlformats.org/presentationml/2006/main">
  <p:tag name="KSO_WM_BEAUTIFY_FLAG" val=""/>
  <p:tag name="KSO_WM_DIAGRAM_VIRTUALLY_FRAME" val="{&quot;height&quot;:339.01637795275593,&quot;left&quot;:42.85,&quot;top&quot;:132.4,&quot;width&quot;:870.4}"/>
</p:tagLst>
</file>

<file path=ppt/tags/tag302.xml><?xml version="1.0" encoding="utf-8"?>
<p:tagLst xmlns:p="http://schemas.openxmlformats.org/presentationml/2006/main">
  <p:tag name="KSO_WM_BEAUTIFY_FLAG" val=""/>
  <p:tag name="KSO_WM_DIAGRAM_VIRTUALLY_FRAME" val="{&quot;height&quot;:339.01637795275593,&quot;left&quot;:42.85,&quot;top&quot;:132.4,&quot;width&quot;:870.4}"/>
</p:tagLst>
</file>

<file path=ppt/tags/tag303.xml><?xml version="1.0" encoding="utf-8"?>
<p:tagLst xmlns:p="http://schemas.openxmlformats.org/presentationml/2006/main">
  <p:tag name="KSO_WM_BEAUTIFY_FLAG" val=""/>
  <p:tag name="KSO_WM_DIAGRAM_VIRTUALLY_FRAME" val="{&quot;height&quot;:339.01637795275593,&quot;left&quot;:42.85,&quot;top&quot;:132.4,&quot;width&quot;:870.4}"/>
</p:tagLst>
</file>

<file path=ppt/tags/tag304.xml><?xml version="1.0" encoding="utf-8"?>
<p:tagLst xmlns:p="http://schemas.openxmlformats.org/presentationml/2006/main">
  <p:tag name="KSO_WM_BEAUTIFY_FLAG" val=""/>
  <p:tag name="KSO_WM_DIAGRAM_VIRTUALLY_FRAME" val="{&quot;height&quot;:339.01637795275593,&quot;left&quot;:42.85,&quot;top&quot;:132.4,&quot;width&quot;:870.4}"/>
</p:tagLst>
</file>

<file path=ppt/tags/tag305.xml><?xml version="1.0" encoding="utf-8"?>
<p:tagLst xmlns:p="http://schemas.openxmlformats.org/presentationml/2006/main">
  <p:tag name="KSO_WM_BEAUTIFY_FLAG" val=""/>
  <p:tag name="KSO_WM_DIAGRAM_VIRTUALLY_FRAME" val="{&quot;height&quot;:339.01637795275593,&quot;left&quot;:42.85,&quot;top&quot;:132.4,&quot;width&quot;:870.4}"/>
</p:tagLst>
</file>

<file path=ppt/tags/tag306.xml><?xml version="1.0" encoding="utf-8"?>
<p:tagLst xmlns:p="http://schemas.openxmlformats.org/presentationml/2006/main">
  <p:tag name="KSO_WM_BEAUTIFY_FLAG" val=""/>
  <p:tag name="KSO_WM_DIAGRAM_VIRTUALLY_FRAME" val="{&quot;height&quot;:339.01637795275593,&quot;left&quot;:42.85,&quot;top&quot;:132.4,&quot;width&quot;:870.4}"/>
</p:tagLst>
</file>

<file path=ppt/tags/tag307.xml><?xml version="1.0" encoding="utf-8"?>
<p:tagLst xmlns:p="http://schemas.openxmlformats.org/presentationml/2006/main">
  <p:tag name="KSO_WM_BEAUTIFY_FLAG" val=""/>
  <p:tag name="KSO_WM_DIAGRAM_VIRTUALLY_FRAME" val="{&quot;height&quot;:339.01637795275593,&quot;left&quot;:42.85,&quot;top&quot;:132.4,&quot;width&quot;:870.4}"/>
</p:tagLst>
</file>

<file path=ppt/tags/tag308.xml><?xml version="1.0" encoding="utf-8"?>
<p:tagLst xmlns:p="http://schemas.openxmlformats.org/presentationml/2006/main">
  <p:tag name="KSO_WM_BEAUTIFY_FLAG" val=""/>
  <p:tag name="KSO_WM_DIAGRAM_VIRTUALLY_FRAME" val="{&quot;height&quot;:339.01637795275593,&quot;left&quot;:42.85,&quot;top&quot;:132.4,&quot;width&quot;:870.4}"/>
</p:tagLst>
</file>

<file path=ppt/tags/tag309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BEAUTIFY_FLAG" val=""/>
  <p:tag name="KSO_WM_DIAGRAM_VIRTUALLY_FRAME" val="{&quot;height&quot;:339.01637795275593,&quot;left&quot;:42.85,&quot;top&quot;:132.4,&quot;width&quot;:870.4}"/>
</p:tagLst>
</file>

<file path=ppt/tags/tag311.xml><?xml version="1.0" encoding="utf-8"?>
<p:tagLst xmlns:p="http://schemas.openxmlformats.org/presentationml/2006/main">
  <p:tag name="KSO_WM_BEAUTIFY_FLAG" val=""/>
  <p:tag name="KSO_WM_DIAGRAM_VIRTUALLY_FRAME" val="{&quot;height&quot;:339.01637795275593,&quot;left&quot;:42.85,&quot;top&quot;:132.4,&quot;width&quot;:870.4}"/>
</p:tagLst>
</file>

<file path=ppt/tags/tag312.xml><?xml version="1.0" encoding="utf-8"?>
<p:tagLst xmlns:p="http://schemas.openxmlformats.org/presentationml/2006/main">
  <p:tag name="KSO_WM_BEAUTIFY_FLAG" val=""/>
  <p:tag name="KSO_WM_DIAGRAM_VIRTUALLY_FRAME" val="{&quot;height&quot;:339.01637795275593,&quot;left&quot;:42.85,&quot;top&quot;:132.4,&quot;width&quot;:870.4}"/>
</p:tagLst>
</file>

<file path=ppt/tags/tag313.xml><?xml version="1.0" encoding="utf-8"?>
<p:tagLst xmlns:p="http://schemas.openxmlformats.org/presentationml/2006/main">
  <p:tag name="KSO_WM_BEAUTIFY_FLAG" val=""/>
  <p:tag name="KSO_WM_DIAGRAM_VIRTUALLY_FRAME" val="{&quot;height&quot;:339.01637795275593,&quot;left&quot;:42.85,&quot;top&quot;:132.4,&quot;width&quot;:870.4}"/>
</p:tagLst>
</file>

<file path=ppt/tags/tag314.xml><?xml version="1.0" encoding="utf-8"?>
<p:tagLst xmlns:p="http://schemas.openxmlformats.org/presentationml/2006/main">
  <p:tag name="KSO_WM_DIAGRAM_VIRTUALLY_FRAME" val="{&quot;height&quot;:339.01637795275593,&quot;left&quot;:42.85,&quot;top&quot;:132.4,&quot;width&quot;:870.4}"/>
</p:tagLst>
</file>

<file path=ppt/tags/tag315.xml><?xml version="1.0" encoding="utf-8"?>
<p:tagLst xmlns:p="http://schemas.openxmlformats.org/presentationml/2006/main">
  <p:tag name="KSO_WM_DIAGRAM_VIRTUALLY_FRAME" val="{&quot;height&quot;:339.01637795275593,&quot;left&quot;:42.85,&quot;top&quot;:132.4,&quot;width&quot;:870.4}"/>
</p:tagLst>
</file>

<file path=ppt/tags/tag316.xml><?xml version="1.0" encoding="utf-8"?>
<p:tagLst xmlns:p="http://schemas.openxmlformats.org/presentationml/2006/main">
  <p:tag name="KSO_WM_DIAGRAM_VIRTUALLY_FRAME" val="{&quot;height&quot;:339.01637795275593,&quot;left&quot;:42.85,&quot;top&quot;:132.4,&quot;width&quot;:870.4}"/>
</p:tagLst>
</file>

<file path=ppt/tags/tag317.xml><?xml version="1.0" encoding="utf-8"?>
<p:tagLst xmlns:p="http://schemas.openxmlformats.org/presentationml/2006/main">
  <p:tag name="KSO_WM_DIAGRAM_VIRTUALLY_FRAME" val="{&quot;height&quot;:339.01637795275593,&quot;left&quot;:42.85,&quot;top&quot;:132.4,&quot;width&quot;:870.4}"/>
</p:tagLst>
</file>

<file path=ppt/tags/tag31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19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21.xml><?xml version="1.0" encoding="utf-8"?>
<p:tagLst xmlns:p="http://schemas.openxmlformats.org/presentationml/2006/main">
  <p:tag name="KSO_WM_BEAUTIFY_FLAG" val=""/>
</p:tagLst>
</file>

<file path=ppt/tags/tag322.xml><?xml version="1.0" encoding="utf-8"?>
<p:tagLst xmlns:p="http://schemas.openxmlformats.org/presentationml/2006/main">
  <p:tag name="KSO_WM_BEAUTIFY_FLAG" val=""/>
</p:tagLst>
</file>

<file path=ppt/tags/tag323.xml><?xml version="1.0" encoding="utf-8"?>
<p:tagLst xmlns:p="http://schemas.openxmlformats.org/presentationml/2006/main">
  <p:tag name="KSO_WM_BEAUTIFY_FLAG" val=""/>
</p:tagLst>
</file>

<file path=ppt/tags/tag324.xml><?xml version="1.0" encoding="utf-8"?>
<p:tagLst xmlns:p="http://schemas.openxmlformats.org/presentationml/2006/main">
  <p:tag name="KSO_WM_BEAUTIFY_FLAG" val=""/>
</p:tagLst>
</file>

<file path=ppt/tags/tag325.xml><?xml version="1.0" encoding="utf-8"?>
<p:tagLst xmlns:p="http://schemas.openxmlformats.org/presentationml/2006/main">
  <p:tag name="KSO_WM_BEAUTIFY_FLAG" val=""/>
</p:tagLst>
</file>

<file path=ppt/tags/tag326.xml><?xml version="1.0" encoding="utf-8"?>
<p:tagLst xmlns:p="http://schemas.openxmlformats.org/presentationml/2006/main">
  <p:tag name="KSO_WM_BEAUTIFY_FLAG" val=""/>
</p:tagLst>
</file>

<file path=ppt/tags/tag327.xml><?xml version="1.0" encoding="utf-8"?>
<p:tagLst xmlns:p="http://schemas.openxmlformats.org/presentationml/2006/main">
  <p:tag name="KSO_WM_BEAUTIFY_FLAG" val=""/>
</p:tagLst>
</file>

<file path=ppt/tags/tag328.xml><?xml version="1.0" encoding="utf-8"?>
<p:tagLst xmlns:p="http://schemas.openxmlformats.org/presentationml/2006/main">
  <p:tag name="KSO_WM_BEAUTIFY_FLAG" val=""/>
</p:tagLst>
</file>

<file path=ppt/tags/tag329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BEAUTIFY_FLAG" val=""/>
</p:tagLst>
</file>

<file path=ppt/tags/tag331.xml><?xml version="1.0" encoding="utf-8"?>
<p:tagLst xmlns:p="http://schemas.openxmlformats.org/presentationml/2006/main">
  <p:tag name="KSO_WM_BEAUTIFY_FLAG" val=""/>
</p:tagLst>
</file>

<file path=ppt/tags/tag332.xml><?xml version="1.0" encoding="utf-8"?>
<p:tagLst xmlns:p="http://schemas.openxmlformats.org/presentationml/2006/main">
  <p:tag name="KSO_WM_BEAUTIFY_FLAG" val=""/>
</p:tagLst>
</file>

<file path=ppt/tags/tag333.xml><?xml version="1.0" encoding="utf-8"?>
<p:tagLst xmlns:p="http://schemas.openxmlformats.org/presentationml/2006/main">
  <p:tag name="KSO_WM_BEAUTIFY_FLAG" val=""/>
</p:tagLst>
</file>

<file path=ppt/tags/tag33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35.xml><?xml version="1.0" encoding="utf-8"?>
<p:tagLst xmlns:p="http://schemas.openxmlformats.org/presentationml/2006/main">
  <p:tag name="KSO_WM_BEAUTIFY_FLAG" val=""/>
</p:tagLst>
</file>

<file path=ppt/tags/tag336.xml><?xml version="1.0" encoding="utf-8"?>
<p:tagLst xmlns:p="http://schemas.openxmlformats.org/presentationml/2006/main">
  <p:tag name="TABLE_ENDDRAG_ORIGIN_RECT" val="406*233"/>
  <p:tag name="TABLE_ENDDRAG_RECT" val="497*253*406*233"/>
</p:tagLst>
</file>

<file path=ppt/tags/tag33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29&quot;:[50000090,50000086,50000199],&quot;65&quot;:[20205081]}"/>
</p:tagLst>
</file>

<file path=ppt/tags/tag338.xml><?xml version="1.0" encoding="utf-8"?>
<p:tagLst xmlns:p="http://schemas.openxmlformats.org/presentationml/2006/main">
  <p:tag name="KSO_WM_BEAUTIFY_FLAG" val=""/>
</p:tagLst>
</file>

<file path=ppt/tags/tag339.xml><?xml version="1.0" encoding="utf-8"?>
<p:tagLst xmlns:p="http://schemas.openxmlformats.org/presentationml/2006/main">
  <p:tag name="KSO_WM_DIAGRAM_VIRTUALLY_FRAME" val="{&quot;height&quot;:157.7161417322835,&quot;left&quot;:46.065905511811025,&quot;top&quot;:313.2872440944882,&quot;width&quot;:877.8847244094488}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DIAGRAM_VIRTUALLY_FRAME" val="{&quot;height&quot;:157.7161417322835,&quot;left&quot;:46.065905511811025,&quot;top&quot;:313.2872440944882,&quot;width&quot;:877.8847244094488}"/>
</p:tagLst>
</file>

<file path=ppt/tags/tag341.xml><?xml version="1.0" encoding="utf-8"?>
<p:tagLst xmlns:p="http://schemas.openxmlformats.org/presentationml/2006/main">
  <p:tag name="KSO_WM_DIAGRAM_VIRTUALLY_FRAME" val="{&quot;height&quot;:157.7161417322835,&quot;left&quot;:46.065905511811025,&quot;top&quot;:313.2872440944882,&quot;width&quot;:877.8847244094488}"/>
</p:tagLst>
</file>

<file path=ppt/tags/tag342.xml><?xml version="1.0" encoding="utf-8"?>
<p:tagLst xmlns:p="http://schemas.openxmlformats.org/presentationml/2006/main">
  <p:tag name="KSO_WM_DIAGRAM_VIRTUALLY_FRAME" val="{&quot;height&quot;:157.7161417322835,&quot;left&quot;:46.065905511811025,&quot;top&quot;:313.2872440944882,&quot;width&quot;:877.8847244094488}"/>
</p:tagLst>
</file>

<file path=ppt/tags/tag343.xml><?xml version="1.0" encoding="utf-8"?>
<p:tagLst xmlns:p="http://schemas.openxmlformats.org/presentationml/2006/main">
  <p:tag name="KSO_WM_DIAGRAM_VIRTUALLY_FRAME" val="{&quot;height&quot;:157.7161417322835,&quot;left&quot;:46.065905511811025,&quot;top&quot;:313.2872440944882,&quot;width&quot;:877.8847244094488}"/>
</p:tagLst>
</file>

<file path=ppt/tags/tag344.xml><?xml version="1.0" encoding="utf-8"?>
<p:tagLst xmlns:p="http://schemas.openxmlformats.org/presentationml/2006/main">
  <p:tag name="KSO_WM_DIAGRAM_VIRTUALLY_FRAME" val="{&quot;height&quot;:157.7161417322835,&quot;left&quot;:46.065905511811025,&quot;top&quot;:313.2872440944882,&quot;width&quot;:877.8847244094488}"/>
</p:tagLst>
</file>

<file path=ppt/tags/tag345.xml><?xml version="1.0" encoding="utf-8"?>
<p:tagLst xmlns:p="http://schemas.openxmlformats.org/presentationml/2006/main">
  <p:tag name="KSO_WM_DIAGRAM_VIRTUALLY_FRAME" val="{&quot;height&quot;:157.7161417322835,&quot;left&quot;:46.065905511811025,&quot;top&quot;:313.2872440944882,&quot;width&quot;:877.8847244094488}"/>
</p:tagLst>
</file>

<file path=ppt/tags/tag346.xml><?xml version="1.0" encoding="utf-8"?>
<p:tagLst xmlns:p="http://schemas.openxmlformats.org/presentationml/2006/main">
  <p:tag name="KSO_WM_DIAGRAM_VIRTUALLY_FRAME" val="{&quot;height&quot;:157.7161417322835,&quot;left&quot;:46.065905511811025,&quot;top&quot;:313.2872440944882,&quot;width&quot;:877.8847244094488}"/>
</p:tagLst>
</file>

<file path=ppt/tags/tag347.xml><?xml version="1.0" encoding="utf-8"?>
<p:tagLst xmlns:p="http://schemas.openxmlformats.org/presentationml/2006/main">
  <p:tag name="KSO_WM_DIAGRAM_VIRTUALLY_FRAME" val="{&quot;height&quot;:157.7161417322835,&quot;left&quot;:46.065905511811025,&quot;top&quot;:313.2872440944882,&quot;width&quot;:877.8847244094488}"/>
</p:tagLst>
</file>

<file path=ppt/tags/tag348.xml><?xml version="1.0" encoding="utf-8"?>
<p:tagLst xmlns:p="http://schemas.openxmlformats.org/presentationml/2006/main">
  <p:tag name="KSO_WM_DIAGRAM_VIRTUALLY_FRAME" val="{&quot;height&quot;:157.7161417322835,&quot;left&quot;:46.065905511811025,&quot;top&quot;:313.2872440944882,&quot;width&quot;:877.8847244094488}"/>
</p:tagLst>
</file>

<file path=ppt/tags/tag349.xml><?xml version="1.0" encoding="utf-8"?>
<p:tagLst xmlns:p="http://schemas.openxmlformats.org/presentationml/2006/main">
  <p:tag name="KSO_WM_DIAGRAM_VIRTUALLY_FRAME" val="{&quot;height&quot;:157.7161417322835,&quot;left&quot;:46.065905511811025,&quot;top&quot;:313.2872440944882,&quot;width&quot;:877.8847244094488}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DIAGRAM_VIRTUALLY_FRAME" val="{&quot;height&quot;:157.7161417322835,&quot;left&quot;:46.065905511811025,&quot;top&quot;:313.2872440944882,&quot;width&quot;:877.8847244094488}"/>
</p:tagLst>
</file>

<file path=ppt/tags/tag351.xml><?xml version="1.0" encoding="utf-8"?>
<p:tagLst xmlns:p="http://schemas.openxmlformats.org/presentationml/2006/main">
  <p:tag name="KSO_WM_DIAGRAM_VIRTUALLY_FRAME" val="{&quot;height&quot;:157.7161417322835,&quot;left&quot;:46.065905511811025,&quot;top&quot;:313.2872440944882,&quot;width&quot;:877.8847244094488}"/>
</p:tagLst>
</file>

<file path=ppt/tags/tag352.xml><?xml version="1.0" encoding="utf-8"?>
<p:tagLst xmlns:p="http://schemas.openxmlformats.org/presentationml/2006/main">
  <p:tag name="KSO_WM_BEAUTIFY_FLAG" val=""/>
</p:tagLst>
</file>

<file path=ppt/tags/tag353.xml><?xml version="1.0" encoding="utf-8"?>
<p:tagLst xmlns:p="http://schemas.openxmlformats.org/presentationml/2006/main">
  <p:tag name="KSO_WM_BEAUTIFY_FLAG" val=""/>
</p:tagLst>
</file>

<file path=ppt/tags/tag354.xml><?xml version="1.0" encoding="utf-8"?>
<p:tagLst xmlns:p="http://schemas.openxmlformats.org/presentationml/2006/main">
  <p:tag name="KSO_WM_BEAUTIFY_FLAG" val=""/>
</p:tagLst>
</file>

<file path=ppt/tags/tag355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356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357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358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359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361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362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363.xml><?xml version="1.0" encoding="utf-8"?>
<p:tagLst xmlns:p="http://schemas.openxmlformats.org/presentationml/2006/main">
  <p:tag name="KSO_WM_BEAUTIFY_FLAG" val=""/>
</p:tagLst>
</file>

<file path=ppt/tags/tag3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29&quot;:[50000090,50000086,50000199],&quot;65&quot;:[20205081]}"/>
</p:tagLst>
</file>

<file path=ppt/tags/tag365.xml><?xml version="1.0" encoding="utf-8"?>
<p:tagLst xmlns:p="http://schemas.openxmlformats.org/presentationml/2006/main">
  <p:tag name="KSO_WM_BEAUTIFY_FLAG" val=""/>
</p:tagLst>
</file>

<file path=ppt/tags/tag36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29&quot;:[50000090,50000086,50000199],&quot;65&quot;:[20205081]}"/>
</p:tagLst>
</file>

<file path=ppt/tags/tag367.xml><?xml version="1.0" encoding="utf-8"?>
<p:tagLst xmlns:p="http://schemas.openxmlformats.org/presentationml/2006/main">
  <p:tag name="KSO_WM_BEAUTIFY_FLAG" val=""/>
</p:tagLst>
</file>

<file path=ppt/tags/tag36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29&quot;:[50000090,50000086,50000199],&quot;65&quot;:[20205081]}"/>
</p:tagLst>
</file>

<file path=ppt/tags/tag369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29&quot;:[50000090,50000086,50000199],&quot;65&quot;:[20205081]}"/>
</p:tagLst>
</file>

<file path=ppt/tags/tag371.xml><?xml version="1.0" encoding="utf-8"?>
<p:tagLst xmlns:p="http://schemas.openxmlformats.org/presentationml/2006/main">
  <p:tag name="KSO_WM_BEAUTIFY_FLAG" val=""/>
</p:tagLst>
</file>

<file path=ppt/tags/tag372.xml><?xml version="1.0" encoding="utf-8"?>
<p:tagLst xmlns:p="http://schemas.openxmlformats.org/presentationml/2006/main">
  <p:tag name="KSO_WM_BEAUTIFY_FLAG" val=""/>
</p:tagLst>
</file>

<file path=ppt/tags/tag373.xml><?xml version="1.0" encoding="utf-8"?>
<p:tagLst xmlns:p="http://schemas.openxmlformats.org/presentationml/2006/main">
  <p:tag name="KSO_WM_BEAUTIFY_FLAG" val=""/>
</p:tagLst>
</file>

<file path=ppt/tags/tag374.xml><?xml version="1.0" encoding="utf-8"?>
<p:tagLst xmlns:p="http://schemas.openxmlformats.org/presentationml/2006/main">
  <p:tag name="KSO_WM_BEAUTIFY_FLAG" val=""/>
</p:tagLst>
</file>

<file path=ppt/tags/tag375.xml><?xml version="1.0" encoding="utf-8"?>
<p:tagLst xmlns:p="http://schemas.openxmlformats.org/presentationml/2006/main">
  <p:tag name="KSO_WM_BEAUTIFY_FLAG" val=""/>
</p:tagLst>
</file>

<file path=ppt/tags/tag376.xml><?xml version="1.0" encoding="utf-8"?>
<p:tagLst xmlns:p="http://schemas.openxmlformats.org/presentationml/2006/main">
  <p:tag name="KSO_WM_BEAUTIFY_FLAG" val=""/>
</p:tagLst>
</file>

<file path=ppt/tags/tag377.xml><?xml version="1.0" encoding="utf-8"?>
<p:tagLst xmlns:p="http://schemas.openxmlformats.org/presentationml/2006/main">
  <p:tag name="KSO_WM_BEAUTIFY_FLAG" val=""/>
</p:tagLst>
</file>

<file path=ppt/tags/tag378.xml><?xml version="1.0" encoding="utf-8"?>
<p:tagLst xmlns:p="http://schemas.openxmlformats.org/presentationml/2006/main">
  <p:tag name="KSO_WM_BEAUTIFY_FLAG" val=""/>
</p:tagLst>
</file>

<file path=ppt/tags/tag379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BEAUTIFY_FLAG" val=""/>
</p:tagLst>
</file>

<file path=ppt/tags/tag381.xml><?xml version="1.0" encoding="utf-8"?>
<p:tagLst xmlns:p="http://schemas.openxmlformats.org/presentationml/2006/main">
  <p:tag name="KSO_WM_BEAUTIFY_FLAG" val=""/>
</p:tagLst>
</file>

<file path=ppt/tags/tag382.xml><?xml version="1.0" encoding="utf-8"?>
<p:tagLst xmlns:p="http://schemas.openxmlformats.org/presentationml/2006/main">
  <p:tag name="KSO_WM_BEAUTIFY_FLAG" val=""/>
</p:tagLst>
</file>

<file path=ppt/tags/tag383.xml><?xml version="1.0" encoding="utf-8"?>
<p:tagLst xmlns:p="http://schemas.openxmlformats.org/presentationml/2006/main">
  <p:tag name="KSO_WM_BEAUTIFY_FLAG" val=""/>
</p:tagLst>
</file>

<file path=ppt/tags/tag38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85.xml><?xml version="1.0" encoding="utf-8"?>
<p:tagLst xmlns:p="http://schemas.openxmlformats.org/presentationml/2006/main">
  <p:tag name="KSO_WM_BEAUTIFY_FLAG" val=""/>
</p:tagLst>
</file>

<file path=ppt/tags/tag386.xml><?xml version="1.0" encoding="utf-8"?>
<p:tagLst xmlns:p="http://schemas.openxmlformats.org/presentationml/2006/main">
  <p:tag name="KSO_WM_DIAGRAM_VIRTUALLY_FRAME" val="{&quot;height&quot;:356.5,&quot;left&quot;:52.9,&quot;top&quot;:83.8,&quot;width&quot;:184.15}"/>
</p:tagLst>
</file>

<file path=ppt/tags/tag387.xml><?xml version="1.0" encoding="utf-8"?>
<p:tagLst xmlns:p="http://schemas.openxmlformats.org/presentationml/2006/main">
  <p:tag name="KSO_WM_BEAUTIFY_FLAG" val=""/>
</p:tagLst>
</file>

<file path=ppt/tags/tag388.xml><?xml version="1.0" encoding="utf-8"?>
<p:tagLst xmlns:p="http://schemas.openxmlformats.org/presentationml/2006/main">
  <p:tag name="KSO_WM_DIAGRAM_VIRTUALLY_FRAME" val="{&quot;height&quot;:356.5,&quot;left&quot;:52.9,&quot;top&quot;:83.8,&quot;width&quot;:184.15}"/>
</p:tagLst>
</file>

<file path=ppt/tags/tag389.xml><?xml version="1.0" encoding="utf-8"?>
<p:tagLst xmlns:p="http://schemas.openxmlformats.org/presentationml/2006/main">
  <p:tag name="KSO_WM_DIAGRAM_VIRTUALLY_FRAME" val="{&quot;height&quot;:356.5,&quot;left&quot;:52.9,&quot;top&quot;:83.8,&quot;width&quot;:184.15}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DIAGRAM_VIRTUALLY_FRAME" val="{&quot;height&quot;:356.5,&quot;left&quot;:52.9,&quot;top&quot;:83.8,&quot;width&quot;:184.15}"/>
</p:tagLst>
</file>

<file path=ppt/tags/tag391.xml><?xml version="1.0" encoding="utf-8"?>
<p:tagLst xmlns:p="http://schemas.openxmlformats.org/presentationml/2006/main">
  <p:tag name="KSO_WM_DIAGRAM_VIRTUALLY_FRAME" val="{&quot;height&quot;:356.5,&quot;left&quot;:52.9,&quot;top&quot;:83.8,&quot;width&quot;:184.15}"/>
</p:tagLst>
</file>

<file path=ppt/tags/tag392.xml><?xml version="1.0" encoding="utf-8"?>
<p:tagLst xmlns:p="http://schemas.openxmlformats.org/presentationml/2006/main">
  <p:tag name="KSO_WM_DIAGRAM_VIRTUALLY_FRAME" val="{&quot;height&quot;:356.5,&quot;left&quot;:52.9,&quot;top&quot;:83.8,&quot;width&quot;:184.15}"/>
</p:tagLst>
</file>

<file path=ppt/tags/tag393.xml><?xml version="1.0" encoding="utf-8"?>
<p:tagLst xmlns:p="http://schemas.openxmlformats.org/presentationml/2006/main">
  <p:tag name="KSO_WM_DIAGRAM_VIRTUALLY_FRAME" val="{&quot;height&quot;:356.5,&quot;left&quot;:52.9,&quot;top&quot;:83.8,&quot;width&quot;:184.15}"/>
</p:tagLst>
</file>

<file path=ppt/tags/tag394.xml><?xml version="1.0" encoding="utf-8"?>
<p:tagLst xmlns:p="http://schemas.openxmlformats.org/presentationml/2006/main">
  <p:tag name="KSO_WM_DIAGRAM_VIRTUALLY_FRAME" val="{&quot;height&quot;:356.5,&quot;left&quot;:52.9,&quot;top&quot;:83.8,&quot;width&quot;:184.15}"/>
</p:tagLst>
</file>

<file path=ppt/tags/tag395.xml><?xml version="1.0" encoding="utf-8"?>
<p:tagLst xmlns:p="http://schemas.openxmlformats.org/presentationml/2006/main">
  <p:tag name="KSO_WM_DIAGRAM_VIRTUALLY_FRAME" val="{&quot;height&quot;:356.5,&quot;left&quot;:52.9,&quot;top&quot;:83.8,&quot;width&quot;:184.15}"/>
</p:tagLst>
</file>

<file path=ppt/tags/tag396.xml><?xml version="1.0" encoding="utf-8"?>
<p:tagLst xmlns:p="http://schemas.openxmlformats.org/presentationml/2006/main">
  <p:tag name="KSO_WM_DIAGRAM_VIRTUALLY_FRAME" val="{&quot;height&quot;:356.5,&quot;left&quot;:52.9,&quot;top&quot;:83.8,&quot;width&quot;:184.15}"/>
</p:tagLst>
</file>

<file path=ppt/tags/tag397.xml><?xml version="1.0" encoding="utf-8"?>
<p:tagLst xmlns:p="http://schemas.openxmlformats.org/presentationml/2006/main">
  <p:tag name="KSO_WM_DIAGRAM_VIRTUALLY_FRAME" val="{&quot;height&quot;:356.5,&quot;left&quot;:52.9,&quot;top&quot;:83.8,&quot;width&quot;:184.15}"/>
</p:tagLst>
</file>

<file path=ppt/tags/tag398.xml><?xml version="1.0" encoding="utf-8"?>
<p:tagLst xmlns:p="http://schemas.openxmlformats.org/presentationml/2006/main">
  <p:tag name="KSO_WM_DIAGRAM_VIRTUALLY_FRAME" val="{&quot;height&quot;:356.5,&quot;left&quot;:52.9,&quot;top&quot;:83.8,&quot;width&quot;:184.15}"/>
</p:tagLst>
</file>

<file path=ppt/tags/tag399.xml><?xml version="1.0" encoding="utf-8"?>
<p:tagLst xmlns:p="http://schemas.openxmlformats.org/presentationml/2006/main">
  <p:tag name="KSO_WM_DIAGRAM_VIRTUALLY_FRAME" val="{&quot;height&quot;:356.5,&quot;left&quot;:52.9,&quot;top&quot;:83.8,&quot;width&quot;:184.15}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DIAGRAM_VIRTUALLY_FRAME" val="{&quot;height&quot;:356.5,&quot;left&quot;:52.9,&quot;top&quot;:83.8,&quot;width&quot;:184.15}"/>
</p:tagLst>
</file>

<file path=ppt/tags/tag401.xml><?xml version="1.0" encoding="utf-8"?>
<p:tagLst xmlns:p="http://schemas.openxmlformats.org/presentationml/2006/main">
  <p:tag name="KSO_WM_DIAGRAM_VIRTUALLY_FRAME" val="{&quot;height&quot;:356.5,&quot;left&quot;:52.9,&quot;top&quot;:83.8,&quot;width&quot;:184.15}"/>
</p:tagLst>
</file>

<file path=ppt/tags/tag402.xml><?xml version="1.0" encoding="utf-8"?>
<p:tagLst xmlns:p="http://schemas.openxmlformats.org/presentationml/2006/main">
  <p:tag name="KSO_WM_BEAUTIFY_FLAG" val=""/>
</p:tagLst>
</file>

<file path=ppt/tags/tag403.xml><?xml version="1.0" encoding="utf-8"?>
<p:tagLst xmlns:p="http://schemas.openxmlformats.org/presentationml/2006/main">
  <p:tag name="TABLE_ENDDRAG_ORIGIN_RECT" val="313*57"/>
  <p:tag name="TABLE_ENDDRAG_RECT" val="54*307*313*57"/>
</p:tagLst>
</file>

<file path=ppt/tags/tag404.xml><?xml version="1.0" encoding="utf-8"?>
<p:tagLst xmlns:p="http://schemas.openxmlformats.org/presentationml/2006/main">
  <p:tag name="KSO_WM_DIAGRAM_VIRTUALLY_FRAME" val="{&quot;height&quot;:356.5,&quot;left&quot;:52.9,&quot;top&quot;:83.8,&quot;width&quot;:184.15}"/>
</p:tagLst>
</file>

<file path=ppt/tags/tag405.xml><?xml version="1.0" encoding="utf-8"?>
<p:tagLst xmlns:p="http://schemas.openxmlformats.org/presentationml/2006/main">
  <p:tag name="KSO_WM_DIAGRAM_VIRTUALLY_FRAME" val="{&quot;height&quot;:356.5,&quot;left&quot;:52.9,&quot;top&quot;:83.8,&quot;width&quot;:184.15}"/>
</p:tagLst>
</file>

<file path=ppt/tags/tag406.xml><?xml version="1.0" encoding="utf-8"?>
<p:tagLst xmlns:p="http://schemas.openxmlformats.org/presentationml/2006/main">
  <p:tag name="KSO_WM_DIAGRAM_VIRTUALLY_FRAME" val="{&quot;height&quot;:356.5,&quot;left&quot;:52.9,&quot;top&quot;:83.8,&quot;width&quot;:184.15}"/>
</p:tagLst>
</file>

<file path=ppt/tags/tag407.xml><?xml version="1.0" encoding="utf-8"?>
<p:tagLst xmlns:p="http://schemas.openxmlformats.org/presentationml/2006/main">
  <p:tag name="KSO_WM_DIAGRAM_VIRTUALLY_FRAME" val="{&quot;height&quot;:356.5,&quot;left&quot;:52.9,&quot;top&quot;:83.8,&quot;width&quot;:184.15}"/>
</p:tagLst>
</file>

<file path=ppt/tags/tag408.xml><?xml version="1.0" encoding="utf-8"?>
<p:tagLst xmlns:p="http://schemas.openxmlformats.org/presentationml/2006/main">
  <p:tag name="TABLE_ENDDRAG_ORIGIN_RECT" val="88*81"/>
  <p:tag name="TABLE_ENDDRAG_RECT" val="197*398*89*81"/>
</p:tagLst>
</file>

<file path=ppt/tags/tag409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BEAUTIFY_FLAG" val=""/>
</p:tagLst>
</file>

<file path=ppt/tags/tag411.xml><?xml version="1.0" encoding="utf-8"?>
<p:tagLst xmlns:p="http://schemas.openxmlformats.org/presentationml/2006/main">
  <p:tag name="KSO_WM_BEAUTIFY_FLAG" val=""/>
</p:tagLst>
</file>

<file path=ppt/tags/tag412.xml><?xml version="1.0" encoding="utf-8"?>
<p:tagLst xmlns:p="http://schemas.openxmlformats.org/presentationml/2006/main">
  <p:tag name="KSO_WM_BEAUTIFY_FLAG" val=""/>
</p:tagLst>
</file>

<file path=ppt/tags/tag413.xml><?xml version="1.0" encoding="utf-8"?>
<p:tagLst xmlns:p="http://schemas.openxmlformats.org/presentationml/2006/main">
  <p:tag name="KSO_WM_BEAUTIFY_FLAG" val=""/>
</p:tagLst>
</file>

<file path=ppt/tags/tag414.xml><?xml version="1.0" encoding="utf-8"?>
<p:tagLst xmlns:p="http://schemas.openxmlformats.org/presentationml/2006/main">
  <p:tag name="KSO_WM_BEAUTIFY_FLAG" val=""/>
</p:tagLst>
</file>

<file path=ppt/tags/tag415.xml><?xml version="1.0" encoding="utf-8"?>
<p:tagLst xmlns:p="http://schemas.openxmlformats.org/presentationml/2006/main">
  <p:tag name="KSO_WM_BEAUTIFY_FLAG" val=""/>
</p:tagLst>
</file>

<file path=ppt/tags/tag416.xml><?xml version="1.0" encoding="utf-8"?>
<p:tagLst xmlns:p="http://schemas.openxmlformats.org/presentationml/2006/main">
  <p:tag name="KSO_WM_BEAUTIFY_FLAG" val=""/>
</p:tagLst>
</file>

<file path=ppt/tags/tag417.xml><?xml version="1.0" encoding="utf-8"?>
<p:tagLst xmlns:p="http://schemas.openxmlformats.org/presentationml/2006/main">
  <p:tag name="KSO_WM_BEAUTIFY_FLAG" val=""/>
</p:tagLst>
</file>

<file path=ppt/tags/tag418.xml><?xml version="1.0" encoding="utf-8"?>
<p:tagLst xmlns:p="http://schemas.openxmlformats.org/presentationml/2006/main">
  <p:tag name="KSO_WM_BEAUTIFY_FLAG" val=""/>
</p:tagLst>
</file>

<file path=ppt/tags/tag419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BEAUTIFY_FLAG" val=""/>
</p:tagLst>
</file>

<file path=ppt/tags/tag421.xml><?xml version="1.0" encoding="utf-8"?>
<p:tagLst xmlns:p="http://schemas.openxmlformats.org/presentationml/2006/main">
  <p:tag name="KSO_WM_BEAUTIFY_FLAG" val=""/>
</p:tagLst>
</file>

<file path=ppt/tags/tag42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23.xml><?xml version="1.0" encoding="utf-8"?>
<p:tagLst xmlns:p="http://schemas.openxmlformats.org/presentationml/2006/main">
  <p:tag name="TABLE_ENDDRAG_ORIGIN_RECT" val="399*393"/>
  <p:tag name="TABLE_ENDDRAG_RECT" val="460*72*399*393"/>
</p:tagLst>
</file>

<file path=ppt/tags/tag424.xml><?xml version="1.0" encoding="utf-8"?>
<p:tagLst xmlns:p="http://schemas.openxmlformats.org/presentationml/2006/main">
  <p:tag name="TABLE_ENDDRAG_ORIGIN_RECT" val="297*378"/>
  <p:tag name="TABLE_ENDDRAG_RECT" val="45*72*297*378"/>
</p:tagLst>
</file>

<file path=ppt/tags/tag425.xml><?xml version="1.0" encoding="utf-8"?>
<p:tagLst xmlns:p="http://schemas.openxmlformats.org/presentationml/2006/main">
  <p:tag name="KSO_WM_BEAUTIFY_FLAG" val=""/>
</p:tagLst>
</file>

<file path=ppt/tags/tag426.xml><?xml version="1.0" encoding="utf-8"?>
<p:tagLst xmlns:p="http://schemas.openxmlformats.org/presentationml/2006/main">
  <p:tag name="KSO_WM_BEAUTIFY_FLAG" val=""/>
</p:tagLst>
</file>

<file path=ppt/tags/tag427.xml><?xml version="1.0" encoding="utf-8"?>
<p:tagLst xmlns:p="http://schemas.openxmlformats.org/presentationml/2006/main">
  <p:tag name="KSO_WM_BEAUTIFY_FLAG" val=""/>
</p:tagLst>
</file>

<file path=ppt/tags/tag428.xml><?xml version="1.0" encoding="utf-8"?>
<p:tagLst xmlns:p="http://schemas.openxmlformats.org/presentationml/2006/main">
  <p:tag name="KSO_WM_BEAUTIFY_FLAG" val=""/>
</p:tagLst>
</file>

<file path=ppt/tags/tag429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BEAUTIFY_FLAG" val=""/>
</p:tagLst>
</file>

<file path=ppt/tags/tag431.xml><?xml version="1.0" encoding="utf-8"?>
<p:tagLst xmlns:p="http://schemas.openxmlformats.org/presentationml/2006/main">
  <p:tag name="KSO_WM_BEAUTIFY_FLAG" val=""/>
</p:tagLst>
</file>

<file path=ppt/tags/tag432.xml><?xml version="1.0" encoding="utf-8"?>
<p:tagLst xmlns:p="http://schemas.openxmlformats.org/presentationml/2006/main">
  <p:tag name="KSO_WM_BEAUTIFY_FLAG" val=""/>
</p:tagLst>
</file>

<file path=ppt/tags/tag433.xml><?xml version="1.0" encoding="utf-8"?>
<p:tagLst xmlns:p="http://schemas.openxmlformats.org/presentationml/2006/main">
  <p:tag name="KSO_WM_BEAUTIFY_FLAG" val=""/>
</p:tagLst>
</file>

<file path=ppt/tags/tag434.xml><?xml version="1.0" encoding="utf-8"?>
<p:tagLst xmlns:p="http://schemas.openxmlformats.org/presentationml/2006/main">
  <p:tag name="KSO_WM_BEAUTIFY_FLAG" val=""/>
</p:tagLst>
</file>

<file path=ppt/tags/tag435.xml><?xml version="1.0" encoding="utf-8"?>
<p:tagLst xmlns:p="http://schemas.openxmlformats.org/presentationml/2006/main">
  <p:tag name="KSO_WM_BEAUTIFY_FLAG" val=""/>
</p:tagLst>
</file>

<file path=ppt/tags/tag436.xml><?xml version="1.0" encoding="utf-8"?>
<p:tagLst xmlns:p="http://schemas.openxmlformats.org/presentationml/2006/main">
  <p:tag name="KSO_WM_BEAUTIFY_FLAG" val=""/>
</p:tagLst>
</file>

<file path=ppt/tags/tag437.xml><?xml version="1.0" encoding="utf-8"?>
<p:tagLst xmlns:p="http://schemas.openxmlformats.org/presentationml/2006/main">
  <p:tag name="KSO_WM_BEAUTIFY_FLAG" val=""/>
</p:tagLst>
</file>

<file path=ppt/tags/tag438.xml><?xml version="1.0" encoding="utf-8"?>
<p:tagLst xmlns:p="http://schemas.openxmlformats.org/presentationml/2006/main">
  <p:tag name="KSO_WM_BEAUTIFY_FLAG" val=""/>
</p:tagLst>
</file>

<file path=ppt/tags/tag439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BEAUTIFY_FLAG" val=""/>
</p:tagLst>
</file>

<file path=ppt/tags/tag441.xml><?xml version="1.0" encoding="utf-8"?>
<p:tagLst xmlns:p="http://schemas.openxmlformats.org/presentationml/2006/main">
  <p:tag name="KSO_WM_BEAUTIFY_FLAG" val=""/>
</p:tagLst>
</file>

<file path=ppt/tags/tag44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43.xml><?xml version="1.0" encoding="utf-8"?>
<p:tagLst xmlns:p="http://schemas.openxmlformats.org/presentationml/2006/main">
  <p:tag name="KSO_WM_BEAUTIFY_FLAG" val=""/>
</p:tagLst>
</file>

<file path=ppt/tags/tag444.xml><?xml version="1.0" encoding="utf-8"?>
<p:tagLst xmlns:p="http://schemas.openxmlformats.org/presentationml/2006/main">
  <p:tag name="KSO_WM_BEAUTIFY_FLAG" val=""/>
</p:tagLst>
</file>

<file path=ppt/tags/tag445.xml><?xml version="1.0" encoding="utf-8"?>
<p:tagLst xmlns:p="http://schemas.openxmlformats.org/presentationml/2006/main">
  <p:tag name="KSO_WM_BEAUTIFY_FLAG" val=""/>
</p:tagLst>
</file>

<file path=ppt/tags/tag446.xml><?xml version="1.0" encoding="utf-8"?>
<p:tagLst xmlns:p="http://schemas.openxmlformats.org/presentationml/2006/main">
  <p:tag name="KSO_WM_BEAUTIFY_FLAG" val=""/>
</p:tagLst>
</file>

<file path=ppt/tags/tag447.xml><?xml version="1.0" encoding="utf-8"?>
<p:tagLst xmlns:p="http://schemas.openxmlformats.org/presentationml/2006/main">
  <p:tag name="KSO_WM_BEAUTIFY_FLAG" val=""/>
</p:tagLst>
</file>

<file path=ppt/tags/tag448.xml><?xml version="1.0" encoding="utf-8"?>
<p:tagLst xmlns:p="http://schemas.openxmlformats.org/presentationml/2006/main">
  <p:tag name="KSO_WM_BEAUTIFY_FLAG" val=""/>
</p:tagLst>
</file>

<file path=ppt/tags/tag449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BEAUTIFY_FLAG" val=""/>
</p:tagLst>
</file>

<file path=ppt/tags/tag451.xml><?xml version="1.0" encoding="utf-8"?>
<p:tagLst xmlns:p="http://schemas.openxmlformats.org/presentationml/2006/main">
  <p:tag name="KSO_WM_BEAUTIFY_FLAG" val=""/>
</p:tagLst>
</file>

<file path=ppt/tags/tag452.xml><?xml version="1.0" encoding="utf-8"?>
<p:tagLst xmlns:p="http://schemas.openxmlformats.org/presentationml/2006/main">
  <p:tag name="KSO_WM_BEAUTIFY_FLAG" val=""/>
</p:tagLst>
</file>

<file path=ppt/tags/tag453.xml><?xml version="1.0" encoding="utf-8"?>
<p:tagLst xmlns:p="http://schemas.openxmlformats.org/presentationml/2006/main">
  <p:tag name="KSO_WM_BEAUTIFY_FLAG" val=""/>
</p:tagLst>
</file>

<file path=ppt/tags/tag454.xml><?xml version="1.0" encoding="utf-8"?>
<p:tagLst xmlns:p="http://schemas.openxmlformats.org/presentationml/2006/main">
  <p:tag name="KSO_WM_BEAUTIFY_FLAG" val=""/>
</p:tagLst>
</file>

<file path=ppt/tags/tag455.xml><?xml version="1.0" encoding="utf-8"?>
<p:tagLst xmlns:p="http://schemas.openxmlformats.org/presentationml/2006/main">
  <p:tag name="KSO_WM_BEAUTIFY_FLAG" val=""/>
</p:tagLst>
</file>

<file path=ppt/tags/tag456.xml><?xml version="1.0" encoding="utf-8"?>
<p:tagLst xmlns:p="http://schemas.openxmlformats.org/presentationml/2006/main">
  <p:tag name="KSO_WM_BEAUTIFY_FLAG" val=""/>
</p:tagLst>
</file>

<file path=ppt/tags/tag457.xml><?xml version="1.0" encoding="utf-8"?>
<p:tagLst xmlns:p="http://schemas.openxmlformats.org/presentationml/2006/main">
  <p:tag name="KSO_WM_BEAUTIFY_FLAG" val=""/>
</p:tagLst>
</file>

<file path=ppt/tags/tag458.xml><?xml version="1.0" encoding="utf-8"?>
<p:tagLst xmlns:p="http://schemas.openxmlformats.org/presentationml/2006/main">
  <p:tag name="KSO_WM_BEAUTIFY_FLAG" val=""/>
</p:tagLst>
</file>

<file path=ppt/tags/tag45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BEAUTIFY_FLAG" val=""/>
</p:tagLst>
</file>

<file path=ppt/tags/tag461.xml><?xml version="1.0" encoding="utf-8"?>
<p:tagLst xmlns:p="http://schemas.openxmlformats.org/presentationml/2006/main">
  <p:tag name="KSO_WM_BEAUTIFY_FLAG" val=""/>
</p:tagLst>
</file>

<file path=ppt/tags/tag462.xml><?xml version="1.0" encoding="utf-8"?>
<p:tagLst xmlns:p="http://schemas.openxmlformats.org/presentationml/2006/main">
  <p:tag name="KSO_WM_BEAUTIFY_FLAG" val=""/>
</p:tagLst>
</file>

<file path=ppt/tags/tag463.xml><?xml version="1.0" encoding="utf-8"?>
<p:tagLst xmlns:p="http://schemas.openxmlformats.org/presentationml/2006/main">
  <p:tag name="KSO_WM_BEAUTIFY_FLAG" val=""/>
</p:tagLst>
</file>

<file path=ppt/tags/tag464.xml><?xml version="1.0" encoding="utf-8"?>
<p:tagLst xmlns:p="http://schemas.openxmlformats.org/presentationml/2006/main">
  <p:tag name="KSO_WM_BEAUTIFY_FLAG" val=""/>
</p:tagLst>
</file>

<file path=ppt/tags/tag465.xml><?xml version="1.0" encoding="utf-8"?>
<p:tagLst xmlns:p="http://schemas.openxmlformats.org/presentationml/2006/main">
  <p:tag name="KSO_WM_BEAUTIFY_FLAG" val=""/>
</p:tagLst>
</file>

<file path=ppt/tags/tag466.xml><?xml version="1.0" encoding="utf-8"?>
<p:tagLst xmlns:p="http://schemas.openxmlformats.org/presentationml/2006/main">
  <p:tag name="KSO_WM_BEAUTIFY_FLAG" val=""/>
</p:tagLst>
</file>

<file path=ppt/tags/tag467.xml><?xml version="1.0" encoding="utf-8"?>
<p:tagLst xmlns:p="http://schemas.openxmlformats.org/presentationml/2006/main">
  <p:tag name="KSO_WM_BEAUTIFY_FLAG" val=""/>
</p:tagLst>
</file>

<file path=ppt/tags/tag468.xml><?xml version="1.0" encoding="utf-8"?>
<p:tagLst xmlns:p="http://schemas.openxmlformats.org/presentationml/2006/main">
  <p:tag name="KSO_WM_BEAUTIFY_FLAG" val=""/>
</p:tagLst>
</file>

<file path=ppt/tags/tag469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BEAUTIFY_FLAG" val=""/>
</p:tagLst>
</file>

<file path=ppt/tags/tag471.xml><?xml version="1.0" encoding="utf-8"?>
<p:tagLst xmlns:p="http://schemas.openxmlformats.org/presentationml/2006/main">
  <p:tag name="KSO_WM_BEAUTIFY_FLAG" val=""/>
</p:tagLst>
</file>

<file path=ppt/tags/tag472.xml><?xml version="1.0" encoding="utf-8"?>
<p:tagLst xmlns:p="http://schemas.openxmlformats.org/presentationml/2006/main">
  <p:tag name="KSO_WM_BEAUTIFY_FLAG" val=""/>
</p:tagLst>
</file>

<file path=ppt/tags/tag473.xml><?xml version="1.0" encoding="utf-8"?>
<p:tagLst xmlns:p="http://schemas.openxmlformats.org/presentationml/2006/main">
  <p:tag name="KSO_WM_BEAUTIFY_FLAG" val=""/>
</p:tagLst>
</file>

<file path=ppt/tags/tag474.xml><?xml version="1.0" encoding="utf-8"?>
<p:tagLst xmlns:p="http://schemas.openxmlformats.org/presentationml/2006/main">
  <p:tag name="KSO_WM_BEAUTIFY_FLAG" val=""/>
</p:tagLst>
</file>

<file path=ppt/tags/tag475.xml><?xml version="1.0" encoding="utf-8"?>
<p:tagLst xmlns:p="http://schemas.openxmlformats.org/presentationml/2006/main">
  <p:tag name="KSO_WM_BEAUTIFY_FLAG" val=""/>
</p:tagLst>
</file>

<file path=ppt/tags/tag476.xml><?xml version="1.0" encoding="utf-8"?>
<p:tagLst xmlns:p="http://schemas.openxmlformats.org/presentationml/2006/main">
  <p:tag name="KSO_WM_BEAUTIFY_FLAG" val=""/>
</p:tagLst>
</file>

<file path=ppt/tags/tag477.xml><?xml version="1.0" encoding="utf-8"?>
<p:tagLst xmlns:p="http://schemas.openxmlformats.org/presentationml/2006/main">
  <p:tag name="KSO_WM_BEAUTIFY_FLAG" val=""/>
</p:tagLst>
</file>

<file path=ppt/tags/tag478.xml><?xml version="1.0" encoding="utf-8"?>
<p:tagLst xmlns:p="http://schemas.openxmlformats.org/presentationml/2006/main">
  <p:tag name="KSO_WM_BEAUTIFY_FLAG" val=""/>
</p:tagLst>
</file>

<file path=ppt/tags/tag479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BEAUTIFY_FLAG" val=""/>
</p:tagLst>
</file>

<file path=ppt/tags/tag481.xml><?xml version="1.0" encoding="utf-8"?>
<p:tagLst xmlns:p="http://schemas.openxmlformats.org/presentationml/2006/main">
  <p:tag name="KSO_WM_BEAUTIFY_FLAG" val=""/>
</p:tagLst>
</file>

<file path=ppt/tags/tag48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86.xml><?xml version="1.0" encoding="utf-8"?>
<p:tagLst xmlns:p="http://schemas.openxmlformats.org/presentationml/2006/main">
  <p:tag name="KSO_WPP_MARK_KEY" val="f47a6c07-3c61-4e3d-94ae-11b4caf0a7b4"/>
  <p:tag name="COMMONDATA" val="eyJjb3VudCI6MiwiaGRpZCI6IjE4ZjhjZjVlYjBkNDhhNjI2MjE1MThjYjhjMmRkOGY5IiwidXNlckNvdW50IjoxfQ=="/>
  <p:tag name="RESOURCE_RECORD_KEY" val="{&quot;10&quot;:[21571682,21600600,21580925,21542533,50022901],&quot;13&quot;:[4519452],&quot;29&quot;:[50000090,50000086,50000199,50000099,50052716,50052409,50000211,50053052,50053008,50053246],&quot;65&quot;:[20205081]}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唐峰设计：https://v.youku.com/v_show/id_XNTg4OTcwMDM3Ng==.html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63500"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89000">
                <a:srgbClr val="0D42D3"/>
              </a:gs>
              <a:gs pos="0">
                <a:schemeClr val="accent1">
                  <a:lumMod val="45000"/>
                  <a:lumOff val="55000"/>
                </a:schemeClr>
              </a:gs>
            </a:gsLst>
            <a:lin ang="0" scaled="0"/>
          </a:gra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唐峰设计：https://v.youku.com/v_show/id_XNTg4OTcwMDM3Ng==.html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63500"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89000">
                <a:srgbClr val="0D42D3"/>
              </a:gs>
              <a:gs pos="0">
                <a:schemeClr val="accent1">
                  <a:lumMod val="45000"/>
                  <a:lumOff val="55000"/>
                </a:schemeClr>
              </a:gs>
            </a:gsLst>
            <a:lin ang="0" scaled="0"/>
          </a:gra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</a:spPr>
      <a:bodyPr wrap="square" rtlCol="0">
        <a:noAutofit/>
      </a:bodyPr>
      <a:lstStyle>
        <a:defPPr marL="0" marR="0" indent="0" algn="just" defTabSz="914400" rtl="0" eaLnBrk="1" fontAlgn="auto" latinLnBrk="0" hangingPunct="1">
          <a:lnSpc>
            <a:spcPct val="150000"/>
          </a:lnSpc>
          <a:spcBef>
            <a:spcPts val="0"/>
          </a:spcBef>
          <a:spcAft>
            <a:spcPts val="600"/>
          </a:spcAft>
          <a:buClrTx/>
          <a:buSzTx/>
          <a:buFontTx/>
          <a:buNone/>
          <a:defRPr kumimoji="0" sz="1800" b="0" i="0" u="none" strike="noStrike" kern="1200" cap="none" spc="0" normalizeH="0" baseline="0" noProof="0" dirty="0">
            <a:ln>
              <a:noFill/>
            </a:ln>
            <a:solidFill>
              <a:srgbClr val="002060"/>
            </a:solidFill>
            <a:effectLst/>
            <a:uLnTx/>
            <a:uFillTx/>
            <a:latin typeface="Noto Sans S Chinese Regular" panose="020B0500000000000000" pitchFamily="34" charset="-128"/>
            <a:ea typeface="Noto Sans S Chinese Regular" panose="020B0500000000000000" pitchFamily="34" charset="-128"/>
            <a:cs typeface="Times New Roman" panose="02020603050405020304" pitchFamily="18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ajor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新版空白演示配色">
    <a:dk1>
      <a:sysClr val="windowText" lastClr="000000"/>
    </a:dk1>
    <a:lt1>
      <a:sysClr val="window" lastClr="FFFFFF"/>
    </a:lt1>
    <a:dk2>
      <a:srgbClr val="0F1423"/>
    </a:dk2>
    <a:lt2>
      <a:srgbClr val="FFFFFF"/>
    </a:lt2>
    <a:accent1>
      <a:srgbClr val="6096E6"/>
    </a:accent1>
    <a:accent2>
      <a:srgbClr val="58B6E5"/>
    </a:accent2>
    <a:accent3>
      <a:srgbClr val="56CA95"/>
    </a:accent3>
    <a:accent4>
      <a:srgbClr val="FFBA55"/>
    </a:accent4>
    <a:accent5>
      <a:srgbClr val="F18870"/>
    </a:accent5>
    <a:accent6>
      <a:srgbClr val="EC5F74"/>
    </a:accent6>
    <a:hlink>
      <a:srgbClr val="0563C1"/>
    </a:hlink>
    <a:folHlink>
      <a:srgbClr val="954D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3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4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63cf__x8ff0_ xmlns="b1c7d463-0414-4960-8b21-fd7f84705ead" xsi:nil="true"/>
    <TaxCatchAll xmlns="68be930b-a1a2-4dff-a79e-089cc53b51be" xsi:nil="true"/>
    <_x6b63__x5f0f__x5458__x5de5_ xmlns="b1c7d463-0414-4960-8b21-fd7f84705ead" xsi:nil="true"/>
    <lcf76f155ced4ddcb4097134ff3c332f xmlns="b1c7d463-0414-4960-8b21-fd7f84705ead">
      <Terms xmlns="http://schemas.microsoft.com/office/infopath/2007/PartnerControls"/>
    </lcf76f155ced4ddcb4097134ff3c332f>
    <_x65f6__x95f4_ xmlns="b1c7d463-0414-4960-8b21-fd7f84705ea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文档" ma:contentTypeID="0x010100F56D0951E120B94AAFE3770C299CB231" ma:contentTypeVersion="19" ma:contentTypeDescription="新建文档。" ma:contentTypeScope="" ma:versionID="736a6b7ec03d6bfd4f4c9b9077bbd7fd">
  <xsd:schema xmlns:xsd="http://www.w3.org/2001/XMLSchema" xmlns:xs="http://www.w3.org/2001/XMLSchema" xmlns:p="http://schemas.microsoft.com/office/2006/metadata/properties" xmlns:ns2="68be930b-a1a2-4dff-a79e-089cc53b51be" xmlns:ns3="b1c7d463-0414-4960-8b21-fd7f84705ead" targetNamespace="http://schemas.microsoft.com/office/2006/metadata/properties" ma:root="true" ma:fieldsID="2026b1e9873c50172c03bcf1244e4640" ns2:_="" ns3:_="">
    <xsd:import namespace="68be930b-a1a2-4dff-a79e-089cc53b51be"/>
    <xsd:import namespace="b1c7d463-0414-4960-8b21-fd7f84705ea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_x63cf__x8ff0_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_x6b63__x5f0f__x5458__x5de5_" minOccurs="0"/>
                <xsd:element ref="ns3:_x65f6__x95f4_" minOccurs="0"/>
                <xsd:element ref="ns3:MediaServiceObjectDetectorVersions" minOccurs="0"/>
                <xsd:element ref="ns3:MediaServiceSearchPropertie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be930b-a1a2-4dff-a79e-089cc53b51b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享对象: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享对象详细信息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a427f4a7-23db-4f8d-b4cf-7fdc2b906881}" ma:internalName="TaxCatchAll" ma:showField="CatchAllData" ma:web="68be930b-a1a2-4dff-a79e-089cc53b51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c7d463-0414-4960-8b21-fd7f84705e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_x63cf__x8ff0_" ma:index="12" nillable="true" ma:displayName="描述" ma:format="Dropdown" ma:internalName="_x63cf__x8ff0_">
      <xsd:simpleType>
        <xsd:restriction base="dms:Text">
          <xsd:maxLength value="255"/>
        </xsd:restriction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图像标记" ma:readOnly="false" ma:fieldId="{5cf76f15-5ced-4ddc-b409-7134ff3c332f}" ma:taxonomyMulti="true" ma:sspId="9632cf6a-25bc-4f5f-bc79-5438e54e711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_x6b63__x5f0f__x5458__x5de5_" ma:index="22" nillable="true" ma:displayName="正式员工" ma:format="Dropdown" ma:internalName="_x6b63__x5f0f__x5458__x5de5_">
      <xsd:simpleType>
        <xsd:restriction base="dms:Text">
          <xsd:maxLength value="255"/>
        </xsd:restriction>
      </xsd:simpleType>
    </xsd:element>
    <xsd:element name="_x65f6__x95f4_" ma:index="23" nillable="true" ma:displayName="时间" ma:format="DateOnly" ma:internalName="_x65f6__x95f4_">
      <xsd:simpleType>
        <xsd:restriction base="dms:DateTim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内容类型"/>
        <xsd:element ref="dc:title" minOccurs="0" maxOccurs="1" ma:index="4" ma:displayName="标题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483.xml><?xml version="1.0" encoding="utf-8"?>
<ds:datastoreItem xmlns:ds="http://schemas.openxmlformats.org/officeDocument/2006/customXml" ds:itemID="{BAEB4E98-63CA-47BA-8CB6-E81F09E336BD}">
  <ds:schemaRefs/>
</ds:datastoreItem>
</file>

<file path=customXml/itemProps484.xml><?xml version="1.0" encoding="utf-8"?>
<ds:datastoreItem xmlns:ds="http://schemas.openxmlformats.org/officeDocument/2006/customXml" ds:itemID="{E7685118-3C97-4907-8257-DDDA2A22F8C5}">
  <ds:schemaRefs/>
</ds:datastoreItem>
</file>

<file path=customXml/itemProps485.xml><?xml version="1.0" encoding="utf-8"?>
<ds:datastoreItem xmlns:ds="http://schemas.openxmlformats.org/officeDocument/2006/customXml" ds:itemID="{F246A4DE-DA98-4A0A-9EDA-27FBFB34BB4A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10198</Words>
  <Application>WPS 演示</Application>
  <PresentationFormat>宽屏</PresentationFormat>
  <Paragraphs>1545</Paragraphs>
  <Slides>38</Slides>
  <Notes>37</Notes>
  <HiddenSlides>0</HiddenSlides>
  <MMClips>0</MMClips>
  <ScaleCrop>false</ScaleCrop>
  <HeadingPairs>
    <vt:vector size="6" baseType="variant">
      <vt:variant>
        <vt:lpstr>已用的字体</vt:lpstr>
      </vt:variant>
      <vt:variant>
        <vt:i4>32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38</vt:i4>
      </vt:variant>
    </vt:vector>
  </HeadingPairs>
  <TitlesOfParts>
    <vt:vector size="73" baseType="lpstr">
      <vt:lpstr>Arial</vt:lpstr>
      <vt:lpstr>宋体</vt:lpstr>
      <vt:lpstr>Wingdings</vt:lpstr>
      <vt:lpstr>Wingdings</vt:lpstr>
      <vt:lpstr>Noto Sans S Chinese Regular</vt:lpstr>
      <vt:lpstr>Times New Roman</vt:lpstr>
      <vt:lpstr>Noto Sans S Chinese Medium</vt:lpstr>
      <vt:lpstr>Noto Sans S Chinese Medium</vt:lpstr>
      <vt:lpstr>Noto Sans S Chinese Bold</vt:lpstr>
      <vt:lpstr>思源黑体 CN Normal</vt:lpstr>
      <vt:lpstr>黑体</vt:lpstr>
      <vt:lpstr>阿里巴巴普惠体 3.0 55 Regular</vt:lpstr>
      <vt:lpstr>阿里巴巴普惠体 3.0 45 Light</vt:lpstr>
      <vt:lpstr>Poppins</vt:lpstr>
      <vt:lpstr>阿里巴巴普惠体 3.0 115 Black</vt:lpstr>
      <vt:lpstr>Noto Sans S Chinese Regular</vt:lpstr>
      <vt:lpstr>微软雅黑</vt:lpstr>
      <vt:lpstr>Arial Unicode MS</vt:lpstr>
      <vt:lpstr>Calibri</vt:lpstr>
      <vt:lpstr>Arial</vt:lpstr>
      <vt:lpstr>Source Han Sans CN Regular</vt:lpstr>
      <vt:lpstr>Impact</vt:lpstr>
      <vt:lpstr>阿里巴巴普惠体</vt:lpstr>
      <vt:lpstr>Calibri</vt:lpstr>
      <vt:lpstr>MS PGothic</vt:lpstr>
      <vt:lpstr>Consolas</vt:lpstr>
      <vt:lpstr>Consolas</vt:lpstr>
      <vt:lpstr>MyFont</vt:lpstr>
      <vt:lpstr>Courier New</vt:lpstr>
      <vt:lpstr>Courier New</vt:lpstr>
      <vt:lpstr>阿里巴巴普惠体 3.0 65 Medium</vt:lpstr>
      <vt:lpstr>Yu Gothic UI</vt:lpstr>
      <vt:lpstr>唐峰设计：https://v.youku.com/v_show/id_XNTg4OTcwMDM3Ng==.html</vt:lpstr>
      <vt:lpstr>自定义设计方案</vt:lpstr>
      <vt:lpstr>1_唐峰设计：https://v.youku.com/v_show/id_XNTg4OTcwMDM3Ng==.html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junxi.huang</dc:creator>
  <cp:lastModifiedBy>罗涵缤</cp:lastModifiedBy>
  <cp:revision>510</cp:revision>
  <cp:lastPrinted>2024-07-11T02:44:00Z</cp:lastPrinted>
  <dcterms:created xsi:type="dcterms:W3CDTF">2024-04-18T10:05:00Z</dcterms:created>
  <dcterms:modified xsi:type="dcterms:W3CDTF">2025-08-21T06:39:46Z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D8E55A2049E34915978CEBEB27957E95_13</vt:lpwstr>
  </property>
  <property fmtid="{D5CDD505-2E9C-101B-9397-08002B2CF9AE}" pid="4" name="KSOTemplateUUID">
    <vt:lpwstr>v1.0_mb_UUIMg04nbRBjpbKYMIkYSA==</vt:lpwstr>
  </property>
  <property fmtid="{D5CDD505-2E9C-101B-9397-08002B2CF9AE}" pid="5" name="ContentTypeId">
    <vt:lpwstr>0x010100F56D0951E120B94AAFE3770C299CB231</vt:lpwstr>
  </property>
  <property fmtid="{D5CDD505-2E9C-101B-9397-08002B2CF9AE}" pid="6" name="MediaServiceImageTags">
    <vt:lpwstr/>
  </property>
</Properties>
</file>